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문서의 형태를 Embedded Document라 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관계형 데이터베이스와 다르게 주문 정보를 위하여 어떠한 JOIN 문이 일어나지 않기 때문에 속도면에서 상당한 이득을 취할 수 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애초에 데이터를 insert 할 때 이미 데이터들이 완성된다.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Update를 이용해 update 문을 이용해 추가시키는 방법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확장형(Extent) 문서라고 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내장형 도큐먼트와 확장형 도큐먼트는 동일한 데이터 구조이다.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개념적 데이터 모델링 : 비즈니스 영역으로부터 데이터를 수집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사용할 컬렉션 추출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추출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&amp; Tree Doc 추출(인덱스)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/ Embedded 추출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Diagram 지도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논리적 데이터 모델링 : Document 구조에 맞게 분석, 설계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Type의 결정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Validator 설계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물리적 데이터 모델링 : MongoDB 물리적 구조에 맞게 설계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설계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계정 설계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타입 및 크기 설계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타입 / 크기 설계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저장 엔진 및 하드웨어 스펙 점검 및 확인</a:t>
            </a:r>
          </a:p>
          <a:p>
            <a:pPr indent="-228600" lvl="1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Sharding &amp; Replication 설계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시스템의 중점은 프로세스 중심이었다.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 관리 시스템을 이용한 방법은 기업에서 발생하는 데이터를 중심으로 분석, 설계가 중점이었다.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단순히 컬렉션을 생성하고 데이터를 저장하는 것 만으로는 효율적인 운영과 관리에 문제가 발생할 수 있다.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관계형 DB는 Entity간의 Relationship(관계)를 중심으로 데이터의 무결성을 보장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하지만 조인을 유발 함으로 인해 코딩양이 증가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검색 성능도 저하됨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NoSQL은 중첩 데이터 구조이기 때문에 불필요한 JOIN을 할 필요가 없다.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불필요한 조인을 최소화 할 수 있다.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RDBMS는 비정형 데이터를 따로 관리한다.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NoSQL은 파일시스템을 이용하여 한꺼번에 관리가 가능하다.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RDBMS는 비정형 데이터를 따로 관리한다.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NoSQL은 파일시스템을 이용하여 한꺼번에 관리가 가능하다.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20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18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16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16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16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16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16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F8E8E"/>
              </a:buClr>
              <a:buFont typeface="Arial"/>
              <a:buNone/>
              <a:defRPr b="0" i="0" sz="16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46474" y="2875002"/>
            <a:ext cx="368857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6600" u="none" cap="none" strike="noStrike">
                <a:solidFill>
                  <a:srgbClr val="F8F8F6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102303" y="2367171"/>
            <a:ext cx="353013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307119" y="5577107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소민호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46474" y="2875002"/>
            <a:ext cx="368857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rgbClr val="F8F8F6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307119" y="5577107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소민호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949122" y="2367171"/>
            <a:ext cx="383649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Shape 223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24" name="Shape 224"/>
          <p:cNvSpPr txBox="1"/>
          <p:nvPr/>
        </p:nvSpPr>
        <p:spPr>
          <a:xfrm>
            <a:off x="523875" y="248692"/>
            <a:ext cx="53074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Embedded Document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66119" y="1742303"/>
            <a:ext cx="7442037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db.ord.insert(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ord_id		:	“2017-04-28-012345”,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customer_name	:	“Bit Academy”,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emp_name	:	“Minho So”,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total		:	“55000”,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payment_type	:	“Cash”,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item_id	:	[{	item_id		:	“1”,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product_name	:	“Monami”,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item_price	:	500,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qty		:	100,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price		:	50000},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	item_id		:	“2”,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product_name	:	“A4”,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item_price		:	50,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qty		:	100,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price		:	5000},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26" name="Shape 226"/>
          <p:cNvSpPr/>
          <p:nvPr/>
        </p:nvSpPr>
        <p:spPr>
          <a:xfrm>
            <a:off x="766119" y="1742303"/>
            <a:ext cx="4534800" cy="1557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718486" y="3299254"/>
            <a:ext cx="5041500" cy="2607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724268" y="1515518"/>
            <a:ext cx="1446642" cy="5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주문 정보</a:t>
            </a:r>
          </a:p>
        </p:txBody>
      </p:sp>
      <p:cxnSp>
        <p:nvCxnSpPr>
          <p:cNvPr id="229" name="Shape 229"/>
          <p:cNvCxnSpPr>
            <a:endCxn id="228" idx="1"/>
          </p:cNvCxnSpPr>
          <p:nvPr/>
        </p:nvCxnSpPr>
        <p:spPr>
          <a:xfrm flipH="1" rot="10800000">
            <a:off x="5300968" y="1788145"/>
            <a:ext cx="423300" cy="27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6313400" y="2278522"/>
            <a:ext cx="1718491" cy="5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주문 상세 정보</a:t>
            </a:r>
          </a:p>
        </p:txBody>
      </p:sp>
      <p:cxnSp>
        <p:nvCxnSpPr>
          <p:cNvPr id="231" name="Shape 231"/>
          <p:cNvCxnSpPr>
            <a:endCxn id="230" idx="1"/>
          </p:cNvCxnSpPr>
          <p:nvPr/>
        </p:nvCxnSpPr>
        <p:spPr>
          <a:xfrm flipH="1" rot="10800000">
            <a:off x="5724200" y="2551150"/>
            <a:ext cx="589200" cy="74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39" name="Shape 239"/>
          <p:cNvSpPr txBox="1"/>
          <p:nvPr/>
        </p:nvSpPr>
        <p:spPr>
          <a:xfrm>
            <a:off x="523875" y="248692"/>
            <a:ext cx="41708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Extent Document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66119" y="1433382"/>
            <a:ext cx="7442037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db.ord.insert(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ord_id		:	“2017-04-28-012345”,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customer_name	:	“Bit Academy”,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emp_name	:	“Minho So”,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total		:	“55000”,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payment_type	:	“Cash”,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41" name="Shape 241"/>
          <p:cNvSpPr/>
          <p:nvPr/>
        </p:nvSpPr>
        <p:spPr>
          <a:xfrm>
            <a:off x="766119" y="1346883"/>
            <a:ext cx="4534930" cy="20313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724268" y="1206597"/>
            <a:ext cx="1446642" cy="5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주문 정보</a:t>
            </a:r>
          </a:p>
        </p:txBody>
      </p:sp>
      <p:cxnSp>
        <p:nvCxnSpPr>
          <p:cNvPr id="243" name="Shape 243"/>
          <p:cNvCxnSpPr/>
          <p:nvPr/>
        </p:nvCxnSpPr>
        <p:spPr>
          <a:xfrm flipH="1" rot="10800000">
            <a:off x="5301049" y="1433382"/>
            <a:ext cx="423219" cy="2726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6313400" y="2443975"/>
            <a:ext cx="1718491" cy="5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주문 상세 정보</a:t>
            </a:r>
          </a:p>
        </p:txBody>
      </p:sp>
      <p:cxnSp>
        <p:nvCxnSpPr>
          <p:cNvPr id="245" name="Shape 245"/>
          <p:cNvCxnSpPr/>
          <p:nvPr/>
        </p:nvCxnSpPr>
        <p:spPr>
          <a:xfrm flipH="1" rot="10800000">
            <a:off x="5724268" y="2716602"/>
            <a:ext cx="589132" cy="6096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766119" y="3378208"/>
            <a:ext cx="6463757" cy="32932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db.ord.update(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{ord_id : “2017-04-28-012345”},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{$set	:{ item_id	:	[{ item_id		:	“1”,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product_name	:	“Monami”,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item_price		:	500,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qty		:	100,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price		:	50000},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	  item_id		:	“2”,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product_name	:	“A4”,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item_price		:	50,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qty		:	100,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price		:	5000},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].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Shape 253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54" name="Shape 254"/>
          <p:cNvSpPr txBox="1"/>
          <p:nvPr/>
        </p:nvSpPr>
        <p:spPr>
          <a:xfrm>
            <a:off x="523875" y="248692"/>
            <a:ext cx="36771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Rich Document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87394" y="2084691"/>
            <a:ext cx="60708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Document, Extent Document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086102" y="3108305"/>
            <a:ext cx="68276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장점 :  Query 단순, JOIN이 필요 없기 때문에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저장에 효과적임. 빠른 성능 보장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86102" y="4310505"/>
            <a:ext cx="73420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단점 : Embedded 도큐먼트는 16mb 이하만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Embedded 되는 도큐먼트가 존재하지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않는 컬렉션에는 적합하지 않음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23875" y="5943593"/>
            <a:ext cx="81419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강한 관계에서는 유리, 약한 관계에서는 불리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9" name="Shape 99"/>
          <p:cNvSpPr txBox="1"/>
          <p:nvPr/>
        </p:nvSpPr>
        <p:spPr>
          <a:xfrm>
            <a:off x="523875" y="248692"/>
            <a:ext cx="489428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데이터 모델링 단계</a:t>
            </a:r>
          </a:p>
        </p:txBody>
      </p:sp>
      <p:sp>
        <p:nvSpPr>
          <p:cNvPr id="100" name="Shape 100"/>
          <p:cNvSpPr/>
          <p:nvPr/>
        </p:nvSpPr>
        <p:spPr>
          <a:xfrm>
            <a:off x="1118250" y="2763550"/>
            <a:ext cx="1714500" cy="1781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개념적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</a:p>
        </p:txBody>
      </p:sp>
      <p:sp>
        <p:nvSpPr>
          <p:cNvPr id="101" name="Shape 101"/>
          <p:cNvSpPr/>
          <p:nvPr/>
        </p:nvSpPr>
        <p:spPr>
          <a:xfrm>
            <a:off x="3608100" y="2763551"/>
            <a:ext cx="1714500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논리적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</a:p>
        </p:txBody>
      </p:sp>
      <p:sp>
        <p:nvSpPr>
          <p:cNvPr id="102" name="Shape 102"/>
          <p:cNvSpPr/>
          <p:nvPr/>
        </p:nvSpPr>
        <p:spPr>
          <a:xfrm>
            <a:off x="6097950" y="2766122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물리적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523875" y="248692"/>
            <a:ext cx="77219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데이터베이스 설계의 주요 특징</a:t>
            </a:r>
          </a:p>
        </p:txBody>
      </p:sp>
      <p:sp>
        <p:nvSpPr>
          <p:cNvPr id="111" name="Shape 111"/>
          <p:cNvSpPr/>
          <p:nvPr/>
        </p:nvSpPr>
        <p:spPr>
          <a:xfrm>
            <a:off x="748725" y="2032544"/>
            <a:ext cx="1714500" cy="1781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</a:p>
        </p:txBody>
      </p:sp>
      <p:sp>
        <p:nvSpPr>
          <p:cNvPr id="112" name="Shape 112"/>
          <p:cNvSpPr/>
          <p:nvPr/>
        </p:nvSpPr>
        <p:spPr>
          <a:xfrm>
            <a:off x="748725" y="4080304"/>
            <a:ext cx="1714500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869050" y="2507632"/>
            <a:ext cx="52520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중심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Transaction의 효율적인 처리에 중점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869050" y="4555392"/>
            <a:ext cx="4740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프로세스와 데이터 중심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빅데이터의 수집 및 저장에 중점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2" name="Shape 122"/>
          <p:cNvSpPr txBox="1"/>
          <p:nvPr/>
        </p:nvSpPr>
        <p:spPr>
          <a:xfrm>
            <a:off x="523875" y="248692"/>
            <a:ext cx="50621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Rich Document  구조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87394" y="2084691"/>
            <a:ext cx="550823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 RDBMS의 정규화 설계 기법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구조의 복잡성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구현 단계의 과도한 조인문장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86102" y="4157754"/>
            <a:ext cx="734367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데이터의 중복을 허용하는 비 정규화 설계 구조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데이터 처리 및 효율적인 관리 보장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 Document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/>
        </p:nvSpPr>
        <p:spPr>
          <a:xfrm>
            <a:off x="523875" y="248692"/>
            <a:ext cx="46730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NoSQL의 중첩구조</a:t>
            </a:r>
          </a:p>
        </p:txBody>
      </p:sp>
      <p:sp>
        <p:nvSpPr>
          <p:cNvPr id="133" name="Shape 133"/>
          <p:cNvSpPr/>
          <p:nvPr/>
        </p:nvSpPr>
        <p:spPr>
          <a:xfrm>
            <a:off x="976184" y="2127023"/>
            <a:ext cx="1187190" cy="3373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34" name="Shape 134"/>
          <p:cNvSpPr/>
          <p:nvPr/>
        </p:nvSpPr>
        <p:spPr>
          <a:xfrm>
            <a:off x="2458053" y="2127023"/>
            <a:ext cx="1187190" cy="3373394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663712" y="5837394"/>
            <a:ext cx="12698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</a:p>
        </p:txBody>
      </p:sp>
      <p:sp>
        <p:nvSpPr>
          <p:cNvPr id="136" name="Shape 136"/>
          <p:cNvSpPr/>
          <p:nvPr/>
        </p:nvSpPr>
        <p:spPr>
          <a:xfrm>
            <a:off x="4828048" y="2127023"/>
            <a:ext cx="3353927" cy="3373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241068" y="2860864"/>
            <a:ext cx="2572007" cy="235472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870061" y="5850793"/>
            <a:ext cx="11641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2082888" y="3704067"/>
            <a:ext cx="431400" cy="35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47" name="Shape 147"/>
          <p:cNvSpPr txBox="1"/>
          <p:nvPr/>
        </p:nvSpPr>
        <p:spPr>
          <a:xfrm>
            <a:off x="523875" y="248692"/>
            <a:ext cx="43252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Non Schema 구조</a:t>
            </a:r>
          </a:p>
        </p:txBody>
      </p:sp>
      <p:sp>
        <p:nvSpPr>
          <p:cNvPr id="148" name="Shape 148"/>
          <p:cNvSpPr/>
          <p:nvPr/>
        </p:nvSpPr>
        <p:spPr>
          <a:xfrm>
            <a:off x="976183" y="2127023"/>
            <a:ext cx="1957427" cy="9868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 : Scott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314316" y="3200715"/>
            <a:ext cx="70695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RDBMS의 사용자 계정은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사용자의 이름이 스키마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 테이블의 이름에 영향을 미치며, 접속 할 수 있는 권한의 여부를 결정짓는다.</a:t>
            </a:r>
          </a:p>
        </p:txBody>
      </p:sp>
      <p:sp>
        <p:nvSpPr>
          <p:cNvPr id="150" name="Shape 150"/>
          <p:cNvSpPr/>
          <p:nvPr/>
        </p:nvSpPr>
        <p:spPr>
          <a:xfrm>
            <a:off x="3566893" y="2215809"/>
            <a:ext cx="4615082" cy="3829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DB이름.SCOTT.EMPLOYEES</a:t>
            </a:r>
          </a:p>
        </p:txBody>
      </p:sp>
      <p:sp>
        <p:nvSpPr>
          <p:cNvPr id="151" name="Shape 151"/>
          <p:cNvSpPr/>
          <p:nvPr/>
        </p:nvSpPr>
        <p:spPr>
          <a:xfrm>
            <a:off x="3566893" y="2685577"/>
            <a:ext cx="4615082" cy="38295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DB이름.TOM.BOARD</a:t>
            </a:r>
          </a:p>
        </p:txBody>
      </p:sp>
      <p:sp>
        <p:nvSpPr>
          <p:cNvPr id="152" name="Shape 152"/>
          <p:cNvSpPr/>
          <p:nvPr/>
        </p:nvSpPr>
        <p:spPr>
          <a:xfrm>
            <a:off x="976183" y="4060912"/>
            <a:ext cx="1957427" cy="9868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 : Scott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314316" y="5134604"/>
            <a:ext cx="65311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RDBMS와 다르게 MongoDB의 사용자 계정은 인증의 의미만 가지고 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때문에 권한만 있다면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어떠한 사용자 계정을 가지고도 접속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할 수 있다.</a:t>
            </a:r>
          </a:p>
        </p:txBody>
      </p:sp>
      <p:sp>
        <p:nvSpPr>
          <p:cNvPr id="154" name="Shape 154"/>
          <p:cNvSpPr/>
          <p:nvPr/>
        </p:nvSpPr>
        <p:spPr>
          <a:xfrm>
            <a:off x="3566893" y="4149698"/>
            <a:ext cx="4615082" cy="3829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DB이름.EMPLOYEES</a:t>
            </a:r>
          </a:p>
        </p:txBody>
      </p:sp>
      <p:sp>
        <p:nvSpPr>
          <p:cNvPr id="155" name="Shape 155"/>
          <p:cNvSpPr/>
          <p:nvPr/>
        </p:nvSpPr>
        <p:spPr>
          <a:xfrm>
            <a:off x="3566893" y="4619466"/>
            <a:ext cx="4615082" cy="38295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DB이름.BOARD</a:t>
            </a:r>
          </a:p>
        </p:txBody>
      </p:sp>
      <p:sp>
        <p:nvSpPr>
          <p:cNvPr id="156" name="Shape 156"/>
          <p:cNvSpPr/>
          <p:nvPr/>
        </p:nvSpPr>
        <p:spPr>
          <a:xfrm>
            <a:off x="2933610" y="2322640"/>
            <a:ext cx="810487" cy="201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933609" y="2735471"/>
            <a:ext cx="810487" cy="201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936697" y="2504428"/>
            <a:ext cx="630196" cy="63019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901599" y="4240399"/>
            <a:ext cx="810487" cy="201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2901599" y="4687501"/>
            <a:ext cx="810487" cy="201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Shape 167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8" name="Shape 168"/>
          <p:cNvSpPr txBox="1"/>
          <p:nvPr/>
        </p:nvSpPr>
        <p:spPr>
          <a:xfrm>
            <a:off x="523875" y="248692"/>
            <a:ext cx="489428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비정형 데이터 구조</a:t>
            </a:r>
          </a:p>
        </p:txBody>
      </p:sp>
      <p:sp>
        <p:nvSpPr>
          <p:cNvPr id="169" name="Shape 169"/>
          <p:cNvSpPr/>
          <p:nvPr/>
        </p:nvSpPr>
        <p:spPr>
          <a:xfrm>
            <a:off x="908510" y="1938918"/>
            <a:ext cx="3353927" cy="7338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Text, Number, Date …</a:t>
            </a:r>
          </a:p>
        </p:txBody>
      </p:sp>
      <p:sp>
        <p:nvSpPr>
          <p:cNvPr id="170" name="Shape 170"/>
          <p:cNvSpPr/>
          <p:nvPr/>
        </p:nvSpPr>
        <p:spPr>
          <a:xfrm>
            <a:off x="1299469" y="3071510"/>
            <a:ext cx="2572007" cy="224080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950523" y="5662688"/>
            <a:ext cx="12698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</a:p>
        </p:txBody>
      </p:sp>
      <p:sp>
        <p:nvSpPr>
          <p:cNvPr id="172" name="Shape 172"/>
          <p:cNvSpPr/>
          <p:nvPr/>
        </p:nvSpPr>
        <p:spPr>
          <a:xfrm>
            <a:off x="4675457" y="1938918"/>
            <a:ext cx="3353927" cy="3373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Text, Number, Date …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088477" y="2672759"/>
            <a:ext cx="2572007" cy="235472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948574" y="5653625"/>
            <a:ext cx="28076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MongoDB(GridFS)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08508" y="1910495"/>
            <a:ext cx="3353927" cy="420033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3" name="Shape 183"/>
          <p:cNvSpPr txBox="1"/>
          <p:nvPr/>
        </p:nvSpPr>
        <p:spPr>
          <a:xfrm>
            <a:off x="523875" y="248692"/>
            <a:ext cx="55194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유연성 있는 서버구조</a:t>
            </a:r>
          </a:p>
        </p:txBody>
      </p:sp>
      <p:sp>
        <p:nvSpPr>
          <p:cNvPr id="184" name="Shape 184"/>
          <p:cNvSpPr/>
          <p:nvPr/>
        </p:nvSpPr>
        <p:spPr>
          <a:xfrm>
            <a:off x="1192068" y="2701435"/>
            <a:ext cx="2786806" cy="136646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전용 메모리 영역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950523" y="6119888"/>
            <a:ext cx="12698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</a:p>
        </p:txBody>
      </p:sp>
      <p:sp>
        <p:nvSpPr>
          <p:cNvPr id="186" name="Shape 186"/>
          <p:cNvSpPr/>
          <p:nvPr/>
        </p:nvSpPr>
        <p:spPr>
          <a:xfrm>
            <a:off x="2356871" y="3922153"/>
            <a:ext cx="457200" cy="1147313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3F2E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 rot="2700000">
            <a:off x="3251155" y="2781872"/>
            <a:ext cx="657691" cy="5994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693497" y="1910495"/>
            <a:ext cx="3353927" cy="420033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977057" y="2701435"/>
            <a:ext cx="2786806" cy="136646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전용 메모리 영역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735512" y="6119888"/>
            <a:ext cx="11641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sp>
        <p:nvSpPr>
          <p:cNvPr id="191" name="Shape 191"/>
          <p:cNvSpPr/>
          <p:nvPr/>
        </p:nvSpPr>
        <p:spPr>
          <a:xfrm>
            <a:off x="6141860" y="3922153"/>
            <a:ext cx="457200" cy="1147313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3F2E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 rot="-8100000">
            <a:off x="7274105" y="2401700"/>
            <a:ext cx="657691" cy="5994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075038" y="5078529"/>
            <a:ext cx="2949437" cy="729049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</a:p>
        </p:txBody>
      </p:sp>
      <p:sp>
        <p:nvSpPr>
          <p:cNvPr id="194" name="Shape 194"/>
          <p:cNvSpPr/>
          <p:nvPr/>
        </p:nvSpPr>
        <p:spPr>
          <a:xfrm>
            <a:off x="4895741" y="5069466"/>
            <a:ext cx="2949437" cy="729049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342900" y="1266825"/>
            <a:ext cx="78390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/>
        </p:nvSpPr>
        <p:spPr>
          <a:xfrm>
            <a:off x="523875" y="248692"/>
            <a:ext cx="49898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MongoDB 설계 기준</a:t>
            </a:r>
          </a:p>
        </p:txBody>
      </p:sp>
      <p:sp>
        <p:nvSpPr>
          <p:cNvPr id="203" name="Shape 203"/>
          <p:cNvSpPr/>
          <p:nvPr/>
        </p:nvSpPr>
        <p:spPr>
          <a:xfrm>
            <a:off x="833211" y="1902992"/>
            <a:ext cx="2234948" cy="1177343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데이터 발생량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접근 패턴 분석</a:t>
            </a:r>
          </a:p>
        </p:txBody>
      </p:sp>
      <p:sp>
        <p:nvSpPr>
          <p:cNvPr id="204" name="Shape 204"/>
          <p:cNvSpPr/>
          <p:nvPr/>
        </p:nvSpPr>
        <p:spPr>
          <a:xfrm>
            <a:off x="5697610" y="1915322"/>
            <a:ext cx="2234948" cy="1173867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적절한 시스템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환경 준비</a:t>
            </a:r>
          </a:p>
        </p:txBody>
      </p:sp>
      <p:sp>
        <p:nvSpPr>
          <p:cNvPr id="205" name="Shape 205"/>
          <p:cNvSpPr/>
          <p:nvPr/>
        </p:nvSpPr>
        <p:spPr>
          <a:xfrm>
            <a:off x="3252066" y="1915322"/>
            <a:ext cx="2234948" cy="117386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컬렉션, 인덱스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설계 고려</a:t>
            </a:r>
          </a:p>
        </p:txBody>
      </p:sp>
      <p:sp>
        <p:nvSpPr>
          <p:cNvPr id="206" name="Shape 206"/>
          <p:cNvSpPr/>
          <p:nvPr/>
        </p:nvSpPr>
        <p:spPr>
          <a:xfrm>
            <a:off x="833211" y="3336324"/>
            <a:ext cx="2234948" cy="28173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Data양과 보관 년도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Read/ Write 비율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빈도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읽기, 통계 분석 적용 여부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278755" y="3336323"/>
            <a:ext cx="2234948" cy="281734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Capped, Non-Capped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Type, Validator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 Size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 &amp; Embedded Document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 Indexes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Type</a:t>
            </a:r>
          </a:p>
        </p:txBody>
      </p:sp>
      <p:sp>
        <p:nvSpPr>
          <p:cNvPr id="208" name="Shape 208"/>
          <p:cNvSpPr/>
          <p:nvPr/>
        </p:nvSpPr>
        <p:spPr>
          <a:xfrm>
            <a:off x="5697610" y="3317787"/>
            <a:ext cx="2234948" cy="281734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비즈니스 환경에 맞는 Storage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Collection의 Sharding 여부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적절한 하드웨어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