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72" r:id="rId7"/>
    <p:sldId id="275" r:id="rId8"/>
    <p:sldId id="276" r:id="rId9"/>
    <p:sldId id="277" r:id="rId10"/>
    <p:sldId id="28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A8"/>
    <a:srgbClr val="008F8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2F6B3-1EB1-4D5A-9EA2-32C5006E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690D36-3206-422D-9D6E-83D7842E4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E0879-3DB6-42D5-AD08-E4B687BD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0A61-92B2-4F23-B49E-96B984C8592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2C6AC-9471-46B9-805D-546B9EBA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EA3E4-9032-4071-9A78-BD85E9E7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437-8545-4E3E-B254-5212BC210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91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F2D97-22A7-4EDA-8D8F-44C1B41F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271077-78A8-4C0B-A6F0-83502FDCB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06C96-7299-4FDF-A9E2-4F5E4788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0A61-92B2-4F23-B49E-96B984C8592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6E18F-D743-45BE-ADF4-15928D16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9DABB-825D-4E29-BB4F-6F149F6D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437-8545-4E3E-B254-5212BC210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34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28975D-6A46-40C7-B746-203CA7011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780C0-5468-4521-97BD-D2DFF9B4C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2582D-8A54-4963-AF45-6ACFBB27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0A61-92B2-4F23-B49E-96B984C8592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C07F4-5A14-4809-9B37-09D2EC8A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995A7-C3F4-428A-85E7-FAF67503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437-8545-4E3E-B254-5212BC210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56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431371" y="200715"/>
            <a:ext cx="11329259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32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36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431371" y="737734"/>
            <a:ext cx="113292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2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16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8937D-94FC-4E51-971B-22C47E00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53377-5007-4DB3-BAB8-8922489CB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620F9-B708-41F5-ADA2-FFE46701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0A61-92B2-4F23-B49E-96B984C8592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6C4FF-65D8-4F39-AC7F-F485D972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071A0-BFDD-4DE5-98B2-0D913432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437-8545-4E3E-B254-5212BC210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6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F22BB-7470-428D-A03E-851F44A8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6E51CA-DAA2-4899-99E1-003FD878A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6ED51-4E11-4214-872E-C2544DAB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0A61-92B2-4F23-B49E-96B984C8592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9FD2D-85B0-4D81-82A0-3B50CA64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7D537-7EE5-4190-AD62-2BB98F27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437-8545-4E3E-B254-5212BC210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97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EF920-CD3D-47B3-8E30-979E7FE4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D5CCA-F36D-4F94-AD0B-25F8E1316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1942C2-AC05-4F10-AEAD-71EEC470A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020A65-8866-41E2-9B4F-4BF327C5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0A61-92B2-4F23-B49E-96B984C8592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96DA4A-1A45-404E-9484-5574E120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C527E-56C6-4789-962B-47318540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437-8545-4E3E-B254-5212BC210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4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5D782-355A-4156-B9DE-E5E0D9C7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20CA8-D7EE-4463-819F-6D7A463BC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7A2EE-3307-4CFE-A029-E888F6FC3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33FE17-FE22-4604-90DE-76FD7E671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320FDB-518C-4B48-8BF0-2D66A65DC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D425B4-1C41-4BBD-80D7-840A3960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0A61-92B2-4F23-B49E-96B984C8592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C3CC75-7A11-4DB6-8BE5-DAD62454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52205C-7135-4AB5-B354-B35FCC50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437-8545-4E3E-B254-5212BC210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0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A8BF1-214C-4FDF-9C8D-7B0073BC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F34956-BFA7-4BC2-8974-2F3501B3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0A61-92B2-4F23-B49E-96B984C8592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BDD262-9770-4C44-9F1B-F6D80ECF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A087DB-F66E-4DDA-966E-822468E0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437-8545-4E3E-B254-5212BC210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5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8E084A-DE53-468C-97D4-CF2DCEE5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0A61-92B2-4F23-B49E-96B984C8592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0DD3A4-6C59-489F-AFD6-73BD3D87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34F2A0-D29D-4FAC-A904-84F8A2AC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437-8545-4E3E-B254-5212BC210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98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87480-88BA-4829-A4EF-4A0BAE84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E71B3-D6C2-4F76-A197-26450B06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BD65DF-55EA-4139-9A4F-80B646E83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AABEB-EC18-4BDF-9E74-6FB0CBCE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0A61-92B2-4F23-B49E-96B984C8592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103093-8C48-412C-8B42-93848E8C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15512D-5CDE-42A6-904F-873943C6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437-8545-4E3E-B254-5212BC210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6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AC090-E9D4-41AD-A7BC-F9873631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374FB0-FFB4-46D8-86EC-AA8626D9C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ED3046-1F05-4985-B659-67CC7FD6B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F13236-682F-419F-8D93-BEC96E27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0A61-92B2-4F23-B49E-96B984C8592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C4F6E5-45EA-46A7-9BD7-48C3B698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9A31B4-6C3C-4913-93B8-2010FD2F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437-8545-4E3E-B254-5212BC210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6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F530D2-F90C-4136-88EE-0051962D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03D55-463F-4F9A-A6A1-EDA19DDDA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F73D43-6375-4779-80B8-D4CDA0A3F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0A61-92B2-4F23-B49E-96B984C8592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C1C75-4301-48C3-AD01-D09AA4FEA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33E1E-D158-4DC9-97CB-32971BE34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31437-8545-4E3E-B254-5212BC210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32B249-314E-4920-8CB3-2CC6415774D2}"/>
              </a:ext>
            </a:extLst>
          </p:cNvPr>
          <p:cNvSpPr/>
          <p:nvPr/>
        </p:nvSpPr>
        <p:spPr>
          <a:xfrm>
            <a:off x="-3172" y="6139543"/>
            <a:ext cx="12192000" cy="718457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shopping에 대한 이미지 검색결과">
            <a:extLst>
              <a:ext uri="{FF2B5EF4-FFF2-40B4-BE49-F238E27FC236}">
                <a16:creationId xmlns:a16="http://schemas.microsoft.com/office/drawing/2014/main" id="{662ABA19-0609-49D1-8692-6811D57BD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974" y="1561349"/>
            <a:ext cx="7161026" cy="397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D15B08-B151-4883-B385-3E6E8F55AF97}"/>
              </a:ext>
            </a:extLst>
          </p:cNvPr>
          <p:cNvSpPr txBox="1"/>
          <p:nvPr/>
        </p:nvSpPr>
        <p:spPr>
          <a:xfrm>
            <a:off x="1386767" y="2433497"/>
            <a:ext cx="3140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Bag shop</a:t>
            </a:r>
            <a:endParaRPr lang="ko-KR" altLang="en-US" sz="5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E9E4B-B7EE-4A00-B2E1-659D6BC4EFD7}"/>
              </a:ext>
            </a:extLst>
          </p:cNvPr>
          <p:cNvSpPr txBox="1"/>
          <p:nvPr/>
        </p:nvSpPr>
        <p:spPr>
          <a:xfrm>
            <a:off x="1837210" y="4102218"/>
            <a:ext cx="22397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err="1"/>
              <a:t>하나금융티아이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EC8C83-698C-4A1D-BE7A-290B98BFAFA4}"/>
              </a:ext>
            </a:extLst>
          </p:cNvPr>
          <p:cNvSpPr/>
          <p:nvPr/>
        </p:nvSpPr>
        <p:spPr>
          <a:xfrm>
            <a:off x="-3172" y="0"/>
            <a:ext cx="12192000" cy="718457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8" name="Picture 4" descr="하나금융티아이 CI에 대한 이미지 검색결과">
            <a:extLst>
              <a:ext uri="{FF2B5EF4-FFF2-40B4-BE49-F238E27FC236}">
                <a16:creationId xmlns:a16="http://schemas.microsoft.com/office/drawing/2014/main" id="{A45A9374-19C5-470E-B6FD-D35D33C60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728" y="5705475"/>
            <a:ext cx="1203196" cy="3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495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F94C4C-8352-42BE-823F-E4EAE21AA34C}"/>
              </a:ext>
            </a:extLst>
          </p:cNvPr>
          <p:cNvSpPr/>
          <p:nvPr/>
        </p:nvSpPr>
        <p:spPr>
          <a:xfrm>
            <a:off x="-3172" y="6139543"/>
            <a:ext cx="12192000" cy="718457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50A364-75CE-4DDB-BF10-8971BBE0855A}"/>
              </a:ext>
            </a:extLst>
          </p:cNvPr>
          <p:cNvSpPr/>
          <p:nvPr/>
        </p:nvSpPr>
        <p:spPr>
          <a:xfrm>
            <a:off x="-3172" y="0"/>
            <a:ext cx="12192000" cy="718457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83D0A-D807-4EEE-8C24-9DE4D65AB35B}"/>
              </a:ext>
            </a:extLst>
          </p:cNvPr>
          <p:cNvSpPr txBox="1"/>
          <p:nvPr/>
        </p:nvSpPr>
        <p:spPr>
          <a:xfrm>
            <a:off x="4193109" y="2967335"/>
            <a:ext cx="3799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감사합니다</a:t>
            </a:r>
            <a:r>
              <a:rPr lang="en-US" altLang="ko-KR" sz="5400" dirty="0"/>
              <a:t>.</a:t>
            </a:r>
            <a:endParaRPr lang="ko-KR" altLang="en-US" sz="5400" dirty="0"/>
          </a:p>
        </p:txBody>
      </p:sp>
      <p:pic>
        <p:nvPicPr>
          <p:cNvPr id="13" name="Picture 4" descr="하나금융티아이 CI에 대한 이미지 검색결과">
            <a:extLst>
              <a:ext uri="{FF2B5EF4-FFF2-40B4-BE49-F238E27FC236}">
                <a16:creationId xmlns:a16="http://schemas.microsoft.com/office/drawing/2014/main" id="{82D63685-3A0F-4620-88ED-21427CFD5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728" y="5705475"/>
            <a:ext cx="1203196" cy="3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81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BD32A5B-3B7B-4B3E-A5D3-66A8A5904B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4270" t="5555" r="38671" b="10607"/>
          <a:stretch/>
        </p:blipFill>
        <p:spPr>
          <a:xfrm>
            <a:off x="4191000" y="593918"/>
            <a:ext cx="7997828" cy="5510893"/>
          </a:xfrm>
          <a:prstGeom prst="rect">
            <a:avLst/>
          </a:prstGeom>
        </p:spPr>
      </p:pic>
      <p:sp>
        <p:nvSpPr>
          <p:cNvPr id="9" name="사다리꼴 8">
            <a:extLst>
              <a:ext uri="{FF2B5EF4-FFF2-40B4-BE49-F238E27FC236}">
                <a16:creationId xmlns:a16="http://schemas.microsoft.com/office/drawing/2014/main" id="{3D444C0F-8FBE-4A2C-BB05-4ED3BC1DD4FD}"/>
              </a:ext>
            </a:extLst>
          </p:cNvPr>
          <p:cNvSpPr/>
          <p:nvPr/>
        </p:nvSpPr>
        <p:spPr>
          <a:xfrm>
            <a:off x="676275" y="701091"/>
            <a:ext cx="5721353" cy="5421086"/>
          </a:xfrm>
          <a:prstGeom prst="trapezoid">
            <a:avLst>
              <a:gd name="adj" fmla="val 3114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B65A5A2-225D-458D-AD12-AFF79472F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87" y="1563873"/>
            <a:ext cx="4392488" cy="3730252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indent="0" eaLnBrk="0" hangingPunct="0">
              <a:spcBef>
                <a:spcPct val="20000"/>
              </a:spcBef>
              <a:buFont typeface="Arial" charset="0"/>
              <a:buNone/>
              <a:defRPr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/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/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/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sz="3600" dirty="0"/>
              <a:t>■ 목차</a:t>
            </a:r>
            <a:endParaRPr lang="en-US" altLang="ko-KR" sz="3600" dirty="0"/>
          </a:p>
          <a:p>
            <a:endParaRPr lang="en-US" altLang="ko-KR" sz="36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개발 환경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/>
              <a:t>System Definition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-  </a:t>
            </a:r>
            <a:r>
              <a:rPr lang="ko-KR" altLang="en-US" sz="2400" dirty="0"/>
              <a:t>역할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-  </a:t>
            </a:r>
            <a:r>
              <a:rPr lang="ko-KR" altLang="en-US" sz="2400" dirty="0"/>
              <a:t>기술 구현 설명</a:t>
            </a:r>
            <a:endParaRPr lang="en-US" altLang="ko-KR" sz="2400" dirty="0"/>
          </a:p>
        </p:txBody>
      </p:sp>
      <p:pic>
        <p:nvPicPr>
          <p:cNvPr id="8" name="Picture 4" descr="하나금융티아이 CI에 대한 이미지 검색결과">
            <a:extLst>
              <a:ext uri="{FF2B5EF4-FFF2-40B4-BE49-F238E27FC236}">
                <a16:creationId xmlns:a16="http://schemas.microsoft.com/office/drawing/2014/main" id="{3892997C-703B-4073-9ACF-C064130C7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728" y="5705475"/>
            <a:ext cx="1203196" cy="3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32E00D0-CBBB-44C4-AFDE-4130DC8EAF93}"/>
              </a:ext>
            </a:extLst>
          </p:cNvPr>
          <p:cNvCxnSpPr>
            <a:cxnSpLocks/>
          </p:cNvCxnSpPr>
          <p:nvPr/>
        </p:nvCxnSpPr>
        <p:spPr>
          <a:xfrm>
            <a:off x="4714875" y="701091"/>
            <a:ext cx="1682753" cy="5455818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D4E34E-36D2-44DA-B85C-FB28D093B360}"/>
              </a:ext>
            </a:extLst>
          </p:cNvPr>
          <p:cNvSpPr/>
          <p:nvPr/>
        </p:nvSpPr>
        <p:spPr>
          <a:xfrm>
            <a:off x="-3172" y="6139543"/>
            <a:ext cx="12192000" cy="718457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B53B7B-9B6F-404B-851F-06B144ED0E07}"/>
              </a:ext>
            </a:extLst>
          </p:cNvPr>
          <p:cNvSpPr/>
          <p:nvPr/>
        </p:nvSpPr>
        <p:spPr>
          <a:xfrm>
            <a:off x="-3172" y="0"/>
            <a:ext cx="12192000" cy="718457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5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B65A5A2-225D-458D-AD12-AFF79472F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78" y="954835"/>
            <a:ext cx="1205942" cy="276999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ko-KR" alt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개발 환경</a:t>
            </a:r>
            <a:endParaRPr lang="en-US" altLang="ko-KR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12E74F-63F0-4565-9FBD-DEA2CFAB2C82}"/>
              </a:ext>
            </a:extLst>
          </p:cNvPr>
          <p:cNvSpPr/>
          <p:nvPr/>
        </p:nvSpPr>
        <p:spPr>
          <a:xfrm>
            <a:off x="-3172" y="6139543"/>
            <a:ext cx="12192000" cy="718457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7DB25B-2FE3-45BA-A03D-DBF63E04C8C6}"/>
              </a:ext>
            </a:extLst>
          </p:cNvPr>
          <p:cNvSpPr/>
          <p:nvPr/>
        </p:nvSpPr>
        <p:spPr>
          <a:xfrm>
            <a:off x="-3172" y="0"/>
            <a:ext cx="12192000" cy="718457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7DCC03A-2B48-4BC0-B5E1-438341086258}"/>
              </a:ext>
            </a:extLst>
          </p:cNvPr>
          <p:cNvCxnSpPr/>
          <p:nvPr/>
        </p:nvCxnSpPr>
        <p:spPr>
          <a:xfrm>
            <a:off x="223895" y="1411760"/>
            <a:ext cx="2889898" cy="0"/>
          </a:xfrm>
          <a:prstGeom prst="line">
            <a:avLst/>
          </a:prstGeom>
          <a:ln w="28575">
            <a:solidFill>
              <a:srgbClr val="008F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5CD8DBD-03E1-478B-BA84-A107640AE5F1}"/>
              </a:ext>
            </a:extLst>
          </p:cNvPr>
          <p:cNvGrpSpPr/>
          <p:nvPr/>
        </p:nvGrpSpPr>
        <p:grpSpPr>
          <a:xfrm>
            <a:off x="986349" y="2309579"/>
            <a:ext cx="3893594" cy="2309242"/>
            <a:chOff x="1206758" y="2883024"/>
            <a:chExt cx="3893594" cy="2309242"/>
          </a:xfrm>
        </p:grpSpPr>
        <p:pic>
          <p:nvPicPr>
            <p:cNvPr id="5" name="Picture 4" descr="HTML CSS에 대한 이미지 검색결과">
              <a:extLst>
                <a:ext uri="{FF2B5EF4-FFF2-40B4-BE49-F238E27FC236}">
                  <a16:creationId xmlns:a16="http://schemas.microsoft.com/office/drawing/2014/main" id="{EF45C833-0E93-49DB-B5A3-751C16075F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725"/>
            <a:stretch/>
          </p:blipFill>
          <p:spPr bwMode="auto">
            <a:xfrm>
              <a:off x="1513320" y="3831445"/>
              <a:ext cx="3327191" cy="1360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HTML CSS에 대한 이미지 검색결과">
              <a:extLst>
                <a:ext uri="{FF2B5EF4-FFF2-40B4-BE49-F238E27FC236}">
                  <a16:creationId xmlns:a16="http://schemas.microsoft.com/office/drawing/2014/main" id="{FCD85B25-A21F-4148-A0B5-D3FECC9222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043" b="-1304"/>
            <a:stretch/>
          </p:blipFill>
          <p:spPr bwMode="auto">
            <a:xfrm>
              <a:off x="1206758" y="2883024"/>
              <a:ext cx="3893594" cy="759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5E8FDA6-1031-4259-A13D-E6621B82C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9593" y="3554405"/>
              <a:ext cx="293812" cy="270616"/>
            </a:xfrm>
            <a:prstGeom prst="rect">
              <a:avLst/>
            </a:prstGeom>
          </p:spPr>
        </p:pic>
      </p:grpSp>
      <p:pic>
        <p:nvPicPr>
          <p:cNvPr id="2054" name="Picture 6" descr="NODEJS EXPRESS에 대한 이미지 검색결과">
            <a:extLst>
              <a:ext uri="{FF2B5EF4-FFF2-40B4-BE49-F238E27FC236}">
                <a16:creationId xmlns:a16="http://schemas.microsoft.com/office/drawing/2014/main" id="{9067869F-8A2A-4EE3-8280-7138EBFF6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51" y="2239179"/>
            <a:ext cx="35052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SON에 대한 이미지 검색결과">
            <a:extLst>
              <a:ext uri="{FF2B5EF4-FFF2-40B4-BE49-F238E27FC236}">
                <a16:creationId xmlns:a16="http://schemas.microsoft.com/office/drawing/2014/main" id="{84CFFA47-B117-4B87-97DE-341F86ABB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99" y="2227236"/>
            <a:ext cx="1362666" cy="136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JS에 대한 이미지 검색결과">
            <a:extLst>
              <a:ext uri="{FF2B5EF4-FFF2-40B4-BE49-F238E27FC236}">
                <a16:creationId xmlns:a16="http://schemas.microsoft.com/office/drawing/2014/main" id="{4BFFA041-199C-4D78-987B-4D4BE2541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000" b="61000" l="35167" r="65500">
                        <a14:foregroundMark x1="48667" y1="43333" x2="48667" y2="51667"/>
                        <a14:foregroundMark x1="37667" y1="44333" x2="38167" y2="52333"/>
                        <a14:foregroundMark x1="36667" y1="58667" x2="54500" y2="59000"/>
                        <a14:foregroundMark x1="54500" y1="59000" x2="65500" y2="57333"/>
                        <a14:foregroundMark x1="38500" y1="58000" x2="56500" y2="56000"/>
                        <a14:foregroundMark x1="56500" y1="56000" x2="62333" y2="57000"/>
                        <a14:foregroundMark x1="39667" y1="60000" x2="49333" y2="60333"/>
                        <a14:foregroundMark x1="49333" y1="60333" x2="64833" y2="57667"/>
                        <a14:foregroundMark x1="64000" y1="59000" x2="52833" y2="59000"/>
                        <a14:foregroundMark x1="35167" y1="58333" x2="39000" y2="58333"/>
                        <a14:foregroundMark x1="36000" y1="57333" x2="40000" y2="57000"/>
                        <a14:foregroundMark x1="36500" y1="60333" x2="41000" y2="60333"/>
                        <a14:foregroundMark x1="39833" y1="56667" x2="44167" y2="56333"/>
                        <a14:foregroundMark x1="37833" y1="42000" x2="37667" y2="48333"/>
                        <a14:foregroundMark x1="36833" y1="40333" x2="37500" y2="54667"/>
                        <a14:foregroundMark x1="36667" y1="42667" x2="37500" y2="59333"/>
                        <a14:foregroundMark x1="36833" y1="48000" x2="36833" y2="58333"/>
                        <a14:foregroundMark x1="36500" y1="39000" x2="42333" y2="40000"/>
                        <a14:foregroundMark x1="41667" y1="40333" x2="40333" y2="45667"/>
                        <a14:foregroundMark x1="41167" y1="47667" x2="41833" y2="54667"/>
                        <a14:foregroundMark x1="46167" y1="40000" x2="46833" y2="53667"/>
                        <a14:foregroundMark x1="58000" y1="39667" x2="54667" y2="55333"/>
                        <a14:foregroundMark x1="54667" y1="55333" x2="57333" y2="54667"/>
                        <a14:foregroundMark x1="56667" y1="51000" x2="57333" y2="54000"/>
                        <a14:foregroundMark x1="54000" y1="49000" x2="53667" y2="54333"/>
                        <a14:foregroundMark x1="54667" y1="47000" x2="55833" y2="53000"/>
                        <a14:foregroundMark x1="54500" y1="48333" x2="54500" y2="50333"/>
                        <a14:foregroundMark x1="54167" y1="45667" x2="54500" y2="51333"/>
                        <a14:foregroundMark x1="54167" y1="47000" x2="54000" y2="51000"/>
                        <a14:foregroundMark x1="52667" y1="44000" x2="53833" y2="4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81" t="34320" r="34579" b="36034"/>
          <a:stretch/>
        </p:blipFill>
        <p:spPr bwMode="auto">
          <a:xfrm>
            <a:off x="5221873" y="3938410"/>
            <a:ext cx="1876806" cy="84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하나금융티아이 CI에 대한 이미지 검색결과">
            <a:extLst>
              <a:ext uri="{FF2B5EF4-FFF2-40B4-BE49-F238E27FC236}">
                <a16:creationId xmlns:a16="http://schemas.microsoft.com/office/drawing/2014/main" id="{9B18D719-B4E6-4455-A3C4-D0BE96023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728" y="5705475"/>
            <a:ext cx="1203196" cy="3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8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48959" y="1056507"/>
            <a:ext cx="8496944" cy="332399"/>
          </a:xfrm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ko-KR" sz="2400" dirty="0">
                <a:ea typeface="Tahoma" panose="020B0604030504040204" pitchFamily="34" charset="0"/>
              </a:rPr>
              <a:t>System Definition</a:t>
            </a:r>
            <a:endParaRPr lang="ko-KR" altLang="en-US" sz="24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852812" y="1726516"/>
            <a:ext cx="2515645" cy="276999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ko-KR" altLang="en-US" sz="1800" dirty="0"/>
              <a:t>■  </a:t>
            </a:r>
            <a:r>
              <a:rPr lang="ko-KR" alt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전체 시스템</a:t>
            </a:r>
            <a:endPara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190403" y="2196193"/>
            <a:ext cx="3275583" cy="30261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0" tIns="360000" rIns="360000" bIns="36000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유저</a:t>
            </a:r>
            <a:endParaRPr lang="en-US" altLang="ko-KR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관리자</a:t>
            </a:r>
            <a:endParaRPr lang="en-US" altLang="ko-KR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상품</a:t>
            </a:r>
            <a:endParaRPr lang="en-US" altLang="ko-KR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게시판</a:t>
            </a:r>
            <a:endParaRPr lang="en-US" altLang="ko-KR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defRPr/>
            </a:pPr>
            <a:endParaRPr lang="en-US" altLang="ko-KR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0561897-187E-4ED8-9F60-03FF035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859" y="2059179"/>
            <a:ext cx="4392488" cy="39125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0" tIns="360000" rIns="360000" bIns="36000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marL="285750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-"/>
              <a:defRPr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/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/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/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/>
              <a:t>상품 등록</a:t>
            </a:r>
            <a:r>
              <a:rPr lang="en-US" altLang="ko-KR" dirty="0"/>
              <a:t>/ </a:t>
            </a:r>
            <a:r>
              <a:rPr lang="ko-KR" altLang="en-US" dirty="0"/>
              <a:t>조회 </a:t>
            </a:r>
            <a:r>
              <a:rPr lang="en-US" altLang="ko-KR" dirty="0"/>
              <a:t>/ </a:t>
            </a:r>
            <a:r>
              <a:rPr lang="ko-KR" altLang="en-US" dirty="0"/>
              <a:t>수정 </a:t>
            </a:r>
            <a:r>
              <a:rPr lang="en-US" altLang="ko-KR" dirty="0"/>
              <a:t>/ </a:t>
            </a:r>
            <a:r>
              <a:rPr lang="ko-KR" altLang="en-US" dirty="0"/>
              <a:t>삭제</a:t>
            </a:r>
            <a:endParaRPr lang="en-US" altLang="ko-KR" dirty="0"/>
          </a:p>
          <a:p>
            <a:r>
              <a:rPr lang="ko-KR" altLang="en-US" dirty="0"/>
              <a:t>상품 검색 </a:t>
            </a:r>
            <a:r>
              <a:rPr lang="en-US" altLang="ko-KR" dirty="0"/>
              <a:t>/</a:t>
            </a:r>
            <a:r>
              <a:rPr lang="ko-KR" altLang="en-US" dirty="0"/>
              <a:t>관리</a:t>
            </a:r>
            <a:endParaRPr lang="en-US" altLang="ko-KR" dirty="0"/>
          </a:p>
          <a:p>
            <a:r>
              <a:rPr lang="ko-KR" altLang="en-US" dirty="0"/>
              <a:t>댓글 삽입 </a:t>
            </a:r>
            <a:r>
              <a:rPr lang="en-US" altLang="ko-KR" dirty="0"/>
              <a:t>/ </a:t>
            </a:r>
            <a:r>
              <a:rPr lang="ko-KR" altLang="en-US" dirty="0"/>
              <a:t>수정 </a:t>
            </a:r>
            <a:r>
              <a:rPr lang="en-US" altLang="ko-KR" dirty="0"/>
              <a:t>/ </a:t>
            </a:r>
            <a:r>
              <a:rPr lang="ko-KR" altLang="en-US" dirty="0"/>
              <a:t>삭제</a:t>
            </a:r>
            <a:endParaRPr lang="en-US" altLang="ko-KR" dirty="0"/>
          </a:p>
          <a:p>
            <a:r>
              <a:rPr lang="ko-KR" altLang="en-US" dirty="0"/>
              <a:t>블랙리스트 등록</a:t>
            </a:r>
            <a:endParaRPr lang="en-US" altLang="ko-KR" dirty="0"/>
          </a:p>
          <a:p>
            <a:r>
              <a:rPr lang="ko-KR" altLang="en-US" dirty="0"/>
              <a:t>구매내역 </a:t>
            </a:r>
            <a:endParaRPr lang="en-US" altLang="ko-KR" dirty="0"/>
          </a:p>
          <a:p>
            <a:r>
              <a:rPr lang="ko-KR" altLang="en-US" dirty="0"/>
              <a:t>게시판 등록</a:t>
            </a:r>
            <a:r>
              <a:rPr lang="en-US" altLang="ko-KR" dirty="0"/>
              <a:t>/</a:t>
            </a:r>
            <a:r>
              <a:rPr lang="ko-KR" altLang="en-US" dirty="0"/>
              <a:t> 조회</a:t>
            </a:r>
            <a:r>
              <a:rPr lang="en-US" altLang="ko-KR" dirty="0"/>
              <a:t> / </a:t>
            </a:r>
            <a:r>
              <a:rPr lang="ko-KR" altLang="en-US" dirty="0"/>
              <a:t>수정 </a:t>
            </a:r>
            <a:r>
              <a:rPr lang="en-US" altLang="ko-KR" dirty="0"/>
              <a:t>/ </a:t>
            </a:r>
            <a:r>
              <a:rPr lang="ko-KR" altLang="en-US" dirty="0"/>
              <a:t>삭제 </a:t>
            </a:r>
            <a:r>
              <a:rPr lang="en-US" altLang="ko-KR" dirty="0"/>
              <a:t> /</a:t>
            </a:r>
            <a:r>
              <a:rPr lang="ko-KR" altLang="en-US" dirty="0"/>
              <a:t>검색</a:t>
            </a:r>
            <a:r>
              <a:rPr lang="en-US" altLang="ko-KR" dirty="0"/>
              <a:t> 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55B8085-CCEE-40DA-B349-23A7BCE16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518" y="1698257"/>
            <a:ext cx="2515645" cy="276999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ko-KR" altLang="en-US" sz="1800" dirty="0"/>
              <a:t>■  </a:t>
            </a:r>
            <a:r>
              <a:rPr lang="ko-KR" alt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세부 내용</a:t>
            </a:r>
            <a:endPara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7666EA-43E0-4D80-B255-4886A96C73D2}"/>
              </a:ext>
            </a:extLst>
          </p:cNvPr>
          <p:cNvSpPr/>
          <p:nvPr/>
        </p:nvSpPr>
        <p:spPr>
          <a:xfrm>
            <a:off x="-3172" y="6139543"/>
            <a:ext cx="12192000" cy="718457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9E7E51-69AF-4CD2-8753-643BF77922E7}"/>
              </a:ext>
            </a:extLst>
          </p:cNvPr>
          <p:cNvSpPr/>
          <p:nvPr/>
        </p:nvSpPr>
        <p:spPr>
          <a:xfrm>
            <a:off x="-3172" y="0"/>
            <a:ext cx="12192000" cy="718457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C22548C-4E2E-42CD-AD2F-50A3E9D0454A}"/>
              </a:ext>
            </a:extLst>
          </p:cNvPr>
          <p:cNvCxnSpPr/>
          <p:nvPr/>
        </p:nvCxnSpPr>
        <p:spPr>
          <a:xfrm>
            <a:off x="223895" y="1498845"/>
            <a:ext cx="2889898" cy="0"/>
          </a:xfrm>
          <a:prstGeom prst="line">
            <a:avLst/>
          </a:prstGeom>
          <a:ln w="28575">
            <a:solidFill>
              <a:srgbClr val="008F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하나금융티아이 CI에 대한 이미지 검색결과">
            <a:extLst>
              <a:ext uri="{FF2B5EF4-FFF2-40B4-BE49-F238E27FC236}">
                <a16:creationId xmlns:a16="http://schemas.microsoft.com/office/drawing/2014/main" id="{5948D283-687D-4048-BA99-39F6EA37C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728" y="5705475"/>
            <a:ext cx="1203196" cy="3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9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717CCA-99D1-4A59-814E-C3FA55164DAF}"/>
              </a:ext>
            </a:extLst>
          </p:cNvPr>
          <p:cNvSpPr/>
          <p:nvPr/>
        </p:nvSpPr>
        <p:spPr>
          <a:xfrm>
            <a:off x="1222310" y="2094568"/>
            <a:ext cx="3442996" cy="29252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상품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상품 검색 로직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메인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상품 전체 리스트 조회 기능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상품 상세정보 페이지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댓글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댓글 삽입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삭제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수정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9F07F9-1D7A-4198-A4B5-5F3D36836550}"/>
              </a:ext>
            </a:extLst>
          </p:cNvPr>
          <p:cNvSpPr/>
          <p:nvPr/>
        </p:nvSpPr>
        <p:spPr>
          <a:xfrm>
            <a:off x="-3172" y="6139543"/>
            <a:ext cx="12192000" cy="718457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D539A1-24EA-418D-9CB8-8CBFEB55D4E6}"/>
              </a:ext>
            </a:extLst>
          </p:cNvPr>
          <p:cNvSpPr/>
          <p:nvPr/>
        </p:nvSpPr>
        <p:spPr>
          <a:xfrm>
            <a:off x="-3172" y="0"/>
            <a:ext cx="12192000" cy="718457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E1B3AB-CF64-49FF-91D1-5C328E7EADE4}"/>
              </a:ext>
            </a:extLst>
          </p:cNvPr>
          <p:cNvCxnSpPr/>
          <p:nvPr/>
        </p:nvCxnSpPr>
        <p:spPr>
          <a:xfrm>
            <a:off x="223895" y="1498845"/>
            <a:ext cx="2889898" cy="0"/>
          </a:xfrm>
          <a:prstGeom prst="line">
            <a:avLst/>
          </a:prstGeom>
          <a:ln w="28575">
            <a:solidFill>
              <a:srgbClr val="008F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B72A1097-9C62-4407-BB43-1785347C0164}"/>
              </a:ext>
            </a:extLst>
          </p:cNvPr>
          <p:cNvSpPr txBox="1">
            <a:spLocks/>
          </p:cNvSpPr>
          <p:nvPr/>
        </p:nvSpPr>
        <p:spPr>
          <a:xfrm>
            <a:off x="348959" y="1056507"/>
            <a:ext cx="8496944" cy="33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1800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역할 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91EE8-35D6-402E-B3C9-981B81965F95}"/>
              </a:ext>
            </a:extLst>
          </p:cNvPr>
          <p:cNvSpPr txBox="1"/>
          <p:nvPr/>
        </p:nvSpPr>
        <p:spPr>
          <a:xfrm>
            <a:off x="1343608" y="1909902"/>
            <a:ext cx="87716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오종훈</a:t>
            </a:r>
            <a:endParaRPr lang="en-US" altLang="ko-KR" dirty="0"/>
          </a:p>
        </p:txBody>
      </p:sp>
      <p:pic>
        <p:nvPicPr>
          <p:cNvPr id="15" name="Picture 4" descr="하나금융티아이 CI에 대한 이미지 검색결과">
            <a:extLst>
              <a:ext uri="{FF2B5EF4-FFF2-40B4-BE49-F238E27FC236}">
                <a16:creationId xmlns:a16="http://schemas.microsoft.com/office/drawing/2014/main" id="{4429D6A0-206B-4856-9227-63264ADBF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728" y="5705475"/>
            <a:ext cx="1203196" cy="3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47437C2F-6091-4F7D-BFEE-CAF0D2D89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5" r="15489"/>
          <a:stretch/>
        </p:blipFill>
        <p:spPr>
          <a:xfrm>
            <a:off x="765110" y="1567284"/>
            <a:ext cx="5486400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360227-AB72-404E-879F-9DC5CCA4A92D}"/>
              </a:ext>
            </a:extLst>
          </p:cNvPr>
          <p:cNvSpPr txBox="1"/>
          <p:nvPr/>
        </p:nvSpPr>
        <p:spPr>
          <a:xfrm>
            <a:off x="765110" y="1677223"/>
            <a:ext cx="5486400" cy="40144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81812C-10F3-4007-B945-6F9E133A2780}"/>
              </a:ext>
            </a:extLst>
          </p:cNvPr>
          <p:cNvSpPr/>
          <p:nvPr/>
        </p:nvSpPr>
        <p:spPr>
          <a:xfrm>
            <a:off x="-3172" y="6139543"/>
            <a:ext cx="12192000" cy="718457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9C82D2-F2CB-4362-96C6-B6CE2FC14996}"/>
              </a:ext>
            </a:extLst>
          </p:cNvPr>
          <p:cNvSpPr/>
          <p:nvPr/>
        </p:nvSpPr>
        <p:spPr>
          <a:xfrm>
            <a:off x="-3172" y="0"/>
            <a:ext cx="12192000" cy="718457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FC5A6A-8B0C-4CDC-916A-CF37DE4FD87C}"/>
              </a:ext>
            </a:extLst>
          </p:cNvPr>
          <p:cNvCxnSpPr/>
          <p:nvPr/>
        </p:nvCxnSpPr>
        <p:spPr>
          <a:xfrm>
            <a:off x="223895" y="1498845"/>
            <a:ext cx="2889898" cy="0"/>
          </a:xfrm>
          <a:prstGeom prst="line">
            <a:avLst/>
          </a:prstGeom>
          <a:ln w="28575">
            <a:solidFill>
              <a:srgbClr val="008F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1">
            <a:extLst>
              <a:ext uri="{FF2B5EF4-FFF2-40B4-BE49-F238E27FC236}">
                <a16:creationId xmlns:a16="http://schemas.microsoft.com/office/drawing/2014/main" id="{188561CD-3030-4D78-BF26-963BC8C13BED}"/>
              </a:ext>
            </a:extLst>
          </p:cNvPr>
          <p:cNvSpPr txBox="1">
            <a:spLocks/>
          </p:cNvSpPr>
          <p:nvPr/>
        </p:nvSpPr>
        <p:spPr>
          <a:xfrm>
            <a:off x="348959" y="1056507"/>
            <a:ext cx="8496944" cy="33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1800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메인 </a:t>
            </a:r>
            <a:r>
              <a:rPr lang="en-US" altLang="ko-KR" sz="1800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UI</a:t>
            </a:r>
            <a:endParaRPr lang="ko-KR" altLang="en-US" sz="1800" b="1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1AA7E-E7B5-4615-9FBD-8D576621B5EB}"/>
              </a:ext>
            </a:extLst>
          </p:cNvPr>
          <p:cNvSpPr txBox="1"/>
          <p:nvPr/>
        </p:nvSpPr>
        <p:spPr>
          <a:xfrm>
            <a:off x="942392" y="3620278"/>
            <a:ext cx="4814596" cy="18488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03D2531-0672-4766-A46B-47E03CAA6BBD}"/>
              </a:ext>
            </a:extLst>
          </p:cNvPr>
          <p:cNvCxnSpPr/>
          <p:nvPr/>
        </p:nvCxnSpPr>
        <p:spPr>
          <a:xfrm>
            <a:off x="6167535" y="1677223"/>
            <a:ext cx="14089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9F13746-9733-4042-A52A-E0CD350784DB}"/>
              </a:ext>
            </a:extLst>
          </p:cNvPr>
          <p:cNvCxnSpPr>
            <a:cxnSpLocks/>
          </p:cNvCxnSpPr>
          <p:nvPr/>
        </p:nvCxnSpPr>
        <p:spPr>
          <a:xfrm>
            <a:off x="5756988" y="3617991"/>
            <a:ext cx="18194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1F7EC0-0883-47BE-A223-9459C7F7846C}"/>
              </a:ext>
            </a:extLst>
          </p:cNvPr>
          <p:cNvSpPr txBox="1"/>
          <p:nvPr/>
        </p:nvSpPr>
        <p:spPr>
          <a:xfrm>
            <a:off x="7669762" y="1498845"/>
            <a:ext cx="405881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기초 메인 </a:t>
            </a:r>
            <a:r>
              <a:rPr lang="en-US" altLang="ko-KR" dirty="0"/>
              <a:t>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navigation bar </a:t>
            </a:r>
            <a:r>
              <a:rPr lang="ko-KR" altLang="en-US" sz="1400" dirty="0"/>
              <a:t>구현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Bootstrap</a:t>
            </a:r>
            <a:r>
              <a:rPr lang="ko-KR" altLang="en-US" sz="1400" dirty="0"/>
              <a:t>을 사용하여 브라우저 크기에 따라 움직이는 반응형 페이지 제작</a:t>
            </a:r>
            <a:endParaRPr lang="en-US" altLang="ko-KR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E674C6-7E45-42D9-B69D-2BED15E17ACB}"/>
              </a:ext>
            </a:extLst>
          </p:cNvPr>
          <p:cNvSpPr txBox="1"/>
          <p:nvPr/>
        </p:nvSpPr>
        <p:spPr>
          <a:xfrm>
            <a:off x="7669763" y="3375212"/>
            <a:ext cx="35621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상품 리스트 조회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Mongo DB</a:t>
            </a:r>
            <a:r>
              <a:rPr lang="ko-KR" altLang="en-US" sz="1400" dirty="0"/>
              <a:t>에서 상품 정보를 불러오고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EJS</a:t>
            </a:r>
            <a:r>
              <a:rPr lang="ko-KR" altLang="en-US" sz="1400" dirty="0"/>
              <a:t>를 통해 </a:t>
            </a:r>
            <a:r>
              <a:rPr lang="en-US" altLang="ko-KR" sz="1400" dirty="0"/>
              <a:t>DB</a:t>
            </a:r>
            <a:r>
              <a:rPr lang="ko-KR" altLang="en-US" sz="1400" dirty="0"/>
              <a:t>에 저장된 상품 수만큼</a:t>
            </a:r>
            <a:br>
              <a:rPr lang="en-US" altLang="ko-KR" sz="1400" dirty="0"/>
            </a:br>
            <a:r>
              <a:rPr lang="ko-KR" altLang="en-US" sz="1400" dirty="0"/>
              <a:t>템플릿에 맞게 상품 리스트를 생성</a:t>
            </a:r>
            <a:endParaRPr lang="en-US" altLang="ko-KR" sz="1400" dirty="0"/>
          </a:p>
        </p:txBody>
      </p:sp>
      <p:pic>
        <p:nvPicPr>
          <p:cNvPr id="23" name="Picture 4" descr="하나금융티아이 CI에 대한 이미지 검색결과">
            <a:extLst>
              <a:ext uri="{FF2B5EF4-FFF2-40B4-BE49-F238E27FC236}">
                <a16:creationId xmlns:a16="http://schemas.microsoft.com/office/drawing/2014/main" id="{EF6B0A6E-C835-4E15-9506-AA3C2C29D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728" y="5705475"/>
            <a:ext cx="1203196" cy="3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98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79A69AE-B5B4-4629-809E-E87F96B72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1" r="14193"/>
          <a:stretch/>
        </p:blipFill>
        <p:spPr>
          <a:xfrm>
            <a:off x="599853" y="1677223"/>
            <a:ext cx="6808855" cy="4014444"/>
          </a:xfrm>
          <a:prstGeom prst="rect">
            <a:avLst/>
          </a:prstGeom>
        </p:spPr>
      </p:pic>
      <p:pic>
        <p:nvPicPr>
          <p:cNvPr id="26" name="내용 개체 틀 6">
            <a:extLst>
              <a:ext uri="{FF2B5EF4-FFF2-40B4-BE49-F238E27FC236}">
                <a16:creationId xmlns:a16="http://schemas.microsoft.com/office/drawing/2014/main" id="{31B82212-F16F-4559-B0C6-53CC885BA2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61" r="15241"/>
          <a:stretch/>
        </p:blipFill>
        <p:spPr>
          <a:xfrm>
            <a:off x="599852" y="4869796"/>
            <a:ext cx="6808855" cy="12374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637B9B-3FE0-43C6-AA64-77BA75DF10F3}"/>
              </a:ext>
            </a:extLst>
          </p:cNvPr>
          <p:cNvSpPr txBox="1"/>
          <p:nvPr/>
        </p:nvSpPr>
        <p:spPr>
          <a:xfrm>
            <a:off x="599854" y="1677223"/>
            <a:ext cx="6808854" cy="4339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001F70-5071-4D44-8DA2-392887FC174E}"/>
              </a:ext>
            </a:extLst>
          </p:cNvPr>
          <p:cNvSpPr/>
          <p:nvPr/>
        </p:nvSpPr>
        <p:spPr>
          <a:xfrm>
            <a:off x="-3172" y="6139543"/>
            <a:ext cx="12192000" cy="718457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BB38AF-2919-4C7F-B80E-5B42EC402F68}"/>
              </a:ext>
            </a:extLst>
          </p:cNvPr>
          <p:cNvSpPr/>
          <p:nvPr/>
        </p:nvSpPr>
        <p:spPr>
          <a:xfrm>
            <a:off x="-3172" y="0"/>
            <a:ext cx="12192000" cy="718457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122BB68-C840-40C7-BF06-2806678AF202}"/>
              </a:ext>
            </a:extLst>
          </p:cNvPr>
          <p:cNvCxnSpPr/>
          <p:nvPr/>
        </p:nvCxnSpPr>
        <p:spPr>
          <a:xfrm>
            <a:off x="223895" y="1498845"/>
            <a:ext cx="2889898" cy="0"/>
          </a:xfrm>
          <a:prstGeom prst="line">
            <a:avLst/>
          </a:prstGeom>
          <a:ln w="28575">
            <a:solidFill>
              <a:srgbClr val="008F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1">
            <a:extLst>
              <a:ext uri="{FF2B5EF4-FFF2-40B4-BE49-F238E27FC236}">
                <a16:creationId xmlns:a16="http://schemas.microsoft.com/office/drawing/2014/main" id="{D9E01FF3-FA0E-4E77-8163-82AEDF6F23D7}"/>
              </a:ext>
            </a:extLst>
          </p:cNvPr>
          <p:cNvSpPr txBox="1">
            <a:spLocks/>
          </p:cNvSpPr>
          <p:nvPr/>
        </p:nvSpPr>
        <p:spPr>
          <a:xfrm>
            <a:off x="348959" y="1056507"/>
            <a:ext cx="8496944" cy="33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1800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상품 상세 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0A54F-F288-4539-961F-358D0E3298CF}"/>
              </a:ext>
            </a:extLst>
          </p:cNvPr>
          <p:cNvSpPr txBox="1"/>
          <p:nvPr/>
        </p:nvSpPr>
        <p:spPr>
          <a:xfrm>
            <a:off x="599852" y="4060622"/>
            <a:ext cx="1958157" cy="18928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sz="9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BB9A7C-D38D-423C-A350-19BE7F545588}"/>
              </a:ext>
            </a:extLst>
          </p:cNvPr>
          <p:cNvCxnSpPr>
            <a:cxnSpLocks/>
          </p:cNvCxnSpPr>
          <p:nvPr/>
        </p:nvCxnSpPr>
        <p:spPr>
          <a:xfrm>
            <a:off x="2558009" y="4060798"/>
            <a:ext cx="51863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F46798-A11F-4824-95E7-E02BBE14FB08}"/>
              </a:ext>
            </a:extLst>
          </p:cNvPr>
          <p:cNvSpPr txBox="1"/>
          <p:nvPr/>
        </p:nvSpPr>
        <p:spPr>
          <a:xfrm>
            <a:off x="7744408" y="3729668"/>
            <a:ext cx="4580356" cy="2405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상품 댓글 읽기</a:t>
            </a:r>
            <a:r>
              <a:rPr lang="en-US" altLang="ko-KR" dirty="0"/>
              <a:t>/</a:t>
            </a:r>
            <a:r>
              <a:rPr lang="ko-KR" altLang="en-US" dirty="0"/>
              <a:t>삽입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댓글 삽입</a:t>
            </a:r>
            <a:r>
              <a:rPr lang="en-US" altLang="ko-KR" sz="1400" dirty="0"/>
              <a:t>/</a:t>
            </a:r>
            <a:r>
              <a:rPr lang="ko-KR" altLang="en-US" sz="1400" dirty="0"/>
              <a:t>삭제</a:t>
            </a:r>
            <a:r>
              <a:rPr lang="en-US" altLang="ko-KR" sz="1400" dirty="0"/>
              <a:t>/</a:t>
            </a:r>
            <a:r>
              <a:rPr lang="ko-KR" altLang="en-US" sz="1400" dirty="0"/>
              <a:t>수정 시 페이지에 </a:t>
            </a:r>
            <a:r>
              <a:rPr lang="en-US" altLang="ko-KR" sz="1400" dirty="0"/>
              <a:t>template</a:t>
            </a:r>
            <a:r>
              <a:rPr lang="ko-KR" altLang="en-US" sz="1400" dirty="0"/>
              <a:t>을 통해 </a:t>
            </a:r>
            <a:br>
              <a:rPr lang="en-US" altLang="ko-KR" sz="1400" dirty="0"/>
            </a:br>
            <a:r>
              <a:rPr lang="ko-KR" altLang="en-US" sz="1400" dirty="0" err="1"/>
              <a:t>새로고침없이</a:t>
            </a:r>
            <a:r>
              <a:rPr lang="ko-KR" altLang="en-US" sz="1400" dirty="0"/>
              <a:t> 처리 결과를 보여줌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댓글 삽입</a:t>
            </a:r>
            <a:r>
              <a:rPr lang="en-US" altLang="ko-KR" sz="1400" dirty="0"/>
              <a:t>/</a:t>
            </a:r>
            <a:r>
              <a:rPr lang="ko-KR" altLang="en-US" sz="1400" dirty="0"/>
              <a:t>삭제</a:t>
            </a:r>
            <a:r>
              <a:rPr lang="en-US" altLang="ko-KR" sz="1400" dirty="0"/>
              <a:t>/</a:t>
            </a:r>
            <a:r>
              <a:rPr lang="ko-KR" altLang="en-US" sz="1400" dirty="0"/>
              <a:t>수정 시 </a:t>
            </a:r>
            <a:r>
              <a:rPr lang="en-US" altLang="ko-KR" sz="1400" dirty="0"/>
              <a:t>JSON-RPC </a:t>
            </a:r>
            <a:r>
              <a:rPr lang="ko-KR" altLang="en-US" sz="1400" dirty="0"/>
              <a:t>서버를</a:t>
            </a:r>
            <a:br>
              <a:rPr lang="en-US" altLang="ko-KR" sz="1400" dirty="0"/>
            </a:br>
            <a:r>
              <a:rPr lang="ko-KR" altLang="en-US" sz="1400" dirty="0"/>
              <a:t>이용하여 </a:t>
            </a:r>
            <a:r>
              <a:rPr lang="en-US" altLang="ko-KR" sz="1400" dirty="0"/>
              <a:t>MongoDB</a:t>
            </a:r>
            <a:r>
              <a:rPr lang="ko-KR" altLang="en-US" sz="1400" dirty="0"/>
              <a:t>에 </a:t>
            </a:r>
            <a:r>
              <a:rPr lang="en-US" altLang="ko-KR" sz="1400" dirty="0"/>
              <a:t>JSON </a:t>
            </a:r>
            <a:r>
              <a:rPr lang="ko-KR" altLang="en-US" sz="1400" dirty="0"/>
              <a:t>형태로</a:t>
            </a:r>
            <a:br>
              <a:rPr lang="en-US" altLang="ko-KR" sz="1400" dirty="0"/>
            </a:br>
            <a:r>
              <a:rPr lang="ko-KR" altLang="en-US" sz="1400" dirty="0"/>
              <a:t>각 상품 </a:t>
            </a:r>
            <a:r>
              <a:rPr lang="en-US" altLang="ko-KR" sz="1400" dirty="0"/>
              <a:t>DB</a:t>
            </a:r>
            <a:r>
              <a:rPr lang="ko-KR" altLang="en-US" sz="1400" dirty="0"/>
              <a:t>에 저장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상품 상세 정보 불러올 때 </a:t>
            </a:r>
            <a:r>
              <a:rPr lang="en-US" altLang="ko-KR" sz="1400" dirty="0"/>
              <a:t>EJS</a:t>
            </a:r>
            <a:r>
              <a:rPr lang="ko-KR" altLang="en-US" sz="1400" dirty="0"/>
              <a:t>를 통해 댓글 표시</a:t>
            </a:r>
            <a:endParaRPr lang="en-US" altLang="ko-KR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3A8871-C051-4D8B-95E3-D669F94AD760}"/>
              </a:ext>
            </a:extLst>
          </p:cNvPr>
          <p:cNvCxnSpPr>
            <a:cxnSpLocks/>
          </p:cNvCxnSpPr>
          <p:nvPr/>
        </p:nvCxnSpPr>
        <p:spPr>
          <a:xfrm>
            <a:off x="7224589" y="1679205"/>
            <a:ext cx="5038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876C29-0A33-4885-9FF9-A0E5BD507A32}"/>
              </a:ext>
            </a:extLst>
          </p:cNvPr>
          <p:cNvSpPr txBox="1"/>
          <p:nvPr/>
        </p:nvSpPr>
        <p:spPr>
          <a:xfrm>
            <a:off x="7893698" y="1436683"/>
            <a:ext cx="3698448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상품 상세 정보 페이지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메인 페이지</a:t>
            </a:r>
            <a:r>
              <a:rPr lang="en-US" altLang="ko-KR" sz="1400" dirty="0"/>
              <a:t>, </a:t>
            </a:r>
            <a:r>
              <a:rPr lang="ko-KR" altLang="en-US" sz="1400" dirty="0"/>
              <a:t>상품 검색 페이지와 동일한</a:t>
            </a:r>
            <a:br>
              <a:rPr lang="en-US" altLang="ko-KR" sz="1400" dirty="0"/>
            </a:br>
            <a:r>
              <a:rPr lang="en-US" altLang="ko-KR" sz="1400" dirty="0"/>
              <a:t>Navigation  bar</a:t>
            </a:r>
            <a:r>
              <a:rPr lang="ko-KR" altLang="en-US" sz="1400" dirty="0"/>
              <a:t> 구현</a:t>
            </a:r>
            <a:endParaRPr lang="en-US" altLang="ko-KR" sz="1400" dirty="0"/>
          </a:p>
        </p:txBody>
      </p:sp>
      <p:pic>
        <p:nvPicPr>
          <p:cNvPr id="28" name="Picture 4" descr="하나금융티아이 CI에 대한 이미지 검색결과">
            <a:extLst>
              <a:ext uri="{FF2B5EF4-FFF2-40B4-BE49-F238E27FC236}">
                <a16:creationId xmlns:a16="http://schemas.microsoft.com/office/drawing/2014/main" id="{733DD625-8521-4682-9E62-86A8B2A3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728" y="5705475"/>
            <a:ext cx="1203196" cy="3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97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826E30D-47A8-4C6C-B1C7-058BD60F4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3" t="6170" r="12765" b="798"/>
          <a:stretch/>
        </p:blipFill>
        <p:spPr>
          <a:xfrm>
            <a:off x="492029" y="1677223"/>
            <a:ext cx="7053041" cy="40481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DE15A1-A938-4FED-BDA6-97316CAD83BD}"/>
              </a:ext>
            </a:extLst>
          </p:cNvPr>
          <p:cNvSpPr txBox="1"/>
          <p:nvPr/>
        </p:nvSpPr>
        <p:spPr>
          <a:xfrm>
            <a:off x="531844" y="1677223"/>
            <a:ext cx="7013225" cy="40144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43D9FE-7E53-40D4-A9FA-E1B1C1618D27}"/>
              </a:ext>
            </a:extLst>
          </p:cNvPr>
          <p:cNvSpPr/>
          <p:nvPr/>
        </p:nvSpPr>
        <p:spPr>
          <a:xfrm>
            <a:off x="-3172" y="6139543"/>
            <a:ext cx="12192000" cy="718457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58400E-AE76-4A98-853D-BE1282393564}"/>
              </a:ext>
            </a:extLst>
          </p:cNvPr>
          <p:cNvSpPr/>
          <p:nvPr/>
        </p:nvSpPr>
        <p:spPr>
          <a:xfrm>
            <a:off x="-3172" y="0"/>
            <a:ext cx="12192000" cy="718457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FE421D9-9040-43FD-AD51-40B8623C45B1}"/>
              </a:ext>
            </a:extLst>
          </p:cNvPr>
          <p:cNvCxnSpPr/>
          <p:nvPr/>
        </p:nvCxnSpPr>
        <p:spPr>
          <a:xfrm>
            <a:off x="223895" y="1498845"/>
            <a:ext cx="2889898" cy="0"/>
          </a:xfrm>
          <a:prstGeom prst="line">
            <a:avLst/>
          </a:prstGeom>
          <a:ln w="28575">
            <a:solidFill>
              <a:srgbClr val="008F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1">
            <a:extLst>
              <a:ext uri="{FF2B5EF4-FFF2-40B4-BE49-F238E27FC236}">
                <a16:creationId xmlns:a16="http://schemas.microsoft.com/office/drawing/2014/main" id="{17637921-2F75-4972-9024-E362780CB6C0}"/>
              </a:ext>
            </a:extLst>
          </p:cNvPr>
          <p:cNvSpPr txBox="1">
            <a:spLocks/>
          </p:cNvSpPr>
          <p:nvPr/>
        </p:nvSpPr>
        <p:spPr>
          <a:xfrm>
            <a:off x="348959" y="1056507"/>
            <a:ext cx="8496944" cy="33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1800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상품 검색 결과 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599FB-B5A9-4DD4-BB21-CA8060C0597F}"/>
              </a:ext>
            </a:extLst>
          </p:cNvPr>
          <p:cNvSpPr txBox="1"/>
          <p:nvPr/>
        </p:nvSpPr>
        <p:spPr>
          <a:xfrm flipV="1">
            <a:off x="573979" y="1917623"/>
            <a:ext cx="6862518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2CAD6F6-EE99-4A86-B23E-B12538C34022}"/>
              </a:ext>
            </a:extLst>
          </p:cNvPr>
          <p:cNvCxnSpPr>
            <a:cxnSpLocks/>
          </p:cNvCxnSpPr>
          <p:nvPr/>
        </p:nvCxnSpPr>
        <p:spPr>
          <a:xfrm>
            <a:off x="6098824" y="1677223"/>
            <a:ext cx="18194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EC4042-D571-4CF2-9CA1-53F1F1EEEB00}"/>
              </a:ext>
            </a:extLst>
          </p:cNvPr>
          <p:cNvSpPr txBox="1"/>
          <p:nvPr/>
        </p:nvSpPr>
        <p:spPr>
          <a:xfrm>
            <a:off x="7918293" y="3191931"/>
            <a:ext cx="41745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상품 검색 로직 구현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상품의 이름으로 검색 가능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이름의 일부분만 일치하더라도 검색결과 도출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상품 이름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상세정보 페이지로 이동</a:t>
            </a:r>
            <a:endParaRPr lang="en-US" altLang="ko-KR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3832A1C-F9EF-4EC8-843F-7BD64270BDA6}"/>
              </a:ext>
            </a:extLst>
          </p:cNvPr>
          <p:cNvCxnSpPr>
            <a:cxnSpLocks/>
          </p:cNvCxnSpPr>
          <p:nvPr/>
        </p:nvCxnSpPr>
        <p:spPr>
          <a:xfrm>
            <a:off x="6098824" y="3394951"/>
            <a:ext cx="18194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3D394B-34AE-490E-BD33-1DEADCF8F21A}"/>
              </a:ext>
            </a:extLst>
          </p:cNvPr>
          <p:cNvSpPr txBox="1"/>
          <p:nvPr/>
        </p:nvSpPr>
        <p:spPr>
          <a:xfrm>
            <a:off x="7918293" y="1426285"/>
            <a:ext cx="3795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상품 검색 페이지 </a:t>
            </a:r>
            <a:r>
              <a:rPr lang="en-US" altLang="ko-KR" dirty="0"/>
              <a:t>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Bootstrap</a:t>
            </a:r>
            <a:r>
              <a:rPr lang="ko-KR" altLang="en-US" sz="1400" dirty="0"/>
              <a:t>을 이용한 </a:t>
            </a:r>
            <a:r>
              <a:rPr lang="en-US" altLang="ko-KR" sz="1400" dirty="0"/>
              <a:t>Navigation  bar</a:t>
            </a:r>
            <a:r>
              <a:rPr lang="ko-KR" altLang="en-US" sz="1400" dirty="0"/>
              <a:t> 구현</a:t>
            </a:r>
            <a:endParaRPr lang="en-US" altLang="ko-KR" sz="1400" dirty="0"/>
          </a:p>
        </p:txBody>
      </p:sp>
      <p:pic>
        <p:nvPicPr>
          <p:cNvPr id="16" name="Picture 4" descr="하나금융티아이 CI에 대한 이미지 검색결과">
            <a:extLst>
              <a:ext uri="{FF2B5EF4-FFF2-40B4-BE49-F238E27FC236}">
                <a16:creationId xmlns:a16="http://schemas.microsoft.com/office/drawing/2014/main" id="{AFD54DE7-3677-491D-A79D-C8411F525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728" y="5705475"/>
            <a:ext cx="1203196" cy="3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00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65CBA2B-049B-4A3B-A99D-2CF15CDBABDD}"/>
              </a:ext>
            </a:extLst>
          </p:cNvPr>
          <p:cNvSpPr txBox="1"/>
          <p:nvPr/>
        </p:nvSpPr>
        <p:spPr>
          <a:xfrm>
            <a:off x="531845" y="1693517"/>
            <a:ext cx="5691674" cy="40144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EB25CBD-F2C8-480C-830E-B579026C7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t="12836" r="17428" b="36479"/>
          <a:stretch/>
        </p:blipFill>
        <p:spPr>
          <a:xfrm>
            <a:off x="783772" y="2018127"/>
            <a:ext cx="5187821" cy="218079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D66879B-DA68-459F-8239-C9B6E75DBB01}"/>
              </a:ext>
            </a:extLst>
          </p:cNvPr>
          <p:cNvSpPr/>
          <p:nvPr/>
        </p:nvSpPr>
        <p:spPr>
          <a:xfrm>
            <a:off x="-3172" y="6139543"/>
            <a:ext cx="12192000" cy="718457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975EB1-5228-4E99-A1D2-EBB71BD24FCE}"/>
              </a:ext>
            </a:extLst>
          </p:cNvPr>
          <p:cNvSpPr/>
          <p:nvPr/>
        </p:nvSpPr>
        <p:spPr>
          <a:xfrm>
            <a:off x="-3172" y="0"/>
            <a:ext cx="12192000" cy="718457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30BCA23-DEBA-47AE-9C42-6EA4DC3F22B8}"/>
              </a:ext>
            </a:extLst>
          </p:cNvPr>
          <p:cNvCxnSpPr/>
          <p:nvPr/>
        </p:nvCxnSpPr>
        <p:spPr>
          <a:xfrm>
            <a:off x="223895" y="1498845"/>
            <a:ext cx="2889898" cy="0"/>
          </a:xfrm>
          <a:prstGeom prst="line">
            <a:avLst/>
          </a:prstGeom>
          <a:ln w="28575">
            <a:solidFill>
              <a:srgbClr val="008F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1">
            <a:extLst>
              <a:ext uri="{FF2B5EF4-FFF2-40B4-BE49-F238E27FC236}">
                <a16:creationId xmlns:a16="http://schemas.microsoft.com/office/drawing/2014/main" id="{4A96C501-57F7-46C3-A09F-2AF82C81FF4B}"/>
              </a:ext>
            </a:extLst>
          </p:cNvPr>
          <p:cNvSpPr txBox="1">
            <a:spLocks/>
          </p:cNvSpPr>
          <p:nvPr/>
        </p:nvSpPr>
        <p:spPr>
          <a:xfrm>
            <a:off x="348959" y="1056507"/>
            <a:ext cx="8496944" cy="33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1800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구매내역 페이지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91D837-CE4A-485C-8D95-0FD892CD1CF8}"/>
              </a:ext>
            </a:extLst>
          </p:cNvPr>
          <p:cNvCxnSpPr>
            <a:cxnSpLocks/>
          </p:cNvCxnSpPr>
          <p:nvPr/>
        </p:nvCxnSpPr>
        <p:spPr>
          <a:xfrm>
            <a:off x="5579708" y="2279234"/>
            <a:ext cx="18194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6E50C-3A74-4DE4-8E31-24AD18357ACD}"/>
              </a:ext>
            </a:extLst>
          </p:cNvPr>
          <p:cNvSpPr txBox="1"/>
          <p:nvPr/>
        </p:nvSpPr>
        <p:spPr>
          <a:xfrm flipV="1">
            <a:off x="867747" y="2279234"/>
            <a:ext cx="4973216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A43B67-A176-4C05-9E42-7933C80A9367}"/>
              </a:ext>
            </a:extLst>
          </p:cNvPr>
          <p:cNvSpPr txBox="1"/>
          <p:nvPr/>
        </p:nvSpPr>
        <p:spPr>
          <a:xfrm>
            <a:off x="7485614" y="2018127"/>
            <a:ext cx="450155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상품 구매 유효성 검사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상품 구매 시 사용자의 포인트 잔액과</a:t>
            </a:r>
            <a:r>
              <a:rPr lang="en-US" altLang="ko-KR" sz="1400" dirty="0"/>
              <a:t> </a:t>
            </a:r>
            <a:r>
              <a:rPr lang="ko-KR" altLang="en-US" sz="1400" dirty="0"/>
              <a:t>상품 가격을</a:t>
            </a:r>
            <a:br>
              <a:rPr lang="en-US" altLang="ko-KR" sz="1400" dirty="0"/>
            </a:br>
            <a:r>
              <a:rPr lang="ko-KR" altLang="en-US" sz="1400" dirty="0"/>
              <a:t>비교하여 잔액 부족하면 구매 불가</a:t>
            </a:r>
            <a:endParaRPr lang="en-US" altLang="ko-KR" sz="1400" dirty="0"/>
          </a:p>
        </p:txBody>
      </p:sp>
      <p:pic>
        <p:nvPicPr>
          <p:cNvPr id="15" name="Picture 4" descr="하나금융티아이 CI에 대한 이미지 검색결과">
            <a:extLst>
              <a:ext uri="{FF2B5EF4-FFF2-40B4-BE49-F238E27FC236}">
                <a16:creationId xmlns:a16="http://schemas.microsoft.com/office/drawing/2014/main" id="{8B43BEC2-6439-4ABD-997B-D98644150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728" y="5705475"/>
            <a:ext cx="1203196" cy="3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09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200</Words>
  <Application>Microsoft Office PowerPoint</Application>
  <PresentationFormat>와이드스크린</PresentationFormat>
  <Paragraphs>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Microsoft Sans Serif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정지욱</dc:creator>
  <cp:lastModifiedBy>Windows User</cp:lastModifiedBy>
  <cp:revision>23</cp:revision>
  <dcterms:created xsi:type="dcterms:W3CDTF">2017-11-20T00:55:18Z</dcterms:created>
  <dcterms:modified xsi:type="dcterms:W3CDTF">2017-11-20T07:05:46Z</dcterms:modified>
</cp:coreProperties>
</file>