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854" y="7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11CDC-5A3A-401F-8DA4-7678BBE02B25}" type="datetimeFigureOut">
              <a:rPr lang="LID4096" smtClean="0"/>
              <a:t>08/16/2023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C080A-D77F-4BC3-B791-EA0EEE37D4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472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1146289"/>
            <a:ext cx="7976879" cy="2817585"/>
          </a:xfrm>
        </p:spPr>
        <p:txBody>
          <a:bodyPr anchor="b">
            <a:no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55949"/>
            <a:ext cx="7976879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7201-F4E3-4513-8C70-9DA0F7364238}" type="datetime1">
              <a:rPr lang="LID4096" smtClean="0"/>
              <a:t>08/16/2023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63BD97-E0F0-4775-8EB3-D0D16E51A48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193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E28E-5BB8-4D07-B669-FDF18FC66FDC}" type="datetime1">
              <a:rPr lang="LID4096" smtClean="0"/>
              <a:t>08/16/2023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BD97-E0F0-4775-8EB3-D0D16E51A48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102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80E5-20EF-4A7A-B52E-CBB525EA27A9}" type="datetime1">
              <a:rPr lang="LID4096" smtClean="0"/>
              <a:t>08/16/2023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BD97-E0F0-4775-8EB3-D0D16E51A48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462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7825"/>
            <a:ext cx="10515600" cy="1129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6795"/>
            <a:ext cx="10515600" cy="4110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32FE-6796-4DCD-9F2F-A4092AE1C40F}" type="datetime1">
              <a:rPr lang="LID4096" smtClean="0"/>
              <a:t>08/16/2023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BD97-E0F0-4775-8EB3-D0D16E51A48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35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3793-E250-4379-A9B3-0E0862F389AC}" type="datetime1">
              <a:rPr lang="LID4096" smtClean="0"/>
              <a:t>08/16/2023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BD97-E0F0-4775-8EB3-D0D16E51A48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252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2877"/>
            <a:ext cx="10515600" cy="12570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10844"/>
            <a:ext cx="5181600" cy="39661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10844"/>
            <a:ext cx="5181600" cy="39661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A12-AD60-4F81-A46D-E3EDF03D02D6}" type="datetime1">
              <a:rPr lang="LID4096" smtClean="0"/>
              <a:t>08/16/2023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BD97-E0F0-4775-8EB3-D0D16E51A48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928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51562"/>
            <a:ext cx="10515600" cy="1142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9067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rbon Bold" panose="02000806020000020003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30673"/>
            <a:ext cx="5157787" cy="34589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9067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rbon Bold" panose="02000806020000020003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30673"/>
            <a:ext cx="5183188" cy="34589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C028-15EB-450B-A14E-877F15487FED}" type="datetime1">
              <a:rPr lang="LID4096" smtClean="0"/>
              <a:t>08/16/2023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BD97-E0F0-4775-8EB3-D0D16E51A48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354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6510"/>
            <a:ext cx="10515600" cy="1177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0665-4D28-426A-A4FE-623FFDAA01EF}" type="datetime1">
              <a:rPr lang="LID4096" smtClean="0"/>
              <a:t>08/16/2023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BD97-E0F0-4775-8EB3-D0D16E51A48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E92E-3CCD-49E7-A850-A6F92FF5C164}" type="datetime1">
              <a:rPr lang="LID4096" smtClean="0"/>
              <a:t>08/16/2023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BD97-E0F0-4775-8EB3-D0D16E51A48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673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2772"/>
            <a:ext cx="3932237" cy="13246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3DE4-EE9D-4369-8A8A-4E5E3BD11064}" type="datetime1">
              <a:rPr lang="LID4096" smtClean="0"/>
              <a:t>08/16/2023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BD97-E0F0-4775-8EB3-D0D16E51A48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255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AE1C-AA84-48B2-AAF7-CBB87BFBBD57}" type="datetime1">
              <a:rPr lang="LID4096" smtClean="0"/>
              <a:t>08/16/2023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BD97-E0F0-4775-8EB3-D0D16E51A48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60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9036"/>
            <a:ext cx="10515600" cy="118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6795"/>
            <a:ext cx="10515600" cy="4110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rbon Regular" panose="02000506030000020003" pitchFamily="50" charset="0"/>
              </a:defRPr>
            </a:lvl1pPr>
          </a:lstStyle>
          <a:p>
            <a:fld id="{2DBEACA5-7A9B-4730-ACD1-F9E791230095}" type="datetime1">
              <a:rPr lang="LID4096" smtClean="0"/>
              <a:t>08/16/2023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rbon Regular" panose="02000506030000020003" pitchFamily="50" charset="0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09300" y="6356350"/>
            <a:ext cx="63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rbon Regular" panose="02000506030000020003" pitchFamily="50" charset="0"/>
              </a:defRPr>
            </a:lvl1pPr>
          </a:lstStyle>
          <a:p>
            <a:fld id="{D963BD97-E0F0-4775-8EB3-D0D16E51A48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6730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otek ExtraWide Black" panose="0200050002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rbon Regular" panose="02000506030000020003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rbon Regular" panose="02000506030000020003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rbon Regular" panose="02000506030000020003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rbon Regular" panose="02000506030000020003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rbon Regular" panose="02000506030000020003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6BCD-3193-2146-8B2A-A42C9AC3E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557" y="1765458"/>
            <a:ext cx="6177666" cy="2817585"/>
          </a:xfrm>
        </p:spPr>
        <p:txBody>
          <a:bodyPr/>
          <a:lstStyle/>
          <a:p>
            <a:r>
              <a:rPr lang="en-US" dirty="0"/>
              <a:t>CRUNCHY BITS</a:t>
            </a:r>
            <a:br>
              <a:rPr lang="en-US" dirty="0"/>
            </a:b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3F436-57C4-DAC7-13C6-B4E56874A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1469" y="3457700"/>
            <a:ext cx="6058754" cy="165576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presents</a:t>
            </a:r>
            <a:endParaRPr lang="LID4096" sz="4800" dirty="0"/>
          </a:p>
        </p:txBody>
      </p:sp>
    </p:spTree>
    <p:extLst>
      <p:ext uri="{BB962C8B-B14F-4D97-AF65-F5344CB8AC3E}">
        <p14:creationId xmlns:p14="http://schemas.microsoft.com/office/powerpoint/2010/main" val="6410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93D5-434C-F5E7-30B5-83CFDEAD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04F609-BB40-8AE0-1DF8-AA57A23D5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303" y="-12183579"/>
            <a:ext cx="12199303" cy="190415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CD798-C693-1E24-82B8-16D0C6CF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BD97-E0F0-4775-8EB3-D0D16E51A487}" type="slidenum">
              <a:rPr lang="LID4096" smtClean="0"/>
              <a:t>2</a:t>
            </a:fld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85F885-4BC6-F37F-92DD-E7A1DB13C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509" y="1887408"/>
            <a:ext cx="3051677" cy="29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0.00039 1.76273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8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9161-F01C-93AE-BD40-B57BA3CE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747F-148D-1393-3DA6-5A1B26A31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425779"/>
            <a:ext cx="10515600" cy="20064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1: Concentrate on one simple mechanic but make it pop!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600" dirty="0"/>
              <a:t>2: Polish it until it shines.</a:t>
            </a:r>
            <a:endParaRPr lang="LID4096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57997-5334-68C2-5D3E-F0E9B8C8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BD97-E0F0-4775-8EB3-D0D16E51A487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875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8BF3-0FDE-D558-1551-86BF0348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45DC9-492A-AAFC-CC8E-D5201DF1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BD97-E0F0-4775-8EB3-D0D16E51A487}" type="slidenum">
              <a:rPr lang="LID4096" smtClean="0"/>
              <a:t>4</a:t>
            </a:fld>
            <a:endParaRPr lang="LID4096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7C93832-EA78-6298-5EB7-2117CECB3B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347826"/>
              </p:ext>
            </p:extLst>
          </p:nvPr>
        </p:nvGraphicFramePr>
        <p:xfrm>
          <a:off x="738628" y="2071208"/>
          <a:ext cx="10714744" cy="351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581">
                  <a:extLst>
                    <a:ext uri="{9D8B030D-6E8A-4147-A177-3AD203B41FA5}">
                      <a16:colId xmlns:a16="http://schemas.microsoft.com/office/drawing/2014/main" val="773414036"/>
                    </a:ext>
                  </a:extLst>
                </a:gridCol>
                <a:gridCol w="3748705">
                  <a:extLst>
                    <a:ext uri="{9D8B030D-6E8A-4147-A177-3AD203B41FA5}">
                      <a16:colId xmlns:a16="http://schemas.microsoft.com/office/drawing/2014/main" val="2949172906"/>
                    </a:ext>
                  </a:extLst>
                </a:gridCol>
                <a:gridCol w="3394458">
                  <a:extLst>
                    <a:ext uri="{9D8B030D-6E8A-4147-A177-3AD203B41FA5}">
                      <a16:colId xmlns:a16="http://schemas.microsoft.com/office/drawing/2014/main" val="3213375570"/>
                    </a:ext>
                  </a:extLst>
                </a:gridCol>
              </a:tblGrid>
              <a:tr h="4099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rbon Regular" panose="02000506030000020003" pitchFamily="50" charset="0"/>
                        </a:rPr>
                        <a:t>Must Have</a:t>
                      </a: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rbon Regular" panose="02000506030000020003" pitchFamily="50" charset="0"/>
                        </a:rPr>
                        <a:t>Should Have</a:t>
                      </a: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rbon Regular" panose="02000506030000020003" pitchFamily="50" charset="0"/>
                        </a:rPr>
                        <a:t>Nice to Have</a:t>
                      </a:r>
                    </a:p>
                  </a:txBody>
                  <a:tcPr marL="93172" marR="93172" marT="46586" marB="46586"/>
                </a:tc>
                <a:extLst>
                  <a:ext uri="{0D108BD9-81ED-4DB2-BD59-A6C34878D82A}">
                    <a16:rowId xmlns:a16="http://schemas.microsoft.com/office/drawing/2014/main" val="1518921613"/>
                  </a:ext>
                </a:extLst>
              </a:tr>
              <a:tr h="4099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rbon Regular" panose="02000506030000020003" pitchFamily="50" charset="0"/>
                        </a:rPr>
                        <a:t>Swiping Combat Mechanic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Carbon Regular" panose="02000506030000020003" pitchFamily="50" charset="0"/>
                        </a:rPr>
                        <a:t>✔</a:t>
                      </a: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rbon Regular" panose="02000506030000020003" pitchFamily="50" charset="0"/>
                        </a:rPr>
                        <a:t>Particle Effects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Carbon Regular" panose="02000506030000020003" pitchFamily="50" charset="0"/>
                        </a:rPr>
                        <a:t>✔</a:t>
                      </a:r>
                      <a:endParaRPr lang="en-US" sz="1800" dirty="0">
                        <a:latin typeface="Carbon Regular" panose="02000506030000020003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rbon Regular" panose="02000506030000020003" pitchFamily="50" charset="0"/>
                        </a:rPr>
                        <a:t>Bosses </a:t>
                      </a:r>
                      <a:r>
                        <a:rPr lang="en-US" sz="1800" b="1" dirty="0">
                          <a:solidFill>
                            <a:srgbClr val="FF3300"/>
                          </a:solidFill>
                          <a:latin typeface="Carbon Regular" panose="02000506030000020003" pitchFamily="50" charset="0"/>
                        </a:rPr>
                        <a:t>CUT</a:t>
                      </a:r>
                    </a:p>
                  </a:txBody>
                  <a:tcPr marL="93172" marR="93172" marT="46586" marB="46586"/>
                </a:tc>
                <a:extLst>
                  <a:ext uri="{0D108BD9-81ED-4DB2-BD59-A6C34878D82A}">
                    <a16:rowId xmlns:a16="http://schemas.microsoft.com/office/drawing/2014/main" val="1911550725"/>
                  </a:ext>
                </a:extLst>
              </a:tr>
              <a:tr h="4099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rbon Regular" panose="02000506030000020003" pitchFamily="50" charset="0"/>
                        </a:rPr>
                        <a:t>Enemies x3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Carbon Regular" panose="02000506030000020003" pitchFamily="50" charset="0"/>
                        </a:rPr>
                        <a:t>✔</a:t>
                      </a:r>
                      <a:endParaRPr lang="en-US" sz="1800" dirty="0">
                        <a:latin typeface="Carbon Regular" panose="02000506030000020003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rbon Regular" panose="02000506030000020003" pitchFamily="50" charset="0"/>
                        </a:rPr>
                        <a:t>Adaptive UI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Carbon Regular" panose="02000506030000020003" pitchFamily="50" charset="0"/>
                        </a:rPr>
                        <a:t>✔</a:t>
                      </a:r>
                      <a:endParaRPr lang="en-US" sz="1800" dirty="0">
                        <a:latin typeface="Carbon Regular" panose="02000506030000020003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rbon Regular" panose="02000506030000020003" pitchFamily="50" charset="0"/>
                        </a:rPr>
                        <a:t>Enemies x6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Carbon Regular" panose="02000506030000020003" pitchFamily="50" charset="0"/>
                        </a:rPr>
                        <a:t>✔</a:t>
                      </a:r>
                      <a:endParaRPr lang="en-US" sz="1800" dirty="0">
                        <a:latin typeface="Carbon Regular" panose="02000506030000020003" pitchFamily="50" charset="0"/>
                      </a:endParaRPr>
                    </a:p>
                  </a:txBody>
                  <a:tcPr marL="93172" marR="93172" marT="46586" marB="46586"/>
                </a:tc>
                <a:extLst>
                  <a:ext uri="{0D108BD9-81ED-4DB2-BD59-A6C34878D82A}">
                    <a16:rowId xmlns:a16="http://schemas.microsoft.com/office/drawing/2014/main" val="326547606"/>
                  </a:ext>
                </a:extLst>
              </a:tr>
              <a:tr h="4099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rbon Regular" panose="02000506030000020003" pitchFamily="50" charset="0"/>
                        </a:rPr>
                        <a:t>Player Character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Carbon Regular" panose="02000506030000020003" pitchFamily="50" charset="0"/>
                        </a:rPr>
                        <a:t>✔</a:t>
                      </a: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rbon Regular" panose="02000506030000020003" pitchFamily="50" charset="0"/>
                        </a:rPr>
                        <a:t>Overworld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Carbon Regular" panose="02000506030000020003" pitchFamily="50" charset="0"/>
                        </a:rPr>
                        <a:t>✔</a:t>
                      </a:r>
                      <a:endParaRPr lang="en-US" sz="1800" dirty="0">
                        <a:latin typeface="Carbon Regular" panose="02000506030000020003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latin typeface="Carbon Regular" panose="02000506030000020003" pitchFamily="50" charset="0"/>
                        </a:rPr>
                        <a:t>Level x3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Carbon Regular" panose="02000506030000020003" pitchFamily="50" charset="0"/>
                        </a:rPr>
                        <a:t>✔</a:t>
                      </a:r>
                      <a:endParaRPr lang="en-US" sz="1800" strike="noStrike" dirty="0">
                        <a:latin typeface="Carbon Regular" panose="02000506030000020003" pitchFamily="50" charset="0"/>
                      </a:endParaRPr>
                    </a:p>
                  </a:txBody>
                  <a:tcPr marL="93172" marR="93172" marT="46586" marB="46586"/>
                </a:tc>
                <a:extLst>
                  <a:ext uri="{0D108BD9-81ED-4DB2-BD59-A6C34878D82A}">
                    <a16:rowId xmlns:a16="http://schemas.microsoft.com/office/drawing/2014/main" val="3825002381"/>
                  </a:ext>
                </a:extLst>
              </a:tr>
              <a:tr h="4099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rbon Regular" panose="02000506030000020003" pitchFamily="50" charset="0"/>
                        </a:rPr>
                        <a:t>Animations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Carbon Regular" panose="02000506030000020003" pitchFamily="50" charset="0"/>
                        </a:rPr>
                        <a:t>✔</a:t>
                      </a:r>
                      <a:endParaRPr lang="en-US" sz="1800" b="1" dirty="0">
                        <a:solidFill>
                          <a:srgbClr val="FFCC00"/>
                        </a:solidFill>
                        <a:latin typeface="Carbon Regular" panose="02000506030000020003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rbon Regular" panose="02000506030000020003" pitchFamily="50" charset="0"/>
                        </a:rPr>
                        <a:t>Score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Carbon Regular" panose="02000506030000020003" pitchFamily="50" charset="0"/>
                        </a:rPr>
                        <a:t>✔</a:t>
                      </a:r>
                      <a:endParaRPr lang="en-US" sz="1800" dirty="0">
                        <a:latin typeface="Carbon Regular" panose="02000506030000020003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rbon Regular" panose="02000506030000020003" pitchFamily="50" charset="0"/>
                        </a:rPr>
                        <a:t>Achievements </a:t>
                      </a:r>
                      <a:r>
                        <a:rPr lang="en-US" sz="1800" b="1" dirty="0">
                          <a:solidFill>
                            <a:srgbClr val="FF3300"/>
                          </a:solidFill>
                          <a:latin typeface="Carbon Regular" panose="02000506030000020003" pitchFamily="50" charset="0"/>
                        </a:rPr>
                        <a:t>CUT</a:t>
                      </a:r>
                      <a:endParaRPr lang="en-US" sz="1800" dirty="0">
                        <a:latin typeface="Carbon Regular" panose="02000506030000020003" pitchFamily="50" charset="0"/>
                      </a:endParaRPr>
                    </a:p>
                  </a:txBody>
                  <a:tcPr marL="93172" marR="93172" marT="46586" marB="46586"/>
                </a:tc>
                <a:extLst>
                  <a:ext uri="{0D108BD9-81ED-4DB2-BD59-A6C34878D82A}">
                    <a16:rowId xmlns:a16="http://schemas.microsoft.com/office/drawing/2014/main" val="406873530"/>
                  </a:ext>
                </a:extLst>
              </a:tr>
              <a:tr h="4099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rbon Regular" panose="02000506030000020003" pitchFamily="50" charset="0"/>
                        </a:rPr>
                        <a:t>Level x1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Carbon Regular" panose="02000506030000020003" pitchFamily="50" charset="0"/>
                        </a:rPr>
                        <a:t>✔</a:t>
                      </a:r>
                      <a:endParaRPr lang="en-US" sz="1800" dirty="0">
                        <a:latin typeface="Carbon Regular" panose="02000506030000020003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rbon Regular" panose="02000506030000020003" pitchFamily="50" charset="0"/>
                        </a:rPr>
                        <a:t>Stylized 3D Environments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Carbon Regular" panose="02000506030000020003" pitchFamily="50" charset="0"/>
                        </a:rPr>
                        <a:t>✔</a:t>
                      </a:r>
                      <a:endParaRPr lang="en-US" sz="1800" dirty="0">
                        <a:latin typeface="Carbon Regular" panose="02000506030000020003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rbon Regular" panose="02000506030000020003" pitchFamily="50" charset="0"/>
                        </a:rPr>
                        <a:t>Unlockables</a:t>
                      </a:r>
                      <a:r>
                        <a:rPr lang="en-US" sz="1800" dirty="0">
                          <a:latin typeface="Carbon Regular" panose="02000506030000020003" pitchFamily="50" charset="0"/>
                        </a:rPr>
                        <a:t> (Skins) </a:t>
                      </a:r>
                      <a:r>
                        <a:rPr lang="en-US" sz="1800" b="1" dirty="0">
                          <a:solidFill>
                            <a:srgbClr val="FF3300"/>
                          </a:solidFill>
                          <a:latin typeface="Carbon Regular" panose="02000506030000020003" pitchFamily="50" charset="0"/>
                        </a:rPr>
                        <a:t>CUT</a:t>
                      </a:r>
                      <a:endParaRPr lang="en-US" sz="1800" dirty="0">
                        <a:latin typeface="Carbon Regular" panose="02000506030000020003" pitchFamily="50" charset="0"/>
                      </a:endParaRPr>
                    </a:p>
                    <a:p>
                      <a:endParaRPr lang="en-US" sz="1800" dirty="0">
                        <a:latin typeface="Carbon Regular" panose="02000506030000020003" pitchFamily="50" charset="0"/>
                      </a:endParaRPr>
                    </a:p>
                  </a:txBody>
                  <a:tcPr marL="93172" marR="93172" marT="46586" marB="46586"/>
                </a:tc>
                <a:extLst>
                  <a:ext uri="{0D108BD9-81ED-4DB2-BD59-A6C34878D82A}">
                    <a16:rowId xmlns:a16="http://schemas.microsoft.com/office/drawing/2014/main" val="463859185"/>
                  </a:ext>
                </a:extLst>
              </a:tr>
              <a:tr h="4099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rbon Regular" panose="02000506030000020003" pitchFamily="50" charset="0"/>
                        </a:rPr>
                        <a:t>SFX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Carbon Regular" panose="02000506030000020003" pitchFamily="50" charset="0"/>
                        </a:rPr>
                        <a:t>✔</a:t>
                      </a:r>
                      <a:endParaRPr lang="en-US" sz="1800" dirty="0">
                        <a:latin typeface="Carbon Regular" panose="02000506030000020003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rbon Regular" panose="02000506030000020003" pitchFamily="50" charset="0"/>
                        </a:rPr>
                        <a:t>Traditional Instrumentation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Carbon Regular" panose="02000506030000020003" pitchFamily="50" charset="0"/>
                        </a:rPr>
                        <a:t>✔</a:t>
                      </a:r>
                      <a:endParaRPr lang="en-US" sz="1800" dirty="0">
                        <a:latin typeface="Carbon Regular" panose="02000506030000020003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rbon Regular" panose="02000506030000020003" pitchFamily="50" charset="0"/>
                      </a:endParaRPr>
                    </a:p>
                  </a:txBody>
                  <a:tcPr marL="93172" marR="93172" marT="46586" marB="46586"/>
                </a:tc>
                <a:extLst>
                  <a:ext uri="{0D108BD9-81ED-4DB2-BD59-A6C34878D82A}">
                    <a16:rowId xmlns:a16="http://schemas.microsoft.com/office/drawing/2014/main" val="2776166796"/>
                  </a:ext>
                </a:extLst>
              </a:tr>
              <a:tr h="409956">
                <a:tc>
                  <a:txBody>
                    <a:bodyPr/>
                    <a:lstStyle/>
                    <a:p>
                      <a:endParaRPr lang="en-US" sz="1800" dirty="0">
                        <a:latin typeface="Carbon Regular" panose="02000506030000020003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rbon Regular" panose="02000506030000020003" pitchFamily="50" charset="0"/>
                        </a:rPr>
                        <a:t>Unique Monster Sounds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Carbon Regular" panose="02000506030000020003" pitchFamily="50" charset="0"/>
                        </a:rPr>
                        <a:t>✔</a:t>
                      </a:r>
                      <a:endParaRPr lang="en-US" sz="1800" dirty="0">
                        <a:latin typeface="Carbon Regular" panose="02000506030000020003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rbon Regular" panose="02000506030000020003" pitchFamily="50" charset="0"/>
                      </a:endParaRPr>
                    </a:p>
                  </a:txBody>
                  <a:tcPr marL="93172" marR="93172" marT="46586" marB="46586"/>
                </a:tc>
                <a:extLst>
                  <a:ext uri="{0D108BD9-81ED-4DB2-BD59-A6C34878D82A}">
                    <a16:rowId xmlns:a16="http://schemas.microsoft.com/office/drawing/2014/main" val="1771456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10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E79AD96-BC03-CE73-1736-C26E1DCB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Log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19FE33-F4BF-405F-DC4C-CBEE4A1A5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nitty gritty</a:t>
            </a:r>
            <a:endParaRPr lang="LID4096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FC67A8-B01F-BCCC-BB33-93A678BD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BD97-E0F0-4775-8EB3-D0D16E51A487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575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tBible V0.2.potx" id="{82E31120-FEE3-4CC9-AC91-C42D4192C976}" vid="{3AE038CB-A26C-4BFA-A1FB-D79335DCF5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96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Apotek ExtraWide Black</vt:lpstr>
      <vt:lpstr>Arial</vt:lpstr>
      <vt:lpstr>Calibri</vt:lpstr>
      <vt:lpstr>Carbon Bold</vt:lpstr>
      <vt:lpstr>Carbon Regular</vt:lpstr>
      <vt:lpstr>Office Theme</vt:lpstr>
      <vt:lpstr>CRUNCHY BITS </vt:lpstr>
      <vt:lpstr>PowerPoint Presentation</vt:lpstr>
      <vt:lpstr>Project Goals</vt:lpstr>
      <vt:lpstr>Scope</vt:lpstr>
      <vt:lpstr>Dev 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CRUNCHY BITS </dc:title>
  <dc:creator>Michael Wick</dc:creator>
  <cp:lastModifiedBy>Michael Wick</cp:lastModifiedBy>
  <cp:revision>7</cp:revision>
  <dcterms:created xsi:type="dcterms:W3CDTF">2023-08-16T12:49:55Z</dcterms:created>
  <dcterms:modified xsi:type="dcterms:W3CDTF">2023-08-16T15:40:53Z</dcterms:modified>
</cp:coreProperties>
</file>