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2"/>
  </p:notesMasterIdLst>
  <p:sldIdLst>
    <p:sldId id="256" r:id="rId2"/>
    <p:sldId id="320" r:id="rId3"/>
    <p:sldId id="270" r:id="rId4"/>
    <p:sldId id="271" r:id="rId5"/>
    <p:sldId id="369" r:id="rId6"/>
    <p:sldId id="479" r:id="rId7"/>
    <p:sldId id="480" r:id="rId8"/>
    <p:sldId id="260" r:id="rId9"/>
    <p:sldId id="261" r:id="rId10"/>
    <p:sldId id="481" r:id="rId11"/>
    <p:sldId id="264" r:id="rId12"/>
    <p:sldId id="477" r:id="rId13"/>
    <p:sldId id="276" r:id="rId14"/>
    <p:sldId id="482" r:id="rId15"/>
    <p:sldId id="485" r:id="rId16"/>
    <p:sldId id="483" r:id="rId17"/>
    <p:sldId id="486" r:id="rId18"/>
    <p:sldId id="487" r:id="rId19"/>
    <p:sldId id="484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88" r:id="rId28"/>
    <p:sldId id="489" r:id="rId29"/>
    <p:sldId id="273" r:id="rId30"/>
    <p:sldId id="274" r:id="rId31"/>
    <p:sldId id="277" r:id="rId32"/>
    <p:sldId id="278" r:id="rId33"/>
    <p:sldId id="279" r:id="rId34"/>
    <p:sldId id="280" r:id="rId35"/>
    <p:sldId id="281" r:id="rId36"/>
    <p:sldId id="282" r:id="rId37"/>
    <p:sldId id="262" r:id="rId38"/>
    <p:sldId id="265" r:id="rId39"/>
    <p:sldId id="283" r:id="rId40"/>
    <p:sldId id="499" r:id="rId41"/>
    <p:sldId id="408" r:id="rId42"/>
    <p:sldId id="409" r:id="rId43"/>
    <p:sldId id="412" r:id="rId44"/>
    <p:sldId id="497" r:id="rId45"/>
    <p:sldId id="291" r:id="rId46"/>
    <p:sldId id="500" r:id="rId47"/>
    <p:sldId id="501" r:id="rId48"/>
    <p:sldId id="284" r:id="rId49"/>
    <p:sldId id="498" r:id="rId50"/>
    <p:sldId id="36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  Kyle" initials="" lastIdx="1" clrIdx="0"/>
  <p:cmAuthor id="2" name="Kris Kyle" initials="KK" lastIdx="1" clrIdx="1">
    <p:extLst>
      <p:ext uri="{19B8F6BF-5375-455C-9EA6-DF929625EA0E}">
        <p15:presenceInfo xmlns:p15="http://schemas.microsoft.com/office/powerpoint/2012/main" userId="S::kkyle2@uoregon.edu::059e143b-5780-49af-bece-5794f65a2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2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216" y="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98C35-C093-4D0B-8048-A035B5423F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78A8B-2C4D-44C0-9D70-5FF55EBDA0C0}">
      <dgm:prSet/>
      <dgm:spPr/>
      <dgm:t>
        <a:bodyPr/>
        <a:lstStyle/>
        <a:p>
          <a:r>
            <a:rPr lang="en-US"/>
            <a:t>Getting started</a:t>
          </a:r>
        </a:p>
      </dgm:t>
    </dgm:pt>
    <dgm:pt modelId="{594B3931-F3C6-4371-8E01-2B9BEE464774}" type="parTrans" cxnId="{3523D659-2A17-4FFF-967F-846D8598F868}">
      <dgm:prSet/>
      <dgm:spPr/>
      <dgm:t>
        <a:bodyPr/>
        <a:lstStyle/>
        <a:p>
          <a:endParaRPr lang="en-US"/>
        </a:p>
      </dgm:t>
    </dgm:pt>
    <dgm:pt modelId="{EF570467-A6B5-46C2-A93E-332645EF94E0}" type="sibTrans" cxnId="{3523D659-2A17-4FFF-967F-846D8598F868}">
      <dgm:prSet/>
      <dgm:spPr/>
      <dgm:t>
        <a:bodyPr/>
        <a:lstStyle/>
        <a:p>
          <a:endParaRPr lang="en-US"/>
        </a:p>
      </dgm:t>
    </dgm:pt>
    <dgm:pt modelId="{AE6923FC-94FB-4CD6-B318-EBCCCF0C6763}">
      <dgm:prSet/>
      <dgm:spPr/>
      <dgm:t>
        <a:bodyPr/>
        <a:lstStyle/>
        <a:p>
          <a:r>
            <a:rPr lang="en-US"/>
            <a:t>NLP</a:t>
          </a:r>
        </a:p>
      </dgm:t>
    </dgm:pt>
    <dgm:pt modelId="{882DA1B2-461A-4B13-953C-1634927654E6}" type="parTrans" cxnId="{5A0D8460-1575-4B6C-9FA0-55CEE05CF0B9}">
      <dgm:prSet/>
      <dgm:spPr/>
      <dgm:t>
        <a:bodyPr/>
        <a:lstStyle/>
        <a:p>
          <a:endParaRPr lang="en-US"/>
        </a:p>
      </dgm:t>
    </dgm:pt>
    <dgm:pt modelId="{CD87B206-5C4A-4A25-8425-7AF7A98F025D}" type="sibTrans" cxnId="{5A0D8460-1575-4B6C-9FA0-55CEE05CF0B9}">
      <dgm:prSet/>
      <dgm:spPr/>
      <dgm:t>
        <a:bodyPr/>
        <a:lstStyle/>
        <a:p>
          <a:endParaRPr lang="en-US"/>
        </a:p>
      </dgm:t>
    </dgm:pt>
    <dgm:pt modelId="{959289CE-890D-40BF-88F4-FD5C7B980045}">
      <dgm:prSet/>
      <dgm:spPr/>
      <dgm:t>
        <a:bodyPr/>
        <a:lstStyle/>
        <a:p>
          <a:r>
            <a:rPr lang="en-US"/>
            <a:t>SLA and LCR</a:t>
          </a:r>
        </a:p>
      </dgm:t>
    </dgm:pt>
    <dgm:pt modelId="{28C8C3F7-BDD0-4FBB-9A7B-9DEE0150FE12}" type="parTrans" cxnId="{2116580E-6BBD-46C3-8E39-C598D4183ABE}">
      <dgm:prSet/>
      <dgm:spPr/>
      <dgm:t>
        <a:bodyPr/>
        <a:lstStyle/>
        <a:p>
          <a:endParaRPr lang="en-US"/>
        </a:p>
      </dgm:t>
    </dgm:pt>
    <dgm:pt modelId="{D530D865-0ACE-47DD-974A-7E86353A73C2}" type="sibTrans" cxnId="{2116580E-6BBD-46C3-8E39-C598D4183ABE}">
      <dgm:prSet/>
      <dgm:spPr/>
      <dgm:t>
        <a:bodyPr/>
        <a:lstStyle/>
        <a:p>
          <a:endParaRPr lang="en-US"/>
        </a:p>
      </dgm:t>
    </dgm:pt>
    <dgm:pt modelId="{0509B4D6-94B5-4C11-9A07-698AB8676F5F}">
      <dgm:prSet/>
      <dgm:spPr/>
      <dgm:t>
        <a:bodyPr/>
        <a:lstStyle/>
        <a:p>
          <a:r>
            <a:rPr lang="en-US"/>
            <a:t>Lexical sophistication</a:t>
          </a:r>
        </a:p>
      </dgm:t>
    </dgm:pt>
    <dgm:pt modelId="{BC635B31-6676-49F0-94A9-AC243DDA41AD}" type="parTrans" cxnId="{6955B51A-F1CF-498C-9095-868A40A415ED}">
      <dgm:prSet/>
      <dgm:spPr/>
      <dgm:t>
        <a:bodyPr/>
        <a:lstStyle/>
        <a:p>
          <a:endParaRPr lang="en-US"/>
        </a:p>
      </dgm:t>
    </dgm:pt>
    <dgm:pt modelId="{5BA00D38-4FEE-4EA3-923C-BDD1D9EE03A3}" type="sibTrans" cxnId="{6955B51A-F1CF-498C-9095-868A40A415ED}">
      <dgm:prSet/>
      <dgm:spPr/>
      <dgm:t>
        <a:bodyPr/>
        <a:lstStyle/>
        <a:p>
          <a:endParaRPr lang="en-US"/>
        </a:p>
      </dgm:t>
    </dgm:pt>
    <dgm:pt modelId="{EE3385C2-9356-4783-BA6B-C856D611691F}">
      <dgm:prSet/>
      <dgm:spPr/>
      <dgm:t>
        <a:bodyPr/>
        <a:lstStyle/>
        <a:p>
          <a:r>
            <a:rPr lang="en-US" dirty="0"/>
            <a:t>TAALES/TAALED Tutorial</a:t>
          </a:r>
        </a:p>
      </dgm:t>
    </dgm:pt>
    <dgm:pt modelId="{CFCF23F7-BE7E-4A20-84F0-2D7B38303426}" type="parTrans" cxnId="{B1053BA5-9485-4F3C-93F7-A06BD5421660}">
      <dgm:prSet/>
      <dgm:spPr/>
      <dgm:t>
        <a:bodyPr/>
        <a:lstStyle/>
        <a:p>
          <a:endParaRPr lang="en-US"/>
        </a:p>
      </dgm:t>
    </dgm:pt>
    <dgm:pt modelId="{41E1BA8C-4489-4C30-8894-7F07323BF29B}" type="sibTrans" cxnId="{B1053BA5-9485-4F3C-93F7-A06BD5421660}">
      <dgm:prSet/>
      <dgm:spPr/>
      <dgm:t>
        <a:bodyPr/>
        <a:lstStyle/>
        <a:p>
          <a:endParaRPr lang="en-US"/>
        </a:p>
      </dgm:t>
    </dgm:pt>
    <dgm:pt modelId="{D2247F02-5BCE-4CB0-BC6B-424826179EA4}">
      <dgm:prSet/>
      <dgm:spPr/>
      <dgm:t>
        <a:bodyPr/>
        <a:lstStyle/>
        <a:p>
          <a:r>
            <a:rPr lang="en-US" dirty="0"/>
            <a:t>Getting TAALES working</a:t>
          </a:r>
        </a:p>
      </dgm:t>
    </dgm:pt>
    <dgm:pt modelId="{AA7C0E6A-9ABC-483C-94F1-F67A5F56624D}" type="parTrans" cxnId="{0DDD3837-143F-47EA-82D9-155921CF9458}">
      <dgm:prSet/>
      <dgm:spPr/>
      <dgm:t>
        <a:bodyPr/>
        <a:lstStyle/>
        <a:p>
          <a:endParaRPr lang="en-US"/>
        </a:p>
      </dgm:t>
    </dgm:pt>
    <dgm:pt modelId="{8527DEE0-50D6-4BB0-8B3D-9B5DB2410613}" type="sibTrans" cxnId="{0DDD3837-143F-47EA-82D9-155921CF9458}">
      <dgm:prSet/>
      <dgm:spPr/>
      <dgm:t>
        <a:bodyPr/>
        <a:lstStyle/>
        <a:p>
          <a:endParaRPr lang="en-US"/>
        </a:p>
      </dgm:t>
    </dgm:pt>
    <dgm:pt modelId="{42817B49-333F-4359-B02B-D2B1C1E121F7}">
      <dgm:prSet/>
      <dgm:spPr/>
      <dgm:t>
        <a:bodyPr/>
        <a:lstStyle/>
        <a:p>
          <a:r>
            <a:rPr lang="en-US" dirty="0"/>
            <a:t>TAALES/TAALED primary output</a:t>
          </a:r>
        </a:p>
      </dgm:t>
    </dgm:pt>
    <dgm:pt modelId="{421A87F6-C6AA-448E-9A5E-D81D4BDFCEAD}" type="parTrans" cxnId="{E3126AB7-5E92-4C29-981E-155E2F2E0A34}">
      <dgm:prSet/>
      <dgm:spPr/>
      <dgm:t>
        <a:bodyPr/>
        <a:lstStyle/>
        <a:p>
          <a:endParaRPr lang="en-US"/>
        </a:p>
      </dgm:t>
    </dgm:pt>
    <dgm:pt modelId="{8694CFA0-3E90-4600-BE89-79F164117674}" type="sibTrans" cxnId="{E3126AB7-5E92-4C29-981E-155E2F2E0A34}">
      <dgm:prSet/>
      <dgm:spPr/>
      <dgm:t>
        <a:bodyPr/>
        <a:lstStyle/>
        <a:p>
          <a:endParaRPr lang="en-US"/>
        </a:p>
      </dgm:t>
    </dgm:pt>
    <dgm:pt modelId="{37721FDF-500D-4509-BB11-512DC9B6A112}">
      <dgm:prSet/>
      <dgm:spPr/>
      <dgm:t>
        <a:bodyPr/>
        <a:lstStyle/>
        <a:p>
          <a:r>
            <a:rPr lang="en-US" dirty="0"/>
            <a:t>TAALES/TAALED fine-grained output</a:t>
          </a:r>
        </a:p>
      </dgm:t>
    </dgm:pt>
    <dgm:pt modelId="{F7B69D93-897D-4E8D-920D-05F4840846B2}" type="parTrans" cxnId="{542A9811-5853-4D56-9F12-6B99A53092B1}">
      <dgm:prSet/>
      <dgm:spPr/>
      <dgm:t>
        <a:bodyPr/>
        <a:lstStyle/>
        <a:p>
          <a:endParaRPr lang="en-US"/>
        </a:p>
      </dgm:t>
    </dgm:pt>
    <dgm:pt modelId="{7663F67D-309F-497D-B1E3-022161046ED7}" type="sibTrans" cxnId="{542A9811-5853-4D56-9F12-6B99A53092B1}">
      <dgm:prSet/>
      <dgm:spPr/>
      <dgm:t>
        <a:bodyPr/>
        <a:lstStyle/>
        <a:p>
          <a:endParaRPr lang="en-US"/>
        </a:p>
      </dgm:t>
    </dgm:pt>
    <dgm:pt modelId="{B98ED0AD-AF3E-4DBC-A153-2D26B1420FD2}">
      <dgm:prSet/>
      <dgm:spPr/>
      <dgm:t>
        <a:bodyPr/>
        <a:lstStyle/>
        <a:p>
          <a:endParaRPr lang="en-US" dirty="0"/>
        </a:p>
      </dgm:t>
    </dgm:pt>
    <dgm:pt modelId="{EE861390-D829-4018-BD86-20FA7F5DEB81}" type="parTrans" cxnId="{5213EE2E-2B03-4F56-9D51-71E0DD50EB6C}">
      <dgm:prSet/>
      <dgm:spPr/>
      <dgm:t>
        <a:bodyPr/>
        <a:lstStyle/>
        <a:p>
          <a:endParaRPr lang="en-US"/>
        </a:p>
      </dgm:t>
    </dgm:pt>
    <dgm:pt modelId="{609892A6-BC40-4D38-836E-A0E9CB365EDE}" type="sibTrans" cxnId="{5213EE2E-2B03-4F56-9D51-71E0DD50EB6C}">
      <dgm:prSet/>
      <dgm:spPr/>
      <dgm:t>
        <a:bodyPr/>
        <a:lstStyle/>
        <a:p>
          <a:endParaRPr lang="en-US"/>
        </a:p>
      </dgm:t>
    </dgm:pt>
    <dgm:pt modelId="{A64C6E4C-AC03-4BDD-B30E-961A1F06C105}">
      <dgm:prSet/>
      <dgm:spPr/>
      <dgm:t>
        <a:bodyPr/>
        <a:lstStyle/>
        <a:p>
          <a:r>
            <a:rPr lang="en-US" dirty="0"/>
            <a:t>Data analysis</a:t>
          </a:r>
        </a:p>
      </dgm:t>
    </dgm:pt>
    <dgm:pt modelId="{3B5CA482-F497-4B0A-A72C-BF0BF35C431F}" type="parTrans" cxnId="{A4344308-EEEF-43D1-AF19-FE497CD8B4AE}">
      <dgm:prSet/>
      <dgm:spPr/>
      <dgm:t>
        <a:bodyPr/>
        <a:lstStyle/>
        <a:p>
          <a:endParaRPr lang="en-US"/>
        </a:p>
      </dgm:t>
    </dgm:pt>
    <dgm:pt modelId="{E6102AEC-A699-41FF-911D-FE5E223981CF}" type="sibTrans" cxnId="{A4344308-EEEF-43D1-AF19-FE497CD8B4AE}">
      <dgm:prSet/>
      <dgm:spPr/>
      <dgm:t>
        <a:bodyPr/>
        <a:lstStyle/>
        <a:p>
          <a:endParaRPr lang="en-US"/>
        </a:p>
      </dgm:t>
    </dgm:pt>
    <dgm:pt modelId="{B7D1F03F-D878-4D5D-9DD9-21FE31A3AB41}">
      <dgm:prSet/>
      <dgm:spPr/>
      <dgm:t>
        <a:bodyPr/>
        <a:lstStyle/>
        <a:p>
          <a:r>
            <a:rPr lang="en-US" dirty="0"/>
            <a:t>Introduction to dataset</a:t>
          </a:r>
        </a:p>
      </dgm:t>
    </dgm:pt>
    <dgm:pt modelId="{3D52C787-E956-4071-AFD0-148F28E56FD1}" type="parTrans" cxnId="{A5E28C1F-BB21-4829-B78D-376436340481}">
      <dgm:prSet/>
      <dgm:spPr/>
      <dgm:t>
        <a:bodyPr/>
        <a:lstStyle/>
        <a:p>
          <a:endParaRPr lang="en-US"/>
        </a:p>
      </dgm:t>
    </dgm:pt>
    <dgm:pt modelId="{28B31335-04F9-4D43-936E-16A5D122A164}" type="sibTrans" cxnId="{A5E28C1F-BB21-4829-B78D-376436340481}">
      <dgm:prSet/>
      <dgm:spPr/>
      <dgm:t>
        <a:bodyPr/>
        <a:lstStyle/>
        <a:p>
          <a:endParaRPr lang="en-US"/>
        </a:p>
      </dgm:t>
    </dgm:pt>
    <dgm:pt modelId="{39908F62-F51E-4AD3-AD2B-EEFBCD7D7A5E}" type="pres">
      <dgm:prSet presAssocID="{1EB98C35-C093-4D0B-8048-A035B5423F6F}" presName="linear" presStyleCnt="0">
        <dgm:presLayoutVars>
          <dgm:dir/>
          <dgm:animLvl val="lvl"/>
          <dgm:resizeHandles val="exact"/>
        </dgm:presLayoutVars>
      </dgm:prSet>
      <dgm:spPr/>
    </dgm:pt>
    <dgm:pt modelId="{7EF01C78-988B-4A6E-9415-591E1237688A}" type="pres">
      <dgm:prSet presAssocID="{53A78A8B-2C4D-44C0-9D70-5FF55EBDA0C0}" presName="parentLin" presStyleCnt="0"/>
      <dgm:spPr/>
    </dgm:pt>
    <dgm:pt modelId="{9BA55DFA-14F1-4BCB-BE28-C128E3EC8B43}" type="pres">
      <dgm:prSet presAssocID="{53A78A8B-2C4D-44C0-9D70-5FF55EBDA0C0}" presName="parentLeftMargin" presStyleLbl="node1" presStyleIdx="0" presStyleCnt="5"/>
      <dgm:spPr/>
    </dgm:pt>
    <dgm:pt modelId="{214817B0-8C99-4CB7-8552-F687196143B0}" type="pres">
      <dgm:prSet presAssocID="{53A78A8B-2C4D-44C0-9D70-5FF55EBDA0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B61BF4-26D6-4BE4-BB59-BB59B13DDD7F}" type="pres">
      <dgm:prSet presAssocID="{53A78A8B-2C4D-44C0-9D70-5FF55EBDA0C0}" presName="negativeSpace" presStyleCnt="0"/>
      <dgm:spPr/>
    </dgm:pt>
    <dgm:pt modelId="{54BF4E7B-627C-4743-9C0E-012F5F5C5255}" type="pres">
      <dgm:prSet presAssocID="{53A78A8B-2C4D-44C0-9D70-5FF55EBDA0C0}" presName="childText" presStyleLbl="conFgAcc1" presStyleIdx="0" presStyleCnt="5">
        <dgm:presLayoutVars>
          <dgm:bulletEnabled val="1"/>
        </dgm:presLayoutVars>
      </dgm:prSet>
      <dgm:spPr/>
    </dgm:pt>
    <dgm:pt modelId="{B8F61B63-E669-487F-949E-BCDF919B5E9F}" type="pres">
      <dgm:prSet presAssocID="{EF570467-A6B5-46C2-A93E-332645EF94E0}" presName="spaceBetweenRectangles" presStyleCnt="0"/>
      <dgm:spPr/>
    </dgm:pt>
    <dgm:pt modelId="{A1C82A77-7F67-4862-81FF-FA2A218C3E0C}" type="pres">
      <dgm:prSet presAssocID="{AE6923FC-94FB-4CD6-B318-EBCCCF0C6763}" presName="parentLin" presStyleCnt="0"/>
      <dgm:spPr/>
    </dgm:pt>
    <dgm:pt modelId="{E4F9B713-92A2-486F-8D0E-488BE57708F2}" type="pres">
      <dgm:prSet presAssocID="{AE6923FC-94FB-4CD6-B318-EBCCCF0C6763}" presName="parentLeftMargin" presStyleLbl="node1" presStyleIdx="0" presStyleCnt="5"/>
      <dgm:spPr/>
    </dgm:pt>
    <dgm:pt modelId="{C05BBB23-F2FD-42A1-895C-4F6C0A82F37B}" type="pres">
      <dgm:prSet presAssocID="{AE6923FC-94FB-4CD6-B318-EBCCCF0C676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4F8718B-34A7-458D-9D9C-53C80C2386E4}" type="pres">
      <dgm:prSet presAssocID="{AE6923FC-94FB-4CD6-B318-EBCCCF0C6763}" presName="negativeSpace" presStyleCnt="0"/>
      <dgm:spPr/>
    </dgm:pt>
    <dgm:pt modelId="{81F1BB56-911E-41EE-8E94-F8E2900BF408}" type="pres">
      <dgm:prSet presAssocID="{AE6923FC-94FB-4CD6-B318-EBCCCF0C6763}" presName="childText" presStyleLbl="conFgAcc1" presStyleIdx="1" presStyleCnt="5">
        <dgm:presLayoutVars>
          <dgm:bulletEnabled val="1"/>
        </dgm:presLayoutVars>
      </dgm:prSet>
      <dgm:spPr/>
    </dgm:pt>
    <dgm:pt modelId="{DCDA0069-62DD-4C8E-B919-A5E1A69D0314}" type="pres">
      <dgm:prSet presAssocID="{CD87B206-5C4A-4A25-8425-7AF7A98F025D}" presName="spaceBetweenRectangles" presStyleCnt="0"/>
      <dgm:spPr/>
    </dgm:pt>
    <dgm:pt modelId="{4CFBDBAA-B302-424D-9881-1D0D4D097404}" type="pres">
      <dgm:prSet presAssocID="{959289CE-890D-40BF-88F4-FD5C7B980045}" presName="parentLin" presStyleCnt="0"/>
      <dgm:spPr/>
    </dgm:pt>
    <dgm:pt modelId="{A0A1CB16-64BC-453D-BE76-C0BD368E1384}" type="pres">
      <dgm:prSet presAssocID="{959289CE-890D-40BF-88F4-FD5C7B980045}" presName="parentLeftMargin" presStyleLbl="node1" presStyleIdx="1" presStyleCnt="5"/>
      <dgm:spPr/>
    </dgm:pt>
    <dgm:pt modelId="{D23F0AD2-D865-4F4A-B1BF-9952DBC7A0ED}" type="pres">
      <dgm:prSet presAssocID="{959289CE-890D-40BF-88F4-FD5C7B98004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85A8D54-1E4D-44DB-99DC-CAD9E0D7A4A0}" type="pres">
      <dgm:prSet presAssocID="{959289CE-890D-40BF-88F4-FD5C7B980045}" presName="negativeSpace" presStyleCnt="0"/>
      <dgm:spPr/>
    </dgm:pt>
    <dgm:pt modelId="{D0434B44-25A0-4BE2-844C-10D02D3310F7}" type="pres">
      <dgm:prSet presAssocID="{959289CE-890D-40BF-88F4-FD5C7B980045}" presName="childText" presStyleLbl="conFgAcc1" presStyleIdx="2" presStyleCnt="5">
        <dgm:presLayoutVars>
          <dgm:bulletEnabled val="1"/>
        </dgm:presLayoutVars>
      </dgm:prSet>
      <dgm:spPr/>
    </dgm:pt>
    <dgm:pt modelId="{89D23543-251F-4124-892A-24F514988C33}" type="pres">
      <dgm:prSet presAssocID="{D530D865-0ACE-47DD-974A-7E86353A73C2}" presName="spaceBetweenRectangles" presStyleCnt="0"/>
      <dgm:spPr/>
    </dgm:pt>
    <dgm:pt modelId="{018F893E-77F7-4050-B8D3-BA830D0B7716}" type="pres">
      <dgm:prSet presAssocID="{0509B4D6-94B5-4C11-9A07-698AB8676F5F}" presName="parentLin" presStyleCnt="0"/>
      <dgm:spPr/>
    </dgm:pt>
    <dgm:pt modelId="{DCD4811B-3C5A-456E-AFC6-30579C349CD3}" type="pres">
      <dgm:prSet presAssocID="{0509B4D6-94B5-4C11-9A07-698AB8676F5F}" presName="parentLeftMargin" presStyleLbl="node1" presStyleIdx="2" presStyleCnt="5"/>
      <dgm:spPr/>
    </dgm:pt>
    <dgm:pt modelId="{FEF39DD9-6230-4229-942C-F9DFF1507795}" type="pres">
      <dgm:prSet presAssocID="{0509B4D6-94B5-4C11-9A07-698AB8676F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CDAB26E-482F-4A92-8D55-5C92EF129460}" type="pres">
      <dgm:prSet presAssocID="{0509B4D6-94B5-4C11-9A07-698AB8676F5F}" presName="negativeSpace" presStyleCnt="0"/>
      <dgm:spPr/>
    </dgm:pt>
    <dgm:pt modelId="{84E1D1F2-4989-4226-9273-1C9EC31454F6}" type="pres">
      <dgm:prSet presAssocID="{0509B4D6-94B5-4C11-9A07-698AB8676F5F}" presName="childText" presStyleLbl="conFgAcc1" presStyleIdx="3" presStyleCnt="5">
        <dgm:presLayoutVars>
          <dgm:bulletEnabled val="1"/>
        </dgm:presLayoutVars>
      </dgm:prSet>
      <dgm:spPr/>
    </dgm:pt>
    <dgm:pt modelId="{81648822-1E6E-454B-8240-890E2FA5DA73}" type="pres">
      <dgm:prSet presAssocID="{5BA00D38-4FEE-4EA3-923C-BDD1D9EE03A3}" presName="spaceBetweenRectangles" presStyleCnt="0"/>
      <dgm:spPr/>
    </dgm:pt>
    <dgm:pt modelId="{7E97231E-E1F9-410E-B7E1-78997513F923}" type="pres">
      <dgm:prSet presAssocID="{EE3385C2-9356-4783-BA6B-C856D611691F}" presName="parentLin" presStyleCnt="0"/>
      <dgm:spPr/>
    </dgm:pt>
    <dgm:pt modelId="{5F712A0C-8929-464A-A919-B92B7EF81C4C}" type="pres">
      <dgm:prSet presAssocID="{EE3385C2-9356-4783-BA6B-C856D611691F}" presName="parentLeftMargin" presStyleLbl="node1" presStyleIdx="3" presStyleCnt="5"/>
      <dgm:spPr/>
    </dgm:pt>
    <dgm:pt modelId="{0EB57C37-E5B4-4DC2-870A-D13B904CD383}" type="pres">
      <dgm:prSet presAssocID="{EE3385C2-9356-4783-BA6B-C856D611691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E7004BB-6BD3-4768-84F2-CC4AD879BF45}" type="pres">
      <dgm:prSet presAssocID="{EE3385C2-9356-4783-BA6B-C856D611691F}" presName="negativeSpace" presStyleCnt="0"/>
      <dgm:spPr/>
    </dgm:pt>
    <dgm:pt modelId="{9F1F1759-3C37-4F91-A5D6-CCA79D77CFB0}" type="pres">
      <dgm:prSet presAssocID="{EE3385C2-9356-4783-BA6B-C856D611691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6133303-D0D7-4AE4-B77A-3EDB4E46E96E}" type="presOf" srcId="{1EB98C35-C093-4D0B-8048-A035B5423F6F}" destId="{39908F62-F51E-4AD3-AD2B-EEFBCD7D7A5E}" srcOrd="0" destOrd="0" presId="urn:microsoft.com/office/officeart/2005/8/layout/list1"/>
    <dgm:cxn modelId="{A4344308-EEEF-43D1-AF19-FE497CD8B4AE}" srcId="{EE3385C2-9356-4783-BA6B-C856D611691F}" destId="{A64C6E4C-AC03-4BDD-B30E-961A1F06C105}" srcOrd="4" destOrd="0" parTransId="{3B5CA482-F497-4B0A-A72C-BF0BF35C431F}" sibTransId="{E6102AEC-A699-41FF-911D-FE5E223981CF}"/>
    <dgm:cxn modelId="{2ECF8B0C-A9DC-44B5-AB24-862262CE6FDF}" type="presOf" srcId="{53A78A8B-2C4D-44C0-9D70-5FF55EBDA0C0}" destId="{214817B0-8C99-4CB7-8552-F687196143B0}" srcOrd="1" destOrd="0" presId="urn:microsoft.com/office/officeart/2005/8/layout/list1"/>
    <dgm:cxn modelId="{69B98D0C-A210-48B3-8180-5FD0F2EEEBB9}" type="presOf" srcId="{0509B4D6-94B5-4C11-9A07-698AB8676F5F}" destId="{FEF39DD9-6230-4229-942C-F9DFF1507795}" srcOrd="1" destOrd="0" presId="urn:microsoft.com/office/officeart/2005/8/layout/list1"/>
    <dgm:cxn modelId="{2116580E-6BBD-46C3-8E39-C598D4183ABE}" srcId="{1EB98C35-C093-4D0B-8048-A035B5423F6F}" destId="{959289CE-890D-40BF-88F4-FD5C7B980045}" srcOrd="2" destOrd="0" parTransId="{28C8C3F7-BDD0-4FBB-9A7B-9DEE0150FE12}" sibTransId="{D530D865-0ACE-47DD-974A-7E86353A73C2}"/>
    <dgm:cxn modelId="{542A9811-5853-4D56-9F12-6B99A53092B1}" srcId="{EE3385C2-9356-4783-BA6B-C856D611691F}" destId="{37721FDF-500D-4509-BB11-512DC9B6A112}" srcOrd="3" destOrd="0" parTransId="{F7B69D93-897D-4E8D-920D-05F4840846B2}" sibTransId="{7663F67D-309F-497D-B1E3-022161046ED7}"/>
    <dgm:cxn modelId="{496F791A-2AE6-43DE-B3D8-22EBB97F87D3}" type="presOf" srcId="{959289CE-890D-40BF-88F4-FD5C7B980045}" destId="{D23F0AD2-D865-4F4A-B1BF-9952DBC7A0ED}" srcOrd="1" destOrd="0" presId="urn:microsoft.com/office/officeart/2005/8/layout/list1"/>
    <dgm:cxn modelId="{6955B51A-F1CF-498C-9095-868A40A415ED}" srcId="{1EB98C35-C093-4D0B-8048-A035B5423F6F}" destId="{0509B4D6-94B5-4C11-9A07-698AB8676F5F}" srcOrd="3" destOrd="0" parTransId="{BC635B31-6676-49F0-94A9-AC243DDA41AD}" sibTransId="{5BA00D38-4FEE-4EA3-923C-BDD1D9EE03A3}"/>
    <dgm:cxn modelId="{23878D1C-958C-4A66-8D5E-684058A3E351}" type="presOf" srcId="{37721FDF-500D-4509-BB11-512DC9B6A112}" destId="{9F1F1759-3C37-4F91-A5D6-CCA79D77CFB0}" srcOrd="0" destOrd="3" presId="urn:microsoft.com/office/officeart/2005/8/layout/list1"/>
    <dgm:cxn modelId="{A5E28C1F-BB21-4829-B78D-376436340481}" srcId="{EE3385C2-9356-4783-BA6B-C856D611691F}" destId="{B7D1F03F-D878-4D5D-9DD9-21FE31A3AB41}" srcOrd="0" destOrd="0" parTransId="{3D52C787-E956-4071-AFD0-148F28E56FD1}" sibTransId="{28B31335-04F9-4D43-936E-16A5D122A164}"/>
    <dgm:cxn modelId="{5213EE2E-2B03-4F56-9D51-71E0DD50EB6C}" srcId="{EE3385C2-9356-4783-BA6B-C856D611691F}" destId="{B98ED0AD-AF3E-4DBC-A153-2D26B1420FD2}" srcOrd="5" destOrd="0" parTransId="{EE861390-D829-4018-BD86-20FA7F5DEB81}" sibTransId="{609892A6-BC40-4D38-836E-A0E9CB365EDE}"/>
    <dgm:cxn modelId="{29B5FC34-D72B-46E4-9D8F-950308A56C78}" type="presOf" srcId="{B98ED0AD-AF3E-4DBC-A153-2D26B1420FD2}" destId="{9F1F1759-3C37-4F91-A5D6-CCA79D77CFB0}" srcOrd="0" destOrd="5" presId="urn:microsoft.com/office/officeart/2005/8/layout/list1"/>
    <dgm:cxn modelId="{0DDD3837-143F-47EA-82D9-155921CF9458}" srcId="{EE3385C2-9356-4783-BA6B-C856D611691F}" destId="{D2247F02-5BCE-4CB0-BC6B-424826179EA4}" srcOrd="1" destOrd="0" parTransId="{AA7C0E6A-9ABC-483C-94F1-F67A5F56624D}" sibTransId="{8527DEE0-50D6-4BB0-8B3D-9B5DB2410613}"/>
    <dgm:cxn modelId="{E24FA445-52A2-47D9-BB38-31AA7A08D984}" type="presOf" srcId="{42817B49-333F-4359-B02B-D2B1C1E121F7}" destId="{9F1F1759-3C37-4F91-A5D6-CCA79D77CFB0}" srcOrd="0" destOrd="2" presId="urn:microsoft.com/office/officeart/2005/8/layout/list1"/>
    <dgm:cxn modelId="{3523D659-2A17-4FFF-967F-846D8598F868}" srcId="{1EB98C35-C093-4D0B-8048-A035B5423F6F}" destId="{53A78A8B-2C4D-44C0-9D70-5FF55EBDA0C0}" srcOrd="0" destOrd="0" parTransId="{594B3931-F3C6-4371-8E01-2B9BEE464774}" sibTransId="{EF570467-A6B5-46C2-A93E-332645EF94E0}"/>
    <dgm:cxn modelId="{88B11D5B-58B6-4909-BEC5-7A5D26E08962}" type="presOf" srcId="{D2247F02-5BCE-4CB0-BC6B-424826179EA4}" destId="{9F1F1759-3C37-4F91-A5D6-CCA79D77CFB0}" srcOrd="0" destOrd="1" presId="urn:microsoft.com/office/officeart/2005/8/layout/list1"/>
    <dgm:cxn modelId="{5A0D8460-1575-4B6C-9FA0-55CEE05CF0B9}" srcId="{1EB98C35-C093-4D0B-8048-A035B5423F6F}" destId="{AE6923FC-94FB-4CD6-B318-EBCCCF0C6763}" srcOrd="1" destOrd="0" parTransId="{882DA1B2-461A-4B13-953C-1634927654E6}" sibTransId="{CD87B206-5C4A-4A25-8425-7AF7A98F025D}"/>
    <dgm:cxn modelId="{4A3DF86E-19DC-4256-82C5-ECD9AEB738AA}" type="presOf" srcId="{AE6923FC-94FB-4CD6-B318-EBCCCF0C6763}" destId="{E4F9B713-92A2-486F-8D0E-488BE57708F2}" srcOrd="0" destOrd="0" presId="urn:microsoft.com/office/officeart/2005/8/layout/list1"/>
    <dgm:cxn modelId="{32940E72-9BF2-406E-81B3-E4B53C4257BA}" type="presOf" srcId="{53A78A8B-2C4D-44C0-9D70-5FF55EBDA0C0}" destId="{9BA55DFA-14F1-4BCB-BE28-C128E3EC8B43}" srcOrd="0" destOrd="0" presId="urn:microsoft.com/office/officeart/2005/8/layout/list1"/>
    <dgm:cxn modelId="{60E54F8E-607E-4274-A58E-694EE8816234}" type="presOf" srcId="{EE3385C2-9356-4783-BA6B-C856D611691F}" destId="{5F712A0C-8929-464A-A919-B92B7EF81C4C}" srcOrd="0" destOrd="0" presId="urn:microsoft.com/office/officeart/2005/8/layout/list1"/>
    <dgm:cxn modelId="{0E4DB692-0CB7-4B40-AB25-DFB994603DEB}" type="presOf" srcId="{A64C6E4C-AC03-4BDD-B30E-961A1F06C105}" destId="{9F1F1759-3C37-4F91-A5D6-CCA79D77CFB0}" srcOrd="0" destOrd="4" presId="urn:microsoft.com/office/officeart/2005/8/layout/list1"/>
    <dgm:cxn modelId="{59CCFD93-A847-4536-9C4D-53CA0994319C}" type="presOf" srcId="{B7D1F03F-D878-4D5D-9DD9-21FE31A3AB41}" destId="{9F1F1759-3C37-4F91-A5D6-CCA79D77CFB0}" srcOrd="0" destOrd="0" presId="urn:microsoft.com/office/officeart/2005/8/layout/list1"/>
    <dgm:cxn modelId="{B1053BA5-9485-4F3C-93F7-A06BD5421660}" srcId="{1EB98C35-C093-4D0B-8048-A035B5423F6F}" destId="{EE3385C2-9356-4783-BA6B-C856D611691F}" srcOrd="4" destOrd="0" parTransId="{CFCF23F7-BE7E-4A20-84F0-2D7B38303426}" sibTransId="{41E1BA8C-4489-4C30-8894-7F07323BF29B}"/>
    <dgm:cxn modelId="{DC7618B3-DA05-4EB6-97F1-E24387306FE7}" type="presOf" srcId="{AE6923FC-94FB-4CD6-B318-EBCCCF0C6763}" destId="{C05BBB23-F2FD-42A1-895C-4F6C0A82F37B}" srcOrd="1" destOrd="0" presId="urn:microsoft.com/office/officeart/2005/8/layout/list1"/>
    <dgm:cxn modelId="{E3126AB7-5E92-4C29-981E-155E2F2E0A34}" srcId="{EE3385C2-9356-4783-BA6B-C856D611691F}" destId="{42817B49-333F-4359-B02B-D2B1C1E121F7}" srcOrd="2" destOrd="0" parTransId="{421A87F6-C6AA-448E-9A5E-D81D4BDFCEAD}" sibTransId="{8694CFA0-3E90-4600-BE89-79F164117674}"/>
    <dgm:cxn modelId="{14CAB7C3-EF0C-4669-B75D-C78C3BE3A8BA}" type="presOf" srcId="{0509B4D6-94B5-4C11-9A07-698AB8676F5F}" destId="{DCD4811B-3C5A-456E-AFC6-30579C349CD3}" srcOrd="0" destOrd="0" presId="urn:microsoft.com/office/officeart/2005/8/layout/list1"/>
    <dgm:cxn modelId="{016585C7-D4BA-46A5-80B4-92D16D62594B}" type="presOf" srcId="{959289CE-890D-40BF-88F4-FD5C7B980045}" destId="{A0A1CB16-64BC-453D-BE76-C0BD368E1384}" srcOrd="0" destOrd="0" presId="urn:microsoft.com/office/officeart/2005/8/layout/list1"/>
    <dgm:cxn modelId="{5F5F10D4-885F-4121-AA36-7DC9992215F2}" type="presOf" srcId="{EE3385C2-9356-4783-BA6B-C856D611691F}" destId="{0EB57C37-E5B4-4DC2-870A-D13B904CD383}" srcOrd="1" destOrd="0" presId="urn:microsoft.com/office/officeart/2005/8/layout/list1"/>
    <dgm:cxn modelId="{821DCF2D-E7B7-4FF3-B285-C12B8F8254F7}" type="presParOf" srcId="{39908F62-F51E-4AD3-AD2B-EEFBCD7D7A5E}" destId="{7EF01C78-988B-4A6E-9415-591E1237688A}" srcOrd="0" destOrd="0" presId="urn:microsoft.com/office/officeart/2005/8/layout/list1"/>
    <dgm:cxn modelId="{39B4C89C-8C32-4B58-A5F2-C33D6CAFDB6E}" type="presParOf" srcId="{7EF01C78-988B-4A6E-9415-591E1237688A}" destId="{9BA55DFA-14F1-4BCB-BE28-C128E3EC8B43}" srcOrd="0" destOrd="0" presId="urn:microsoft.com/office/officeart/2005/8/layout/list1"/>
    <dgm:cxn modelId="{0489D362-9D55-4F13-93CD-521EDD6616DB}" type="presParOf" srcId="{7EF01C78-988B-4A6E-9415-591E1237688A}" destId="{214817B0-8C99-4CB7-8552-F687196143B0}" srcOrd="1" destOrd="0" presId="urn:microsoft.com/office/officeart/2005/8/layout/list1"/>
    <dgm:cxn modelId="{B4771329-8498-416C-B469-8AFA7D84526E}" type="presParOf" srcId="{39908F62-F51E-4AD3-AD2B-EEFBCD7D7A5E}" destId="{24B61BF4-26D6-4BE4-BB59-BB59B13DDD7F}" srcOrd="1" destOrd="0" presId="urn:microsoft.com/office/officeart/2005/8/layout/list1"/>
    <dgm:cxn modelId="{8C624B32-D7DC-4E2B-A0CE-5186F6AE69CB}" type="presParOf" srcId="{39908F62-F51E-4AD3-AD2B-EEFBCD7D7A5E}" destId="{54BF4E7B-627C-4743-9C0E-012F5F5C5255}" srcOrd="2" destOrd="0" presId="urn:microsoft.com/office/officeart/2005/8/layout/list1"/>
    <dgm:cxn modelId="{D7A26F23-F47E-4D5E-A24B-972015F7D141}" type="presParOf" srcId="{39908F62-F51E-4AD3-AD2B-EEFBCD7D7A5E}" destId="{B8F61B63-E669-487F-949E-BCDF919B5E9F}" srcOrd="3" destOrd="0" presId="urn:microsoft.com/office/officeart/2005/8/layout/list1"/>
    <dgm:cxn modelId="{ED2968CE-0B0E-4BFC-AD63-17A5643E55B6}" type="presParOf" srcId="{39908F62-F51E-4AD3-AD2B-EEFBCD7D7A5E}" destId="{A1C82A77-7F67-4862-81FF-FA2A218C3E0C}" srcOrd="4" destOrd="0" presId="urn:microsoft.com/office/officeart/2005/8/layout/list1"/>
    <dgm:cxn modelId="{35AB8F00-3C0B-4DF0-A928-A2B1129D6E7D}" type="presParOf" srcId="{A1C82A77-7F67-4862-81FF-FA2A218C3E0C}" destId="{E4F9B713-92A2-486F-8D0E-488BE57708F2}" srcOrd="0" destOrd="0" presId="urn:microsoft.com/office/officeart/2005/8/layout/list1"/>
    <dgm:cxn modelId="{797630FD-3FF1-419A-8ECA-D2BA15B879F3}" type="presParOf" srcId="{A1C82A77-7F67-4862-81FF-FA2A218C3E0C}" destId="{C05BBB23-F2FD-42A1-895C-4F6C0A82F37B}" srcOrd="1" destOrd="0" presId="urn:microsoft.com/office/officeart/2005/8/layout/list1"/>
    <dgm:cxn modelId="{8B0B705A-3439-4863-BC17-153DA8307223}" type="presParOf" srcId="{39908F62-F51E-4AD3-AD2B-EEFBCD7D7A5E}" destId="{74F8718B-34A7-458D-9D9C-53C80C2386E4}" srcOrd="5" destOrd="0" presId="urn:microsoft.com/office/officeart/2005/8/layout/list1"/>
    <dgm:cxn modelId="{061884B2-FCD8-4F42-AC0A-EFAF0B29E065}" type="presParOf" srcId="{39908F62-F51E-4AD3-AD2B-EEFBCD7D7A5E}" destId="{81F1BB56-911E-41EE-8E94-F8E2900BF408}" srcOrd="6" destOrd="0" presId="urn:microsoft.com/office/officeart/2005/8/layout/list1"/>
    <dgm:cxn modelId="{61097B48-F247-4694-B278-12766FA191E0}" type="presParOf" srcId="{39908F62-F51E-4AD3-AD2B-EEFBCD7D7A5E}" destId="{DCDA0069-62DD-4C8E-B919-A5E1A69D0314}" srcOrd="7" destOrd="0" presId="urn:microsoft.com/office/officeart/2005/8/layout/list1"/>
    <dgm:cxn modelId="{EB4E5EBC-9EE7-402D-91B1-150587E54878}" type="presParOf" srcId="{39908F62-F51E-4AD3-AD2B-EEFBCD7D7A5E}" destId="{4CFBDBAA-B302-424D-9881-1D0D4D097404}" srcOrd="8" destOrd="0" presId="urn:microsoft.com/office/officeart/2005/8/layout/list1"/>
    <dgm:cxn modelId="{7437975C-E1DF-45B2-A4F2-02C647FF0C5D}" type="presParOf" srcId="{4CFBDBAA-B302-424D-9881-1D0D4D097404}" destId="{A0A1CB16-64BC-453D-BE76-C0BD368E1384}" srcOrd="0" destOrd="0" presId="urn:microsoft.com/office/officeart/2005/8/layout/list1"/>
    <dgm:cxn modelId="{2C6707BA-01DF-4ADF-9E08-785022372D26}" type="presParOf" srcId="{4CFBDBAA-B302-424D-9881-1D0D4D097404}" destId="{D23F0AD2-D865-4F4A-B1BF-9952DBC7A0ED}" srcOrd="1" destOrd="0" presId="urn:microsoft.com/office/officeart/2005/8/layout/list1"/>
    <dgm:cxn modelId="{09443A54-2473-4CAE-8F93-DB3101C4837A}" type="presParOf" srcId="{39908F62-F51E-4AD3-AD2B-EEFBCD7D7A5E}" destId="{085A8D54-1E4D-44DB-99DC-CAD9E0D7A4A0}" srcOrd="9" destOrd="0" presId="urn:microsoft.com/office/officeart/2005/8/layout/list1"/>
    <dgm:cxn modelId="{134ED8B7-ECB9-4BB4-BE85-05510F2F4838}" type="presParOf" srcId="{39908F62-F51E-4AD3-AD2B-EEFBCD7D7A5E}" destId="{D0434B44-25A0-4BE2-844C-10D02D3310F7}" srcOrd="10" destOrd="0" presId="urn:microsoft.com/office/officeart/2005/8/layout/list1"/>
    <dgm:cxn modelId="{A5F1F084-56D7-460E-8D81-657B5AB95F9E}" type="presParOf" srcId="{39908F62-F51E-4AD3-AD2B-EEFBCD7D7A5E}" destId="{89D23543-251F-4124-892A-24F514988C33}" srcOrd="11" destOrd="0" presId="urn:microsoft.com/office/officeart/2005/8/layout/list1"/>
    <dgm:cxn modelId="{9B0E8AE3-5363-44DF-91BB-5E1E219D4073}" type="presParOf" srcId="{39908F62-F51E-4AD3-AD2B-EEFBCD7D7A5E}" destId="{018F893E-77F7-4050-B8D3-BA830D0B7716}" srcOrd="12" destOrd="0" presId="urn:microsoft.com/office/officeart/2005/8/layout/list1"/>
    <dgm:cxn modelId="{71581FAA-D831-47B1-96D6-78B51AD125E2}" type="presParOf" srcId="{018F893E-77F7-4050-B8D3-BA830D0B7716}" destId="{DCD4811B-3C5A-456E-AFC6-30579C349CD3}" srcOrd="0" destOrd="0" presId="urn:microsoft.com/office/officeart/2005/8/layout/list1"/>
    <dgm:cxn modelId="{602019AA-AD24-4E3C-BD26-9D64C82B3FCF}" type="presParOf" srcId="{018F893E-77F7-4050-B8D3-BA830D0B7716}" destId="{FEF39DD9-6230-4229-942C-F9DFF1507795}" srcOrd="1" destOrd="0" presId="urn:microsoft.com/office/officeart/2005/8/layout/list1"/>
    <dgm:cxn modelId="{A7B27940-3EB5-4182-A0C9-4F356E2F9041}" type="presParOf" srcId="{39908F62-F51E-4AD3-AD2B-EEFBCD7D7A5E}" destId="{1CDAB26E-482F-4A92-8D55-5C92EF129460}" srcOrd="13" destOrd="0" presId="urn:microsoft.com/office/officeart/2005/8/layout/list1"/>
    <dgm:cxn modelId="{085FC1DA-993F-498A-B62F-1FB36689FC67}" type="presParOf" srcId="{39908F62-F51E-4AD3-AD2B-EEFBCD7D7A5E}" destId="{84E1D1F2-4989-4226-9273-1C9EC31454F6}" srcOrd="14" destOrd="0" presId="urn:microsoft.com/office/officeart/2005/8/layout/list1"/>
    <dgm:cxn modelId="{AE981B95-E29D-4E1C-B5E9-AB97DBFEE6FE}" type="presParOf" srcId="{39908F62-F51E-4AD3-AD2B-EEFBCD7D7A5E}" destId="{81648822-1E6E-454B-8240-890E2FA5DA73}" srcOrd="15" destOrd="0" presId="urn:microsoft.com/office/officeart/2005/8/layout/list1"/>
    <dgm:cxn modelId="{7F914691-FCA4-408D-A5F2-7DBABA25CC38}" type="presParOf" srcId="{39908F62-F51E-4AD3-AD2B-EEFBCD7D7A5E}" destId="{7E97231E-E1F9-410E-B7E1-78997513F923}" srcOrd="16" destOrd="0" presId="urn:microsoft.com/office/officeart/2005/8/layout/list1"/>
    <dgm:cxn modelId="{C000C7EE-DF2D-403C-8066-9C06548060D2}" type="presParOf" srcId="{7E97231E-E1F9-410E-B7E1-78997513F923}" destId="{5F712A0C-8929-464A-A919-B92B7EF81C4C}" srcOrd="0" destOrd="0" presId="urn:microsoft.com/office/officeart/2005/8/layout/list1"/>
    <dgm:cxn modelId="{4D22054E-7135-48D0-843D-556E82EB123F}" type="presParOf" srcId="{7E97231E-E1F9-410E-B7E1-78997513F923}" destId="{0EB57C37-E5B4-4DC2-870A-D13B904CD383}" srcOrd="1" destOrd="0" presId="urn:microsoft.com/office/officeart/2005/8/layout/list1"/>
    <dgm:cxn modelId="{4CB94C0D-57ED-4DB9-9265-798A8334F0AC}" type="presParOf" srcId="{39908F62-F51E-4AD3-AD2B-EEFBCD7D7A5E}" destId="{4E7004BB-6BD3-4768-84F2-CC4AD879BF45}" srcOrd="17" destOrd="0" presId="urn:microsoft.com/office/officeart/2005/8/layout/list1"/>
    <dgm:cxn modelId="{F2BCBC4E-A331-488E-BF2A-8BF2FF507AE4}" type="presParOf" srcId="{39908F62-F51E-4AD3-AD2B-EEFBCD7D7A5E}" destId="{9F1F1759-3C37-4F91-A5D6-CCA79D77CFB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81FD4-EF0C-4605-80F9-AE9B6F40E2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69CCBA-039B-4DBE-B5ED-C35F14470DE9}">
      <dgm:prSet/>
      <dgm:spPr/>
      <dgm:t>
        <a:bodyPr/>
        <a:lstStyle/>
        <a:p>
          <a:r>
            <a:rPr lang="en-US"/>
            <a:t>CLAWS tagger can measure voc-D</a:t>
          </a:r>
        </a:p>
      </dgm:t>
    </dgm:pt>
    <dgm:pt modelId="{1F7C6BCC-453D-4C9A-B436-EBD82DE4D0B3}" type="parTrans" cxnId="{27F87AFC-9C35-47F0-891A-1F9CCA8DC914}">
      <dgm:prSet/>
      <dgm:spPr/>
      <dgm:t>
        <a:bodyPr/>
        <a:lstStyle/>
        <a:p>
          <a:endParaRPr lang="en-US"/>
        </a:p>
      </dgm:t>
    </dgm:pt>
    <dgm:pt modelId="{3B1478C6-AAC4-4402-A8FF-0BB937677B95}" type="sibTrans" cxnId="{27F87AFC-9C35-47F0-891A-1F9CCA8DC914}">
      <dgm:prSet/>
      <dgm:spPr/>
      <dgm:t>
        <a:bodyPr/>
        <a:lstStyle/>
        <a:p>
          <a:endParaRPr lang="en-US"/>
        </a:p>
      </dgm:t>
    </dgm:pt>
    <dgm:pt modelId="{9CA9758F-DD30-4858-8E34-3AF43B63B458}">
      <dgm:prSet/>
      <dgm:spPr/>
      <dgm:t>
        <a:bodyPr/>
        <a:lstStyle/>
        <a:p>
          <a:r>
            <a:rPr lang="en-US"/>
            <a:t>There are a few Python packages to measure lexical diversity</a:t>
          </a:r>
        </a:p>
      </dgm:t>
    </dgm:pt>
    <dgm:pt modelId="{D0E1C79C-E077-4E85-9974-E30E37CB8E6A}" type="parTrans" cxnId="{9F47944D-0C5B-4AC2-9223-97416EB58A96}">
      <dgm:prSet/>
      <dgm:spPr/>
      <dgm:t>
        <a:bodyPr/>
        <a:lstStyle/>
        <a:p>
          <a:endParaRPr lang="en-US"/>
        </a:p>
      </dgm:t>
    </dgm:pt>
    <dgm:pt modelId="{69D1441D-4006-450F-BA25-099B85C40747}" type="sibTrans" cxnId="{9F47944D-0C5B-4AC2-9223-97416EB58A96}">
      <dgm:prSet/>
      <dgm:spPr/>
      <dgm:t>
        <a:bodyPr/>
        <a:lstStyle/>
        <a:p>
          <a:endParaRPr lang="en-US"/>
        </a:p>
      </dgm:t>
    </dgm:pt>
    <dgm:pt modelId="{74D69878-2D85-4332-98A5-70967ED282C5}">
      <dgm:prSet/>
      <dgm:spPr/>
      <dgm:t>
        <a:bodyPr/>
        <a:lstStyle/>
        <a:p>
          <a:r>
            <a:rPr lang="en-US"/>
            <a:t>lexical-diversity</a:t>
          </a:r>
        </a:p>
      </dgm:t>
    </dgm:pt>
    <dgm:pt modelId="{1AEBCC91-0800-4F20-A448-FD3EB73CB4A6}" type="parTrans" cxnId="{132B044A-83A1-478D-8CC7-DC5518433473}">
      <dgm:prSet/>
      <dgm:spPr/>
      <dgm:t>
        <a:bodyPr/>
        <a:lstStyle/>
        <a:p>
          <a:endParaRPr lang="en-US"/>
        </a:p>
      </dgm:t>
    </dgm:pt>
    <dgm:pt modelId="{04F2FC23-5678-4BAE-AC7A-9B40B197FBD8}" type="sibTrans" cxnId="{132B044A-83A1-478D-8CC7-DC5518433473}">
      <dgm:prSet/>
      <dgm:spPr/>
      <dgm:t>
        <a:bodyPr/>
        <a:lstStyle/>
        <a:p>
          <a:endParaRPr lang="en-US"/>
        </a:p>
      </dgm:t>
    </dgm:pt>
    <dgm:pt modelId="{B0F17D58-7CF2-4A1D-82C2-FD070E25164B}">
      <dgm:prSet/>
      <dgm:spPr/>
      <dgm:t>
        <a:bodyPr/>
        <a:lstStyle/>
        <a:p>
          <a:r>
            <a:rPr lang="en-US"/>
            <a:t>Lexicalrichness</a:t>
          </a:r>
        </a:p>
      </dgm:t>
    </dgm:pt>
    <dgm:pt modelId="{82041597-3506-4ACF-95B8-E27B2DCFDF52}" type="parTrans" cxnId="{65DB0D2F-81C3-477B-9AB9-1F9DFF362D69}">
      <dgm:prSet/>
      <dgm:spPr/>
      <dgm:t>
        <a:bodyPr/>
        <a:lstStyle/>
        <a:p>
          <a:endParaRPr lang="en-US"/>
        </a:p>
      </dgm:t>
    </dgm:pt>
    <dgm:pt modelId="{09EE46A4-ACD1-46E3-8B22-7383ECC542DE}" type="sibTrans" cxnId="{65DB0D2F-81C3-477B-9AB9-1F9DFF362D69}">
      <dgm:prSet/>
      <dgm:spPr/>
      <dgm:t>
        <a:bodyPr/>
        <a:lstStyle/>
        <a:p>
          <a:endParaRPr lang="en-US"/>
        </a:p>
      </dgm:t>
    </dgm:pt>
    <dgm:pt modelId="{28354819-B7D3-4B1D-93C5-2AE15BE59B2C}">
      <dgm:prSet/>
      <dgm:spPr/>
      <dgm:t>
        <a:bodyPr/>
        <a:lstStyle/>
        <a:p>
          <a:r>
            <a:rPr lang="en-US"/>
            <a:t>And an R package or two</a:t>
          </a:r>
        </a:p>
      </dgm:t>
    </dgm:pt>
    <dgm:pt modelId="{137AFB02-0325-45D5-A225-B008F1DC0FC3}" type="parTrans" cxnId="{C37A469E-7C1F-487E-935C-F52066444E9E}">
      <dgm:prSet/>
      <dgm:spPr/>
      <dgm:t>
        <a:bodyPr/>
        <a:lstStyle/>
        <a:p>
          <a:endParaRPr lang="en-US"/>
        </a:p>
      </dgm:t>
    </dgm:pt>
    <dgm:pt modelId="{D26333E4-F84E-4EA1-830E-3C3C05619BAB}" type="sibTrans" cxnId="{C37A469E-7C1F-487E-935C-F52066444E9E}">
      <dgm:prSet/>
      <dgm:spPr/>
      <dgm:t>
        <a:bodyPr/>
        <a:lstStyle/>
        <a:p>
          <a:endParaRPr lang="en-US"/>
        </a:p>
      </dgm:t>
    </dgm:pt>
    <dgm:pt modelId="{A6C52D0E-F16C-49D2-B40B-57140EE34C64}">
      <dgm:prSet/>
      <dgm:spPr/>
      <dgm:t>
        <a:bodyPr/>
        <a:lstStyle/>
        <a:p>
          <a:r>
            <a:rPr lang="en-US"/>
            <a:t>Quanteda</a:t>
          </a:r>
        </a:p>
      </dgm:t>
    </dgm:pt>
    <dgm:pt modelId="{7B0B2CB3-FBA1-456D-83C5-0856189A6812}" type="parTrans" cxnId="{697134C3-C050-4D3D-B7C9-749DA3ABBF7E}">
      <dgm:prSet/>
      <dgm:spPr/>
      <dgm:t>
        <a:bodyPr/>
        <a:lstStyle/>
        <a:p>
          <a:endParaRPr lang="en-US"/>
        </a:p>
      </dgm:t>
    </dgm:pt>
    <dgm:pt modelId="{D83C0189-9DF9-40C1-AB93-7E724959F074}" type="sibTrans" cxnId="{697134C3-C050-4D3D-B7C9-749DA3ABBF7E}">
      <dgm:prSet/>
      <dgm:spPr/>
      <dgm:t>
        <a:bodyPr/>
        <a:lstStyle/>
        <a:p>
          <a:endParaRPr lang="en-US"/>
        </a:p>
      </dgm:t>
    </dgm:pt>
    <dgm:pt modelId="{C8609D72-8708-4684-A38E-AE6C75246054}">
      <dgm:prSet/>
      <dgm:spPr/>
      <dgm:t>
        <a:bodyPr/>
        <a:lstStyle/>
        <a:p>
          <a:r>
            <a:rPr lang="en-US"/>
            <a:t>koRpus</a:t>
          </a:r>
        </a:p>
      </dgm:t>
    </dgm:pt>
    <dgm:pt modelId="{3ECD99B8-BBCC-428C-AFAB-9FF6ADCA893A}" type="parTrans" cxnId="{16F5CA3B-4DC7-4C4A-8CD5-E490E4FDA5C7}">
      <dgm:prSet/>
      <dgm:spPr/>
      <dgm:t>
        <a:bodyPr/>
        <a:lstStyle/>
        <a:p>
          <a:endParaRPr lang="en-US"/>
        </a:p>
      </dgm:t>
    </dgm:pt>
    <dgm:pt modelId="{998718B1-4FB4-4841-8EE2-09A62411461F}" type="sibTrans" cxnId="{16F5CA3B-4DC7-4C4A-8CD5-E490E4FDA5C7}">
      <dgm:prSet/>
      <dgm:spPr/>
      <dgm:t>
        <a:bodyPr/>
        <a:lstStyle/>
        <a:p>
          <a:endParaRPr lang="en-US"/>
        </a:p>
      </dgm:t>
    </dgm:pt>
    <dgm:pt modelId="{05C17514-F0F2-4A33-9B97-2EEDDC7F0048}">
      <dgm:prSet/>
      <dgm:spPr/>
      <dgm:t>
        <a:bodyPr/>
        <a:lstStyle/>
        <a:p>
          <a:r>
            <a:rPr lang="en-US"/>
            <a:t>But these either</a:t>
          </a:r>
        </a:p>
      </dgm:t>
    </dgm:pt>
    <dgm:pt modelId="{84373FE6-D77E-43E7-9019-6C2E7AFFB97D}" type="parTrans" cxnId="{D2D5D055-74CD-486A-946B-6ABACD2BF0C7}">
      <dgm:prSet/>
      <dgm:spPr/>
      <dgm:t>
        <a:bodyPr/>
        <a:lstStyle/>
        <a:p>
          <a:endParaRPr lang="en-US"/>
        </a:p>
      </dgm:t>
    </dgm:pt>
    <dgm:pt modelId="{7E41E799-E579-4CE7-AF85-D8771823C30E}" type="sibTrans" cxnId="{D2D5D055-74CD-486A-946B-6ABACD2BF0C7}">
      <dgm:prSet/>
      <dgm:spPr/>
      <dgm:t>
        <a:bodyPr/>
        <a:lstStyle/>
        <a:p>
          <a:endParaRPr lang="en-US"/>
        </a:p>
      </dgm:t>
    </dgm:pt>
    <dgm:pt modelId="{0DDC7E9F-AD71-4EAA-93FA-B67F2A7069FA}">
      <dgm:prSet/>
      <dgm:spPr/>
      <dgm:t>
        <a:bodyPr/>
        <a:lstStyle/>
        <a:p>
          <a:r>
            <a:rPr lang="en-US"/>
            <a:t>Cost money</a:t>
          </a:r>
        </a:p>
      </dgm:t>
    </dgm:pt>
    <dgm:pt modelId="{CC0F2586-2D39-467B-AC59-221E85D145C6}" type="parTrans" cxnId="{BD24F304-269C-44CD-B2AC-4FDD101F25D1}">
      <dgm:prSet/>
      <dgm:spPr/>
      <dgm:t>
        <a:bodyPr/>
        <a:lstStyle/>
        <a:p>
          <a:endParaRPr lang="en-US"/>
        </a:p>
      </dgm:t>
    </dgm:pt>
    <dgm:pt modelId="{0E3658D6-2ACB-42C9-9671-F5B68FB1BD39}" type="sibTrans" cxnId="{BD24F304-269C-44CD-B2AC-4FDD101F25D1}">
      <dgm:prSet/>
      <dgm:spPr/>
      <dgm:t>
        <a:bodyPr/>
        <a:lstStyle/>
        <a:p>
          <a:endParaRPr lang="en-US"/>
        </a:p>
      </dgm:t>
    </dgm:pt>
    <dgm:pt modelId="{0B4905D7-DF04-4395-B5B4-555E0D6786DC}">
      <dgm:prSet/>
      <dgm:spPr/>
      <dgm:t>
        <a:bodyPr/>
        <a:lstStyle/>
        <a:p>
          <a:r>
            <a:rPr lang="en-US"/>
            <a:t>Require backgrounds in computer science</a:t>
          </a:r>
        </a:p>
      </dgm:t>
    </dgm:pt>
    <dgm:pt modelId="{5AA3B67E-3995-467D-8D2F-09FB3B9B1D36}" type="parTrans" cxnId="{F80DBBDE-F3A9-4D5B-9DC8-3A5A0E16991D}">
      <dgm:prSet/>
      <dgm:spPr/>
      <dgm:t>
        <a:bodyPr/>
        <a:lstStyle/>
        <a:p>
          <a:endParaRPr lang="en-US"/>
        </a:p>
      </dgm:t>
    </dgm:pt>
    <dgm:pt modelId="{E63038EF-9A18-45C8-B3CC-E5560920FB66}" type="sibTrans" cxnId="{F80DBBDE-F3A9-4D5B-9DC8-3A5A0E16991D}">
      <dgm:prSet/>
      <dgm:spPr/>
      <dgm:t>
        <a:bodyPr/>
        <a:lstStyle/>
        <a:p>
          <a:endParaRPr lang="en-US"/>
        </a:p>
      </dgm:t>
    </dgm:pt>
    <dgm:pt modelId="{0B075EFE-5D85-40C9-B3A4-B51628442959}" type="pres">
      <dgm:prSet presAssocID="{64581FD4-EF0C-4605-80F9-AE9B6F40E2FF}" presName="linear" presStyleCnt="0">
        <dgm:presLayoutVars>
          <dgm:animLvl val="lvl"/>
          <dgm:resizeHandles val="exact"/>
        </dgm:presLayoutVars>
      </dgm:prSet>
      <dgm:spPr/>
    </dgm:pt>
    <dgm:pt modelId="{F80C7F45-0269-4F2C-88E7-64A96868EB95}" type="pres">
      <dgm:prSet presAssocID="{B169CCBA-039B-4DBE-B5ED-C35F14470D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0D3982-F391-487B-B303-E2394BD46916}" type="pres">
      <dgm:prSet presAssocID="{3B1478C6-AAC4-4402-A8FF-0BB937677B95}" presName="spacer" presStyleCnt="0"/>
      <dgm:spPr/>
    </dgm:pt>
    <dgm:pt modelId="{55EA5886-DA08-4AFC-9B7E-3C5750D4AB5F}" type="pres">
      <dgm:prSet presAssocID="{9CA9758F-DD30-4858-8E34-3AF43B63B4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4E9493-ECDF-45D3-9D0C-E7C6A986773B}" type="pres">
      <dgm:prSet presAssocID="{9CA9758F-DD30-4858-8E34-3AF43B63B458}" presName="childText" presStyleLbl="revTx" presStyleIdx="0" presStyleCnt="3">
        <dgm:presLayoutVars>
          <dgm:bulletEnabled val="1"/>
        </dgm:presLayoutVars>
      </dgm:prSet>
      <dgm:spPr/>
    </dgm:pt>
    <dgm:pt modelId="{C9D8858E-4CFA-443F-80D2-7726BFD64401}" type="pres">
      <dgm:prSet presAssocID="{28354819-B7D3-4B1D-93C5-2AE15BE59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9E5CE8-727E-434E-B563-C82DAB637CE8}" type="pres">
      <dgm:prSet presAssocID="{28354819-B7D3-4B1D-93C5-2AE15BE59B2C}" presName="childText" presStyleLbl="revTx" presStyleIdx="1" presStyleCnt="3">
        <dgm:presLayoutVars>
          <dgm:bulletEnabled val="1"/>
        </dgm:presLayoutVars>
      </dgm:prSet>
      <dgm:spPr/>
    </dgm:pt>
    <dgm:pt modelId="{E6AD7151-5B4F-44C1-A658-F83CBA7F31EF}" type="pres">
      <dgm:prSet presAssocID="{05C17514-F0F2-4A33-9B97-2EEDDC7F004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0A2AD08-CD21-4D30-BAC8-E8EC30B61FA8}" type="pres">
      <dgm:prSet presAssocID="{05C17514-F0F2-4A33-9B97-2EEDDC7F004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D24F304-269C-44CD-B2AC-4FDD101F25D1}" srcId="{05C17514-F0F2-4A33-9B97-2EEDDC7F0048}" destId="{0DDC7E9F-AD71-4EAA-93FA-B67F2A7069FA}" srcOrd="0" destOrd="0" parTransId="{CC0F2586-2D39-467B-AC59-221E85D145C6}" sibTransId="{0E3658D6-2ACB-42C9-9671-F5B68FB1BD39}"/>
    <dgm:cxn modelId="{B005370B-880C-459B-BD5C-8E500CB87C34}" type="presOf" srcId="{28354819-B7D3-4B1D-93C5-2AE15BE59B2C}" destId="{C9D8858E-4CFA-443F-80D2-7726BFD64401}" srcOrd="0" destOrd="0" presId="urn:microsoft.com/office/officeart/2005/8/layout/vList2"/>
    <dgm:cxn modelId="{65DB0D2F-81C3-477B-9AB9-1F9DFF362D69}" srcId="{9CA9758F-DD30-4858-8E34-3AF43B63B458}" destId="{B0F17D58-7CF2-4A1D-82C2-FD070E25164B}" srcOrd="1" destOrd="0" parTransId="{82041597-3506-4ACF-95B8-E27B2DCFDF52}" sibTransId="{09EE46A4-ACD1-46E3-8B22-7383ECC542DE}"/>
    <dgm:cxn modelId="{16F5CA3B-4DC7-4C4A-8CD5-E490E4FDA5C7}" srcId="{28354819-B7D3-4B1D-93C5-2AE15BE59B2C}" destId="{C8609D72-8708-4684-A38E-AE6C75246054}" srcOrd="1" destOrd="0" parTransId="{3ECD99B8-BBCC-428C-AFAB-9FF6ADCA893A}" sibTransId="{998718B1-4FB4-4841-8EE2-09A62411461F}"/>
    <dgm:cxn modelId="{132B044A-83A1-478D-8CC7-DC5518433473}" srcId="{9CA9758F-DD30-4858-8E34-3AF43B63B458}" destId="{74D69878-2D85-4332-98A5-70967ED282C5}" srcOrd="0" destOrd="0" parTransId="{1AEBCC91-0800-4F20-A448-FD3EB73CB4A6}" sibTransId="{04F2FC23-5678-4BAE-AC7A-9B40B197FBD8}"/>
    <dgm:cxn modelId="{9F47944D-0C5B-4AC2-9223-97416EB58A96}" srcId="{64581FD4-EF0C-4605-80F9-AE9B6F40E2FF}" destId="{9CA9758F-DD30-4858-8E34-3AF43B63B458}" srcOrd="1" destOrd="0" parTransId="{D0E1C79C-E077-4E85-9974-E30E37CB8E6A}" sibTransId="{69D1441D-4006-450F-BA25-099B85C40747}"/>
    <dgm:cxn modelId="{D2D5D055-74CD-486A-946B-6ABACD2BF0C7}" srcId="{64581FD4-EF0C-4605-80F9-AE9B6F40E2FF}" destId="{05C17514-F0F2-4A33-9B97-2EEDDC7F0048}" srcOrd="3" destOrd="0" parTransId="{84373FE6-D77E-43E7-9019-6C2E7AFFB97D}" sibTransId="{7E41E799-E579-4CE7-AF85-D8771823C30E}"/>
    <dgm:cxn modelId="{D9614158-43A4-4569-BB1B-8EA2CA50A5B9}" type="presOf" srcId="{0DDC7E9F-AD71-4EAA-93FA-B67F2A7069FA}" destId="{E0A2AD08-CD21-4D30-BAC8-E8EC30B61FA8}" srcOrd="0" destOrd="0" presId="urn:microsoft.com/office/officeart/2005/8/layout/vList2"/>
    <dgm:cxn modelId="{B5BB2759-5AEB-4FD3-962F-0398777D38FB}" type="presOf" srcId="{A6C52D0E-F16C-49D2-B40B-57140EE34C64}" destId="{A49E5CE8-727E-434E-B563-C82DAB637CE8}" srcOrd="0" destOrd="0" presId="urn:microsoft.com/office/officeart/2005/8/layout/vList2"/>
    <dgm:cxn modelId="{CB01EA73-7BE4-41F4-B5BC-C86E0FA900BB}" type="presOf" srcId="{0B4905D7-DF04-4395-B5B4-555E0D6786DC}" destId="{E0A2AD08-CD21-4D30-BAC8-E8EC30B61FA8}" srcOrd="0" destOrd="1" presId="urn:microsoft.com/office/officeart/2005/8/layout/vList2"/>
    <dgm:cxn modelId="{D3749A7F-AE29-469E-ABBF-FDB879B3C881}" type="presOf" srcId="{05C17514-F0F2-4A33-9B97-2EEDDC7F0048}" destId="{E6AD7151-5B4F-44C1-A658-F83CBA7F31EF}" srcOrd="0" destOrd="0" presId="urn:microsoft.com/office/officeart/2005/8/layout/vList2"/>
    <dgm:cxn modelId="{C37A469E-7C1F-487E-935C-F52066444E9E}" srcId="{64581FD4-EF0C-4605-80F9-AE9B6F40E2FF}" destId="{28354819-B7D3-4B1D-93C5-2AE15BE59B2C}" srcOrd="2" destOrd="0" parTransId="{137AFB02-0325-45D5-A225-B008F1DC0FC3}" sibTransId="{D26333E4-F84E-4EA1-830E-3C3C05619BAB}"/>
    <dgm:cxn modelId="{CDB5F69F-E341-406B-A2E1-01652F47C955}" type="presOf" srcId="{B169CCBA-039B-4DBE-B5ED-C35F14470DE9}" destId="{F80C7F45-0269-4F2C-88E7-64A96868EB95}" srcOrd="0" destOrd="0" presId="urn:microsoft.com/office/officeart/2005/8/layout/vList2"/>
    <dgm:cxn modelId="{697134C3-C050-4D3D-B7C9-749DA3ABBF7E}" srcId="{28354819-B7D3-4B1D-93C5-2AE15BE59B2C}" destId="{A6C52D0E-F16C-49D2-B40B-57140EE34C64}" srcOrd="0" destOrd="0" parTransId="{7B0B2CB3-FBA1-456D-83C5-0856189A6812}" sibTransId="{D83C0189-9DF9-40C1-AB93-7E724959F074}"/>
    <dgm:cxn modelId="{974251C7-0CA7-4B2F-A5B5-3913BB46EC34}" type="presOf" srcId="{64581FD4-EF0C-4605-80F9-AE9B6F40E2FF}" destId="{0B075EFE-5D85-40C9-B3A4-B51628442959}" srcOrd="0" destOrd="0" presId="urn:microsoft.com/office/officeart/2005/8/layout/vList2"/>
    <dgm:cxn modelId="{6948D9C9-EFBA-48D3-8332-18FD004D9608}" type="presOf" srcId="{B0F17D58-7CF2-4A1D-82C2-FD070E25164B}" destId="{F04E9493-ECDF-45D3-9D0C-E7C6A986773B}" srcOrd="0" destOrd="1" presId="urn:microsoft.com/office/officeart/2005/8/layout/vList2"/>
    <dgm:cxn modelId="{64D1FBCC-330C-4A24-9ECE-728D56A97B07}" type="presOf" srcId="{9CA9758F-DD30-4858-8E34-3AF43B63B458}" destId="{55EA5886-DA08-4AFC-9B7E-3C5750D4AB5F}" srcOrd="0" destOrd="0" presId="urn:microsoft.com/office/officeart/2005/8/layout/vList2"/>
    <dgm:cxn modelId="{F80DBBDE-F3A9-4D5B-9DC8-3A5A0E16991D}" srcId="{05C17514-F0F2-4A33-9B97-2EEDDC7F0048}" destId="{0B4905D7-DF04-4395-B5B4-555E0D6786DC}" srcOrd="1" destOrd="0" parTransId="{5AA3B67E-3995-467D-8D2F-09FB3B9B1D36}" sibTransId="{E63038EF-9A18-45C8-B3CC-E5560920FB66}"/>
    <dgm:cxn modelId="{00F7ECE4-CCB2-41F2-96D1-6E4C3625BC5E}" type="presOf" srcId="{C8609D72-8708-4684-A38E-AE6C75246054}" destId="{A49E5CE8-727E-434E-B563-C82DAB637CE8}" srcOrd="0" destOrd="1" presId="urn:microsoft.com/office/officeart/2005/8/layout/vList2"/>
    <dgm:cxn modelId="{EDABEEE9-8D70-4F7A-92C5-BDCB66AB0E70}" type="presOf" srcId="{74D69878-2D85-4332-98A5-70967ED282C5}" destId="{F04E9493-ECDF-45D3-9D0C-E7C6A986773B}" srcOrd="0" destOrd="0" presId="urn:microsoft.com/office/officeart/2005/8/layout/vList2"/>
    <dgm:cxn modelId="{27F87AFC-9C35-47F0-891A-1F9CCA8DC914}" srcId="{64581FD4-EF0C-4605-80F9-AE9B6F40E2FF}" destId="{B169CCBA-039B-4DBE-B5ED-C35F14470DE9}" srcOrd="0" destOrd="0" parTransId="{1F7C6BCC-453D-4C9A-B436-EBD82DE4D0B3}" sibTransId="{3B1478C6-AAC4-4402-A8FF-0BB937677B95}"/>
    <dgm:cxn modelId="{D467A89A-683F-4BF1-BBAE-AA9EDA49EFEE}" type="presParOf" srcId="{0B075EFE-5D85-40C9-B3A4-B51628442959}" destId="{F80C7F45-0269-4F2C-88E7-64A96868EB95}" srcOrd="0" destOrd="0" presId="urn:microsoft.com/office/officeart/2005/8/layout/vList2"/>
    <dgm:cxn modelId="{E93EF8F9-2F06-44DD-9F3B-1EC049221898}" type="presParOf" srcId="{0B075EFE-5D85-40C9-B3A4-B51628442959}" destId="{5E0D3982-F391-487B-B303-E2394BD46916}" srcOrd="1" destOrd="0" presId="urn:microsoft.com/office/officeart/2005/8/layout/vList2"/>
    <dgm:cxn modelId="{49DE0C72-50A9-4D15-9DE9-D98F743754F8}" type="presParOf" srcId="{0B075EFE-5D85-40C9-B3A4-B51628442959}" destId="{55EA5886-DA08-4AFC-9B7E-3C5750D4AB5F}" srcOrd="2" destOrd="0" presId="urn:microsoft.com/office/officeart/2005/8/layout/vList2"/>
    <dgm:cxn modelId="{6BFEA7B2-BA3B-4EA6-BEDF-24D55C33B1BD}" type="presParOf" srcId="{0B075EFE-5D85-40C9-B3A4-B51628442959}" destId="{F04E9493-ECDF-45D3-9D0C-E7C6A986773B}" srcOrd="3" destOrd="0" presId="urn:microsoft.com/office/officeart/2005/8/layout/vList2"/>
    <dgm:cxn modelId="{0FBF23FF-938A-4716-B823-3ABB7B3D261B}" type="presParOf" srcId="{0B075EFE-5D85-40C9-B3A4-B51628442959}" destId="{C9D8858E-4CFA-443F-80D2-7726BFD64401}" srcOrd="4" destOrd="0" presId="urn:microsoft.com/office/officeart/2005/8/layout/vList2"/>
    <dgm:cxn modelId="{6FD6F300-368B-44C9-9936-D22AE176ABE3}" type="presParOf" srcId="{0B075EFE-5D85-40C9-B3A4-B51628442959}" destId="{A49E5CE8-727E-434E-B563-C82DAB637CE8}" srcOrd="5" destOrd="0" presId="urn:microsoft.com/office/officeart/2005/8/layout/vList2"/>
    <dgm:cxn modelId="{53C3F9FE-6603-4331-A866-88D476CB4B83}" type="presParOf" srcId="{0B075EFE-5D85-40C9-B3A4-B51628442959}" destId="{E6AD7151-5B4F-44C1-A658-F83CBA7F31EF}" srcOrd="6" destOrd="0" presId="urn:microsoft.com/office/officeart/2005/8/layout/vList2"/>
    <dgm:cxn modelId="{2F819B9E-381A-46E4-95E1-73A466B86558}" type="presParOf" srcId="{0B075EFE-5D85-40C9-B3A4-B51628442959}" destId="{E0A2AD08-CD21-4D30-BAC8-E8EC30B61FA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B4DBEE-BE41-4FCC-8471-0B19DE05AA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27E2DF-6ED4-46E6-AEC5-184AF8D3F7E4}">
      <dgm:prSet/>
      <dgm:spPr/>
      <dgm:t>
        <a:bodyPr/>
        <a:lstStyle/>
        <a:p>
          <a:r>
            <a:rPr lang="en-US"/>
            <a:t>TAALED batch processes files (it will process all files in a folder)</a:t>
          </a:r>
        </a:p>
      </dgm:t>
    </dgm:pt>
    <dgm:pt modelId="{9AB697F1-F1D9-4A88-A3D2-735B6ACD98C4}" type="parTrans" cxnId="{8ED30BEA-48CD-48BE-B82A-E1A9F42B3E7D}">
      <dgm:prSet/>
      <dgm:spPr/>
      <dgm:t>
        <a:bodyPr/>
        <a:lstStyle/>
        <a:p>
          <a:endParaRPr lang="en-US"/>
        </a:p>
      </dgm:t>
    </dgm:pt>
    <dgm:pt modelId="{68389A9B-C58D-475C-B3B9-B08560B4510E}" type="sibTrans" cxnId="{8ED30BEA-48CD-48BE-B82A-E1A9F42B3E7D}">
      <dgm:prSet/>
      <dgm:spPr/>
      <dgm:t>
        <a:bodyPr/>
        <a:lstStyle/>
        <a:p>
          <a:endParaRPr lang="en-US"/>
        </a:p>
      </dgm:t>
    </dgm:pt>
    <dgm:pt modelId="{17414308-7E87-425F-ADF4-AE097FA69C71}">
      <dgm:prSet/>
      <dgm:spPr/>
      <dgm:t>
        <a:bodyPr/>
        <a:lstStyle/>
        <a:p>
          <a:r>
            <a:rPr lang="en-US" dirty="0"/>
            <a:t>TAALED calculates  ~40 indices in 3 categories</a:t>
          </a:r>
        </a:p>
      </dgm:t>
    </dgm:pt>
    <dgm:pt modelId="{6030E754-564D-41E2-9545-73E3092F238D}" type="parTrans" cxnId="{2BCB4B5E-F484-4DC3-BEB0-BBD1B52F3C6D}">
      <dgm:prSet/>
      <dgm:spPr/>
      <dgm:t>
        <a:bodyPr/>
        <a:lstStyle/>
        <a:p>
          <a:endParaRPr lang="en-US"/>
        </a:p>
      </dgm:t>
    </dgm:pt>
    <dgm:pt modelId="{C9BC6FBA-ECDA-4AF8-853D-DA343CEE19A3}" type="sibTrans" cxnId="{2BCB4B5E-F484-4DC3-BEB0-BBD1B52F3C6D}">
      <dgm:prSet/>
      <dgm:spPr/>
      <dgm:t>
        <a:bodyPr/>
        <a:lstStyle/>
        <a:p>
          <a:endParaRPr lang="en-US"/>
        </a:p>
      </dgm:t>
    </dgm:pt>
    <dgm:pt modelId="{57E1389B-D572-4149-80CE-0D8B96053A88}">
      <dgm:prSet/>
      <dgm:spPr/>
      <dgm:t>
        <a:bodyPr/>
        <a:lstStyle/>
        <a:p>
          <a:r>
            <a:rPr lang="en-US" dirty="0"/>
            <a:t>TAALED is a desktop application (your data never leaves your computer)</a:t>
          </a:r>
        </a:p>
      </dgm:t>
    </dgm:pt>
    <dgm:pt modelId="{715DCCDA-E11C-4FB3-B62D-D22A83BFA5DE}" type="parTrans" cxnId="{AE014502-EA71-49A3-86E4-8325947363CC}">
      <dgm:prSet/>
      <dgm:spPr/>
      <dgm:t>
        <a:bodyPr/>
        <a:lstStyle/>
        <a:p>
          <a:endParaRPr lang="en-US"/>
        </a:p>
      </dgm:t>
    </dgm:pt>
    <dgm:pt modelId="{E26AFCFD-9B0F-4955-B267-CF1872372E4B}" type="sibTrans" cxnId="{AE014502-EA71-49A3-86E4-8325947363CC}">
      <dgm:prSet/>
      <dgm:spPr/>
      <dgm:t>
        <a:bodyPr/>
        <a:lstStyle/>
        <a:p>
          <a:endParaRPr lang="en-US"/>
        </a:p>
      </dgm:t>
    </dgm:pt>
    <dgm:pt modelId="{571C1D4C-4D0A-4A36-AF7C-E70543EA5EBD}" type="pres">
      <dgm:prSet presAssocID="{A0B4DBEE-BE41-4FCC-8471-0B19DE05AA22}" presName="root" presStyleCnt="0">
        <dgm:presLayoutVars>
          <dgm:dir/>
          <dgm:resizeHandles val="exact"/>
        </dgm:presLayoutVars>
      </dgm:prSet>
      <dgm:spPr/>
    </dgm:pt>
    <dgm:pt modelId="{3A7A9C7D-46DA-4C27-8B39-AFE7CCFBEE8B}" type="pres">
      <dgm:prSet presAssocID="{9F27E2DF-6ED4-46E6-AEC5-184AF8D3F7E4}" presName="compNode" presStyleCnt="0"/>
      <dgm:spPr/>
    </dgm:pt>
    <dgm:pt modelId="{535ED5CF-0C57-49AC-BD5E-B08B00EEA8EE}" type="pres">
      <dgm:prSet presAssocID="{9F27E2DF-6ED4-46E6-AEC5-184AF8D3F7E4}" presName="bgRect" presStyleLbl="bgShp" presStyleIdx="0" presStyleCnt="3"/>
      <dgm:spPr/>
    </dgm:pt>
    <dgm:pt modelId="{4279A2FD-BFF7-41E4-87B9-AD0CFCE6682C}" type="pres">
      <dgm:prSet presAssocID="{9F27E2DF-6ED4-46E6-AEC5-184AF8D3F7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C5252DF-40BB-4418-A7ED-547C20B2294F}" type="pres">
      <dgm:prSet presAssocID="{9F27E2DF-6ED4-46E6-AEC5-184AF8D3F7E4}" presName="spaceRect" presStyleCnt="0"/>
      <dgm:spPr/>
    </dgm:pt>
    <dgm:pt modelId="{45439103-06C0-43D4-9453-3C4D543BF7FF}" type="pres">
      <dgm:prSet presAssocID="{9F27E2DF-6ED4-46E6-AEC5-184AF8D3F7E4}" presName="parTx" presStyleLbl="revTx" presStyleIdx="0" presStyleCnt="3">
        <dgm:presLayoutVars>
          <dgm:chMax val="0"/>
          <dgm:chPref val="0"/>
        </dgm:presLayoutVars>
      </dgm:prSet>
      <dgm:spPr/>
    </dgm:pt>
    <dgm:pt modelId="{426E5884-877C-4546-A63C-BCCFFA03EF58}" type="pres">
      <dgm:prSet presAssocID="{68389A9B-C58D-475C-B3B9-B08560B4510E}" presName="sibTrans" presStyleCnt="0"/>
      <dgm:spPr/>
    </dgm:pt>
    <dgm:pt modelId="{C31F359F-5504-43AF-9A3F-166B5E820EF0}" type="pres">
      <dgm:prSet presAssocID="{17414308-7E87-425F-ADF4-AE097FA69C71}" presName="compNode" presStyleCnt="0"/>
      <dgm:spPr/>
    </dgm:pt>
    <dgm:pt modelId="{BA868278-55C3-4F76-8FCB-4A9D0D3C33E8}" type="pres">
      <dgm:prSet presAssocID="{17414308-7E87-425F-ADF4-AE097FA69C71}" presName="bgRect" presStyleLbl="bgShp" presStyleIdx="1" presStyleCnt="3"/>
      <dgm:spPr/>
    </dgm:pt>
    <dgm:pt modelId="{18C2FE56-4FB5-4058-A3C2-749FD605D329}" type="pres">
      <dgm:prSet presAssocID="{17414308-7E87-425F-ADF4-AE097FA69C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1F58C4-C0B7-41F5-AC87-AEDEAC300383}" type="pres">
      <dgm:prSet presAssocID="{17414308-7E87-425F-ADF4-AE097FA69C71}" presName="spaceRect" presStyleCnt="0"/>
      <dgm:spPr/>
    </dgm:pt>
    <dgm:pt modelId="{DC4A9D92-2652-41B4-B5A4-0483A2CB3F2B}" type="pres">
      <dgm:prSet presAssocID="{17414308-7E87-425F-ADF4-AE097FA69C71}" presName="parTx" presStyleLbl="revTx" presStyleIdx="1" presStyleCnt="3">
        <dgm:presLayoutVars>
          <dgm:chMax val="0"/>
          <dgm:chPref val="0"/>
        </dgm:presLayoutVars>
      </dgm:prSet>
      <dgm:spPr/>
    </dgm:pt>
    <dgm:pt modelId="{95D6753E-43C4-4C18-B3B5-181E9CF45FC9}" type="pres">
      <dgm:prSet presAssocID="{C9BC6FBA-ECDA-4AF8-853D-DA343CEE19A3}" presName="sibTrans" presStyleCnt="0"/>
      <dgm:spPr/>
    </dgm:pt>
    <dgm:pt modelId="{FED37084-6906-4D85-93AC-FFC0051A4DB6}" type="pres">
      <dgm:prSet presAssocID="{57E1389B-D572-4149-80CE-0D8B96053A88}" presName="compNode" presStyleCnt="0"/>
      <dgm:spPr/>
    </dgm:pt>
    <dgm:pt modelId="{E9573A36-C7B0-440A-98DE-B903919DB8F4}" type="pres">
      <dgm:prSet presAssocID="{57E1389B-D572-4149-80CE-0D8B96053A88}" presName="bgRect" presStyleLbl="bgShp" presStyleIdx="2" presStyleCnt="3"/>
      <dgm:spPr/>
    </dgm:pt>
    <dgm:pt modelId="{4C3D0BCA-8726-4E5A-9A9F-1F66A8D2D962}" type="pres">
      <dgm:prSet presAssocID="{57E1389B-D572-4149-80CE-0D8B96053A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66F51D72-4C38-411A-89CC-575E84643DCE}" type="pres">
      <dgm:prSet presAssocID="{57E1389B-D572-4149-80CE-0D8B96053A88}" presName="spaceRect" presStyleCnt="0"/>
      <dgm:spPr/>
    </dgm:pt>
    <dgm:pt modelId="{26C0B31B-C749-4EDD-8685-BDAD4C4E7A7D}" type="pres">
      <dgm:prSet presAssocID="{57E1389B-D572-4149-80CE-0D8B96053A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014502-EA71-49A3-86E4-8325947363CC}" srcId="{A0B4DBEE-BE41-4FCC-8471-0B19DE05AA22}" destId="{57E1389B-D572-4149-80CE-0D8B96053A88}" srcOrd="2" destOrd="0" parTransId="{715DCCDA-E11C-4FB3-B62D-D22A83BFA5DE}" sibTransId="{E26AFCFD-9B0F-4955-B267-CF1872372E4B}"/>
    <dgm:cxn modelId="{E8CEBC06-DC01-427E-A7AE-36C2BBA49CDC}" type="presOf" srcId="{57E1389B-D572-4149-80CE-0D8B96053A88}" destId="{26C0B31B-C749-4EDD-8685-BDAD4C4E7A7D}" srcOrd="0" destOrd="0" presId="urn:microsoft.com/office/officeart/2018/2/layout/IconVerticalSolidList"/>
    <dgm:cxn modelId="{2BCB4B5E-F484-4DC3-BEB0-BBD1B52F3C6D}" srcId="{A0B4DBEE-BE41-4FCC-8471-0B19DE05AA22}" destId="{17414308-7E87-425F-ADF4-AE097FA69C71}" srcOrd="1" destOrd="0" parTransId="{6030E754-564D-41E2-9545-73E3092F238D}" sibTransId="{C9BC6FBA-ECDA-4AF8-853D-DA343CEE19A3}"/>
    <dgm:cxn modelId="{A56BFE81-83EF-45D1-A1D9-D5DD20025ADB}" type="presOf" srcId="{9F27E2DF-6ED4-46E6-AEC5-184AF8D3F7E4}" destId="{45439103-06C0-43D4-9453-3C4D543BF7FF}" srcOrd="0" destOrd="0" presId="urn:microsoft.com/office/officeart/2018/2/layout/IconVerticalSolidList"/>
    <dgm:cxn modelId="{4993EF83-E72B-499B-9384-BA98686298A3}" type="presOf" srcId="{A0B4DBEE-BE41-4FCC-8471-0B19DE05AA22}" destId="{571C1D4C-4D0A-4A36-AF7C-E70543EA5EBD}" srcOrd="0" destOrd="0" presId="urn:microsoft.com/office/officeart/2018/2/layout/IconVerticalSolidList"/>
    <dgm:cxn modelId="{F1CD3ECF-4B65-4199-BF77-85F4EE81BB04}" type="presOf" srcId="{17414308-7E87-425F-ADF4-AE097FA69C71}" destId="{DC4A9D92-2652-41B4-B5A4-0483A2CB3F2B}" srcOrd="0" destOrd="0" presId="urn:microsoft.com/office/officeart/2018/2/layout/IconVerticalSolidList"/>
    <dgm:cxn modelId="{8ED30BEA-48CD-48BE-B82A-E1A9F42B3E7D}" srcId="{A0B4DBEE-BE41-4FCC-8471-0B19DE05AA22}" destId="{9F27E2DF-6ED4-46E6-AEC5-184AF8D3F7E4}" srcOrd="0" destOrd="0" parTransId="{9AB697F1-F1D9-4A88-A3D2-735B6ACD98C4}" sibTransId="{68389A9B-C58D-475C-B3B9-B08560B4510E}"/>
    <dgm:cxn modelId="{A6356A0F-03B7-4DBC-93FB-DBA5E50D9131}" type="presParOf" srcId="{571C1D4C-4D0A-4A36-AF7C-E70543EA5EBD}" destId="{3A7A9C7D-46DA-4C27-8B39-AFE7CCFBEE8B}" srcOrd="0" destOrd="0" presId="urn:microsoft.com/office/officeart/2018/2/layout/IconVerticalSolidList"/>
    <dgm:cxn modelId="{F406A283-EB8A-43EB-923A-91C4F51F45C2}" type="presParOf" srcId="{3A7A9C7D-46DA-4C27-8B39-AFE7CCFBEE8B}" destId="{535ED5CF-0C57-49AC-BD5E-B08B00EEA8EE}" srcOrd="0" destOrd="0" presId="urn:microsoft.com/office/officeart/2018/2/layout/IconVerticalSolidList"/>
    <dgm:cxn modelId="{A2682085-4051-4A02-B989-5EC1EC49784D}" type="presParOf" srcId="{3A7A9C7D-46DA-4C27-8B39-AFE7CCFBEE8B}" destId="{4279A2FD-BFF7-41E4-87B9-AD0CFCE6682C}" srcOrd="1" destOrd="0" presId="urn:microsoft.com/office/officeart/2018/2/layout/IconVerticalSolidList"/>
    <dgm:cxn modelId="{FBA29663-B3BB-43A1-9ED5-293BAFC9EAE1}" type="presParOf" srcId="{3A7A9C7D-46DA-4C27-8B39-AFE7CCFBEE8B}" destId="{4C5252DF-40BB-4418-A7ED-547C20B2294F}" srcOrd="2" destOrd="0" presId="urn:microsoft.com/office/officeart/2018/2/layout/IconVerticalSolidList"/>
    <dgm:cxn modelId="{A148242D-12BD-41DA-9E23-DE1FD3724040}" type="presParOf" srcId="{3A7A9C7D-46DA-4C27-8B39-AFE7CCFBEE8B}" destId="{45439103-06C0-43D4-9453-3C4D543BF7FF}" srcOrd="3" destOrd="0" presId="urn:microsoft.com/office/officeart/2018/2/layout/IconVerticalSolidList"/>
    <dgm:cxn modelId="{BEB0FF8B-F64E-4A15-93F8-FA3467EEAE11}" type="presParOf" srcId="{571C1D4C-4D0A-4A36-AF7C-E70543EA5EBD}" destId="{426E5884-877C-4546-A63C-BCCFFA03EF58}" srcOrd="1" destOrd="0" presId="urn:microsoft.com/office/officeart/2018/2/layout/IconVerticalSolidList"/>
    <dgm:cxn modelId="{2E3FD591-625D-4447-9D82-706167C06195}" type="presParOf" srcId="{571C1D4C-4D0A-4A36-AF7C-E70543EA5EBD}" destId="{C31F359F-5504-43AF-9A3F-166B5E820EF0}" srcOrd="2" destOrd="0" presId="urn:microsoft.com/office/officeart/2018/2/layout/IconVerticalSolidList"/>
    <dgm:cxn modelId="{BD24E0A3-F2AB-43D2-BFC7-0FD95A114458}" type="presParOf" srcId="{C31F359F-5504-43AF-9A3F-166B5E820EF0}" destId="{BA868278-55C3-4F76-8FCB-4A9D0D3C33E8}" srcOrd="0" destOrd="0" presId="urn:microsoft.com/office/officeart/2018/2/layout/IconVerticalSolidList"/>
    <dgm:cxn modelId="{B7B83AED-19D7-416B-BE97-AF9CE9A21C8A}" type="presParOf" srcId="{C31F359F-5504-43AF-9A3F-166B5E820EF0}" destId="{18C2FE56-4FB5-4058-A3C2-749FD605D329}" srcOrd="1" destOrd="0" presId="urn:microsoft.com/office/officeart/2018/2/layout/IconVerticalSolidList"/>
    <dgm:cxn modelId="{844AE886-7B8F-479F-93DD-471D5CC5C3FE}" type="presParOf" srcId="{C31F359F-5504-43AF-9A3F-166B5E820EF0}" destId="{AD1F58C4-C0B7-41F5-AC87-AEDEAC300383}" srcOrd="2" destOrd="0" presId="urn:microsoft.com/office/officeart/2018/2/layout/IconVerticalSolidList"/>
    <dgm:cxn modelId="{632DE8FA-C6C9-4F3D-9092-7A0E4C01862B}" type="presParOf" srcId="{C31F359F-5504-43AF-9A3F-166B5E820EF0}" destId="{DC4A9D92-2652-41B4-B5A4-0483A2CB3F2B}" srcOrd="3" destOrd="0" presId="urn:microsoft.com/office/officeart/2018/2/layout/IconVerticalSolidList"/>
    <dgm:cxn modelId="{3B153333-DAFD-496C-9140-9A38F7294EE2}" type="presParOf" srcId="{571C1D4C-4D0A-4A36-AF7C-E70543EA5EBD}" destId="{95D6753E-43C4-4C18-B3B5-181E9CF45FC9}" srcOrd="3" destOrd="0" presId="urn:microsoft.com/office/officeart/2018/2/layout/IconVerticalSolidList"/>
    <dgm:cxn modelId="{45F8E407-09A8-4EC5-9F48-733C5E7C1BA8}" type="presParOf" srcId="{571C1D4C-4D0A-4A36-AF7C-E70543EA5EBD}" destId="{FED37084-6906-4D85-93AC-FFC0051A4DB6}" srcOrd="4" destOrd="0" presId="urn:microsoft.com/office/officeart/2018/2/layout/IconVerticalSolidList"/>
    <dgm:cxn modelId="{AE2794D6-A5F6-4FFD-A6E5-1B1884A4327A}" type="presParOf" srcId="{FED37084-6906-4D85-93AC-FFC0051A4DB6}" destId="{E9573A36-C7B0-440A-98DE-B903919DB8F4}" srcOrd="0" destOrd="0" presId="urn:microsoft.com/office/officeart/2018/2/layout/IconVerticalSolidList"/>
    <dgm:cxn modelId="{1006F0E6-ADEC-4BAB-A312-B51501C3C7CF}" type="presParOf" srcId="{FED37084-6906-4D85-93AC-FFC0051A4DB6}" destId="{4C3D0BCA-8726-4E5A-9A9F-1F66A8D2D962}" srcOrd="1" destOrd="0" presId="urn:microsoft.com/office/officeart/2018/2/layout/IconVerticalSolidList"/>
    <dgm:cxn modelId="{10C6AC20-7658-4164-9F89-4FF92B438747}" type="presParOf" srcId="{FED37084-6906-4D85-93AC-FFC0051A4DB6}" destId="{66F51D72-4C38-411A-89CC-575E84643DCE}" srcOrd="2" destOrd="0" presId="urn:microsoft.com/office/officeart/2018/2/layout/IconVerticalSolidList"/>
    <dgm:cxn modelId="{A6BBC98E-0B94-4FB5-AC39-2002A293D0F6}" type="presParOf" srcId="{FED37084-6906-4D85-93AC-FFC0051A4DB6}" destId="{26C0B31B-C749-4EDD-8685-BDAD4C4E7A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F4E7B-627C-4743-9C0E-012F5F5C5255}">
      <dsp:nvSpPr>
        <dsp:cNvPr id="0" name=""/>
        <dsp:cNvSpPr/>
      </dsp:nvSpPr>
      <dsp:spPr>
        <a:xfrm>
          <a:off x="0" y="337176"/>
          <a:ext cx="6797675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817B0-8C99-4CB7-8552-F687196143B0}">
      <dsp:nvSpPr>
        <dsp:cNvPr id="0" name=""/>
        <dsp:cNvSpPr/>
      </dsp:nvSpPr>
      <dsp:spPr>
        <a:xfrm>
          <a:off x="339883" y="86256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Getting started</a:t>
          </a:r>
        </a:p>
      </dsp:txBody>
      <dsp:txXfrm>
        <a:off x="364381" y="110754"/>
        <a:ext cx="4709376" cy="452844"/>
      </dsp:txXfrm>
    </dsp:sp>
    <dsp:sp modelId="{81F1BB56-911E-41EE-8E94-F8E2900BF408}">
      <dsp:nvSpPr>
        <dsp:cNvPr id="0" name=""/>
        <dsp:cNvSpPr/>
      </dsp:nvSpPr>
      <dsp:spPr>
        <a:xfrm>
          <a:off x="0" y="1108296"/>
          <a:ext cx="6797675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BBB23-F2FD-42A1-895C-4F6C0A82F37B}">
      <dsp:nvSpPr>
        <dsp:cNvPr id="0" name=""/>
        <dsp:cNvSpPr/>
      </dsp:nvSpPr>
      <dsp:spPr>
        <a:xfrm>
          <a:off x="339883" y="857376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NLP</a:t>
          </a:r>
        </a:p>
      </dsp:txBody>
      <dsp:txXfrm>
        <a:off x="364381" y="881874"/>
        <a:ext cx="4709376" cy="452844"/>
      </dsp:txXfrm>
    </dsp:sp>
    <dsp:sp modelId="{D0434B44-25A0-4BE2-844C-10D02D3310F7}">
      <dsp:nvSpPr>
        <dsp:cNvPr id="0" name=""/>
        <dsp:cNvSpPr/>
      </dsp:nvSpPr>
      <dsp:spPr>
        <a:xfrm>
          <a:off x="0" y="1879416"/>
          <a:ext cx="6797675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F0AD2-D865-4F4A-B1BF-9952DBC7A0ED}">
      <dsp:nvSpPr>
        <dsp:cNvPr id="0" name=""/>
        <dsp:cNvSpPr/>
      </dsp:nvSpPr>
      <dsp:spPr>
        <a:xfrm>
          <a:off x="339883" y="1628496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SLA and LCR</a:t>
          </a:r>
        </a:p>
      </dsp:txBody>
      <dsp:txXfrm>
        <a:off x="364381" y="1652994"/>
        <a:ext cx="4709376" cy="452844"/>
      </dsp:txXfrm>
    </dsp:sp>
    <dsp:sp modelId="{84E1D1F2-4989-4226-9273-1C9EC31454F6}">
      <dsp:nvSpPr>
        <dsp:cNvPr id="0" name=""/>
        <dsp:cNvSpPr/>
      </dsp:nvSpPr>
      <dsp:spPr>
        <a:xfrm>
          <a:off x="0" y="2650536"/>
          <a:ext cx="6797675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39DD9-6230-4229-942C-F9DFF1507795}">
      <dsp:nvSpPr>
        <dsp:cNvPr id="0" name=""/>
        <dsp:cNvSpPr/>
      </dsp:nvSpPr>
      <dsp:spPr>
        <a:xfrm>
          <a:off x="339883" y="2399616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Lexical sophistication</a:t>
          </a:r>
        </a:p>
      </dsp:txBody>
      <dsp:txXfrm>
        <a:off x="364381" y="2424114"/>
        <a:ext cx="4709376" cy="452844"/>
      </dsp:txXfrm>
    </dsp:sp>
    <dsp:sp modelId="{9F1F1759-3C37-4F91-A5D6-CCA79D77CFB0}">
      <dsp:nvSpPr>
        <dsp:cNvPr id="0" name=""/>
        <dsp:cNvSpPr/>
      </dsp:nvSpPr>
      <dsp:spPr>
        <a:xfrm>
          <a:off x="0" y="3421656"/>
          <a:ext cx="6797675" cy="2141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54076" rIns="5275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Introduction to dataset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Getting TAALES working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TAALES/TAALED primary output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TAALES/TAALED fine-grained output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analysis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0" y="3421656"/>
        <a:ext cx="6797675" cy="2141999"/>
      </dsp:txXfrm>
    </dsp:sp>
    <dsp:sp modelId="{0EB57C37-E5B4-4DC2-870A-D13B904CD383}">
      <dsp:nvSpPr>
        <dsp:cNvPr id="0" name=""/>
        <dsp:cNvSpPr/>
      </dsp:nvSpPr>
      <dsp:spPr>
        <a:xfrm>
          <a:off x="339883" y="3170736"/>
          <a:ext cx="4758372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TAALES/TAALED Tutorial</a:t>
          </a:r>
        </a:p>
      </dsp:txBody>
      <dsp:txXfrm>
        <a:off x="364381" y="3195234"/>
        <a:ext cx="4709376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C7F45-0269-4F2C-88E7-64A96868EB95}">
      <dsp:nvSpPr>
        <dsp:cNvPr id="0" name=""/>
        <dsp:cNvSpPr/>
      </dsp:nvSpPr>
      <dsp:spPr>
        <a:xfrm>
          <a:off x="0" y="36083"/>
          <a:ext cx="6797675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CLAWS tagger can measure voc-D</a:t>
          </a:r>
        </a:p>
      </dsp:txBody>
      <dsp:txXfrm>
        <a:off x="44602" y="80685"/>
        <a:ext cx="6708471" cy="824474"/>
      </dsp:txXfrm>
    </dsp:sp>
    <dsp:sp modelId="{55EA5886-DA08-4AFC-9B7E-3C5750D4AB5F}">
      <dsp:nvSpPr>
        <dsp:cNvPr id="0" name=""/>
        <dsp:cNvSpPr/>
      </dsp:nvSpPr>
      <dsp:spPr>
        <a:xfrm>
          <a:off x="0" y="1016002"/>
          <a:ext cx="6797675" cy="913678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are a few Python packages to measure lexical diversity</a:t>
          </a:r>
        </a:p>
      </dsp:txBody>
      <dsp:txXfrm>
        <a:off x="44602" y="1060604"/>
        <a:ext cx="6708471" cy="824474"/>
      </dsp:txXfrm>
    </dsp:sp>
    <dsp:sp modelId="{F04E9493-ECDF-45D3-9D0C-E7C6A986773B}">
      <dsp:nvSpPr>
        <dsp:cNvPr id="0" name=""/>
        <dsp:cNvSpPr/>
      </dsp:nvSpPr>
      <dsp:spPr>
        <a:xfrm>
          <a:off x="0" y="1929681"/>
          <a:ext cx="6797675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lexical-diversity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Lexicalrichness</a:t>
          </a:r>
        </a:p>
      </dsp:txBody>
      <dsp:txXfrm>
        <a:off x="0" y="1929681"/>
        <a:ext cx="6797675" cy="618930"/>
      </dsp:txXfrm>
    </dsp:sp>
    <dsp:sp modelId="{C9D8858E-4CFA-443F-80D2-7726BFD64401}">
      <dsp:nvSpPr>
        <dsp:cNvPr id="0" name=""/>
        <dsp:cNvSpPr/>
      </dsp:nvSpPr>
      <dsp:spPr>
        <a:xfrm>
          <a:off x="0" y="2548611"/>
          <a:ext cx="6797675" cy="913678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And an R package or two</a:t>
          </a:r>
        </a:p>
      </dsp:txBody>
      <dsp:txXfrm>
        <a:off x="44602" y="2593213"/>
        <a:ext cx="6708471" cy="824474"/>
      </dsp:txXfrm>
    </dsp:sp>
    <dsp:sp modelId="{A49E5CE8-727E-434E-B563-C82DAB637CE8}">
      <dsp:nvSpPr>
        <dsp:cNvPr id="0" name=""/>
        <dsp:cNvSpPr/>
      </dsp:nvSpPr>
      <dsp:spPr>
        <a:xfrm>
          <a:off x="0" y="3462289"/>
          <a:ext cx="6797675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Quanteda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koRpus</a:t>
          </a:r>
        </a:p>
      </dsp:txBody>
      <dsp:txXfrm>
        <a:off x="0" y="3462289"/>
        <a:ext cx="6797675" cy="618930"/>
      </dsp:txXfrm>
    </dsp:sp>
    <dsp:sp modelId="{E6AD7151-5B4F-44C1-A658-F83CBA7F31EF}">
      <dsp:nvSpPr>
        <dsp:cNvPr id="0" name=""/>
        <dsp:cNvSpPr/>
      </dsp:nvSpPr>
      <dsp:spPr>
        <a:xfrm>
          <a:off x="0" y="4081219"/>
          <a:ext cx="6797675" cy="913678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But these either</a:t>
          </a:r>
        </a:p>
      </dsp:txBody>
      <dsp:txXfrm>
        <a:off x="44602" y="4125821"/>
        <a:ext cx="6708471" cy="824474"/>
      </dsp:txXfrm>
    </dsp:sp>
    <dsp:sp modelId="{E0A2AD08-CD21-4D30-BAC8-E8EC30B61FA8}">
      <dsp:nvSpPr>
        <dsp:cNvPr id="0" name=""/>
        <dsp:cNvSpPr/>
      </dsp:nvSpPr>
      <dsp:spPr>
        <a:xfrm>
          <a:off x="0" y="4994898"/>
          <a:ext cx="6797675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Cost money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Require backgrounds in computer science</a:t>
          </a:r>
        </a:p>
      </dsp:txBody>
      <dsp:txXfrm>
        <a:off x="0" y="4994898"/>
        <a:ext cx="6797675" cy="618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ED5CF-0C57-49AC-BD5E-B08B00EEA8EE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9A2FD-BFF7-41E4-87B9-AD0CFCE6682C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39103-06C0-43D4-9453-3C4D543BF7FF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TAALED batch processes files (it will process all files in a folder)</a:t>
          </a:r>
        </a:p>
      </dsp:txBody>
      <dsp:txXfrm>
        <a:off x="1864015" y="689"/>
        <a:ext cx="4933659" cy="1613866"/>
      </dsp:txXfrm>
    </dsp:sp>
    <dsp:sp modelId="{BA868278-55C3-4F76-8FCB-4A9D0D3C33E8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2FE56-4FB5-4058-A3C2-749FD605D329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A9D92-2652-41B4-B5A4-0483A2CB3F2B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TAALED calculates  ~40 indices in 3 categories</a:t>
          </a:r>
        </a:p>
      </dsp:txBody>
      <dsp:txXfrm>
        <a:off x="1864015" y="2018022"/>
        <a:ext cx="4933659" cy="1613866"/>
      </dsp:txXfrm>
    </dsp:sp>
    <dsp:sp modelId="{E9573A36-C7B0-440A-98DE-B903919DB8F4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D0BCA-8726-4E5A-9A9F-1F66A8D2D962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0B31B-C749-4EDD-8685-BDAD4C4E7A7D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TAALED is a desktop application (your data never leaves your computer)</a:t>
          </a:r>
        </a:p>
      </dsp:txBody>
      <dsp:txXfrm>
        <a:off x="1864015" y="4035355"/>
        <a:ext cx="4933659" cy="161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5592-3F89-4C41-8E7C-FFFEA72FC6EA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3518F-EB75-0048-BF73-8F7810A84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54605-B262-3F4B-A9FD-1115459B11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5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54605-B262-3F4B-A9FD-1115459B11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LCA and L2SCA MAT </a:t>
            </a:r>
            <a:r>
              <a:rPr lang="en-US" dirty="0" err="1"/>
              <a:t>Coh</a:t>
            </a:r>
            <a:r>
              <a:rPr lang="en-US" dirty="0"/>
              <a:t>-Metrix LIWC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54605-B262-3F4B-A9FD-1115459B11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Brysbaert</a:t>
            </a:r>
            <a:r>
              <a:rPr lang="en-US" baseline="0" dirty="0"/>
              <a:t> Concreteness, Scale of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DF7EF-5D85-EC4B-8065-072DD436AA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86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6536-C5AC-FE4C-984C-7E654B03F96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3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54605-B262-3F4B-A9FD-1115459B119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1D2016-7AF2-CC4C-ACF6-EBA49CE9FF3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233CC3-224C-7948-8667-B08B1025216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1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clouvain.be/en/research-institutes/ilc/cecl/learner-corpora-around-the-worl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ctoria.ac.nz/lals/about/staff/paul-nation" TargetMode="External"/><Relationship Id="rId2" Type="http://schemas.openxmlformats.org/officeDocument/2006/relationships/hyperlink" Target="https://www.lextutor.ca/vp/com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hmetrix.com/" TargetMode="External"/><Relationship Id="rId5" Type="http://schemas.openxmlformats.org/officeDocument/2006/relationships/hyperlink" Target="http://www.kojima-vlab.org/lexical_richness/S_English.html" TargetMode="External"/><Relationship Id="rId4" Type="http://schemas.openxmlformats.org/officeDocument/2006/relationships/hyperlink" Target="http://www.lognostics.co.uk/tools/index.htm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linguisticanalysistools.org/taales.html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www.kristopherkyle.com/taales_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jasp-stats.org/" TargetMode="External"/><Relationship Id="rId4" Type="http://schemas.openxmlformats.org/officeDocument/2006/relationships/hyperlink" Target="https://www.linguisticanalysistools.org/taaled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language.sakura.ne.jp/icnale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rosseye/bonn_lexical_icnal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Exploring Learner Lexicons through </a:t>
            </a:r>
            <a:r>
              <a:rPr lang="en-US"/>
              <a:t>NLP Approaches</a:t>
            </a:r>
            <a:endParaRPr lang="en-US" dirty="0"/>
          </a:p>
        </p:txBody>
      </p:sp>
      <p:pic>
        <p:nvPicPr>
          <p:cNvPr id="2050" name="Picture 2" descr="Vanderbilt University Logo and symbol, meaning, history, PNG, brand">
            <a:extLst>
              <a:ext uri="{FF2B5EF4-FFF2-40B4-BE49-F238E27FC236}">
                <a16:creationId xmlns:a16="http://schemas.microsoft.com/office/drawing/2014/main" id="{583A9547-93E7-46E1-6C3E-2E2B0EBB6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35" y="4249318"/>
            <a:ext cx="4068940" cy="228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D5731BA-61C4-4425-0D28-15227D9D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4510527"/>
            <a:ext cx="45974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07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564DF-F84D-6F44-BE50-CDAA779E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Learner Corpus Research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01A6-20AF-094C-803B-C4069015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Learner corpora consist of generally large collections of learner productions. Learner corpora can be categorized based on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dirty="0"/>
              <a:t>L2 (a wide variety, but still predominately </a:t>
            </a:r>
            <a:r>
              <a:rPr lang="en-US" b="1" dirty="0"/>
              <a:t>English</a:t>
            </a:r>
            <a:r>
              <a:rPr lang="en-US" dirty="0"/>
              <a:t>)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dirty="0"/>
              <a:t>L1 (a wide variety)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dirty="0"/>
              <a:t>Mode (spoken, </a:t>
            </a:r>
            <a:r>
              <a:rPr lang="en-US" b="1" i="1" dirty="0"/>
              <a:t>written</a:t>
            </a:r>
            <a:r>
              <a:rPr lang="en-US" dirty="0"/>
              <a:t>, online chat)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dirty="0"/>
              <a:t>Natural vs. Structured (free conversation, </a:t>
            </a:r>
            <a:r>
              <a:rPr lang="en-US" b="1" i="1" dirty="0"/>
              <a:t>prompt-based essays</a:t>
            </a:r>
            <a:r>
              <a:rPr lang="en-US" dirty="0"/>
              <a:t>, monologues, etc.)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dirty="0"/>
              <a:t>longitudinal vs. </a:t>
            </a:r>
            <a:r>
              <a:rPr lang="en-US" b="1" i="1" dirty="0"/>
              <a:t>cross-sectional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dirty="0"/>
              <a:t>Available metadata (age of onset, proficiency scores, etc.)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CECL website </a:t>
            </a:r>
            <a:r>
              <a:rPr lang="en-US" dirty="0"/>
              <a:t>has an excellent, fairly up to date list of available learner corpora!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14A29-FA05-464C-9F4D-58F8F70E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Analyzing Linguistic Complexity In Learner Corpora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EB71-C654-5244-8D8B-47B9EAE7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Learner corpora are unwieldy without automated analysis techniques.</a:t>
            </a:r>
          </a:p>
          <a:p>
            <a:pPr marL="0" indent="0">
              <a:buNone/>
            </a:pPr>
            <a:r>
              <a:rPr lang="en-US" dirty="0"/>
              <a:t>Learner corpus research is mostly confined by these techniques</a:t>
            </a:r>
          </a:p>
          <a:p>
            <a:pPr marL="0" indent="0">
              <a:buNone/>
            </a:pPr>
            <a:r>
              <a:rPr lang="en-US" dirty="0"/>
              <a:t>But, many advancements have been made in the last 10 years</a:t>
            </a:r>
          </a:p>
          <a:p>
            <a:pPr marL="573088" indent="-111125">
              <a:buFont typeface="Arial" panose="020B0604020202020204" pitchFamily="34" charset="0"/>
              <a:buChar char="•"/>
            </a:pPr>
            <a:r>
              <a:rPr lang="en-US" dirty="0"/>
              <a:t>Part of speech tagging</a:t>
            </a:r>
          </a:p>
          <a:p>
            <a:pPr marL="573088" indent="-111125">
              <a:buFont typeface="Arial" panose="020B0604020202020204" pitchFamily="34" charset="0"/>
              <a:buChar char="•"/>
            </a:pPr>
            <a:r>
              <a:rPr lang="en-US" dirty="0"/>
              <a:t>Syntactic annotation</a:t>
            </a:r>
          </a:p>
          <a:p>
            <a:pPr marL="573088" indent="-111125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573088" indent="-111125">
              <a:buFont typeface="Arial" panose="020B0604020202020204" pitchFamily="34" charset="0"/>
              <a:buChar char="•"/>
            </a:pPr>
            <a:r>
              <a:rPr lang="en-US" dirty="0"/>
              <a:t>Voice to text</a:t>
            </a:r>
          </a:p>
          <a:p>
            <a:pPr marL="573088" indent="-111125">
              <a:buFont typeface="Arial" panose="020B0604020202020204" pitchFamily="34" charset="0"/>
              <a:buChar char="•"/>
            </a:pPr>
            <a:r>
              <a:rPr lang="en-US" dirty="0"/>
              <a:t>Corpora</a:t>
            </a:r>
          </a:p>
          <a:p>
            <a:pPr marL="573088" indent="-111125">
              <a:buFont typeface="Arial" panose="020B0604020202020204" pitchFamily="34" charset="0"/>
              <a:buChar char="•"/>
            </a:pPr>
            <a:r>
              <a:rPr lang="en-US" dirty="0"/>
              <a:t>Dictionaries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4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7EAD-4B19-4CC5-86D7-2900ECE0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A7C1-AB92-4FD6-9031-DF7BCB71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7585FA6E-6AA2-459B-8D43-798BDE8EA9D3}"/>
              </a:ext>
            </a:extLst>
          </p:cNvPr>
          <p:cNvSpPr/>
          <p:nvPr/>
        </p:nvSpPr>
        <p:spPr>
          <a:xfrm>
            <a:off x="2237433" y="1168277"/>
            <a:ext cx="8018585" cy="109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Lexical Richness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290D84-D977-4AAB-AE97-7DAB8CA5FF3C}"/>
              </a:ext>
            </a:extLst>
          </p:cNvPr>
          <p:cNvSpPr/>
          <p:nvPr/>
        </p:nvSpPr>
        <p:spPr>
          <a:xfrm>
            <a:off x="2237432" y="3936415"/>
            <a:ext cx="8018585" cy="109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Our focus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70BF4-4A43-4D1A-BCED-4CE4D1E1CB60}"/>
              </a:ext>
            </a:extLst>
          </p:cNvPr>
          <p:cNvCxnSpPr>
            <a:cxnSpLocks/>
          </p:cNvCxnSpPr>
          <p:nvPr/>
        </p:nvCxnSpPr>
        <p:spPr>
          <a:xfrm>
            <a:off x="6126480" y="2363773"/>
            <a:ext cx="0" cy="146304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1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37433" y="20561"/>
            <a:ext cx="8018585" cy="109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Lexical Richness</a:t>
            </a:r>
          </a:p>
        </p:txBody>
      </p:sp>
      <p:sp>
        <p:nvSpPr>
          <p:cNvPr id="8" name="Down Arrow 7"/>
          <p:cNvSpPr/>
          <p:nvPr/>
        </p:nvSpPr>
        <p:spPr>
          <a:xfrm rot="1293857">
            <a:off x="2779446" y="1237232"/>
            <a:ext cx="346992" cy="1217565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246725" y="1212319"/>
            <a:ext cx="346992" cy="3455724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20570177">
            <a:off x="9656096" y="1339134"/>
            <a:ext cx="346992" cy="1841922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-1" y="2576196"/>
            <a:ext cx="5135671" cy="353870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Lexical diversity</a:t>
            </a:r>
          </a:p>
          <a:p>
            <a:pPr algn="ctr"/>
            <a:r>
              <a:rPr lang="en-US" dirty="0"/>
              <a:t>(see Jarvis, 2013) </a:t>
            </a:r>
          </a:p>
        </p:txBody>
      </p:sp>
      <p:sp>
        <p:nvSpPr>
          <p:cNvPr id="15" name="Oval 14"/>
          <p:cNvSpPr/>
          <p:nvPr/>
        </p:nvSpPr>
        <p:spPr>
          <a:xfrm>
            <a:off x="4952258" y="4886066"/>
            <a:ext cx="3233760" cy="144194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Lexical Density</a:t>
            </a:r>
          </a:p>
          <a:p>
            <a:pPr algn="ctr"/>
            <a:r>
              <a:rPr lang="en-US" dirty="0"/>
              <a:t>(see Johansson, 2008; Lu, 2012)</a:t>
            </a:r>
          </a:p>
        </p:txBody>
      </p:sp>
      <p:sp>
        <p:nvSpPr>
          <p:cNvPr id="16" name="Oval 15"/>
          <p:cNvSpPr/>
          <p:nvPr/>
        </p:nvSpPr>
        <p:spPr>
          <a:xfrm>
            <a:off x="8282490" y="3368350"/>
            <a:ext cx="3884389" cy="27465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Lexical Sophistication</a:t>
            </a:r>
          </a:p>
          <a:p>
            <a:pPr algn="ctr"/>
            <a:r>
              <a:rPr lang="en-US" dirty="0"/>
              <a:t>(see Crossley, </a:t>
            </a:r>
            <a:r>
              <a:rPr lang="en-US" dirty="0" err="1"/>
              <a:t>Salsbury</a:t>
            </a:r>
            <a:r>
              <a:rPr lang="en-US" dirty="0"/>
              <a:t>, McNamara, &amp; Jarvis, 2011a, b; Meara, 1996; Nation, 1990; Read, 2000)</a:t>
            </a:r>
          </a:p>
        </p:txBody>
      </p:sp>
    </p:spTree>
    <p:extLst>
      <p:ext uri="{BB962C8B-B14F-4D97-AF65-F5344CB8AC3E}">
        <p14:creationId xmlns:p14="http://schemas.microsoft.com/office/powerpoint/2010/main" val="19975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3214A-687B-41A9-B549-B7DF6077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Lexical Diversity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F01F-FDB0-4F42-8532-F6E0BA38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Three simple constructs of lexical diversity (Jarvis, 2013 &amp; 2017)</a:t>
            </a:r>
          </a:p>
          <a:p>
            <a:pPr marL="568325" indent="-106363">
              <a:buFont typeface="Arial" panose="020B0604020202020204" pitchFamily="34" charset="0"/>
              <a:buChar char="•"/>
            </a:pPr>
            <a:r>
              <a:rPr lang="en-US" dirty="0"/>
              <a:t>Volume: number of words in a text</a:t>
            </a:r>
          </a:p>
          <a:p>
            <a:pPr marL="568325" indent="-106363">
              <a:buFont typeface="Arial" panose="020B0604020202020204" pitchFamily="34" charset="0"/>
              <a:buChar char="•"/>
            </a:pPr>
            <a:r>
              <a:rPr lang="en-US" dirty="0"/>
              <a:t>Abundance: total number of different types in a text</a:t>
            </a:r>
          </a:p>
          <a:p>
            <a:pPr marL="568325" indent="-106363">
              <a:buFont typeface="Arial" panose="020B0604020202020204" pitchFamily="34" charset="0"/>
              <a:buChar char="•"/>
            </a:pPr>
            <a:r>
              <a:rPr lang="en-US" dirty="0"/>
              <a:t>Variety: variation in lexical items in a text </a:t>
            </a:r>
          </a:p>
          <a:p>
            <a:pPr marL="860933" lvl="1" indent="-106363">
              <a:buFont typeface="Arial" panose="020B0604020202020204" pitchFamily="34" charset="0"/>
              <a:buChar char="•"/>
            </a:pPr>
            <a:r>
              <a:rPr lang="en-US" dirty="0"/>
              <a:t>Generally operationalized as type-token ratio (TTR)</a:t>
            </a:r>
          </a:p>
          <a:p>
            <a:pPr marL="1043813" lvl="2" indent="-106363">
              <a:buFont typeface="Arial" panose="020B0604020202020204" pitchFamily="34" charset="0"/>
              <a:buChar char="•"/>
            </a:pPr>
            <a:r>
              <a:rPr lang="en-US" dirty="0"/>
              <a:t>Simplest and most widely used LD index</a:t>
            </a:r>
          </a:p>
          <a:p>
            <a:pPr marL="1043813" lvl="2" indent="-106363">
              <a:buFont typeface="Arial" panose="020B0604020202020204" pitchFamily="34" charset="0"/>
              <a:buChar char="•"/>
            </a:pPr>
            <a:r>
              <a:rPr lang="en-US" dirty="0"/>
              <a:t>TTR = unique words </a:t>
            </a:r>
            <a:r>
              <a:rPr lang="en-US" dirty="0">
                <a:solidFill>
                  <a:schemeClr val="tx1"/>
                </a:solidFill>
              </a:rPr>
              <a:t>(types) / running words (tokens)</a:t>
            </a:r>
          </a:p>
          <a:p>
            <a:pPr marL="1043813" lvl="2" indent="-106363">
              <a:buFont typeface="Arial" panose="020B0604020202020204" pitchFamily="34" charset="0"/>
              <a:buChar char="•"/>
            </a:pPr>
            <a:endParaRPr lang="en-US" dirty="0"/>
          </a:p>
          <a:p>
            <a:pPr marL="1043813" lvl="2" indent="-106363">
              <a:buFont typeface="Arial" panose="020B0604020202020204" pitchFamily="34" charset="0"/>
              <a:buChar char="•"/>
            </a:pPr>
            <a:endParaRPr lang="en-US" dirty="0"/>
          </a:p>
          <a:p>
            <a:pPr marL="1043813" lvl="2" indent="-106363">
              <a:buFont typeface="Arial" panose="020B0604020202020204" pitchFamily="34" charset="0"/>
              <a:buChar char="•"/>
            </a:pPr>
            <a:endParaRPr lang="en-US" dirty="0"/>
          </a:p>
          <a:p>
            <a:pPr marL="1043813" lvl="2" indent="-106363">
              <a:buFont typeface="Arial" panose="020B0604020202020204" pitchFamily="34" charset="0"/>
              <a:buChar char="•"/>
            </a:pPr>
            <a:endParaRPr lang="en-US" dirty="0"/>
          </a:p>
          <a:p>
            <a:pPr marL="1043813" lvl="2" indent="-106363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3F64-0350-40C1-BAD3-8855FFE0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36" y="4237525"/>
            <a:ext cx="3095525" cy="12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6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720F-B6DD-45D2-9B00-D58E3D6C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257800"/>
          </a:xfrm>
        </p:spPr>
        <p:txBody>
          <a:bodyPr/>
          <a:lstStyle/>
          <a:p>
            <a:r>
              <a:rPr lang="en-US" dirty="0"/>
              <a:t>Text Length concerns and TTR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8119-C861-455A-ADB1-F3DFEEEA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792310" cy="52578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Traditional LD measures sensitive to text length</a:t>
            </a:r>
          </a:p>
          <a:p>
            <a:pPr marL="1028700" indent="-342900"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longer text lengths → lower scores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Problematic because </a:t>
            </a:r>
          </a:p>
          <a:p>
            <a:pPr marL="1082675" indent="-336550"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L2 texts for a given task tend to vary widely in length</a:t>
            </a:r>
          </a:p>
          <a:p>
            <a:pPr marL="1082675" indent="-336550"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Proficiency levels influence production rate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>
                <a:solidFill>
                  <a:schemeClr val="tx1"/>
                </a:solidFill>
              </a:rPr>
              <a:t>Some revised LD measures more resistant to length effects</a:t>
            </a:r>
          </a:p>
          <a:p>
            <a:pPr marL="1082675" indent="-452438"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 (Malvern &amp; Richards, 1997; McCarthy &amp; Jarvis, 2007)</a:t>
            </a:r>
          </a:p>
          <a:p>
            <a:pPr marL="1082675" indent="-452438"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Moving Average TTR (Covington &amp; McFall, 2010)</a:t>
            </a:r>
          </a:p>
          <a:p>
            <a:pPr marL="1082675" indent="-452438"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Measure of Textual Lexical Diversity (MTLD, McCarthy &amp; Jarvis, 2010)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2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28FB-8976-274A-9769-D3C98897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Remember…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19922A-A93C-9E41-BA67-05413EA2111D}"/>
              </a:ext>
            </a:extLst>
          </p:cNvPr>
          <p:cNvSpPr/>
          <p:nvPr/>
        </p:nvSpPr>
        <p:spPr>
          <a:xfrm>
            <a:off x="964758" y="1961320"/>
            <a:ext cx="10591137" cy="181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Traditional indices of LD are NOT stable across different texts of different lengths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Variety is only one measure of lexical diversity (Jarvis, 2013a, 2013b, 2016, 2017)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6C80E9-46BA-994D-A633-AF5119300CC4}"/>
              </a:ext>
            </a:extLst>
          </p:cNvPr>
          <p:cNvSpPr/>
          <p:nvPr/>
        </p:nvSpPr>
        <p:spPr>
          <a:xfrm>
            <a:off x="964757" y="3862103"/>
            <a:ext cx="10591137" cy="23531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Jarvis, S. (2013a). Capturing the diversity in lexical diversity. </a:t>
            </a:r>
            <a:r>
              <a:rPr lang="en-US" i="1" dirty="0"/>
              <a:t>Language Learning</a:t>
            </a:r>
            <a:r>
              <a:rPr lang="en-US" dirty="0"/>
              <a:t>, </a:t>
            </a:r>
            <a:r>
              <a:rPr lang="en-US" i="1" dirty="0"/>
              <a:t>63</a:t>
            </a:r>
            <a:r>
              <a:rPr lang="en-US" dirty="0"/>
              <a:t>(s1), 87–106.</a:t>
            </a:r>
          </a:p>
          <a:p>
            <a:r>
              <a:rPr lang="en-US" dirty="0"/>
              <a:t>Jarvis, S. (2013b). Deﬁning and measuring lexical diversity. In </a:t>
            </a:r>
            <a:r>
              <a:rPr lang="en-US" i="1" dirty="0"/>
              <a:t>Vocabulary knowledge: Human ratings and automated measures</a:t>
            </a:r>
            <a:r>
              <a:rPr lang="en-US" dirty="0"/>
              <a:t> (Vol. 47, p. 13).</a:t>
            </a:r>
          </a:p>
          <a:p>
            <a:r>
              <a:rPr lang="en-US" dirty="0"/>
              <a:t>Jarvis, S. (2016, April). </a:t>
            </a:r>
            <a:r>
              <a:rPr lang="en-US" i="1" dirty="0"/>
              <a:t>Corpus-based discoveries in the modeling and measurement of lexical diversity</a:t>
            </a:r>
            <a:r>
              <a:rPr lang="en-US" dirty="0"/>
              <a:t>. Paper presented as part of the invited colloquium </a:t>
            </a:r>
            <a:r>
              <a:rPr lang="en-US" i="1" dirty="0"/>
              <a:t>Connecting corpus linguistics and language assessment</a:t>
            </a:r>
            <a:r>
              <a:rPr lang="en-US" dirty="0"/>
              <a:t> at the annual meeting of the American Association for Applied Linguistics (AAAL) 2016, Orlando, Florida, April 9, 2016.</a:t>
            </a:r>
          </a:p>
          <a:p>
            <a:r>
              <a:rPr lang="en-US" dirty="0"/>
              <a:t>Jarvis, S. (2017). Grounding lexical diversity in human judgments. </a:t>
            </a:r>
            <a:r>
              <a:rPr lang="en-US" i="1" dirty="0"/>
              <a:t>Language Testing</a:t>
            </a:r>
            <a:r>
              <a:rPr lang="en-US" dirty="0"/>
              <a:t>, </a:t>
            </a:r>
            <a:r>
              <a:rPr lang="en-US" i="1" dirty="0"/>
              <a:t>34</a:t>
            </a:r>
            <a:r>
              <a:rPr lang="en-US" dirty="0"/>
              <a:t>(4), 537–553.</a:t>
            </a:r>
          </a:p>
        </p:txBody>
      </p:sp>
    </p:spTree>
    <p:extLst>
      <p:ext uri="{BB962C8B-B14F-4D97-AF65-F5344CB8AC3E}">
        <p14:creationId xmlns:p14="http://schemas.microsoft.com/office/powerpoint/2010/main" val="20954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6A585-9E5B-408B-AF2A-B517F9D4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How to measure Lexical Diversity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9BF4B94-49A8-49A3-9F39-FDD6D2321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75388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69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EEB7F-D94B-844D-B295-C2CCBE89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TAALED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0603AF-5D68-4EEC-9B18-126416FA1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262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71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7977" y="2248723"/>
            <a:ext cx="4484914" cy="102688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TAALED 1.4</a:t>
            </a:r>
          </a:p>
        </p:txBody>
      </p:sp>
      <p:sp>
        <p:nvSpPr>
          <p:cNvPr id="6" name="Oval 5"/>
          <p:cNvSpPr/>
          <p:nvPr/>
        </p:nvSpPr>
        <p:spPr>
          <a:xfrm>
            <a:off x="5049160" y="4513937"/>
            <a:ext cx="2348336" cy="164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Variety: TTR, Maas, D, MTLD</a:t>
            </a:r>
          </a:p>
        </p:txBody>
      </p:sp>
      <p:sp>
        <p:nvSpPr>
          <p:cNvPr id="11" name="Oval 10"/>
          <p:cNvSpPr/>
          <p:nvPr/>
        </p:nvSpPr>
        <p:spPr>
          <a:xfrm>
            <a:off x="9316424" y="330012"/>
            <a:ext cx="2406184" cy="164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Volume: All, content, function words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712947" y="330013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Abundance:</a:t>
            </a:r>
          </a:p>
          <a:p>
            <a:pPr algn="ctr"/>
            <a:r>
              <a:rPr lang="en-US" sz="1600" b="1" dirty="0"/>
              <a:t>All, content, function words</a:t>
            </a:r>
          </a:p>
        </p:txBody>
      </p:sp>
      <p:sp>
        <p:nvSpPr>
          <p:cNvPr id="24" name="Right Arrow 23"/>
          <p:cNvSpPr/>
          <p:nvPr/>
        </p:nvSpPr>
        <p:spPr>
          <a:xfrm rot="1907973">
            <a:off x="2613321" y="1975934"/>
            <a:ext cx="1567933" cy="23610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5668848" y="3774175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2">
            <a:extLst>
              <a:ext uri="{FF2B5EF4-FFF2-40B4-BE49-F238E27FC236}">
                <a16:creationId xmlns:a16="http://schemas.microsoft.com/office/drawing/2014/main" id="{85F6CCAA-5414-4BF6-B27B-08465FBCD31D}"/>
              </a:ext>
            </a:extLst>
          </p:cNvPr>
          <p:cNvSpPr/>
          <p:nvPr/>
        </p:nvSpPr>
        <p:spPr>
          <a:xfrm rot="8953070">
            <a:off x="8344325" y="2146072"/>
            <a:ext cx="1435246" cy="20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4" grpId="0" animBg="1"/>
      <p:bldP spid="28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4449-E2BC-F14F-A836-5256183C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/>
          <a:lstStyle/>
          <a:p>
            <a:r>
              <a:rPr lang="en-US" dirty="0"/>
              <a:t>Colleagues involved in SALAT projects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380A1-B644-4C4E-9F0A-3892AA90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50" y="1263122"/>
            <a:ext cx="1753561" cy="1753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554C3-FF52-1740-A50D-B2E981C4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25" y="3689892"/>
            <a:ext cx="1473594" cy="182357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E6AFD73-0849-FA49-9559-7BCD3131A979}"/>
              </a:ext>
            </a:extLst>
          </p:cNvPr>
          <p:cNvSpPr/>
          <p:nvPr/>
        </p:nvSpPr>
        <p:spPr>
          <a:xfrm>
            <a:off x="803703" y="3094322"/>
            <a:ext cx="1819657" cy="515820"/>
          </a:xfrm>
          <a:prstGeom prst="roundRect">
            <a:avLst/>
          </a:prstGeom>
          <a:solidFill>
            <a:srgbClr val="124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Cindy Berger (</a:t>
            </a:r>
            <a:r>
              <a:rPr lang="en-US" dirty="0" err="1"/>
              <a:t>DuoLingo</a:t>
            </a:r>
            <a:r>
              <a:rPr lang="en-US" dirty="0"/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50F2815-82D2-634D-9B98-C3EAE139B819}"/>
              </a:ext>
            </a:extLst>
          </p:cNvPr>
          <p:cNvSpPr/>
          <p:nvPr/>
        </p:nvSpPr>
        <p:spPr>
          <a:xfrm>
            <a:off x="4917982" y="5613970"/>
            <a:ext cx="1890052" cy="515820"/>
          </a:xfrm>
          <a:prstGeom prst="roundRect">
            <a:avLst/>
          </a:prstGeom>
          <a:solidFill>
            <a:srgbClr val="124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Danielle McNamara (ASU)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F547A-557A-0946-A8B9-91DCC800F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7" y="3689892"/>
            <a:ext cx="1563062" cy="1823572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6D6CF2-C32F-0848-826E-52D1E26B7441}"/>
              </a:ext>
            </a:extLst>
          </p:cNvPr>
          <p:cNvSpPr/>
          <p:nvPr/>
        </p:nvSpPr>
        <p:spPr>
          <a:xfrm>
            <a:off x="764002" y="5627200"/>
            <a:ext cx="1890880" cy="515820"/>
          </a:xfrm>
          <a:prstGeom prst="roundRect">
            <a:avLst/>
          </a:prstGeom>
          <a:solidFill>
            <a:srgbClr val="124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Minkyung</a:t>
            </a:r>
            <a:r>
              <a:rPr lang="en-US" dirty="0"/>
              <a:t> Kim</a:t>
            </a:r>
          </a:p>
          <a:p>
            <a:pPr algn="ctr"/>
            <a:r>
              <a:rPr lang="en-US" dirty="0"/>
              <a:t>(Korean National)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1FF723-0D5E-1341-B096-A9B5BE111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828" y="3753548"/>
            <a:ext cx="1634766" cy="1759916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1B9210-5C65-0741-A115-2A2AABD65992}"/>
              </a:ext>
            </a:extLst>
          </p:cNvPr>
          <p:cNvSpPr/>
          <p:nvPr/>
        </p:nvSpPr>
        <p:spPr>
          <a:xfrm>
            <a:off x="6972214" y="5594412"/>
            <a:ext cx="1925580" cy="548608"/>
          </a:xfrm>
          <a:prstGeom prst="roundRect">
            <a:avLst/>
          </a:prstGeom>
          <a:solidFill>
            <a:srgbClr val="124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Katia Monteiro</a:t>
            </a:r>
          </a:p>
          <a:p>
            <a:pPr algn="ctr"/>
            <a:r>
              <a:rPr lang="en-US" dirty="0"/>
              <a:t>(GSU)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208C45D-1D3C-0948-8D36-6F970C795D03}"/>
              </a:ext>
            </a:extLst>
          </p:cNvPr>
          <p:cNvSpPr/>
          <p:nvPr/>
        </p:nvSpPr>
        <p:spPr>
          <a:xfrm>
            <a:off x="6972214" y="3094322"/>
            <a:ext cx="1925580" cy="571377"/>
          </a:xfrm>
          <a:prstGeom prst="roundRect">
            <a:avLst/>
          </a:prstGeom>
          <a:solidFill>
            <a:srgbClr val="124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Masaki </a:t>
            </a:r>
            <a:r>
              <a:rPr lang="en-US" dirty="0" err="1"/>
              <a:t>Eguchi</a:t>
            </a:r>
            <a:endParaRPr lang="en-US" dirty="0"/>
          </a:p>
          <a:p>
            <a:pPr algn="ctr"/>
            <a:r>
              <a:rPr lang="en-US" dirty="0"/>
              <a:t>(U of Oregon)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32477-1079-AF43-899F-80A9D5B20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699" y="1231401"/>
            <a:ext cx="1656291" cy="1756469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71620F3-DDF0-8347-BBBE-957A9D0CB164}"/>
              </a:ext>
            </a:extLst>
          </p:cNvPr>
          <p:cNvSpPr/>
          <p:nvPr/>
        </p:nvSpPr>
        <p:spPr>
          <a:xfrm>
            <a:off x="9104128" y="3060833"/>
            <a:ext cx="1890880" cy="599884"/>
          </a:xfrm>
          <a:prstGeom prst="roundRect">
            <a:avLst/>
          </a:prstGeom>
          <a:solidFill>
            <a:srgbClr val="124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Scott Jarvis</a:t>
            </a:r>
          </a:p>
          <a:p>
            <a:pPr algn="ctr"/>
            <a:r>
              <a:rPr lang="en-US" dirty="0"/>
              <a:t>(U of Utah)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C1CAC2-7C30-E142-A2E0-5A442318A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2245" y="3733680"/>
            <a:ext cx="1796580" cy="179658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8ED93F8-6D6B-D145-A74C-005FF7B01FCF}"/>
              </a:ext>
            </a:extLst>
          </p:cNvPr>
          <p:cNvSpPr/>
          <p:nvPr/>
        </p:nvSpPr>
        <p:spPr>
          <a:xfrm>
            <a:off x="9104956" y="5577796"/>
            <a:ext cx="1890052" cy="565224"/>
          </a:xfrm>
          <a:prstGeom prst="roundRect">
            <a:avLst/>
          </a:prstGeom>
          <a:solidFill>
            <a:srgbClr val="124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Fred </a:t>
            </a:r>
            <a:r>
              <a:rPr lang="en-US" dirty="0" err="1"/>
              <a:t>Zenker</a:t>
            </a:r>
            <a:endParaRPr lang="en-US" dirty="0"/>
          </a:p>
          <a:p>
            <a:pPr algn="ctr"/>
            <a:r>
              <a:rPr lang="en-US" dirty="0"/>
              <a:t>(UHM)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4DACB-F848-4930-AE60-E57B242AFB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6917" y="1285622"/>
            <a:ext cx="1751541" cy="1775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ED2113-DD17-4505-9D78-294DD2B9CA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3301" y="1219200"/>
            <a:ext cx="1557681" cy="1841633"/>
          </a:xfrm>
          <a:prstGeom prst="rect">
            <a:avLst/>
          </a:prstGeom>
        </p:spPr>
      </p:pic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8DB79580-319D-4854-B57E-68D703E26D9D}"/>
              </a:ext>
            </a:extLst>
          </p:cNvPr>
          <p:cNvSpPr/>
          <p:nvPr/>
        </p:nvSpPr>
        <p:spPr>
          <a:xfrm>
            <a:off x="4920798" y="3094322"/>
            <a:ext cx="1890052" cy="571377"/>
          </a:xfrm>
          <a:prstGeom prst="roundRect">
            <a:avLst/>
          </a:prstGeom>
          <a:solidFill>
            <a:srgbClr val="124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Mihai Dascalu</a:t>
            </a:r>
          </a:p>
          <a:p>
            <a:pPr algn="ctr"/>
            <a:r>
              <a:rPr lang="en-US" dirty="0"/>
              <a:t>(Bucharest)</a:t>
            </a: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F8623FA3-7025-482E-AF99-4E567B00AEB2}"/>
              </a:ext>
            </a:extLst>
          </p:cNvPr>
          <p:cNvSpPr/>
          <p:nvPr/>
        </p:nvSpPr>
        <p:spPr>
          <a:xfrm>
            <a:off x="2842766" y="3094323"/>
            <a:ext cx="1890052" cy="544018"/>
          </a:xfrm>
          <a:prstGeom prst="roundRect">
            <a:avLst/>
          </a:prstGeom>
          <a:solidFill>
            <a:srgbClr val="124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Joon Choi</a:t>
            </a:r>
          </a:p>
          <a:p>
            <a:pPr algn="ctr"/>
            <a:r>
              <a:rPr lang="en-US" dirty="0"/>
              <a:t>(Vanderbilt)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889A5F-F7D4-963C-D0D8-B374D1C40FA5}"/>
              </a:ext>
            </a:extLst>
          </p:cNvPr>
          <p:cNvSpPr/>
          <p:nvPr/>
        </p:nvSpPr>
        <p:spPr>
          <a:xfrm>
            <a:off x="2837316" y="5616010"/>
            <a:ext cx="1890051" cy="515820"/>
          </a:xfrm>
          <a:prstGeom prst="roundRect">
            <a:avLst/>
          </a:prstGeom>
          <a:solidFill>
            <a:srgbClr val="124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Kristopher Kyle</a:t>
            </a:r>
          </a:p>
          <a:p>
            <a:pPr algn="ctr"/>
            <a:r>
              <a:rPr lang="en-US" dirty="0"/>
              <a:t>(U of Oregon)</a:t>
            </a:r>
          </a:p>
        </p:txBody>
      </p:sp>
      <p:pic>
        <p:nvPicPr>
          <p:cNvPr id="1026" name="Picture 2" descr="Kristopher Kyle (@KristopherDKyle) / Twitter">
            <a:extLst>
              <a:ext uri="{FF2B5EF4-FFF2-40B4-BE49-F238E27FC236}">
                <a16:creationId xmlns:a16="http://schemas.microsoft.com/office/drawing/2014/main" id="{E2DFD849-29A1-96BB-0174-FA59D2FD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84" y="3800321"/>
            <a:ext cx="1755171" cy="17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">
            <a:extLst>
              <a:ext uri="{FF2B5EF4-FFF2-40B4-BE49-F238E27FC236}">
                <a16:creationId xmlns:a16="http://schemas.microsoft.com/office/drawing/2014/main" id="{5910A026-3B5F-9E24-ECA8-A295F3626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44" y="1289579"/>
            <a:ext cx="1218612" cy="17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2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7977" y="2248723"/>
            <a:ext cx="4484914" cy="102688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TAALED 1.4</a:t>
            </a:r>
          </a:p>
        </p:txBody>
      </p:sp>
      <p:sp>
        <p:nvSpPr>
          <p:cNvPr id="6" name="Oval 5"/>
          <p:cNvSpPr/>
          <p:nvPr/>
        </p:nvSpPr>
        <p:spPr>
          <a:xfrm>
            <a:off x="5049160" y="4513937"/>
            <a:ext cx="2348336" cy="164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Variety: TTR, Maas, D, MTLD</a:t>
            </a:r>
          </a:p>
        </p:txBody>
      </p:sp>
      <p:sp>
        <p:nvSpPr>
          <p:cNvPr id="11" name="Oval 10"/>
          <p:cNvSpPr/>
          <p:nvPr/>
        </p:nvSpPr>
        <p:spPr>
          <a:xfrm>
            <a:off x="9316424" y="330012"/>
            <a:ext cx="2406184" cy="164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Volume: All, content, function words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712947" y="330013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Abundance:</a:t>
            </a:r>
          </a:p>
          <a:p>
            <a:pPr algn="ctr"/>
            <a:r>
              <a:rPr lang="en-US" sz="1600" b="1" dirty="0"/>
              <a:t>All, content, function words</a:t>
            </a:r>
          </a:p>
        </p:txBody>
      </p:sp>
      <p:sp>
        <p:nvSpPr>
          <p:cNvPr id="24" name="Right Arrow 23"/>
          <p:cNvSpPr/>
          <p:nvPr/>
        </p:nvSpPr>
        <p:spPr>
          <a:xfrm rot="1907973">
            <a:off x="2613321" y="1975934"/>
            <a:ext cx="1567933" cy="23610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5668848" y="3774175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2">
            <a:extLst>
              <a:ext uri="{FF2B5EF4-FFF2-40B4-BE49-F238E27FC236}">
                <a16:creationId xmlns:a16="http://schemas.microsoft.com/office/drawing/2014/main" id="{85F6CCAA-5414-4BF6-B27B-08465FBCD31D}"/>
              </a:ext>
            </a:extLst>
          </p:cNvPr>
          <p:cNvSpPr/>
          <p:nvPr/>
        </p:nvSpPr>
        <p:spPr>
          <a:xfrm rot="8953070">
            <a:off x="8344325" y="2146072"/>
            <a:ext cx="1435246" cy="20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75ECD55-AC9D-AD11-177C-9FEF4D065020}"/>
              </a:ext>
            </a:extLst>
          </p:cNvPr>
          <p:cNvSpPr/>
          <p:nvPr/>
        </p:nvSpPr>
        <p:spPr>
          <a:xfrm rot="10800000">
            <a:off x="3907977" y="5234892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4CEE70-348A-1B8D-4611-52225812ED06}"/>
              </a:ext>
            </a:extLst>
          </p:cNvPr>
          <p:cNvSpPr/>
          <p:nvPr/>
        </p:nvSpPr>
        <p:spPr>
          <a:xfrm>
            <a:off x="352698" y="4513937"/>
            <a:ext cx="3417732" cy="164011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MAAS:  fit the TTR value to a logarithmic curve</a:t>
            </a:r>
          </a:p>
        </p:txBody>
      </p:sp>
    </p:spTree>
    <p:extLst>
      <p:ext uri="{BB962C8B-B14F-4D97-AF65-F5344CB8AC3E}">
        <p14:creationId xmlns:p14="http://schemas.microsoft.com/office/powerpoint/2010/main" val="3187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4" grpId="0" animBg="1"/>
      <p:bldP spid="28" grpId="0" animBg="1"/>
      <p:bldP spid="44" grpId="0" animBg="1"/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7977" y="2248723"/>
            <a:ext cx="4484914" cy="102688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TAALED 1.4</a:t>
            </a:r>
          </a:p>
        </p:txBody>
      </p:sp>
      <p:sp>
        <p:nvSpPr>
          <p:cNvPr id="6" name="Oval 5"/>
          <p:cNvSpPr/>
          <p:nvPr/>
        </p:nvSpPr>
        <p:spPr>
          <a:xfrm>
            <a:off x="5049160" y="4513937"/>
            <a:ext cx="2348336" cy="164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Variety: TTR, Maas, D, MTLD</a:t>
            </a:r>
          </a:p>
        </p:txBody>
      </p:sp>
      <p:sp>
        <p:nvSpPr>
          <p:cNvPr id="11" name="Oval 10"/>
          <p:cNvSpPr/>
          <p:nvPr/>
        </p:nvSpPr>
        <p:spPr>
          <a:xfrm>
            <a:off x="9316424" y="330012"/>
            <a:ext cx="2406184" cy="164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Volume: All, content, function words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712947" y="330013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Abundance:</a:t>
            </a:r>
          </a:p>
          <a:p>
            <a:pPr algn="ctr"/>
            <a:r>
              <a:rPr lang="en-US" sz="1600" b="1" dirty="0"/>
              <a:t>All, content, function words</a:t>
            </a:r>
          </a:p>
        </p:txBody>
      </p:sp>
      <p:sp>
        <p:nvSpPr>
          <p:cNvPr id="24" name="Right Arrow 23"/>
          <p:cNvSpPr/>
          <p:nvPr/>
        </p:nvSpPr>
        <p:spPr>
          <a:xfrm rot="1907973">
            <a:off x="2613321" y="1975934"/>
            <a:ext cx="1567933" cy="23610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5668848" y="3774175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2">
            <a:extLst>
              <a:ext uri="{FF2B5EF4-FFF2-40B4-BE49-F238E27FC236}">
                <a16:creationId xmlns:a16="http://schemas.microsoft.com/office/drawing/2014/main" id="{85F6CCAA-5414-4BF6-B27B-08465FBCD31D}"/>
              </a:ext>
            </a:extLst>
          </p:cNvPr>
          <p:cNvSpPr/>
          <p:nvPr/>
        </p:nvSpPr>
        <p:spPr>
          <a:xfrm rot="8953070">
            <a:off x="8344325" y="2146072"/>
            <a:ext cx="1435246" cy="20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75ECD55-AC9D-AD11-177C-9FEF4D065020}"/>
              </a:ext>
            </a:extLst>
          </p:cNvPr>
          <p:cNvSpPr/>
          <p:nvPr/>
        </p:nvSpPr>
        <p:spPr>
          <a:xfrm rot="10800000">
            <a:off x="3907977" y="5234892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4CEE70-348A-1B8D-4611-52225812ED06}"/>
              </a:ext>
            </a:extLst>
          </p:cNvPr>
          <p:cNvSpPr/>
          <p:nvPr/>
        </p:nvSpPr>
        <p:spPr>
          <a:xfrm>
            <a:off x="352698" y="4513937"/>
            <a:ext cx="3417732" cy="164011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mattr50:  50 word window moving average for TTR</a:t>
            </a:r>
          </a:p>
        </p:txBody>
      </p:sp>
    </p:spTree>
    <p:extLst>
      <p:ext uri="{BB962C8B-B14F-4D97-AF65-F5344CB8AC3E}">
        <p14:creationId xmlns:p14="http://schemas.microsoft.com/office/powerpoint/2010/main" val="23078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4" grpId="0" animBg="1"/>
      <p:bldP spid="28" grpId="0" animBg="1"/>
      <p:bldP spid="44" grpId="0" animBg="1"/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7977" y="2248723"/>
            <a:ext cx="4484914" cy="102688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TAALED 1.4</a:t>
            </a:r>
          </a:p>
        </p:txBody>
      </p:sp>
      <p:sp>
        <p:nvSpPr>
          <p:cNvPr id="6" name="Oval 5"/>
          <p:cNvSpPr/>
          <p:nvPr/>
        </p:nvSpPr>
        <p:spPr>
          <a:xfrm>
            <a:off x="5049160" y="4513937"/>
            <a:ext cx="2348336" cy="164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Variety: TTR, Maas, D, MTLD</a:t>
            </a:r>
          </a:p>
        </p:txBody>
      </p:sp>
      <p:sp>
        <p:nvSpPr>
          <p:cNvPr id="11" name="Oval 10"/>
          <p:cNvSpPr/>
          <p:nvPr/>
        </p:nvSpPr>
        <p:spPr>
          <a:xfrm>
            <a:off x="9316424" y="330012"/>
            <a:ext cx="2406184" cy="164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Volume: All, content, function words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712947" y="330013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Abundance:</a:t>
            </a:r>
          </a:p>
          <a:p>
            <a:pPr algn="ctr"/>
            <a:r>
              <a:rPr lang="en-US" sz="1600" b="1" dirty="0"/>
              <a:t>All, content, function words</a:t>
            </a:r>
          </a:p>
        </p:txBody>
      </p:sp>
      <p:sp>
        <p:nvSpPr>
          <p:cNvPr id="24" name="Right Arrow 23"/>
          <p:cNvSpPr/>
          <p:nvPr/>
        </p:nvSpPr>
        <p:spPr>
          <a:xfrm rot="1907973">
            <a:off x="2613321" y="1975934"/>
            <a:ext cx="1567933" cy="23610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5668848" y="3774175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2">
            <a:extLst>
              <a:ext uri="{FF2B5EF4-FFF2-40B4-BE49-F238E27FC236}">
                <a16:creationId xmlns:a16="http://schemas.microsoft.com/office/drawing/2014/main" id="{85F6CCAA-5414-4BF6-B27B-08465FBCD31D}"/>
              </a:ext>
            </a:extLst>
          </p:cNvPr>
          <p:cNvSpPr/>
          <p:nvPr/>
        </p:nvSpPr>
        <p:spPr>
          <a:xfrm rot="8953070">
            <a:off x="8344325" y="2146072"/>
            <a:ext cx="1435246" cy="20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75ECD55-AC9D-AD11-177C-9FEF4D065020}"/>
              </a:ext>
            </a:extLst>
          </p:cNvPr>
          <p:cNvSpPr/>
          <p:nvPr/>
        </p:nvSpPr>
        <p:spPr>
          <a:xfrm rot="10800000">
            <a:off x="3907977" y="5234892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4CEE70-348A-1B8D-4611-52225812ED06}"/>
              </a:ext>
            </a:extLst>
          </p:cNvPr>
          <p:cNvSpPr/>
          <p:nvPr/>
        </p:nvSpPr>
        <p:spPr>
          <a:xfrm>
            <a:off x="352698" y="4513937"/>
            <a:ext cx="3417732" cy="164011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msttr50:  Mean segmental TTR for 50-word non overlapping segments</a:t>
            </a:r>
          </a:p>
        </p:txBody>
      </p:sp>
    </p:spTree>
    <p:extLst>
      <p:ext uri="{BB962C8B-B14F-4D97-AF65-F5344CB8AC3E}">
        <p14:creationId xmlns:p14="http://schemas.microsoft.com/office/powerpoint/2010/main" val="39758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4" grpId="0" animBg="1"/>
      <p:bldP spid="28" grpId="0" animBg="1"/>
      <p:bldP spid="44" grpId="0" animBg="1"/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7977" y="2248723"/>
            <a:ext cx="4484914" cy="102688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TAALED 1.4</a:t>
            </a:r>
          </a:p>
        </p:txBody>
      </p:sp>
      <p:sp>
        <p:nvSpPr>
          <p:cNvPr id="6" name="Oval 5"/>
          <p:cNvSpPr/>
          <p:nvPr/>
        </p:nvSpPr>
        <p:spPr>
          <a:xfrm>
            <a:off x="5049160" y="4513937"/>
            <a:ext cx="2348336" cy="164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Variety: TTR, Maas, D, MTLD</a:t>
            </a:r>
          </a:p>
        </p:txBody>
      </p:sp>
      <p:sp>
        <p:nvSpPr>
          <p:cNvPr id="11" name="Oval 10"/>
          <p:cNvSpPr/>
          <p:nvPr/>
        </p:nvSpPr>
        <p:spPr>
          <a:xfrm>
            <a:off x="9316424" y="330012"/>
            <a:ext cx="2406184" cy="164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Volume: All, content, function words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712947" y="330013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Abundance:</a:t>
            </a:r>
          </a:p>
          <a:p>
            <a:pPr algn="ctr"/>
            <a:r>
              <a:rPr lang="en-US" sz="1600" b="1" dirty="0"/>
              <a:t>All, content, function words</a:t>
            </a:r>
          </a:p>
        </p:txBody>
      </p:sp>
      <p:sp>
        <p:nvSpPr>
          <p:cNvPr id="24" name="Right Arrow 23"/>
          <p:cNvSpPr/>
          <p:nvPr/>
        </p:nvSpPr>
        <p:spPr>
          <a:xfrm rot="1907973">
            <a:off x="2613321" y="1975934"/>
            <a:ext cx="1567933" cy="23610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5668848" y="3774175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2">
            <a:extLst>
              <a:ext uri="{FF2B5EF4-FFF2-40B4-BE49-F238E27FC236}">
                <a16:creationId xmlns:a16="http://schemas.microsoft.com/office/drawing/2014/main" id="{85F6CCAA-5414-4BF6-B27B-08465FBCD31D}"/>
              </a:ext>
            </a:extLst>
          </p:cNvPr>
          <p:cNvSpPr/>
          <p:nvPr/>
        </p:nvSpPr>
        <p:spPr>
          <a:xfrm rot="8953070">
            <a:off x="8344325" y="2146072"/>
            <a:ext cx="1435246" cy="20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75ECD55-AC9D-AD11-177C-9FEF4D065020}"/>
              </a:ext>
            </a:extLst>
          </p:cNvPr>
          <p:cNvSpPr/>
          <p:nvPr/>
        </p:nvSpPr>
        <p:spPr>
          <a:xfrm rot="10800000">
            <a:off x="3907977" y="5234892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4CEE70-348A-1B8D-4611-52225812ED06}"/>
              </a:ext>
            </a:extLst>
          </p:cNvPr>
          <p:cNvSpPr/>
          <p:nvPr/>
        </p:nvSpPr>
        <p:spPr>
          <a:xfrm>
            <a:off x="352698" y="4513937"/>
            <a:ext cx="3417732" cy="164011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hdd42:  probability of encountering same token in a random sample of 42 tokens</a:t>
            </a:r>
          </a:p>
        </p:txBody>
      </p:sp>
    </p:spTree>
    <p:extLst>
      <p:ext uri="{BB962C8B-B14F-4D97-AF65-F5344CB8AC3E}">
        <p14:creationId xmlns:p14="http://schemas.microsoft.com/office/powerpoint/2010/main" val="53391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4" grpId="0" animBg="1"/>
      <p:bldP spid="28" grpId="0" animBg="1"/>
      <p:bldP spid="44" grpId="0" animBg="1"/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7977" y="2248723"/>
            <a:ext cx="4484914" cy="102688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TAALED 1.4</a:t>
            </a:r>
          </a:p>
        </p:txBody>
      </p:sp>
      <p:sp>
        <p:nvSpPr>
          <p:cNvPr id="6" name="Oval 5"/>
          <p:cNvSpPr/>
          <p:nvPr/>
        </p:nvSpPr>
        <p:spPr>
          <a:xfrm>
            <a:off x="5049160" y="4513937"/>
            <a:ext cx="2348336" cy="164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Variety: TTR, Maas, D, MTLD</a:t>
            </a:r>
          </a:p>
        </p:txBody>
      </p:sp>
      <p:sp>
        <p:nvSpPr>
          <p:cNvPr id="11" name="Oval 10"/>
          <p:cNvSpPr/>
          <p:nvPr/>
        </p:nvSpPr>
        <p:spPr>
          <a:xfrm>
            <a:off x="9316424" y="330012"/>
            <a:ext cx="2406184" cy="164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Volume: All, content, function words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712947" y="330013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Abundance:</a:t>
            </a:r>
          </a:p>
          <a:p>
            <a:pPr algn="ctr"/>
            <a:r>
              <a:rPr lang="en-US" sz="1600" b="1" dirty="0"/>
              <a:t>All, content, function words</a:t>
            </a:r>
          </a:p>
        </p:txBody>
      </p:sp>
      <p:sp>
        <p:nvSpPr>
          <p:cNvPr id="24" name="Right Arrow 23"/>
          <p:cNvSpPr/>
          <p:nvPr/>
        </p:nvSpPr>
        <p:spPr>
          <a:xfrm rot="1907973">
            <a:off x="2613321" y="1975934"/>
            <a:ext cx="1567933" cy="23610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5668848" y="3774175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2">
            <a:extLst>
              <a:ext uri="{FF2B5EF4-FFF2-40B4-BE49-F238E27FC236}">
                <a16:creationId xmlns:a16="http://schemas.microsoft.com/office/drawing/2014/main" id="{85F6CCAA-5414-4BF6-B27B-08465FBCD31D}"/>
              </a:ext>
            </a:extLst>
          </p:cNvPr>
          <p:cNvSpPr/>
          <p:nvPr/>
        </p:nvSpPr>
        <p:spPr>
          <a:xfrm rot="8953070">
            <a:off x="8344325" y="2146072"/>
            <a:ext cx="1435246" cy="20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75ECD55-AC9D-AD11-177C-9FEF4D065020}"/>
              </a:ext>
            </a:extLst>
          </p:cNvPr>
          <p:cNvSpPr/>
          <p:nvPr/>
        </p:nvSpPr>
        <p:spPr>
          <a:xfrm rot="10800000">
            <a:off x="3907977" y="5234892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4CEE70-348A-1B8D-4611-52225812ED06}"/>
              </a:ext>
            </a:extLst>
          </p:cNvPr>
          <p:cNvSpPr/>
          <p:nvPr/>
        </p:nvSpPr>
        <p:spPr>
          <a:xfrm>
            <a:off x="352698" y="4513937"/>
            <a:ext cx="3417732" cy="164011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mtld</a:t>
            </a:r>
            <a:r>
              <a:rPr lang="en-US" sz="1600" b="1" dirty="0"/>
              <a:t>:  number of word tokens it takes to reach a given TTR value (.720)</a:t>
            </a:r>
          </a:p>
        </p:txBody>
      </p:sp>
    </p:spTree>
    <p:extLst>
      <p:ext uri="{BB962C8B-B14F-4D97-AF65-F5344CB8AC3E}">
        <p14:creationId xmlns:p14="http://schemas.microsoft.com/office/powerpoint/2010/main" val="384862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4" grpId="0" animBg="1"/>
      <p:bldP spid="28" grpId="0" animBg="1"/>
      <p:bldP spid="44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7977" y="2248723"/>
            <a:ext cx="4484914" cy="102688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TAALED 1.4</a:t>
            </a:r>
          </a:p>
        </p:txBody>
      </p:sp>
      <p:sp>
        <p:nvSpPr>
          <p:cNvPr id="6" name="Oval 5"/>
          <p:cNvSpPr/>
          <p:nvPr/>
        </p:nvSpPr>
        <p:spPr>
          <a:xfrm>
            <a:off x="5049160" y="4513937"/>
            <a:ext cx="2348336" cy="164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Variety: TTR, Maas, D, MTLD</a:t>
            </a:r>
          </a:p>
        </p:txBody>
      </p:sp>
      <p:sp>
        <p:nvSpPr>
          <p:cNvPr id="11" name="Oval 10"/>
          <p:cNvSpPr/>
          <p:nvPr/>
        </p:nvSpPr>
        <p:spPr>
          <a:xfrm>
            <a:off x="9316424" y="330012"/>
            <a:ext cx="2406184" cy="164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Volume: All, content, function words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712947" y="330013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Abundance:</a:t>
            </a:r>
          </a:p>
          <a:p>
            <a:pPr algn="ctr"/>
            <a:r>
              <a:rPr lang="en-US" sz="1600" b="1" dirty="0"/>
              <a:t>All, content, function words</a:t>
            </a:r>
          </a:p>
        </p:txBody>
      </p:sp>
      <p:sp>
        <p:nvSpPr>
          <p:cNvPr id="24" name="Right Arrow 23"/>
          <p:cNvSpPr/>
          <p:nvPr/>
        </p:nvSpPr>
        <p:spPr>
          <a:xfrm rot="1907973">
            <a:off x="2613321" y="1975934"/>
            <a:ext cx="1567933" cy="23610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5668848" y="3774175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2">
            <a:extLst>
              <a:ext uri="{FF2B5EF4-FFF2-40B4-BE49-F238E27FC236}">
                <a16:creationId xmlns:a16="http://schemas.microsoft.com/office/drawing/2014/main" id="{85F6CCAA-5414-4BF6-B27B-08465FBCD31D}"/>
              </a:ext>
            </a:extLst>
          </p:cNvPr>
          <p:cNvSpPr/>
          <p:nvPr/>
        </p:nvSpPr>
        <p:spPr>
          <a:xfrm rot="8953070">
            <a:off x="8344325" y="2146072"/>
            <a:ext cx="1435246" cy="20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75ECD55-AC9D-AD11-177C-9FEF4D065020}"/>
              </a:ext>
            </a:extLst>
          </p:cNvPr>
          <p:cNvSpPr/>
          <p:nvPr/>
        </p:nvSpPr>
        <p:spPr>
          <a:xfrm rot="10800000">
            <a:off x="3907977" y="5234892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4CEE70-348A-1B8D-4611-52225812ED06}"/>
              </a:ext>
            </a:extLst>
          </p:cNvPr>
          <p:cNvSpPr/>
          <p:nvPr/>
        </p:nvSpPr>
        <p:spPr>
          <a:xfrm>
            <a:off x="352698" y="4513937"/>
            <a:ext cx="3417732" cy="164011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mtld_ma_bi</a:t>
            </a:r>
            <a:r>
              <a:rPr lang="en-US" sz="1600" b="1" dirty="0"/>
              <a:t>:  moving- average approach both backwards and forwards (the bi)</a:t>
            </a:r>
          </a:p>
        </p:txBody>
      </p:sp>
    </p:spTree>
    <p:extLst>
      <p:ext uri="{BB962C8B-B14F-4D97-AF65-F5344CB8AC3E}">
        <p14:creationId xmlns:p14="http://schemas.microsoft.com/office/powerpoint/2010/main" val="9589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4" grpId="0" animBg="1"/>
      <p:bldP spid="28" grpId="0" animBg="1"/>
      <p:bldP spid="44" grpId="0" animBg="1"/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7977" y="2248723"/>
            <a:ext cx="4484914" cy="102688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TAALED 1.4</a:t>
            </a:r>
          </a:p>
        </p:txBody>
      </p:sp>
      <p:sp>
        <p:nvSpPr>
          <p:cNvPr id="6" name="Oval 5"/>
          <p:cNvSpPr/>
          <p:nvPr/>
        </p:nvSpPr>
        <p:spPr>
          <a:xfrm>
            <a:off x="5049160" y="4513937"/>
            <a:ext cx="2348336" cy="164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Variety: TTR, Maas, D, MTLD</a:t>
            </a:r>
          </a:p>
        </p:txBody>
      </p:sp>
      <p:sp>
        <p:nvSpPr>
          <p:cNvPr id="11" name="Oval 10"/>
          <p:cNvSpPr/>
          <p:nvPr/>
        </p:nvSpPr>
        <p:spPr>
          <a:xfrm>
            <a:off x="9316424" y="330012"/>
            <a:ext cx="2406184" cy="164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Volume: All, content, function words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712947" y="330013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Abundance:</a:t>
            </a:r>
          </a:p>
          <a:p>
            <a:pPr algn="ctr"/>
            <a:r>
              <a:rPr lang="en-US" sz="1600" b="1" dirty="0"/>
              <a:t>All, content, function words</a:t>
            </a:r>
          </a:p>
        </p:txBody>
      </p:sp>
      <p:sp>
        <p:nvSpPr>
          <p:cNvPr id="24" name="Right Arrow 23"/>
          <p:cNvSpPr/>
          <p:nvPr/>
        </p:nvSpPr>
        <p:spPr>
          <a:xfrm rot="1907973">
            <a:off x="2613321" y="1975934"/>
            <a:ext cx="1567933" cy="23610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5668848" y="3774175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2">
            <a:extLst>
              <a:ext uri="{FF2B5EF4-FFF2-40B4-BE49-F238E27FC236}">
                <a16:creationId xmlns:a16="http://schemas.microsoft.com/office/drawing/2014/main" id="{85F6CCAA-5414-4BF6-B27B-08465FBCD31D}"/>
              </a:ext>
            </a:extLst>
          </p:cNvPr>
          <p:cNvSpPr/>
          <p:nvPr/>
        </p:nvSpPr>
        <p:spPr>
          <a:xfrm rot="8953070">
            <a:off x="8344325" y="2146072"/>
            <a:ext cx="1435246" cy="20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75ECD55-AC9D-AD11-177C-9FEF4D065020}"/>
              </a:ext>
            </a:extLst>
          </p:cNvPr>
          <p:cNvSpPr/>
          <p:nvPr/>
        </p:nvSpPr>
        <p:spPr>
          <a:xfrm rot="10800000">
            <a:off x="3907977" y="5234892"/>
            <a:ext cx="1026886" cy="1982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4CEE70-348A-1B8D-4611-52225812ED06}"/>
              </a:ext>
            </a:extLst>
          </p:cNvPr>
          <p:cNvSpPr/>
          <p:nvPr/>
        </p:nvSpPr>
        <p:spPr>
          <a:xfrm>
            <a:off x="352698" y="4513937"/>
            <a:ext cx="3417732" cy="164011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mtld_ma_wrap</a:t>
            </a:r>
            <a:r>
              <a:rPr lang="en-US" sz="1600" b="1" dirty="0"/>
              <a:t>:  MA approach. final factor calculated by wrapping to beginning text </a:t>
            </a:r>
          </a:p>
        </p:txBody>
      </p:sp>
    </p:spTree>
    <p:extLst>
      <p:ext uri="{BB962C8B-B14F-4D97-AF65-F5344CB8AC3E}">
        <p14:creationId xmlns:p14="http://schemas.microsoft.com/office/powerpoint/2010/main" val="3718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4" grpId="0" animBg="1"/>
      <p:bldP spid="28" grpId="0" animBg="1"/>
      <p:bldP spid="44" grpId="0" animBg="1"/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B5048125-D7AB-4D4A-AF7D-933B4C2E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966" y="-218774"/>
            <a:ext cx="7281746" cy="724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930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6CE13A3-F55D-7349-8B71-87EA11DFF767}"/>
              </a:ext>
            </a:extLst>
          </p:cNvPr>
          <p:cNvSpPr/>
          <p:nvPr/>
        </p:nvSpPr>
        <p:spPr>
          <a:xfrm>
            <a:off x="2849217" y="159025"/>
            <a:ext cx="6652592" cy="9144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TAALED Processing Pipeline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C43EDF-0041-DE47-83A8-097D1691A6B0}"/>
              </a:ext>
            </a:extLst>
          </p:cNvPr>
          <p:cNvSpPr/>
          <p:nvPr/>
        </p:nvSpPr>
        <p:spPr>
          <a:xfrm>
            <a:off x="165651" y="1318590"/>
            <a:ext cx="3279913" cy="203421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 set of plain text files are stored in a folder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9B028C3-9846-9047-9E48-FD272A90756B}"/>
              </a:ext>
            </a:extLst>
          </p:cNvPr>
          <p:cNvSpPr/>
          <p:nvPr/>
        </p:nvSpPr>
        <p:spPr>
          <a:xfrm>
            <a:off x="3684104" y="2093379"/>
            <a:ext cx="488077" cy="48463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0D943B-C017-D74D-BD35-8488E87A9E85}"/>
              </a:ext>
            </a:extLst>
          </p:cNvPr>
          <p:cNvSpPr/>
          <p:nvPr/>
        </p:nvSpPr>
        <p:spPr>
          <a:xfrm>
            <a:off x="4410721" y="1318590"/>
            <a:ext cx="3279913" cy="203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Files are copied </a:t>
            </a:r>
            <a:r>
              <a:rPr lang="en-US" sz="2800" b="1"/>
              <a:t>into TAALED </a:t>
            </a:r>
            <a:r>
              <a:rPr lang="en-US" sz="2800" b="1" dirty="0"/>
              <a:t>and are lemmatized and POS tagged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8D8927B-247E-6B44-B8D7-A534A6D7F217}"/>
              </a:ext>
            </a:extLst>
          </p:cNvPr>
          <p:cNvSpPr/>
          <p:nvPr/>
        </p:nvSpPr>
        <p:spPr>
          <a:xfrm>
            <a:off x="7929174" y="2093379"/>
            <a:ext cx="4880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CC84B4-6023-E04F-8944-9CA85B663201}"/>
              </a:ext>
            </a:extLst>
          </p:cNvPr>
          <p:cNvSpPr/>
          <p:nvPr/>
        </p:nvSpPr>
        <p:spPr>
          <a:xfrm>
            <a:off x="8527771" y="1318590"/>
            <a:ext cx="3279913" cy="203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Lexical diversity calculated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1B6E77A-179B-5B47-AE0C-2C6540ED757C}"/>
              </a:ext>
            </a:extLst>
          </p:cNvPr>
          <p:cNvSpPr/>
          <p:nvPr/>
        </p:nvSpPr>
        <p:spPr>
          <a:xfrm>
            <a:off x="3684103" y="4607980"/>
            <a:ext cx="4880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0D49F32-AC42-7048-AD8C-06C3062C2322}"/>
              </a:ext>
            </a:extLst>
          </p:cNvPr>
          <p:cNvSpPr/>
          <p:nvPr/>
        </p:nvSpPr>
        <p:spPr>
          <a:xfrm>
            <a:off x="165651" y="3597965"/>
            <a:ext cx="3279913" cy="2504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An average index score is calculated for all words, content words, or function words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2E6104-4747-F04C-B2FA-17957672C127}"/>
              </a:ext>
            </a:extLst>
          </p:cNvPr>
          <p:cNvSpPr/>
          <p:nvPr/>
        </p:nvSpPr>
        <p:spPr>
          <a:xfrm>
            <a:off x="4410719" y="3597965"/>
            <a:ext cx="3279913" cy="250466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TAALED outputs a .csv spreadsheet with scores for each index for each text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3F38CC-89DA-3946-8636-B8C46185B50E}"/>
              </a:ext>
            </a:extLst>
          </p:cNvPr>
          <p:cNvSpPr/>
          <p:nvPr/>
        </p:nvSpPr>
        <p:spPr>
          <a:xfrm>
            <a:off x="8527770" y="3597965"/>
            <a:ext cx="3279913" cy="250466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If desired, TAALED also outputs individual item output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70C47F0-91CE-2F4F-B681-8D5156189AF7}"/>
              </a:ext>
            </a:extLst>
          </p:cNvPr>
          <p:cNvSpPr/>
          <p:nvPr/>
        </p:nvSpPr>
        <p:spPr>
          <a:xfrm>
            <a:off x="7865162" y="4607980"/>
            <a:ext cx="4880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Lexical Sophistication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/>
              <a:t>Lexical sophistication refers to:</a:t>
            </a:r>
          </a:p>
          <a:p>
            <a:pPr lvl="1"/>
            <a:r>
              <a:rPr lang="en-US"/>
              <a:t>the relative difficulty of learning (and therefore using) a word</a:t>
            </a:r>
          </a:p>
          <a:p>
            <a:pPr lvl="1"/>
            <a:r>
              <a:rPr lang="en-US"/>
              <a:t>perceptions of word sophistication (which seems to be related to the concept above)</a:t>
            </a:r>
          </a:p>
          <a:p>
            <a:pPr lvl="1"/>
            <a:endParaRPr lang="en-US"/>
          </a:p>
          <a:p>
            <a:r>
              <a:rPr lang="en-US" b="1"/>
              <a:t>Hypothesis: </a:t>
            </a:r>
            <a:r>
              <a:rPr lang="en-US"/>
              <a:t>More proficient language users will (on average) use more sophisticated words</a:t>
            </a:r>
          </a:p>
          <a:p>
            <a:pPr lvl="1"/>
            <a:r>
              <a:rPr lang="en-US"/>
              <a:t>But what word characteristics make particular words easier/more difficult to learn?</a:t>
            </a:r>
          </a:p>
        </p:txBody>
      </p:sp>
    </p:spTree>
    <p:extLst>
      <p:ext uri="{BB962C8B-B14F-4D97-AF65-F5344CB8AC3E}">
        <p14:creationId xmlns:p14="http://schemas.microsoft.com/office/powerpoint/2010/main" val="23278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FC7E4-21EC-F64A-B522-C79F9CFA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Overview of the talk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392BD2-7D1B-4FCD-A5EB-B9F90528D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85532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462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Frequency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Frequency is the most commonly used index of sophistication (and is compatible with most theories of language learning)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Beginning language learners will learn (and therefore use) words that are more frequent in their input*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they gain language exposure, they will also learn (and use) less frequent words in addition to the more frequent ones*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Either calculated using frequency bands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 err="1"/>
              <a:t>VocabProfile</a:t>
            </a:r>
            <a:r>
              <a:rPr lang="en-US" dirty="0"/>
              <a:t>;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More advanced language users will produce a higher percentage of words at lower frequency bands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 using the average frequency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dirty="0" err="1"/>
              <a:t>Coh</a:t>
            </a:r>
            <a:r>
              <a:rPr lang="en-US" dirty="0"/>
              <a:t>-Metrix; TAALES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more advanced language users will lower frequency words (on average)</a:t>
            </a:r>
          </a:p>
        </p:txBody>
      </p:sp>
    </p:spTree>
    <p:extLst>
      <p:ext uri="{BB962C8B-B14F-4D97-AF65-F5344CB8AC3E}">
        <p14:creationId xmlns:p14="http://schemas.microsoft.com/office/powerpoint/2010/main" val="312384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E054-CF50-B54C-B304-E73FACC8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2BC5-29D4-FA44-B9C9-7E73FAF9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Pizza is good.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Pizza is delicious.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Pizza is nutritious.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165D5B-E9BC-0F4E-8372-8D2ECE9FEAB3}"/>
              </a:ext>
            </a:extLst>
          </p:cNvPr>
          <p:cNvSpPr/>
          <p:nvPr/>
        </p:nvSpPr>
        <p:spPr>
          <a:xfrm>
            <a:off x="3135085" y="2003345"/>
            <a:ext cx="3205425" cy="113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Pizza 	 30.6</a:t>
            </a:r>
          </a:p>
          <a:p>
            <a:r>
              <a:rPr lang="en-US" dirty="0"/>
              <a:t>is 	 33130.6</a:t>
            </a:r>
          </a:p>
          <a:p>
            <a:r>
              <a:rPr lang="en-US" dirty="0"/>
              <a:t>good	 764.6</a:t>
            </a:r>
          </a:p>
          <a:p>
            <a:r>
              <a:rPr lang="en-US" b="1" dirty="0"/>
              <a:t>mean	 11308.6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4FAC99-C017-3849-A08C-65A23CC00A50}"/>
              </a:ext>
            </a:extLst>
          </p:cNvPr>
          <p:cNvSpPr/>
          <p:nvPr/>
        </p:nvSpPr>
        <p:spPr>
          <a:xfrm>
            <a:off x="3135085" y="3451982"/>
            <a:ext cx="3205425" cy="113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Pizza 	 30.6</a:t>
            </a:r>
          </a:p>
          <a:p>
            <a:r>
              <a:rPr lang="en-US" dirty="0"/>
              <a:t>is 	 33130.6</a:t>
            </a:r>
          </a:p>
          <a:p>
            <a:r>
              <a:rPr lang="en-US" dirty="0"/>
              <a:t>delicious	 14.5</a:t>
            </a:r>
          </a:p>
          <a:p>
            <a:r>
              <a:rPr lang="en-US" b="1" dirty="0"/>
              <a:t>mean 	 11058.6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90D000-A75A-264A-9455-FB9AA829336A}"/>
              </a:ext>
            </a:extLst>
          </p:cNvPr>
          <p:cNvSpPr/>
          <p:nvPr/>
        </p:nvSpPr>
        <p:spPr>
          <a:xfrm>
            <a:off x="3135084" y="4900619"/>
            <a:ext cx="3205426" cy="113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Pizza 	 30.6</a:t>
            </a:r>
          </a:p>
          <a:p>
            <a:r>
              <a:rPr lang="en-US" dirty="0"/>
              <a:t>is 	 33130.6</a:t>
            </a:r>
          </a:p>
          <a:p>
            <a:r>
              <a:rPr lang="en-US" dirty="0"/>
              <a:t>nutritious	 1.6</a:t>
            </a:r>
          </a:p>
          <a:p>
            <a:r>
              <a:rPr lang="en-US" b="1" dirty="0"/>
              <a:t>mean 	 11054.3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7E376D-F070-3949-8027-8CD8EFAF5705}"/>
              </a:ext>
            </a:extLst>
          </p:cNvPr>
          <p:cNvSpPr/>
          <p:nvPr/>
        </p:nvSpPr>
        <p:spPr>
          <a:xfrm>
            <a:off x="6775602" y="2003345"/>
            <a:ext cx="3205425" cy="113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Pizza 	 30.6</a:t>
            </a:r>
          </a:p>
          <a:p>
            <a:r>
              <a:rPr lang="en-US" dirty="0"/>
              <a:t>is 	 (function word)</a:t>
            </a:r>
          </a:p>
          <a:p>
            <a:r>
              <a:rPr lang="en-US" dirty="0"/>
              <a:t>good	 764.6</a:t>
            </a:r>
          </a:p>
          <a:p>
            <a:r>
              <a:rPr lang="en-US" b="1" dirty="0"/>
              <a:t>mean	 397.6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43ECBEF-0F6B-2448-B783-FBB42BE2DCEE}"/>
              </a:ext>
            </a:extLst>
          </p:cNvPr>
          <p:cNvSpPr/>
          <p:nvPr/>
        </p:nvSpPr>
        <p:spPr>
          <a:xfrm>
            <a:off x="6775602" y="3451982"/>
            <a:ext cx="3205425" cy="113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Pizza 	 30.6</a:t>
            </a:r>
          </a:p>
          <a:p>
            <a:r>
              <a:rPr lang="en-US" dirty="0"/>
              <a:t>is 	 (function word) delicious	 14.5</a:t>
            </a:r>
          </a:p>
          <a:p>
            <a:r>
              <a:rPr lang="en-US" b="1" dirty="0"/>
              <a:t>mean 	 22.6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24712B-C8A3-FE4F-8EA9-95B9ABEFA8CB}"/>
              </a:ext>
            </a:extLst>
          </p:cNvPr>
          <p:cNvSpPr/>
          <p:nvPr/>
        </p:nvSpPr>
        <p:spPr>
          <a:xfrm>
            <a:off x="6775601" y="4894965"/>
            <a:ext cx="3205426" cy="113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Pizza 	 30.6</a:t>
            </a:r>
          </a:p>
          <a:p>
            <a:r>
              <a:rPr lang="en-US" dirty="0"/>
              <a:t>is 	 (function word) nutritious	 1.6</a:t>
            </a:r>
          </a:p>
          <a:p>
            <a:r>
              <a:rPr lang="en-US" b="1" dirty="0"/>
              <a:t>mean 	 16.1</a:t>
            </a:r>
          </a:p>
        </p:txBody>
      </p:sp>
    </p:spTree>
    <p:extLst>
      <p:ext uri="{BB962C8B-B14F-4D97-AF65-F5344CB8AC3E}">
        <p14:creationId xmlns:p14="http://schemas.microsoft.com/office/powerpoint/2010/main" val="9323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frequency isn’t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Which one of these is more “sophisticated”?</a:t>
            </a:r>
          </a:p>
          <a:p>
            <a:pPr lvl="1"/>
            <a:r>
              <a:rPr lang="en-US" sz="2000" dirty="0"/>
              <a:t>unemployment</a:t>
            </a:r>
          </a:p>
          <a:p>
            <a:pPr lvl="1"/>
            <a:r>
              <a:rPr lang="en-US" sz="2000" dirty="0"/>
              <a:t>intonation</a:t>
            </a:r>
          </a:p>
          <a:p>
            <a:r>
              <a:rPr lang="en-US" sz="2400" b="1" dirty="0"/>
              <a:t>What about these?</a:t>
            </a:r>
          </a:p>
          <a:p>
            <a:pPr lvl="1"/>
            <a:r>
              <a:rPr lang="en-US" sz="2000" dirty="0"/>
              <a:t>intonation </a:t>
            </a:r>
          </a:p>
          <a:p>
            <a:pPr lvl="1"/>
            <a:r>
              <a:rPr lang="en-US" sz="2000" dirty="0"/>
              <a:t>eggshell </a:t>
            </a:r>
          </a:p>
          <a:p>
            <a:r>
              <a:rPr lang="en-US" sz="2400" b="1" dirty="0"/>
              <a:t>And these?</a:t>
            </a:r>
          </a:p>
          <a:p>
            <a:pPr lvl="1"/>
            <a:r>
              <a:rPr lang="en-US" sz="2000" dirty="0"/>
              <a:t>beginning</a:t>
            </a:r>
          </a:p>
          <a:p>
            <a:pPr lvl="1"/>
            <a:r>
              <a:rPr lang="en-US" sz="2000" dirty="0"/>
              <a:t>coalition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10636" y="2319679"/>
            <a:ext cx="7655858" cy="856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unemployment: 3137 instances in COCA newspaper (36.16 per million words)</a:t>
            </a:r>
          </a:p>
          <a:p>
            <a:r>
              <a:rPr lang="en-US" dirty="0"/>
              <a:t>intonation: 42 instances in COCA newspaper (.47 per </a:t>
            </a:r>
            <a:r>
              <a:rPr lang="en-US"/>
              <a:t>million words)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0636" y="3383415"/>
            <a:ext cx="7655858" cy="123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intonation: 42 instances in COCA newspaper (.47 per million words);</a:t>
            </a:r>
          </a:p>
          <a:p>
            <a:r>
              <a:rPr lang="en-US" b="1" dirty="0"/>
              <a:t>concreteness of 2.46</a:t>
            </a:r>
          </a:p>
          <a:p>
            <a:r>
              <a:rPr lang="en-US" dirty="0"/>
              <a:t>eggshell: 42 instances in COCA newspaper (.47 per million words)</a:t>
            </a:r>
          </a:p>
          <a:p>
            <a:r>
              <a:rPr lang="en-US" b="1" dirty="0"/>
              <a:t>concreteness of 4.77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0636" y="4919584"/>
            <a:ext cx="7655858" cy="856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beginning: frequency of 4784 (54.65 per mill); </a:t>
            </a:r>
            <a:r>
              <a:rPr lang="en-US" b="1" dirty="0"/>
              <a:t>range of 4320 (8% of docs)</a:t>
            </a:r>
          </a:p>
          <a:p>
            <a:r>
              <a:rPr lang="en-US" dirty="0"/>
              <a:t>coalition: frequency of 4755 (54.32 per mill); </a:t>
            </a:r>
            <a:r>
              <a:rPr lang="en-US" b="1" dirty="0"/>
              <a:t>range of 2783 (5% of docs)</a:t>
            </a:r>
          </a:p>
        </p:txBody>
      </p:sp>
    </p:spTree>
    <p:extLst>
      <p:ext uri="{BB962C8B-B14F-4D97-AF65-F5344CB8AC3E}">
        <p14:creationId xmlns:p14="http://schemas.microsoft.com/office/powerpoint/2010/main" val="426525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28FB-8976-274A-9769-D3C98897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19922A-A93C-9E41-BA67-05413EA2111D}"/>
              </a:ext>
            </a:extLst>
          </p:cNvPr>
          <p:cNvSpPr/>
          <p:nvPr/>
        </p:nvSpPr>
        <p:spPr>
          <a:xfrm>
            <a:off x="964758" y="1961321"/>
            <a:ext cx="10591137" cy="106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Lexical sophistication should be measured in a multivariate, multifaceted manner, NOT using a single index (i.e., frequency)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6C80E9-46BA-994D-A633-AF5119300CC4}"/>
              </a:ext>
            </a:extLst>
          </p:cNvPr>
          <p:cNvSpPr/>
          <p:nvPr/>
        </p:nvSpPr>
        <p:spPr>
          <a:xfrm>
            <a:off x="964757" y="3245458"/>
            <a:ext cx="10591137" cy="296981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1963" indent="-461963"/>
            <a:r>
              <a:rPr lang="en-US" dirty="0"/>
              <a:t>Crossley, S. A., Kyle, K., &amp; </a:t>
            </a:r>
            <a:r>
              <a:rPr lang="en-US" dirty="0" err="1"/>
              <a:t>Salsbury</a:t>
            </a:r>
            <a:r>
              <a:rPr lang="en-US" dirty="0"/>
              <a:t>, T. (2016). A usage-based investigation of L2 lexical acquisition: The role of input and output. </a:t>
            </a:r>
            <a:r>
              <a:rPr lang="en-US" i="1" dirty="0"/>
              <a:t>The Modern Language Journal</a:t>
            </a:r>
            <a:r>
              <a:rPr lang="en-US" dirty="0"/>
              <a:t> </a:t>
            </a:r>
            <a:r>
              <a:rPr lang="en-US" i="1" dirty="0"/>
              <a:t>100</a:t>
            </a:r>
            <a:r>
              <a:rPr lang="en-US" dirty="0"/>
              <a:t>(3), pp. 702–715. doi:10.1111/modl.12344 </a:t>
            </a:r>
          </a:p>
          <a:p>
            <a:pPr marL="461963" indent="-461963"/>
            <a:r>
              <a:rPr lang="en-US" dirty="0"/>
              <a:t>Kim, M., Crossley, S. A. &amp; Kyle, K. (2018). Lexical Sophistication as a Multidimensional Phenomenon: Relations to Second Language Lexical Proficiency, Development, and Writing Quality. The Modern Language Journal, 102: 120–141. doi:10.1111/modl.12447</a:t>
            </a:r>
          </a:p>
          <a:p>
            <a:pPr marL="461963" indent="-461963"/>
            <a:r>
              <a:rPr lang="en-US" dirty="0"/>
              <a:t>Kyle, K. &amp; Crossley, S. A. (2015). Automatically assessing lexical sophistication: Indices, tools, findings, and application. </a:t>
            </a:r>
            <a:r>
              <a:rPr lang="en-US" i="1" dirty="0"/>
              <a:t>TESOL Quarterly</a:t>
            </a:r>
            <a:r>
              <a:rPr lang="en-US" dirty="0"/>
              <a:t> </a:t>
            </a:r>
            <a:r>
              <a:rPr lang="en-US" i="1" dirty="0"/>
              <a:t>49</a:t>
            </a:r>
            <a:r>
              <a:rPr lang="en-US" dirty="0"/>
              <a:t>(4), pp. 757-786. </a:t>
            </a:r>
            <a:r>
              <a:rPr lang="en-US" dirty="0" err="1"/>
              <a:t>doi</a:t>
            </a:r>
            <a:r>
              <a:rPr lang="en-US" dirty="0"/>
              <a:t>: 10.1002/tesq.194</a:t>
            </a:r>
          </a:p>
          <a:p>
            <a:pPr marL="461963" indent="-461963"/>
            <a:r>
              <a:rPr lang="en-US" dirty="0"/>
              <a:t>Kyle, K., Crossley, S. A., &amp; Berger, C. (in press). The tool for the analysis of lexical sophistication (TAALES): Version 2.0. </a:t>
            </a:r>
            <a:r>
              <a:rPr lang="en-US" i="1" dirty="0"/>
              <a:t>Behavior Research Methods, </a:t>
            </a:r>
            <a:r>
              <a:rPr lang="en-US" dirty="0"/>
              <a:t>pp. 1-17.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6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08A2B-7259-BA4C-B290-EF8822D8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Available tools for measuring lexical sophistication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4FFF-0A03-404D-A535-54177BD0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Band-based frequency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VocabProfile</a:t>
            </a:r>
            <a:r>
              <a:rPr lang="en-US" dirty="0"/>
              <a:t> (Tom Cobb, </a:t>
            </a:r>
            <a:r>
              <a:rPr lang="en-US" dirty="0">
                <a:hlinkClick r:id="rId2"/>
              </a:rPr>
              <a:t>https://www.lextutor.ca/vp/comp/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Range (Paul Nation, </a:t>
            </a:r>
            <a:r>
              <a:rPr lang="en-US" dirty="0">
                <a:hlinkClick r:id="rId3"/>
              </a:rPr>
              <a:t>https://www.victoria.ac.nz/lals/about/staff/paul-nation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P-Lex (Paul Meara, </a:t>
            </a:r>
            <a:r>
              <a:rPr lang="en-US" dirty="0">
                <a:hlinkClick r:id="rId4"/>
              </a:rPr>
              <a:t>http://www.lognostics.co.uk/tools/index.htm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 (Masumi Kojima, </a:t>
            </a:r>
            <a:r>
              <a:rPr lang="en-US" dirty="0">
                <a:hlinkClick r:id="rId5"/>
              </a:rPr>
              <a:t>http://www.kojima-vlab.org/lexical_richness/S_English.html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Multivariate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Coh-metrix</a:t>
            </a:r>
            <a:r>
              <a:rPr lang="en-US" dirty="0"/>
              <a:t> (Art Graesser, Danielle McNamara, et al., </a:t>
            </a:r>
            <a:r>
              <a:rPr lang="en-US" dirty="0">
                <a:hlinkClick r:id="rId6"/>
              </a:rPr>
              <a:t>http://www.cohmetrix.com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1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0593F-820C-4748-B246-966FF2E6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Some limitations of available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8E80-AC33-9341-8ECE-0548881F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All listed tools (with the exception of Range) can only process one text at at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All listed tools (with the exception of </a:t>
            </a:r>
            <a:r>
              <a:rPr lang="en-US" err="1"/>
              <a:t>VocabProfile</a:t>
            </a:r>
            <a:r>
              <a:rPr lang="en-US"/>
              <a:t>) are “black boxes”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All listed tools (with the exception of </a:t>
            </a:r>
            <a:r>
              <a:rPr lang="en-US" err="1"/>
              <a:t>Coh</a:t>
            </a:r>
            <a:r>
              <a:rPr lang="en-US"/>
              <a:t>-Metrix) report a single index (or a very limited number of indices)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All listed tools (with the exception of Range) are processed online – protected data cannot be analyzed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EB7F-D94B-844D-B295-C2CCBE89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4FCB-9D19-5142-AD83-A04D47CC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TAALES batch processes files (it will process all files in a folder)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TAALES provides word-level output for follow-up analysis (it is not a “black box”)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TAALES calculates &gt; 500 indices in 12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TAALES is a desktop application (your data never leaves your computer)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70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7977" y="2806696"/>
            <a:ext cx="4484914" cy="102688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TAALES 2.8</a:t>
            </a:r>
          </a:p>
        </p:txBody>
      </p:sp>
      <p:sp>
        <p:nvSpPr>
          <p:cNvPr id="3" name="Oval 2"/>
          <p:cNvSpPr/>
          <p:nvPr/>
        </p:nvSpPr>
        <p:spPr>
          <a:xfrm>
            <a:off x="246741" y="4093028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Psycho-linguistic</a:t>
            </a:r>
          </a:p>
          <a:p>
            <a:pPr algn="ctr"/>
            <a:r>
              <a:rPr lang="en-US" b="1" dirty="0"/>
              <a:t>norms</a:t>
            </a:r>
          </a:p>
        </p:txBody>
      </p:sp>
      <p:sp>
        <p:nvSpPr>
          <p:cNvPr id="5" name="Oval 4"/>
          <p:cNvSpPr/>
          <p:nvPr/>
        </p:nvSpPr>
        <p:spPr>
          <a:xfrm>
            <a:off x="2656115" y="4513938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Age of acquisition norms</a:t>
            </a:r>
          </a:p>
        </p:txBody>
      </p:sp>
      <p:sp>
        <p:nvSpPr>
          <p:cNvPr id="6" name="Oval 5"/>
          <p:cNvSpPr/>
          <p:nvPr/>
        </p:nvSpPr>
        <p:spPr>
          <a:xfrm>
            <a:off x="5049160" y="4513937"/>
            <a:ext cx="2162629" cy="164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N-gram frequency and range</a:t>
            </a:r>
          </a:p>
        </p:txBody>
      </p:sp>
      <p:sp>
        <p:nvSpPr>
          <p:cNvPr id="7" name="Oval 6"/>
          <p:cNvSpPr/>
          <p:nvPr/>
        </p:nvSpPr>
        <p:spPr>
          <a:xfrm>
            <a:off x="7442206" y="4354284"/>
            <a:ext cx="2162629" cy="164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N-gram strength of association</a:t>
            </a:r>
          </a:p>
        </p:txBody>
      </p:sp>
      <p:sp>
        <p:nvSpPr>
          <p:cNvPr id="8" name="Oval 7"/>
          <p:cNvSpPr/>
          <p:nvPr/>
        </p:nvSpPr>
        <p:spPr>
          <a:xfrm>
            <a:off x="9891496" y="4354285"/>
            <a:ext cx="2162629" cy="16401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Academic </a:t>
            </a:r>
          </a:p>
          <a:p>
            <a:pPr algn="ctr"/>
            <a:r>
              <a:rPr lang="en-US" b="1" dirty="0"/>
              <a:t>n-grams</a:t>
            </a:r>
          </a:p>
        </p:txBody>
      </p:sp>
      <p:sp>
        <p:nvSpPr>
          <p:cNvPr id="9" name="Oval 8"/>
          <p:cNvSpPr/>
          <p:nvPr/>
        </p:nvSpPr>
        <p:spPr>
          <a:xfrm>
            <a:off x="9891497" y="2452913"/>
            <a:ext cx="2162629" cy="16401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Academic words</a:t>
            </a:r>
          </a:p>
        </p:txBody>
      </p:sp>
      <p:sp>
        <p:nvSpPr>
          <p:cNvPr id="10" name="Oval 9"/>
          <p:cNvSpPr/>
          <p:nvPr/>
        </p:nvSpPr>
        <p:spPr>
          <a:xfrm>
            <a:off x="9891498" y="500740"/>
            <a:ext cx="2162629" cy="164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 frequency and range</a:t>
            </a:r>
          </a:p>
        </p:txBody>
      </p:sp>
      <p:sp>
        <p:nvSpPr>
          <p:cNvPr id="11" name="Oval 10"/>
          <p:cNvSpPr/>
          <p:nvPr/>
        </p:nvSpPr>
        <p:spPr>
          <a:xfrm>
            <a:off x="7474866" y="471711"/>
            <a:ext cx="2162629" cy="1640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Contextual distinctiveness</a:t>
            </a:r>
          </a:p>
          <a:p>
            <a:pPr algn="ctr"/>
            <a:r>
              <a:rPr lang="en-US" sz="1600" b="1" dirty="0"/>
              <a:t>(corpus based</a:t>
            </a:r>
            <a:r>
              <a:rPr lang="en-US" sz="1600" dirty="0"/>
              <a:t>)</a:t>
            </a:r>
          </a:p>
        </p:txBody>
      </p:sp>
      <p:sp>
        <p:nvSpPr>
          <p:cNvPr id="12" name="Oval 11"/>
          <p:cNvSpPr/>
          <p:nvPr/>
        </p:nvSpPr>
        <p:spPr>
          <a:xfrm>
            <a:off x="5065491" y="471712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Contextual distinctiveness</a:t>
            </a:r>
          </a:p>
          <a:p>
            <a:pPr algn="ctr"/>
            <a:r>
              <a:rPr lang="en-US" sz="1600" b="1" dirty="0"/>
              <a:t>(behavioral)</a:t>
            </a:r>
          </a:p>
        </p:txBody>
      </p:sp>
      <p:sp>
        <p:nvSpPr>
          <p:cNvPr id="13" name="Oval 12"/>
          <p:cNvSpPr/>
          <p:nvPr/>
        </p:nvSpPr>
        <p:spPr>
          <a:xfrm>
            <a:off x="2656116" y="486226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Word relations (</a:t>
            </a:r>
            <a:r>
              <a:rPr lang="en-US" sz="1600" b="1" dirty="0" err="1"/>
              <a:t>hypernymy</a:t>
            </a:r>
            <a:r>
              <a:rPr lang="en-US" sz="1600" b="1" dirty="0"/>
              <a:t> and polysemy)</a:t>
            </a:r>
          </a:p>
        </p:txBody>
      </p:sp>
      <p:sp>
        <p:nvSpPr>
          <p:cNvPr id="14" name="Oval 13"/>
          <p:cNvSpPr/>
          <p:nvPr/>
        </p:nvSpPr>
        <p:spPr>
          <a:xfrm>
            <a:off x="246741" y="500740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 recognition norms</a:t>
            </a:r>
          </a:p>
        </p:txBody>
      </p:sp>
      <p:sp>
        <p:nvSpPr>
          <p:cNvPr id="15" name="Oval 14"/>
          <p:cNvSpPr/>
          <p:nvPr/>
        </p:nvSpPr>
        <p:spPr>
          <a:xfrm>
            <a:off x="246742" y="2307770"/>
            <a:ext cx="2162629" cy="16401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 neighbor information</a:t>
            </a:r>
          </a:p>
        </p:txBody>
      </p:sp>
      <p:sp>
        <p:nvSpPr>
          <p:cNvPr id="16" name="Right Arrow 15"/>
          <p:cNvSpPr/>
          <p:nvPr/>
        </p:nvSpPr>
        <p:spPr>
          <a:xfrm rot="1819906">
            <a:off x="2265517" y="2230346"/>
            <a:ext cx="756557" cy="22587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580823" y="3199213"/>
            <a:ext cx="756557" cy="22587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9592694">
            <a:off x="2413907" y="4073520"/>
            <a:ext cx="756557" cy="22587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296954">
            <a:off x="3539220" y="3964337"/>
            <a:ext cx="756557" cy="22587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3221134">
            <a:off x="3474611" y="2459261"/>
            <a:ext cx="756557" cy="22587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9040956">
            <a:off x="9089893" y="2230205"/>
            <a:ext cx="756557" cy="225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8777529" y="3127827"/>
            <a:ext cx="756557" cy="225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7544234">
            <a:off x="7234154" y="2230204"/>
            <a:ext cx="756557" cy="225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898129" y="2345320"/>
            <a:ext cx="487825" cy="19820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2804960">
            <a:off x="9252412" y="4132036"/>
            <a:ext cx="756557" cy="2258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3809955">
            <a:off x="7766734" y="3905508"/>
            <a:ext cx="756557" cy="2258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5938377" y="4043706"/>
            <a:ext cx="487825" cy="1982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7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92108E-6BD4-2C4A-89CE-A0F3820F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611" y="0"/>
            <a:ext cx="7400663" cy="6029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6D90B-7654-9944-ABB6-01114689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18" y="0"/>
            <a:ext cx="6347791" cy="6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46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6CE13A3-F55D-7349-8B71-87EA11DFF767}"/>
              </a:ext>
            </a:extLst>
          </p:cNvPr>
          <p:cNvSpPr/>
          <p:nvPr/>
        </p:nvSpPr>
        <p:spPr>
          <a:xfrm>
            <a:off x="2849217" y="159025"/>
            <a:ext cx="6652592" cy="9144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TAALES Processing Pipeline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C43EDF-0041-DE47-83A8-097D1691A6B0}"/>
              </a:ext>
            </a:extLst>
          </p:cNvPr>
          <p:cNvSpPr/>
          <p:nvPr/>
        </p:nvSpPr>
        <p:spPr>
          <a:xfrm>
            <a:off x="165651" y="1318590"/>
            <a:ext cx="3279913" cy="203421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 set of plain text files are stored in a folder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9B028C3-9846-9047-9E48-FD272A90756B}"/>
              </a:ext>
            </a:extLst>
          </p:cNvPr>
          <p:cNvSpPr/>
          <p:nvPr/>
        </p:nvSpPr>
        <p:spPr>
          <a:xfrm>
            <a:off x="3684104" y="2093379"/>
            <a:ext cx="488077" cy="48463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0D943B-C017-D74D-BD35-8488E87A9E85}"/>
              </a:ext>
            </a:extLst>
          </p:cNvPr>
          <p:cNvSpPr/>
          <p:nvPr/>
        </p:nvSpPr>
        <p:spPr>
          <a:xfrm>
            <a:off x="4410721" y="1318590"/>
            <a:ext cx="3279913" cy="203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Files are copied into TAALES and are lemmatized and POS tagged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8D8927B-247E-6B44-B8D7-A534A6D7F217}"/>
              </a:ext>
            </a:extLst>
          </p:cNvPr>
          <p:cNvSpPr/>
          <p:nvPr/>
        </p:nvSpPr>
        <p:spPr>
          <a:xfrm>
            <a:off x="7929174" y="2093379"/>
            <a:ext cx="4880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CC84B4-6023-E04F-8944-9CA85B663201}"/>
              </a:ext>
            </a:extLst>
          </p:cNvPr>
          <p:cNvSpPr/>
          <p:nvPr/>
        </p:nvSpPr>
        <p:spPr>
          <a:xfrm>
            <a:off x="8527771" y="1318590"/>
            <a:ext cx="3279913" cy="2034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Each word in each text is assigned an index score (e.g., frequency)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1B6E77A-179B-5B47-AE0C-2C6540ED757C}"/>
              </a:ext>
            </a:extLst>
          </p:cNvPr>
          <p:cNvSpPr/>
          <p:nvPr/>
        </p:nvSpPr>
        <p:spPr>
          <a:xfrm>
            <a:off x="3684103" y="4607980"/>
            <a:ext cx="4880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0D49F32-AC42-7048-AD8C-06C3062C2322}"/>
              </a:ext>
            </a:extLst>
          </p:cNvPr>
          <p:cNvSpPr/>
          <p:nvPr/>
        </p:nvSpPr>
        <p:spPr>
          <a:xfrm>
            <a:off x="165651" y="3597965"/>
            <a:ext cx="3279913" cy="2504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An average index score is calculated for all words, content words, or function words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2E6104-4747-F04C-B2FA-17957672C127}"/>
              </a:ext>
            </a:extLst>
          </p:cNvPr>
          <p:cNvSpPr/>
          <p:nvPr/>
        </p:nvSpPr>
        <p:spPr>
          <a:xfrm>
            <a:off x="4410719" y="3597965"/>
            <a:ext cx="3279913" cy="250466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TAALES outputs a .csv spreadsheet with scores for each index for each text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3F38CC-89DA-3946-8636-B8C46185B50E}"/>
              </a:ext>
            </a:extLst>
          </p:cNvPr>
          <p:cNvSpPr/>
          <p:nvPr/>
        </p:nvSpPr>
        <p:spPr>
          <a:xfrm>
            <a:off x="8527770" y="3597965"/>
            <a:ext cx="3279913" cy="250466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If desired, TAALES also outputs an index coverage spreadsheet and word-level scores for each text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70C47F0-91CE-2F4F-B681-8D5156189AF7}"/>
              </a:ext>
            </a:extLst>
          </p:cNvPr>
          <p:cNvSpPr/>
          <p:nvPr/>
        </p:nvSpPr>
        <p:spPr>
          <a:xfrm>
            <a:off x="7865162" y="4607980"/>
            <a:ext cx="48807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5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3B88-468B-584D-8285-349731F4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177D-1377-014B-B9A4-23DEC201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To get TAALES working on your computer, please follow the instructions listed on the following webpage:</a:t>
            </a:r>
            <a:endParaRPr lang="en-US" sz="2400" dirty="0">
              <a:hlinkClick r:id="rId2"/>
            </a:endParaRPr>
          </a:p>
          <a:p>
            <a:r>
              <a:rPr lang="en-US" sz="2400" dirty="0">
                <a:hlinkClick r:id="rId3"/>
              </a:rPr>
              <a:t>https://www.linguisticanalysistools.org/taales.html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get TAALED working on your computer, please follow the instructions listed on the following webpage:</a:t>
            </a:r>
            <a:endParaRPr lang="en-US" sz="2400" dirty="0">
              <a:hlinkClick r:id="rId2"/>
            </a:endParaRPr>
          </a:p>
          <a:p>
            <a:r>
              <a:rPr lang="en-US" sz="2400" dirty="0">
                <a:hlinkClick r:id="rId4"/>
              </a:rPr>
              <a:t>https://www.linguisticanalysistools.org/taaled.html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To get JASP working on your computer, please follow the instructions here</a:t>
            </a:r>
          </a:p>
          <a:p>
            <a:r>
              <a:rPr lang="en-US" dirty="0">
                <a:hlinkClick r:id="rId5"/>
              </a:rPr>
              <a:t>https://jasp-stats.org/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Picture">
            <a:extLst>
              <a:ext uri="{FF2B5EF4-FFF2-40B4-BE49-F238E27FC236}">
                <a16:creationId xmlns:a16="http://schemas.microsoft.com/office/drawing/2014/main" id="{5C14912F-F5D7-4441-8F5C-87279B41D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64" y="2226765"/>
            <a:ext cx="1478425" cy="110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50BD4F-4BF7-4EF6-84C2-9FC37DEB5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0351" y="5425018"/>
            <a:ext cx="2381250" cy="552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F62783-6227-4D88-A8C4-8211742B9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1764" y="3780933"/>
            <a:ext cx="1478425" cy="9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08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0593F-820C-4748-B246-966FF2E6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Limitations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8E80-AC33-9341-8ECE-0548881F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use of POS tagging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use of dependency parsing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use of semantic labeling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May or may not include lemmas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features may have lots of zero counts because of dictionary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Handling ambiguous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Misspellings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Language variation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Newer 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Context: ICNALE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493" y="1913860"/>
            <a:ext cx="8229600" cy="4737100"/>
          </a:xfrm>
        </p:spPr>
        <p:txBody>
          <a:bodyPr>
            <a:normAutofit/>
          </a:bodyPr>
          <a:lstStyle/>
          <a:p>
            <a:r>
              <a:rPr lang="en-US" dirty="0"/>
              <a:t>International Corpus Network of Asian Learners of English</a:t>
            </a:r>
          </a:p>
          <a:p>
            <a:pPr lvl="1"/>
            <a:r>
              <a:rPr lang="en-US" dirty="0"/>
              <a:t>See ICNALE project for more information: </a:t>
            </a:r>
            <a:r>
              <a:rPr lang="en-US" dirty="0">
                <a:hlinkClick r:id="rId2"/>
              </a:rPr>
              <a:t>http://language.sakura.ne.jp/icnale/</a:t>
            </a:r>
            <a:endParaRPr lang="en-US" dirty="0"/>
          </a:p>
          <a:p>
            <a:r>
              <a:rPr lang="en-US" dirty="0"/>
              <a:t>Spoken and written texts</a:t>
            </a:r>
          </a:p>
          <a:p>
            <a:r>
              <a:rPr lang="en-US" dirty="0"/>
              <a:t>Broad range of metadata</a:t>
            </a:r>
          </a:p>
          <a:p>
            <a:pPr lvl="1"/>
            <a:r>
              <a:rPr lang="en-US" dirty="0"/>
              <a:t>nationality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education background</a:t>
            </a:r>
          </a:p>
          <a:p>
            <a:pPr lvl="1"/>
            <a:r>
              <a:rPr lang="en-US" dirty="0"/>
              <a:t>CEFR proficiency (imputed in many cases)</a:t>
            </a:r>
          </a:p>
          <a:p>
            <a:pPr lvl="1"/>
            <a:r>
              <a:rPr lang="en-US" dirty="0"/>
              <a:t>Vocabulary Size Test (VST; Nation &amp; </a:t>
            </a:r>
            <a:r>
              <a:rPr lang="en-US" dirty="0" err="1"/>
              <a:t>Beglar</a:t>
            </a:r>
            <a:r>
              <a:rPr lang="en-US" dirty="0"/>
              <a:t>, 2007) scores </a:t>
            </a:r>
          </a:p>
          <a:p>
            <a:pPr lvl="2"/>
            <a:r>
              <a:rPr lang="en-US" dirty="0"/>
              <a:t>Measured based on receptive vocabulary</a:t>
            </a:r>
          </a:p>
          <a:p>
            <a:r>
              <a:rPr lang="en-US" dirty="0"/>
              <a:t>We will focus on written texts and VST scores</a:t>
            </a:r>
          </a:p>
        </p:txBody>
      </p:sp>
    </p:spTree>
    <p:extLst>
      <p:ext uri="{BB962C8B-B14F-4D97-AF65-F5344CB8AC3E}">
        <p14:creationId xmlns:p14="http://schemas.microsoft.com/office/powerpoint/2010/main" val="3671773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TAALES, TAALED, ICNALE, &amp; VST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441" y="1798562"/>
            <a:ext cx="10697608" cy="4513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this analysis:</a:t>
            </a:r>
          </a:p>
          <a:p>
            <a:r>
              <a:rPr lang="en-US" dirty="0"/>
              <a:t>Data at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>
                <a:hlinkClick r:id="rId2"/>
              </a:rPr>
              <a:t>https://github.com/scrosseye/bonn_lexical_icnale</a:t>
            </a:r>
            <a:endParaRPr lang="en-US" dirty="0"/>
          </a:p>
          <a:p>
            <a:pPr lvl="1"/>
            <a:r>
              <a:rPr lang="en-US" dirty="0"/>
              <a:t>500 L2 writers from ICNALE</a:t>
            </a:r>
          </a:p>
          <a:p>
            <a:pPr lvl="2"/>
            <a:r>
              <a:rPr lang="en-US" dirty="0"/>
              <a:t>Texts with self-reported language proficiency scores (TOEFL, TOEIC, IELTS)</a:t>
            </a:r>
          </a:p>
          <a:p>
            <a:pPr lvl="2"/>
            <a:r>
              <a:rPr lang="en-US" dirty="0"/>
              <a:t>All texts have vocabulary size scores</a:t>
            </a:r>
          </a:p>
          <a:p>
            <a:pPr lvl="2"/>
            <a:r>
              <a:rPr lang="en-US" dirty="0"/>
              <a:t>Texts are a combination of two writing samples</a:t>
            </a:r>
          </a:p>
          <a:p>
            <a:pPr lvl="1"/>
            <a:r>
              <a:rPr lang="en-US" dirty="0"/>
              <a:t>Various L2 backgrounds</a:t>
            </a:r>
          </a:p>
          <a:p>
            <a:pPr lvl="1"/>
            <a:r>
              <a:rPr lang="en-US" dirty="0"/>
              <a:t>Mean (SD) words per essay: 228.5 (28.20)</a:t>
            </a:r>
          </a:p>
          <a:p>
            <a:pPr lvl="1"/>
            <a:r>
              <a:rPr lang="en-US" dirty="0"/>
              <a:t>Mean (SD) VST Score: 32.56 (9.73)</a:t>
            </a:r>
          </a:p>
          <a:p>
            <a:r>
              <a:rPr lang="en-US" dirty="0"/>
              <a:t>Do you agree or disagree with the following statement:</a:t>
            </a:r>
          </a:p>
          <a:p>
            <a:pPr lvl="1"/>
            <a:r>
              <a:rPr lang="en-US" dirty="0"/>
              <a:t>It is important for college students to have a part-time job.</a:t>
            </a:r>
          </a:p>
          <a:p>
            <a:pPr lvl="1"/>
            <a:r>
              <a:rPr lang="en-US" dirty="0"/>
              <a:t>Smoking should be banned from public places.</a:t>
            </a:r>
          </a:p>
          <a:p>
            <a:r>
              <a:rPr lang="en-US" dirty="0">
                <a:solidFill>
                  <a:srgbClr val="FF0000"/>
                </a:solidFill>
              </a:rPr>
              <a:t>Our research question: What is the relationship between receptive vocabulary size and productive vocabulary use?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90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caveats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196" y="1871331"/>
            <a:ext cx="8229600" cy="5088467"/>
          </a:xfrm>
        </p:spPr>
        <p:txBody>
          <a:bodyPr>
            <a:normAutofit/>
          </a:bodyPr>
          <a:lstStyle/>
          <a:p>
            <a:r>
              <a:rPr lang="en-US" dirty="0"/>
              <a:t>We will just be hypothesis testing here</a:t>
            </a:r>
          </a:p>
          <a:p>
            <a:pPr lvl="1"/>
            <a:r>
              <a:rPr lang="en-US" dirty="0"/>
              <a:t>How well do selected indices perform </a:t>
            </a:r>
          </a:p>
          <a:p>
            <a:pPr lvl="2"/>
            <a:r>
              <a:rPr lang="en-US" dirty="0"/>
              <a:t>Correlate with VST score</a:t>
            </a:r>
          </a:p>
          <a:p>
            <a:r>
              <a:rPr lang="en-US" dirty="0"/>
              <a:t>We will not strictly control assumptions</a:t>
            </a:r>
          </a:p>
          <a:p>
            <a:pPr lvl="1"/>
            <a:r>
              <a:rPr lang="en-US" dirty="0"/>
              <a:t>This is just exploratory</a:t>
            </a:r>
          </a:p>
          <a:p>
            <a:r>
              <a:rPr lang="en-US" dirty="0"/>
              <a:t>We are focusing on </a:t>
            </a:r>
            <a:r>
              <a:rPr lang="en-US" i="1" dirty="0"/>
              <a:t>r </a:t>
            </a:r>
            <a:r>
              <a:rPr lang="en-US" dirty="0"/>
              <a:t>values and graphics</a:t>
            </a:r>
          </a:p>
          <a:p>
            <a:pPr lvl="1"/>
            <a:r>
              <a:rPr lang="en-US" dirty="0"/>
              <a:t>r value reflects size of relationship between two variables</a:t>
            </a:r>
          </a:p>
          <a:p>
            <a:pPr lvl="2"/>
            <a:r>
              <a:rPr lang="en-US" dirty="0"/>
              <a:t>VST and lexical measures</a:t>
            </a:r>
          </a:p>
          <a:p>
            <a:pPr lvl="1"/>
            <a:r>
              <a:rPr lang="en-US" dirty="0"/>
              <a:t>Graphics can show us relationships</a:t>
            </a:r>
          </a:p>
          <a:p>
            <a:r>
              <a:rPr lang="en-US" dirty="0"/>
              <a:t>There are many redundant indices in the tools</a:t>
            </a:r>
          </a:p>
          <a:p>
            <a:pPr lvl="1"/>
            <a:r>
              <a:rPr lang="en-US" dirty="0"/>
              <a:t>NLP is not always a less is more technique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9F11F5-082A-4DE6-83CF-12BDD86A7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76850"/>
              </p:ext>
            </p:extLst>
          </p:nvPr>
        </p:nvGraphicFramePr>
        <p:xfrm>
          <a:off x="7260076" y="1871331"/>
          <a:ext cx="4931924" cy="4354265"/>
        </p:xfrm>
        <a:graphic>
          <a:graphicData uri="http://schemas.openxmlformats.org/drawingml/2006/table">
            <a:tbl>
              <a:tblPr/>
              <a:tblGrid>
                <a:gridCol w="4931924">
                  <a:extLst>
                    <a:ext uri="{9D8B030D-6E8A-4147-A177-3AD203B41FA5}">
                      <a16:colId xmlns:a16="http://schemas.microsoft.com/office/drawing/2014/main" val="2641347350"/>
                    </a:ext>
                  </a:extLst>
                </a:gridCol>
              </a:tblGrid>
              <a:tr h="490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SUBTLEXus_Freq_Log_CW_TAALES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252969"/>
                  </a:ext>
                </a:extLst>
              </a:tr>
              <a:tr h="490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COCA_magazine_lemma_frequency_Log_CW_TAALES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26541"/>
                  </a:ext>
                </a:extLst>
              </a:tr>
              <a:tr h="490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All_AWL_Normed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993111"/>
                  </a:ext>
                </a:extLst>
              </a:tr>
              <a:tr h="49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Brysbaert_Concreteness_Combined_CW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058910"/>
                  </a:ext>
                </a:extLst>
              </a:tr>
              <a:tr h="49086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LD_Mean_RT_CW_TAALES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97068"/>
                  </a:ext>
                </a:extLst>
              </a:tr>
              <a:tr h="49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mattr50_aw_TAALED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848051"/>
                  </a:ext>
                </a:extLst>
              </a:tr>
              <a:tr h="49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hdd42_aw_TAALED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91101"/>
                  </a:ext>
                </a:extLst>
              </a:tr>
              <a:tr h="4908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mtld_original_aw_TAALED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21705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7C32F4-C33A-4D46-BADE-5F3B949D0DEA}"/>
              </a:ext>
            </a:extLst>
          </p:cNvPr>
          <p:cNvCxnSpPr>
            <a:cxnSpLocks/>
          </p:cNvCxnSpPr>
          <p:nvPr/>
        </p:nvCxnSpPr>
        <p:spPr>
          <a:xfrm>
            <a:off x="5430795" y="2514600"/>
            <a:ext cx="1534209" cy="44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17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5EF-0E7E-A328-525D-36305319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r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D220-A760-5C11-F865-9D8E65B0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Reported as part of a correlation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Test relationships between two quantitative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Do variables co-vary</a:t>
            </a:r>
          </a:p>
          <a:p>
            <a:pPr marL="201168" lvl="1" indent="0">
              <a:buNone/>
            </a:pPr>
            <a:endParaRPr lang="en-US" sz="2600" dirty="0"/>
          </a:p>
          <a:p>
            <a:pPr marL="201168" lvl="1" indent="0">
              <a:buNone/>
            </a:pPr>
            <a:r>
              <a:rPr lang="en-US" sz="2600" dirty="0"/>
              <a:t>Whether changes in one variable are met with similar changes in the other variable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80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a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 calculation of effect size</a:t>
            </a:r>
          </a:p>
          <a:p>
            <a:pPr lvl="1"/>
            <a:r>
              <a:rPr lang="en-US" dirty="0"/>
              <a:t>r = .10 (small effect)</a:t>
            </a:r>
          </a:p>
          <a:p>
            <a:pPr lvl="1"/>
            <a:r>
              <a:rPr lang="en-US" dirty="0"/>
              <a:t>r = .30 (medium effect)</a:t>
            </a:r>
          </a:p>
          <a:p>
            <a:pPr lvl="1"/>
            <a:r>
              <a:rPr lang="en-US" dirty="0"/>
              <a:t>r = .50 (large effect)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429000"/>
            <a:ext cx="10245415" cy="231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461BD-9CD9-BDFD-75B1-EDCA11E4CB34}"/>
              </a:ext>
            </a:extLst>
          </p:cNvPr>
          <p:cNvSpPr txBox="1"/>
          <p:nvPr/>
        </p:nvSpPr>
        <p:spPr>
          <a:xfrm>
            <a:off x="7704667" y="2506133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scatterplots!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260142-5030-6B26-D01F-8CFC6B6DBF7C}"/>
              </a:ext>
            </a:extLst>
          </p:cNvPr>
          <p:cNvCxnSpPr>
            <a:stCxn id="5" idx="2"/>
          </p:cNvCxnSpPr>
          <p:nvPr/>
        </p:nvCxnSpPr>
        <p:spPr>
          <a:xfrm flipH="1">
            <a:off x="6536267" y="2875465"/>
            <a:ext cx="2330738" cy="55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55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relations?</a:t>
            </a:r>
          </a:p>
        </p:txBody>
      </p:sp>
      <p:pic>
        <p:nvPicPr>
          <p:cNvPr id="4" name="Content Placeholder 3" descr="screen-capture-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l="-35166" r="-35166"/>
          <a:stretch>
            <a:fillRect/>
          </a:stretch>
        </p:blipFill>
        <p:spPr>
          <a:xfrm>
            <a:off x="0" y="1845734"/>
            <a:ext cx="11155680" cy="4462272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-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14604"/>
            <a:ext cx="3718670" cy="3485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Without outlier, </a:t>
            </a:r>
            <a:r>
              <a:rPr lang="en-US" i="1" dirty="0"/>
              <a:t>r</a:t>
            </a:r>
            <a:r>
              <a:rPr lang="en-US" dirty="0"/>
              <a:t> = .100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outlier, </a:t>
            </a:r>
            <a:r>
              <a:rPr lang="en-US" i="1" dirty="0" err="1"/>
              <a:t>r</a:t>
            </a:r>
            <a:r>
              <a:rPr lang="en-US" i="1" dirty="0"/>
              <a:t> </a:t>
            </a:r>
            <a:r>
              <a:rPr lang="en-US" dirty="0"/>
              <a:t>= .75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77D9-647B-FC4D-9555-E65DE7FD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TAALES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170A-CBCC-8140-9F4C-5D723E0C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Process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Examine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Preliminarily interpret results using JASP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Look at some word-level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Discuss analyses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273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4C42-2005-B3D6-CEB5-E16CEDF7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5C2F-2B0B-D6D2-3DA2-43ADE3D40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164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Pair off (or form small groups).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 research question that is specific to a specific lexical property (or two)</a:t>
            </a:r>
          </a:p>
          <a:p>
            <a:pPr marL="749808" lvl="1" indent="-457200"/>
            <a:r>
              <a:rPr lang="en-US" dirty="0"/>
              <a:t>Frequency</a:t>
            </a:r>
          </a:p>
          <a:p>
            <a:pPr marL="749808" lvl="1" indent="-457200"/>
            <a:r>
              <a:rPr lang="en-US" dirty="0"/>
              <a:t>Concreteness</a:t>
            </a:r>
          </a:p>
          <a:p>
            <a:pPr marL="749808" lvl="1" indent="-457200"/>
            <a:r>
              <a:rPr lang="en-US" dirty="0"/>
              <a:t>Phrasal counts</a:t>
            </a:r>
          </a:p>
          <a:p>
            <a:pPr marL="749808" lvl="1" indent="-457200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 hypothesis (i.e., what relationship will measures from your selected lexical property have with receptive vocabulary scores)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Collate your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some simple correlations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some scatterplots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prepared to talk through your analyses</a:t>
            </a:r>
          </a:p>
        </p:txBody>
      </p:sp>
    </p:spTree>
    <p:extLst>
      <p:ext uri="{BB962C8B-B14F-4D97-AF65-F5344CB8AC3E}">
        <p14:creationId xmlns:p14="http://schemas.microsoft.com/office/powerpoint/2010/main" val="376950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Workshop?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844" y="1960419"/>
            <a:ext cx="6756648" cy="430556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dirty="0"/>
              <a:t>Data </a:t>
            </a:r>
            <a:r>
              <a:rPr lang="en-US" sz="3200" dirty="0" err="1"/>
              <a:t>Data</a:t>
            </a:r>
            <a:r>
              <a:rPr lang="en-US" sz="3200" dirty="0"/>
              <a:t> </a:t>
            </a:r>
            <a:r>
              <a:rPr lang="en-US" sz="3200" dirty="0" err="1"/>
              <a:t>Data</a:t>
            </a:r>
            <a:r>
              <a:rPr lang="en-US" sz="3200" dirty="0"/>
              <a:t> </a:t>
            </a:r>
            <a:r>
              <a:rPr lang="en-US" sz="3200" dirty="0" err="1"/>
              <a:t>Data</a:t>
            </a:r>
            <a:r>
              <a:rPr lang="en-US" sz="3200" dirty="0"/>
              <a:t> </a:t>
            </a:r>
            <a:r>
              <a:rPr lang="en-US" sz="3200" dirty="0" err="1"/>
              <a:t>Data</a:t>
            </a:r>
            <a:endParaRPr lang="en-US" sz="3200" dirty="0"/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dirty="0"/>
              <a:t>It’s everywhere and becoming bigger and grander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dirty="0"/>
              <a:t>Recent examples for learner corpora</a:t>
            </a:r>
          </a:p>
          <a:p>
            <a:pPr marL="749808" lvl="1" indent="-228600">
              <a:buFont typeface="Wingdings" panose="05000000000000000000" pitchFamily="2" charset="2"/>
              <a:buChar char="§"/>
            </a:pPr>
            <a:r>
              <a:rPr lang="en-US" dirty="0"/>
              <a:t>TOEFL 11 corpus</a:t>
            </a:r>
          </a:p>
          <a:p>
            <a:pPr marL="932688" lvl="2" indent="-228600">
              <a:buFont typeface="Wingdings" panose="05000000000000000000" pitchFamily="2" charset="2"/>
              <a:buChar char="§"/>
            </a:pPr>
            <a:r>
              <a:rPr lang="en-US" dirty="0"/>
              <a:t>12,100 English essays written by speakers of 11 non-English native languages</a:t>
            </a:r>
          </a:p>
          <a:p>
            <a:pPr marL="749808" lvl="1" indent="-228600">
              <a:buFont typeface="Wingdings" panose="05000000000000000000" pitchFamily="2" charset="2"/>
              <a:buChar char="§"/>
            </a:pPr>
            <a:r>
              <a:rPr lang="en-US" dirty="0"/>
              <a:t>The EF-Cambridge Open Language Database (EFCAMDAT)</a:t>
            </a:r>
          </a:p>
          <a:p>
            <a:pPr marL="932688" lvl="2" indent="-228600">
              <a:buFont typeface="Wingdings" panose="05000000000000000000" pitchFamily="2" charset="2"/>
              <a:buChar char="§"/>
            </a:pPr>
            <a:r>
              <a:rPr lang="en-US" dirty="0"/>
              <a:t>83 million words from 1 million assignments written by 174,000 learners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dirty="0"/>
              <a:t>How to measure elements of language related to complexity, fluency, and accuracy in such large corpora?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dirty="0"/>
              <a:t>Human judgments of these elements are</a:t>
            </a:r>
          </a:p>
          <a:p>
            <a:pPr marL="749808" lvl="1" indent="-228600">
              <a:buFont typeface="Wingdings" panose="05000000000000000000" pitchFamily="2" charset="2"/>
              <a:buChar char="§"/>
            </a:pPr>
            <a:r>
              <a:rPr lang="en-US" dirty="0"/>
              <a:t>Time consuming</a:t>
            </a:r>
          </a:p>
          <a:p>
            <a:pPr marL="749808" lvl="1" indent="-228600">
              <a:buFont typeface="Wingdings" panose="05000000000000000000" pitchFamily="2" charset="2"/>
              <a:buChar char="§"/>
            </a:pPr>
            <a:r>
              <a:rPr lang="en-US" dirty="0"/>
              <a:t>Subjective</a:t>
            </a:r>
          </a:p>
          <a:p>
            <a:pPr marL="749808" lvl="1" indent="-228600">
              <a:buFont typeface="Wingdings" panose="05000000000000000000" pitchFamily="2" charset="2"/>
              <a:buChar char="§"/>
            </a:pPr>
            <a:r>
              <a:rPr lang="en-US" dirty="0"/>
              <a:t>Prone to mistakes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Image result for data">
            <a:extLst>
              <a:ext uri="{FF2B5EF4-FFF2-40B4-BE49-F238E27FC236}">
                <a16:creationId xmlns:a16="http://schemas.microsoft.com/office/drawing/2014/main" id="{881FB158-3A4B-4E01-ACE4-9F07A9F3D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61" y="2438400"/>
            <a:ext cx="4306277" cy="322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673762-71A1-BFF9-1CF1-A040C8A58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461446"/>
            <a:ext cx="3184634" cy="193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945354" cy="4223990"/>
          </a:xfrm>
        </p:spPr>
        <p:txBody>
          <a:bodyPr>
            <a:normAutofit/>
          </a:bodyPr>
          <a:lstStyle/>
          <a:p>
            <a:r>
              <a:rPr lang="en-US" dirty="0"/>
              <a:t>What value do you see in NLP for the lexicon?</a:t>
            </a:r>
          </a:p>
          <a:p>
            <a:r>
              <a:rPr lang="en-US" dirty="0"/>
              <a:t>What specific lexical features are of interest to you?</a:t>
            </a:r>
          </a:p>
          <a:p>
            <a:r>
              <a:rPr lang="en-US" dirty="0"/>
              <a:t>What practical applications would you use lexical NLP for?</a:t>
            </a:r>
          </a:p>
          <a:p>
            <a:r>
              <a:rPr lang="en-US" dirty="0"/>
              <a:t>Are there uses for lexical NLP in the L2 classroom?</a:t>
            </a:r>
          </a:p>
          <a:p>
            <a:r>
              <a:rPr lang="en-US" dirty="0"/>
              <a:t>What is missing that would help you answer questions of interest to you?</a:t>
            </a:r>
          </a:p>
          <a:p>
            <a:r>
              <a:rPr lang="en-US" dirty="0"/>
              <a:t>What are some of the limitations of lexical NLP that you see?</a:t>
            </a:r>
          </a:p>
          <a:p>
            <a:r>
              <a:rPr lang="en-US" dirty="0"/>
              <a:t>How might you use this in your own work?</a:t>
            </a:r>
          </a:p>
          <a:p>
            <a:r>
              <a:rPr lang="en-US" dirty="0"/>
              <a:t>How can lexical NLP tools be used to further professional </a:t>
            </a:r>
            <a:r>
              <a:rPr lang="en-US"/>
              <a:t>development?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3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84500" y="609600"/>
            <a:ext cx="6101208" cy="1524000"/>
          </a:xfrm>
          <a:prstGeom prst="rect">
            <a:avLst/>
          </a:prstGeom>
        </p:spPr>
        <p:txBody>
          <a:bodyPr lIns="117446" tIns="58723" rIns="117446" bIns="58723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57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4123" y="609600"/>
            <a:ext cx="8569569" cy="5156200"/>
          </a:xfrm>
          <a:prstGeom prst="rect">
            <a:avLst/>
          </a:prstGeom>
        </p:spPr>
        <p:txBody>
          <a:bodyPr lIns="117446" tIns="58723" rIns="117446" bIns="58723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677" indent="711606"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>
              <a:spcBef>
                <a:spcPts val="2281"/>
              </a:spcBef>
            </a:pPr>
            <a:r>
              <a:rPr lang="en-US" sz="4400" dirty="0">
                <a:solidFill>
                  <a:srgbClr val="000000"/>
                </a:solidFill>
              </a:rPr>
              <a:t>Computational linguistics or NLP?</a:t>
            </a:r>
          </a:p>
          <a:p>
            <a:pPr lvl="1">
              <a:spcBef>
                <a:spcPts val="2281"/>
              </a:spcBef>
            </a:pPr>
            <a:r>
              <a:rPr lang="en-US" sz="2400" dirty="0">
                <a:solidFill>
                  <a:srgbClr val="000000"/>
                </a:solidFill>
              </a:rPr>
              <a:t>Mostly interchangeable, but…</a:t>
            </a:r>
          </a:p>
          <a:p>
            <a:pPr lvl="2">
              <a:spcBef>
                <a:spcPts val="2281"/>
              </a:spcBef>
            </a:pPr>
            <a:r>
              <a:rPr lang="en-US" sz="2200" b="1" dirty="0">
                <a:solidFill>
                  <a:srgbClr val="000000"/>
                </a:solidFill>
              </a:rPr>
              <a:t>Computational linguistics </a:t>
            </a:r>
            <a:r>
              <a:rPr lang="en-US" sz="2200" dirty="0">
                <a:solidFill>
                  <a:srgbClr val="000000"/>
                </a:solidFill>
              </a:rPr>
              <a:t>= Science to find new knowledge</a:t>
            </a:r>
          </a:p>
          <a:p>
            <a:pPr lvl="3">
              <a:spcBef>
                <a:spcPts val="2281"/>
              </a:spcBef>
            </a:pPr>
            <a:r>
              <a:rPr lang="en-US" sz="2000" dirty="0">
                <a:solidFill>
                  <a:srgbClr val="000000"/>
                </a:solidFill>
              </a:rPr>
              <a:t>Understand capacity for humans to produce and process language</a:t>
            </a:r>
          </a:p>
          <a:p>
            <a:pPr lvl="2">
              <a:spcBef>
                <a:spcPts val="2281"/>
              </a:spcBef>
            </a:pPr>
            <a:r>
              <a:rPr lang="en-US" sz="2200" b="1" dirty="0">
                <a:solidFill>
                  <a:srgbClr val="000000"/>
                </a:solidFill>
              </a:rPr>
              <a:t>Natural language processing </a:t>
            </a:r>
            <a:r>
              <a:rPr lang="en-US" sz="2200" dirty="0">
                <a:solidFill>
                  <a:srgbClr val="000000"/>
                </a:solidFill>
              </a:rPr>
              <a:t>= Engineering to solve problems</a:t>
            </a:r>
          </a:p>
          <a:p>
            <a:pPr lvl="3">
              <a:spcBef>
                <a:spcPts val="2281"/>
              </a:spcBef>
            </a:pPr>
            <a:r>
              <a:rPr lang="en-US" sz="2000" dirty="0">
                <a:solidFill>
                  <a:srgbClr val="000000"/>
                </a:solidFill>
              </a:rPr>
              <a:t>Build useful tool to solve linguistic problems</a:t>
            </a:r>
          </a:p>
          <a:p>
            <a:pPr lvl="3">
              <a:spcBef>
                <a:spcPts val="2281"/>
              </a:spcBef>
            </a:pPr>
            <a:r>
              <a:rPr lang="en-US" sz="2000" dirty="0">
                <a:solidFill>
                  <a:srgbClr val="000000"/>
                </a:solidFill>
              </a:rPr>
              <a:t>Mix with statistical methods to increase reliability and validity</a:t>
            </a:r>
          </a:p>
          <a:p>
            <a:pPr lvl="3">
              <a:spcBef>
                <a:spcPts val="2281"/>
              </a:spcBef>
            </a:pPr>
            <a:r>
              <a:rPr lang="en-US" sz="2000" dirty="0">
                <a:solidFill>
                  <a:srgbClr val="000000"/>
                </a:solidFill>
              </a:rPr>
              <a:t>Fast, powerful, and relatively easy to use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  <a:p>
            <a:endParaRPr lang="en-US" sz="2600" dirty="0">
              <a:solidFill>
                <a:srgbClr val="000000"/>
              </a:solidFill>
            </a:endParaRPr>
          </a:p>
        </p:txBody>
      </p:sp>
      <p:pic>
        <p:nvPicPr>
          <p:cNvPr id="6146" name="Picture 2" descr="Image result for language engineering">
            <a:extLst>
              <a:ext uri="{FF2B5EF4-FFF2-40B4-BE49-F238E27FC236}">
                <a16:creationId xmlns:a16="http://schemas.microsoft.com/office/drawing/2014/main" id="{E1451A44-360B-4A2E-8D6B-BC07AFE6D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133" y="1325806"/>
            <a:ext cx="3450772" cy="44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2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Why NLP?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931" y="1853536"/>
            <a:ext cx="8229600" cy="5014163"/>
          </a:xfrm>
        </p:spPr>
        <p:txBody>
          <a:bodyPr>
            <a:normAutofit/>
          </a:bodyPr>
          <a:lstStyle/>
          <a:p>
            <a:r>
              <a:rPr lang="en-US" dirty="0"/>
              <a:t>NLP seems complicated and inaccessible to many researchers</a:t>
            </a:r>
          </a:p>
          <a:p>
            <a:r>
              <a:rPr lang="en-US" dirty="0"/>
              <a:t>But even </a:t>
            </a:r>
            <a:r>
              <a:rPr lang="en-US" i="1" dirty="0"/>
              <a:t>simple</a:t>
            </a:r>
            <a:r>
              <a:rPr lang="en-US" dirty="0"/>
              <a:t> NLP is extremely powerful</a:t>
            </a:r>
          </a:p>
          <a:p>
            <a:pPr lvl="1"/>
            <a:r>
              <a:rPr lang="en-US" dirty="0"/>
              <a:t>Much research could be enhanced with NLP just by counting the number of words</a:t>
            </a:r>
          </a:p>
          <a:p>
            <a:pPr lvl="2"/>
            <a:r>
              <a:rPr lang="en-US" dirty="0"/>
              <a:t>An easy proxy for fluency in many tasks</a:t>
            </a:r>
          </a:p>
          <a:p>
            <a:r>
              <a:rPr lang="en-US" dirty="0"/>
              <a:t>Many NLP tools are currently available</a:t>
            </a:r>
          </a:p>
          <a:p>
            <a:pPr lvl="1"/>
            <a:r>
              <a:rPr lang="en-US" dirty="0"/>
              <a:t>Mostly free</a:t>
            </a:r>
          </a:p>
          <a:p>
            <a:pPr lvl="1"/>
            <a:r>
              <a:rPr lang="en-US" dirty="0"/>
              <a:t>Mostly user friendly</a:t>
            </a:r>
          </a:p>
          <a:p>
            <a:pPr lvl="1"/>
            <a:r>
              <a:rPr lang="en-US" dirty="0"/>
              <a:t>Do not require background in computer science </a:t>
            </a:r>
          </a:p>
          <a:p>
            <a:pPr lvl="1"/>
            <a:r>
              <a:rPr lang="en-US" dirty="0"/>
              <a:t>Provide crucial information about the linguistic and language information in texts</a:t>
            </a:r>
          </a:p>
          <a:p>
            <a:pPr lvl="1"/>
            <a:endParaRPr lang="en-US" dirty="0"/>
          </a:p>
        </p:txBody>
      </p:sp>
      <p:pic>
        <p:nvPicPr>
          <p:cNvPr id="4098" name="Picture 2" descr="Picture">
            <a:extLst>
              <a:ext uri="{FF2B5EF4-FFF2-40B4-BE49-F238E27FC236}">
                <a16:creationId xmlns:a16="http://schemas.microsoft.com/office/drawing/2014/main" id="{6C09B02F-15EA-4679-BF90-C2CEBC00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4" y="5120641"/>
            <a:ext cx="1812257" cy="11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">
            <a:extLst>
              <a:ext uri="{FF2B5EF4-FFF2-40B4-BE49-F238E27FC236}">
                <a16:creationId xmlns:a16="http://schemas.microsoft.com/office/drawing/2014/main" id="{4A390A52-0FFE-43EF-85E6-FB666C84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71" y="5078465"/>
            <a:ext cx="1982212" cy="149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cture">
            <a:extLst>
              <a:ext uri="{FF2B5EF4-FFF2-40B4-BE49-F238E27FC236}">
                <a16:creationId xmlns:a16="http://schemas.microsoft.com/office/drawing/2014/main" id="{7BAA46B2-EE66-4F16-B874-E74B2A472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83" y="5087073"/>
            <a:ext cx="1968696" cy="120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icture">
            <a:extLst>
              <a:ext uri="{FF2B5EF4-FFF2-40B4-BE49-F238E27FC236}">
                <a16:creationId xmlns:a16="http://schemas.microsoft.com/office/drawing/2014/main" id="{31EAF1AD-331E-4A12-83FB-5A993C87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2" y="5075478"/>
            <a:ext cx="2082674" cy="156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icture">
            <a:extLst>
              <a:ext uri="{FF2B5EF4-FFF2-40B4-BE49-F238E27FC236}">
                <a16:creationId xmlns:a16="http://schemas.microsoft.com/office/drawing/2014/main" id="{ABAF272F-6722-4312-89B8-4A6B29C51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379" y="5075478"/>
            <a:ext cx="2088243" cy="156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icture">
            <a:extLst>
              <a:ext uri="{FF2B5EF4-FFF2-40B4-BE49-F238E27FC236}">
                <a16:creationId xmlns:a16="http://schemas.microsoft.com/office/drawing/2014/main" id="{1656DC93-8368-4959-85E5-A7BF92A5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836" y="5075476"/>
            <a:ext cx="2082676" cy="15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919EEB-3CED-49DF-B538-74E1C8F594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9835" y="139049"/>
            <a:ext cx="3359533" cy="699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0486B-53C8-4B4C-8B26-69CB73434F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9023" y="2285601"/>
            <a:ext cx="2632450" cy="2241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721D49-B92B-4573-AF02-0952A28D66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23" y="99818"/>
            <a:ext cx="5339396" cy="703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55CCE-99EE-435E-AA71-8CEC14ECB0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3397" y="107309"/>
            <a:ext cx="1749357" cy="7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B6998-0CC0-D54C-86C2-A3FFEFB5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SLA and LCR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EBBF-32B7-104E-B8E9-4991D880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Second language acquisition (SLA) and learner corpus research (LCR):</a:t>
            </a:r>
          </a:p>
          <a:p>
            <a:pPr marL="0" indent="0">
              <a:buNone/>
            </a:pPr>
            <a:r>
              <a:rPr lang="en-US" b="1" dirty="0"/>
              <a:t>Related</a:t>
            </a:r>
            <a:r>
              <a:rPr lang="en-US" dirty="0"/>
              <a:t> in that both fields have been interested in topics such as linguistic development</a:t>
            </a:r>
          </a:p>
          <a:p>
            <a:pPr marL="0" indent="0">
              <a:buNone/>
            </a:pPr>
            <a:r>
              <a:rPr lang="en-US" b="1" dirty="0"/>
              <a:t>Distinct</a:t>
            </a:r>
          </a:p>
          <a:p>
            <a:pPr marL="461963" lvl="1" indent="-261938"/>
            <a:r>
              <a:rPr lang="en-US" dirty="0"/>
              <a:t>SLA grew out of educational psychology (among other fields)</a:t>
            </a:r>
          </a:p>
          <a:p>
            <a:pPr marL="461963" lvl="1" indent="-261938"/>
            <a:r>
              <a:rPr lang="en-US" dirty="0"/>
              <a:t>SLA has had a focus on hypothesis testing through controlled studies (with typically small n-sizes)</a:t>
            </a:r>
          </a:p>
          <a:p>
            <a:pPr marL="461963" lvl="1" indent="-261938"/>
            <a:r>
              <a:rPr lang="en-US" dirty="0"/>
              <a:t>LCR grew out of corpus linguistics</a:t>
            </a:r>
          </a:p>
          <a:p>
            <a:pPr marL="461963" lvl="1" indent="-261938"/>
            <a:r>
              <a:rPr lang="en-US" dirty="0"/>
              <a:t>LCR has tended to use large data sets with less control</a:t>
            </a:r>
          </a:p>
          <a:p>
            <a:pPr marL="461963" lvl="1" indent="-261938"/>
            <a:r>
              <a:rPr lang="en-US" dirty="0"/>
              <a:t>LCR has often focused on describing language use by larger populations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9A486-7749-8643-93A7-448D1855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SLA and LCR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E384-8DB6-E344-BE7E-E3125999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Second language acquisition (SLA) and learner corpus research (LCR):</a:t>
            </a:r>
          </a:p>
          <a:p>
            <a:pPr marL="0" indent="0">
              <a:buNone/>
            </a:pPr>
            <a:r>
              <a:rPr lang="en-US" dirty="0"/>
              <a:t>Are </a:t>
            </a:r>
            <a:r>
              <a:rPr lang="en-US" b="1" dirty="0"/>
              <a:t>converging</a:t>
            </a:r>
          </a:p>
          <a:p>
            <a:pPr lvl="1"/>
            <a:r>
              <a:rPr lang="en-US" dirty="0"/>
              <a:t>SLA researchers are beginning to use larger, pre-collected datasets to help address wider research questions</a:t>
            </a:r>
          </a:p>
          <a:p>
            <a:pPr lvl="1"/>
            <a:r>
              <a:rPr lang="en-US" dirty="0"/>
              <a:t>LCR research is becoming more informed by SLA research</a:t>
            </a:r>
          </a:p>
          <a:p>
            <a:pPr lvl="1"/>
            <a:r>
              <a:rPr lang="en-US" dirty="0"/>
              <a:t>Learner corpus compilers are now controlling for a variety of learner variables, enabling questions in SLA to be addressed more clearly</a:t>
            </a:r>
          </a:p>
          <a:p>
            <a:pPr marL="0" indent="0">
              <a:buNone/>
            </a:pPr>
            <a:r>
              <a:rPr lang="en-US" b="1" dirty="0"/>
              <a:t>Edited volumes for further reading:</a:t>
            </a:r>
          </a:p>
          <a:p>
            <a:pPr marL="0" indent="0">
              <a:buNone/>
            </a:pPr>
            <a:r>
              <a:rPr lang="en-US" i="1" dirty="0"/>
              <a:t>Second Language Acquisition and Learner Corpora</a:t>
            </a:r>
            <a:r>
              <a:rPr lang="en-US" dirty="0"/>
              <a:t> (</a:t>
            </a:r>
            <a:r>
              <a:rPr lang="en-US" dirty="0" err="1"/>
              <a:t>Paquot</a:t>
            </a:r>
            <a:r>
              <a:rPr lang="en-US" dirty="0"/>
              <a:t> &amp; </a:t>
            </a:r>
            <a:r>
              <a:rPr lang="en-US" dirty="0" err="1"/>
              <a:t>LeBruyn</a:t>
            </a:r>
            <a:r>
              <a:rPr lang="en-US" dirty="0"/>
              <a:t>, 2019)</a:t>
            </a:r>
          </a:p>
          <a:p>
            <a:pPr marL="0" indent="0">
              <a:buNone/>
            </a:pPr>
            <a:r>
              <a:rPr lang="en-US" i="1" dirty="0"/>
              <a:t>Routledge Handbook of SLA &amp; Corpora </a:t>
            </a:r>
            <a:r>
              <a:rPr lang="en-US" dirty="0"/>
              <a:t>Tracy-Ventura &amp; </a:t>
            </a:r>
            <a:r>
              <a:rPr lang="en-US" dirty="0" err="1"/>
              <a:t>Paquot</a:t>
            </a:r>
            <a:r>
              <a:rPr lang="en-US" dirty="0"/>
              <a:t> (Spring 2020)</a:t>
            </a:r>
          </a:p>
        </p:txBody>
      </p:sp>
    </p:spTree>
    <p:extLst>
      <p:ext uri="{BB962C8B-B14F-4D97-AF65-F5344CB8AC3E}">
        <p14:creationId xmlns:p14="http://schemas.microsoft.com/office/powerpoint/2010/main" val="29507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3275</Words>
  <Application>Microsoft Macintosh PowerPoint</Application>
  <PresentationFormat>Widescreen</PresentationFormat>
  <Paragraphs>456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Retrospect</vt:lpstr>
      <vt:lpstr>Exploring Learner Lexicons through NLP Approaches</vt:lpstr>
      <vt:lpstr>Colleagues involved in SALAT projects</vt:lpstr>
      <vt:lpstr>Overview of the talk</vt:lpstr>
      <vt:lpstr>Getting started</vt:lpstr>
      <vt:lpstr>Why this Workshop?</vt:lpstr>
      <vt:lpstr>PowerPoint Presentation</vt:lpstr>
      <vt:lpstr>Why NLP?</vt:lpstr>
      <vt:lpstr>SLA and LCR</vt:lpstr>
      <vt:lpstr>SLA and LCR</vt:lpstr>
      <vt:lpstr>Learner Corpus Research</vt:lpstr>
      <vt:lpstr>Analyzing Linguistic Complexity In Learner Corpora</vt:lpstr>
      <vt:lpstr>PowerPoint Presentation</vt:lpstr>
      <vt:lpstr>PowerPoint Presentation</vt:lpstr>
      <vt:lpstr>Lexical Diversity</vt:lpstr>
      <vt:lpstr>Text Length concerns and TTR    </vt:lpstr>
      <vt:lpstr>Remember…</vt:lpstr>
      <vt:lpstr>How to measure Lexical Diversity</vt:lpstr>
      <vt:lpstr>TAALED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Sophistication</vt:lpstr>
      <vt:lpstr>Frequency</vt:lpstr>
      <vt:lpstr>Frequency example</vt:lpstr>
      <vt:lpstr>But frequency isn’t everything</vt:lpstr>
      <vt:lpstr>So…</vt:lpstr>
      <vt:lpstr>Available tools for measuring lexical sophistication</vt:lpstr>
      <vt:lpstr>Some limitations of available tools</vt:lpstr>
      <vt:lpstr>TAALES</vt:lpstr>
      <vt:lpstr>PowerPoint Presentation</vt:lpstr>
      <vt:lpstr>PowerPoint Presentation</vt:lpstr>
      <vt:lpstr>PowerPoint Presentation</vt:lpstr>
      <vt:lpstr>Limitations</vt:lpstr>
      <vt:lpstr>Our Context: ICNALE</vt:lpstr>
      <vt:lpstr>TAALES, TAALED, ICNALE, &amp; VST</vt:lpstr>
      <vt:lpstr>Some caveats here</vt:lpstr>
      <vt:lpstr>What is an r value?</vt:lpstr>
      <vt:lpstr>How to interpret a correlation</vt:lpstr>
      <vt:lpstr>Linear relations?</vt:lpstr>
      <vt:lpstr>Outliers?</vt:lpstr>
      <vt:lpstr>TAALES Tutorial</vt:lpstr>
      <vt:lpstr>Your task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Assessing Lexical Features in Learner Corpora.</dc:title>
  <dc:creator>Scott Andrew Crossley</dc:creator>
  <cp:lastModifiedBy>Crossley, Scott</cp:lastModifiedBy>
  <cp:revision>29</cp:revision>
  <dcterms:created xsi:type="dcterms:W3CDTF">2020-07-27T14:56:33Z</dcterms:created>
  <dcterms:modified xsi:type="dcterms:W3CDTF">2025-06-27T15:37:29Z</dcterms:modified>
</cp:coreProperties>
</file>