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700184" y="1360350"/>
            <a:ext cx="5807403" cy="1546500"/>
          </a:xfrm>
          <a:prstGeom prst="rect">
            <a:avLst/>
          </a:prstGeom>
        </p:spPr>
        <p:txBody>
          <a:bodyPr anchor="t"/>
          <a:lstStyle>
            <a:lvl1pPr>
              <a:defRPr sz="600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Google Shape;11;p2"/>
          <p:cNvSpPr/>
          <p:nvPr/>
        </p:nvSpPr>
        <p:spPr>
          <a:xfrm>
            <a:off x="6897623" y="6199949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7454375" y="5638798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" name="Google Shape;13;p2"/>
          <p:cNvSpPr/>
          <p:nvPr/>
        </p:nvSpPr>
        <p:spPr>
          <a:xfrm>
            <a:off x="8827727" y="4597553"/>
            <a:ext cx="75903" cy="75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" name="Google Shape;14;p2"/>
          <p:cNvSpPr/>
          <p:nvPr/>
        </p:nvSpPr>
        <p:spPr>
          <a:xfrm>
            <a:off x="8677050" y="6577875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" name="Google Shape;15;p2"/>
          <p:cNvSpPr/>
          <p:nvPr/>
        </p:nvSpPr>
        <p:spPr>
          <a:xfrm>
            <a:off x="2972224" y="633398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" name="Google Shape;16;p2"/>
          <p:cNvSpPr/>
          <p:nvPr/>
        </p:nvSpPr>
        <p:spPr>
          <a:xfrm>
            <a:off x="579635" y="3373477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" name="Google Shape;17;p2"/>
          <p:cNvSpPr/>
          <p:nvPr/>
        </p:nvSpPr>
        <p:spPr>
          <a:xfrm>
            <a:off x="311843" y="791518"/>
            <a:ext cx="126903" cy="126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" name="Google Shape;18;p2"/>
          <p:cNvSpPr/>
          <p:nvPr/>
        </p:nvSpPr>
        <p:spPr>
          <a:xfrm>
            <a:off x="626321" y="1339871"/>
            <a:ext cx="253803" cy="253803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" name="Google Shape;19;p2"/>
          <p:cNvSpPr/>
          <p:nvPr/>
        </p:nvSpPr>
        <p:spPr>
          <a:xfrm>
            <a:off x="8104499" y="4963100"/>
            <a:ext cx="190203" cy="190503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" name="Google Shape;20;p2"/>
          <p:cNvSpPr/>
          <p:nvPr/>
        </p:nvSpPr>
        <p:spPr>
          <a:xfrm>
            <a:off x="8803950" y="5654657"/>
            <a:ext cx="190203" cy="190503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" name="Google Shape;21;p2"/>
          <p:cNvSpPr/>
          <p:nvPr/>
        </p:nvSpPr>
        <p:spPr>
          <a:xfrm>
            <a:off x="196310" y="1990888"/>
            <a:ext cx="75903" cy="75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" name="Google Shape;22;p2"/>
          <p:cNvSpPr/>
          <p:nvPr/>
        </p:nvSpPr>
        <p:spPr>
          <a:xfrm>
            <a:off x="1738048" y="271321"/>
            <a:ext cx="253803" cy="253803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" name="Google Shape;23;p2"/>
          <p:cNvSpPr/>
          <p:nvPr/>
        </p:nvSpPr>
        <p:spPr>
          <a:xfrm>
            <a:off x="771659" y="2504483"/>
            <a:ext cx="75903" cy="75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" name="Google Shape;24;p2"/>
          <p:cNvSpPr/>
          <p:nvPr/>
        </p:nvSpPr>
        <p:spPr>
          <a:xfrm>
            <a:off x="4271583" y="474824"/>
            <a:ext cx="75903" cy="75903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" name="Google Shape;25;p2"/>
          <p:cNvSpPr/>
          <p:nvPr/>
        </p:nvSpPr>
        <p:spPr>
          <a:xfrm>
            <a:off x="7729211" y="6127438"/>
            <a:ext cx="253803" cy="254103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" name="Numéro de diapositive"/>
          <p:cNvSpPr txBox="1"/>
          <p:nvPr>
            <p:ph type="sldNum" sz="quarter" idx="2"/>
          </p:nvPr>
        </p:nvSpPr>
        <p:spPr>
          <a:xfrm>
            <a:off x="6174010" y="6356350"/>
            <a:ext cx="379190" cy="38604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786149" y="410825"/>
            <a:ext cx="7571701" cy="93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786149" y="1682267"/>
            <a:ext cx="7571701" cy="476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573894" y="6333132"/>
            <a:ext cx="379190" cy="3860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>
            <a:spAutoFit/>
          </a:bodyPr>
          <a:lstStyle>
            <a:lvl1pPr algn="r"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 Regular"/>
          <a:ea typeface="Roboto Slab Regular"/>
          <a:cs typeface="Roboto Slab Regular"/>
          <a:sym typeface="Roboto Slab Regular"/>
        </a:defRPr>
      </a:lvl9pPr>
    </p:titleStyle>
    <p:bodyStyle>
      <a:lvl1pPr marL="457200" marR="0" indent="-4191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◎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009650" marR="0" indent="-4762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466850" marR="0" indent="-4762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◉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0574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●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5146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9718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■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4290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●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8862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3434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■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70;p12"/>
          <p:cNvSpPr txBox="1"/>
          <p:nvPr>
            <p:ph type="title"/>
          </p:nvPr>
        </p:nvSpPr>
        <p:spPr>
          <a:xfrm>
            <a:off x="4786312" y="96550"/>
            <a:ext cx="5807403" cy="15465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Cécile DUHAIN</a:t>
            </a:r>
          </a:p>
        </p:txBody>
      </p:sp>
      <p:sp>
        <p:nvSpPr>
          <p:cNvPr id="46" name="Google Shape;70;p12"/>
          <p:cNvSpPr txBox="1"/>
          <p:nvPr/>
        </p:nvSpPr>
        <p:spPr>
          <a:xfrm>
            <a:off x="5584832" y="1014128"/>
            <a:ext cx="3357586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r">
              <a:defRPr sz="2800">
                <a:solidFill>
                  <a:srgbClr val="0091EA"/>
                </a:solidFill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DWJ – Projet 1</a:t>
            </a:r>
          </a:p>
        </p:txBody>
      </p:sp>
      <p:sp>
        <p:nvSpPr>
          <p:cNvPr id="47" name="Google Shape;70;p12"/>
          <p:cNvSpPr txBox="1"/>
          <p:nvPr/>
        </p:nvSpPr>
        <p:spPr>
          <a:xfrm>
            <a:off x="1181099" y="2478082"/>
            <a:ext cx="6739243" cy="262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8000">
                <a:solidFill>
                  <a:srgbClr val="0091EA"/>
                </a:solidFill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L’intégrateur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10;p17"/>
          <p:cNvSpPr txBox="1"/>
          <p:nvPr>
            <p:ph type="title"/>
          </p:nvPr>
        </p:nvSpPr>
        <p:spPr>
          <a:xfrm>
            <a:off x="786150" y="410825"/>
            <a:ext cx="7571700" cy="936901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Son rôle</a:t>
            </a:r>
          </a:p>
        </p:txBody>
      </p:sp>
      <p:sp>
        <p:nvSpPr>
          <p:cNvPr id="50" name="Google Shape;111;p17"/>
          <p:cNvSpPr txBox="1"/>
          <p:nvPr>
            <p:ph type="body" idx="1"/>
          </p:nvPr>
        </p:nvSpPr>
        <p:spPr>
          <a:xfrm>
            <a:off x="786150" y="1682265"/>
            <a:ext cx="7571700" cy="4764904"/>
          </a:xfrm>
          <a:prstGeom prst="rect">
            <a:avLst/>
          </a:prstGeom>
        </p:spPr>
        <p:txBody>
          <a:bodyPr/>
          <a:lstStyle/>
          <a:p>
            <a:pPr marL="438911" indent="-402335" defTabSz="877822">
              <a:spcBef>
                <a:spcPts val="500"/>
              </a:spcBef>
              <a:buSzPts val="2800"/>
              <a:defRPr sz="2800"/>
            </a:pPr>
            <a:r>
              <a:t>Reproduire la maquette du designer</a:t>
            </a:r>
          </a:p>
          <a:p>
            <a:pPr marL="438911" indent="-402335" defTabSz="877822">
              <a:spcBef>
                <a:spcPts val="500"/>
              </a:spcBef>
              <a:buSzPts val="1900"/>
              <a:defRPr sz="1900"/>
            </a:pPr>
          </a:p>
          <a:p>
            <a:pPr marL="438911" indent="-402335" defTabSz="877822">
              <a:spcBef>
                <a:spcPts val="500"/>
              </a:spcBef>
              <a:buSzPts val="2800"/>
              <a:defRPr sz="2800"/>
            </a:pPr>
            <a:r>
              <a:t>Utilisation du html, CSS et Javascript</a:t>
            </a:r>
          </a:p>
          <a:p>
            <a:pPr marL="438911" indent="-402335" defTabSz="877822">
              <a:spcBef>
                <a:spcPts val="500"/>
              </a:spcBef>
              <a:buSzPts val="1900"/>
              <a:defRPr sz="1900"/>
            </a:pPr>
          </a:p>
          <a:p>
            <a:pPr marL="438911" indent="-402335" defTabSz="877822">
              <a:spcBef>
                <a:spcPts val="500"/>
              </a:spcBef>
              <a:buSzPts val="2800"/>
              <a:defRPr sz="2800"/>
            </a:pPr>
            <a:r>
              <a:t>Vérifier la compatibilité sur les différents navigateurs</a:t>
            </a:r>
          </a:p>
          <a:p>
            <a:pPr marL="438911" indent="-402335" defTabSz="877822">
              <a:spcBef>
                <a:spcPts val="500"/>
              </a:spcBef>
              <a:buSzPts val="1900"/>
              <a:defRPr sz="1900"/>
            </a:pPr>
          </a:p>
          <a:p>
            <a:pPr marL="438911" indent="-402335" defTabSz="877822">
              <a:spcBef>
                <a:spcPts val="500"/>
              </a:spcBef>
              <a:buSzPts val="2800"/>
              <a:defRPr sz="2800"/>
            </a:pPr>
            <a:r>
              <a:t>Responsive design</a:t>
            </a:r>
          </a:p>
          <a:p>
            <a:pPr marL="438911" indent="-402335" defTabSz="877822">
              <a:spcBef>
                <a:spcPts val="500"/>
              </a:spcBef>
              <a:buSzPts val="1900"/>
              <a:defRPr sz="1900"/>
            </a:pPr>
          </a:p>
          <a:p>
            <a:pPr marL="438911" indent="-402335" defTabSz="877822">
              <a:spcBef>
                <a:spcPts val="500"/>
              </a:spcBef>
              <a:buSzPts val="2800"/>
              <a:defRPr sz="2800"/>
            </a:pPr>
            <a:r>
              <a:t>Optimisation SEO</a:t>
            </a:r>
          </a:p>
        </p:txBody>
      </p:sp>
      <p:sp>
        <p:nvSpPr>
          <p:cNvPr id="51" name="Google Shape;112;p17"/>
          <p:cNvSpPr txBox="1"/>
          <p:nvPr>
            <p:ph type="sldNum" sz="quarter" idx="4294967295"/>
          </p:nvPr>
        </p:nvSpPr>
        <p:spPr>
          <a:xfrm>
            <a:off x="8665714" y="6333132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10;p17"/>
          <p:cNvSpPr txBox="1"/>
          <p:nvPr>
            <p:ph type="title"/>
          </p:nvPr>
        </p:nvSpPr>
        <p:spPr>
          <a:xfrm>
            <a:off x="786150" y="410825"/>
            <a:ext cx="7571700" cy="936901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Difficultés rencontrées</a:t>
            </a:r>
          </a:p>
        </p:txBody>
      </p:sp>
      <p:sp>
        <p:nvSpPr>
          <p:cNvPr id="54" name="Google Shape;111;p17"/>
          <p:cNvSpPr txBox="1"/>
          <p:nvPr>
            <p:ph type="body" idx="1"/>
          </p:nvPr>
        </p:nvSpPr>
        <p:spPr>
          <a:xfrm>
            <a:off x="786150" y="1682265"/>
            <a:ext cx="7571700" cy="4764904"/>
          </a:xfrm>
          <a:prstGeom prst="rect">
            <a:avLst/>
          </a:prstGeom>
        </p:spPr>
        <p:txBody>
          <a:bodyPr/>
          <a:lstStyle/>
          <a:p>
            <a:pPr/>
            <a:r>
              <a:t>Pas de .PSD</a:t>
            </a:r>
          </a:p>
          <a:p>
            <a:pPr>
              <a:buSzPts val="2000"/>
              <a:defRPr sz="2000"/>
            </a:pPr>
          </a:p>
          <a:p>
            <a:pPr/>
            <a:r>
              <a:t>Pas de charte graphique</a:t>
            </a:r>
          </a:p>
        </p:txBody>
      </p:sp>
      <p:sp>
        <p:nvSpPr>
          <p:cNvPr id="55" name="Google Shape;112;p17"/>
          <p:cNvSpPr txBox="1"/>
          <p:nvPr>
            <p:ph type="sldNum" sz="quarter" idx="4294967295"/>
          </p:nvPr>
        </p:nvSpPr>
        <p:spPr>
          <a:xfrm>
            <a:off x="8665714" y="6333132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10;p17"/>
          <p:cNvSpPr txBox="1"/>
          <p:nvPr>
            <p:ph type="title"/>
          </p:nvPr>
        </p:nvSpPr>
        <p:spPr>
          <a:xfrm>
            <a:off x="786150" y="410825"/>
            <a:ext cx="7571700" cy="936901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Maiandra GD"/>
                <a:ea typeface="Maiandra GD"/>
                <a:cs typeface="Maiandra GD"/>
                <a:sym typeface="Maiandra GD"/>
              </a:defRPr>
            </a:lvl1pPr>
          </a:lstStyle>
          <a:p>
            <a:pPr/>
            <a:r>
              <a:t>Améliorations</a:t>
            </a:r>
          </a:p>
        </p:txBody>
      </p:sp>
      <p:sp>
        <p:nvSpPr>
          <p:cNvPr id="58" name="Google Shape;112;p17"/>
          <p:cNvSpPr txBox="1"/>
          <p:nvPr>
            <p:ph type="sldNum" sz="quarter" idx="4294967295"/>
          </p:nvPr>
        </p:nvSpPr>
        <p:spPr>
          <a:xfrm>
            <a:off x="8665714" y="6333132"/>
            <a:ext cx="287370" cy="3860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Pas de psd…"/>
          <p:cNvSpPr txBox="1"/>
          <p:nvPr>
            <p:ph type="body" idx="1"/>
          </p:nvPr>
        </p:nvSpPr>
        <p:spPr>
          <a:xfrm>
            <a:off x="786149" y="1682265"/>
            <a:ext cx="8205452" cy="4764904"/>
          </a:xfrm>
          <a:prstGeom prst="rect">
            <a:avLst/>
          </a:prstGeom>
        </p:spPr>
        <p:txBody>
          <a:bodyPr/>
          <a:lstStyle/>
          <a:p>
            <a:pPr/>
            <a:r>
              <a:t>Ajout d’un footer avec des mentions légales</a:t>
            </a:r>
          </a:p>
          <a:p>
            <a:pPr>
              <a:buSzPts val="2000"/>
              <a:defRPr sz="2000"/>
            </a:pPr>
          </a:p>
          <a:p>
            <a:pPr/>
            <a:r>
              <a:t>Des liens vers les réseaux sociaux de l’agence</a:t>
            </a:r>
          </a:p>
          <a:p>
            <a:pPr>
              <a:buSzPts val="2000"/>
              <a:defRPr sz="2000"/>
            </a:pPr>
          </a:p>
          <a:p>
            <a:pPr/>
            <a:r>
              <a:t>Ajout d’une newsletter</a:t>
            </a:r>
          </a:p>
          <a:p>
            <a:pPr>
              <a:buSzPts val="2000"/>
              <a:defRPr sz="2000"/>
            </a:pPr>
          </a:p>
          <a:p>
            <a:pPr/>
            <a:r>
              <a:t>Ajout d’une présentation de l’équipe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ord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rd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rd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ord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rd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rd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