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74" r:id="rId7"/>
    <p:sldId id="272" r:id="rId8"/>
    <p:sldId id="273" r:id="rId9"/>
    <p:sldId id="266" r:id="rId10"/>
    <p:sldId id="267" r:id="rId11"/>
    <p:sldId id="268" r:id="rId12"/>
    <p:sldId id="265" r:id="rId13"/>
    <p:sldId id="270" r:id="rId14"/>
    <p:sldId id="271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25/08/2023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25/08/2023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25/08/2023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8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 smtClean="0"/>
              <a:t>Ember.js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pt-BR" dirty="0"/>
              <a:t> framework web </a:t>
            </a:r>
            <a:r>
              <a:rPr lang="pt-BR" dirty="0" err="1"/>
              <a:t>JavaScript</a:t>
            </a:r>
            <a:r>
              <a:rPr lang="pt-BR" dirty="0"/>
              <a:t> 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Ember.js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0" y="2298699"/>
            <a:ext cx="30861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Plataformas que usam o </a:t>
            </a:r>
            <a:r>
              <a:rPr lang="pt-BR" b="1" dirty="0" err="1" smtClean="0"/>
              <a:t>ember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Twitch.tv;</a:t>
            </a:r>
            <a:endParaRPr lang="en-US" dirty="0"/>
          </a:p>
          <a:p>
            <a:pPr fontAlgn="base"/>
            <a:r>
              <a:rPr lang="en-US" dirty="0" err="1" smtClean="0"/>
              <a:t>Linkedin</a:t>
            </a:r>
            <a:r>
              <a:rPr lang="en-US" dirty="0" smtClean="0"/>
              <a:t>;</a:t>
            </a:r>
            <a:endParaRPr lang="en-US" dirty="0"/>
          </a:p>
          <a:p>
            <a:pPr fontAlgn="base"/>
            <a:r>
              <a:rPr lang="en-US" dirty="0" err="1" smtClean="0"/>
              <a:t>Videira</a:t>
            </a:r>
            <a:r>
              <a:rPr lang="en-US" dirty="0" smtClean="0"/>
              <a:t>;</a:t>
            </a:r>
            <a:endParaRPr lang="en-US" dirty="0"/>
          </a:p>
          <a:p>
            <a:pPr fontAlgn="base"/>
            <a:r>
              <a:rPr lang="en-US" dirty="0"/>
              <a:t>Apple </a:t>
            </a:r>
            <a:r>
              <a:rPr lang="en-US" dirty="0" smtClean="0"/>
              <a:t>Music.</a:t>
            </a:r>
            <a:endParaRPr lang="en-US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6894598" y="1875072"/>
            <a:ext cx="2712629" cy="1672789"/>
            <a:chOff x="7778207" y="2294632"/>
            <a:chExt cx="2712629" cy="1672789"/>
          </a:xfrm>
        </p:grpSpPr>
        <p:grpSp>
          <p:nvGrpSpPr>
            <p:cNvPr id="21" name="Agrupar 20"/>
            <p:cNvGrpSpPr/>
            <p:nvPr/>
          </p:nvGrpSpPr>
          <p:grpSpPr>
            <a:xfrm>
              <a:off x="7816139" y="2333647"/>
              <a:ext cx="2627811" cy="1465359"/>
              <a:chOff x="7816139" y="2333647"/>
              <a:chExt cx="2627811" cy="1465359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7816139" y="3130237"/>
                <a:ext cx="201922" cy="54742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Agrupar 5"/>
              <p:cNvGrpSpPr/>
              <p:nvPr/>
            </p:nvGrpSpPr>
            <p:grpSpPr>
              <a:xfrm>
                <a:off x="7846946" y="2333647"/>
                <a:ext cx="2597004" cy="1465359"/>
                <a:chOff x="7846946" y="2333647"/>
                <a:chExt cx="2597004" cy="1465359"/>
              </a:xfrm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9496697" y="2333647"/>
                  <a:ext cx="300446" cy="6054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9813019" y="2333648"/>
                  <a:ext cx="132093" cy="4823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Retângulo 8"/>
                <p:cNvSpPr/>
                <p:nvPr/>
              </p:nvSpPr>
              <p:spPr>
                <a:xfrm>
                  <a:off x="9889219" y="2333648"/>
                  <a:ext cx="120662" cy="43343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9918789" y="3103609"/>
                  <a:ext cx="187378" cy="65293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9393414" y="3393964"/>
                  <a:ext cx="937942" cy="4035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/>
                <p:cNvSpPr/>
                <p:nvPr/>
              </p:nvSpPr>
              <p:spPr>
                <a:xfrm>
                  <a:off x="10256572" y="3357349"/>
                  <a:ext cx="187378" cy="44014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/>
                <p:cNvSpPr/>
                <p:nvPr/>
              </p:nvSpPr>
              <p:spPr>
                <a:xfrm>
                  <a:off x="10188396" y="3289678"/>
                  <a:ext cx="187378" cy="44014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13"/>
                <p:cNvSpPr/>
                <p:nvPr/>
              </p:nvSpPr>
              <p:spPr>
                <a:xfrm>
                  <a:off x="8666155" y="3275669"/>
                  <a:ext cx="762368" cy="52333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8898143" y="3109559"/>
                  <a:ext cx="413042" cy="35126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7939585" y="3251579"/>
                  <a:ext cx="749807" cy="54742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7846946" y="3357349"/>
                  <a:ext cx="185277" cy="35484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7899893" y="3393964"/>
                  <a:ext cx="185277" cy="35484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" name="Retângulo 21"/>
              <p:cNvSpPr/>
              <p:nvPr/>
            </p:nvSpPr>
            <p:spPr>
              <a:xfrm>
                <a:off x="9494271" y="3333007"/>
                <a:ext cx="814334" cy="4035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9549638" y="3259058"/>
                <a:ext cx="758967" cy="40352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050" name="Picture 2" descr="Twitch Logo PNG Vector (AI) Free Downlo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207" y="2294632"/>
              <a:ext cx="2712629" cy="167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6" name="Picture 8" descr="Linkedin logo png, Linkedin icon transparent png 18930587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38" y="4034417"/>
            <a:ext cx="2437719" cy="243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5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Estruturas de front-</a:t>
            </a:r>
            <a:r>
              <a:rPr lang="pt-BR" dirty="0" err="1"/>
              <a:t>end</a:t>
            </a:r>
            <a:r>
              <a:rPr lang="pt-BR" dirty="0"/>
              <a:t> com Ember.js permitem que os desenvolvedores se concentrem em seus aplicativos em vez de escrever o código repetitivamente  para executar uma determinada função.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No Ember.js, o DOM também é atualizado automaticamente sem a necessidade de </a:t>
            </a:r>
            <a:r>
              <a:rPr lang="pt-BR" dirty="0" err="1"/>
              <a:t>renderizar</a:t>
            </a:r>
            <a:r>
              <a:rPr lang="pt-BR" dirty="0"/>
              <a:t> para atualizar o código, permitindo que os desenvolvedores automatizem várias tarefas manuais, como persistência de dados e gerenciamento de memória.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história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Ember</a:t>
            </a:r>
            <a:r>
              <a:rPr lang="pt-BR" dirty="0"/>
              <a:t> foi criado em 2011, por </a:t>
            </a:r>
            <a:r>
              <a:rPr lang="pt-BR" u="sng" dirty="0" err="1"/>
              <a:t>Yehuda</a:t>
            </a:r>
            <a:r>
              <a:rPr lang="pt-BR" u="sng" dirty="0"/>
              <a:t> Katz </a:t>
            </a:r>
            <a:r>
              <a:rPr lang="pt-BR" dirty="0"/>
              <a:t>a partir do projeto </a:t>
            </a:r>
            <a:r>
              <a:rPr lang="pt-BR" dirty="0" err="1"/>
              <a:t>SproutCore</a:t>
            </a:r>
            <a:r>
              <a:rPr lang="pt-BR" dirty="0"/>
              <a:t>. Na verdade </a:t>
            </a:r>
            <a:r>
              <a:rPr lang="pt-BR" dirty="0" err="1"/>
              <a:t>SproutCore</a:t>
            </a:r>
            <a:r>
              <a:rPr lang="pt-BR" dirty="0"/>
              <a:t> 2.0 foi renomeada para </a:t>
            </a:r>
            <a:r>
              <a:rPr lang="pt-BR" b="1" dirty="0"/>
              <a:t>Ember.js</a:t>
            </a:r>
            <a:r>
              <a:rPr lang="pt-BR" dirty="0"/>
              <a:t>. Até aquele momento, a maior  contribuição que </a:t>
            </a:r>
            <a:r>
              <a:rPr lang="pt-BR" dirty="0" err="1"/>
              <a:t>Yehuda</a:t>
            </a:r>
            <a:r>
              <a:rPr lang="pt-BR" dirty="0"/>
              <a:t> tinha dado para a comunidade de desenvolvimento de software tinha sido como participante do </a:t>
            </a:r>
            <a:r>
              <a:rPr lang="pt-BR" i="1" dirty="0"/>
              <a:t>core </a:t>
            </a:r>
            <a:r>
              <a:rPr lang="pt-BR" i="1" dirty="0" err="1"/>
              <a:t>team</a:t>
            </a:r>
            <a:r>
              <a:rPr lang="pt-BR" dirty="0"/>
              <a:t> do 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. Em 2015 surgiu o </a:t>
            </a:r>
            <a:r>
              <a:rPr lang="pt-BR" dirty="0" err="1"/>
              <a:t>Ember</a:t>
            </a:r>
            <a:r>
              <a:rPr lang="pt-BR" dirty="0"/>
              <a:t> 2.0 com diversas melhorias. Muito utilizado em grandes empresas, por ser um framework veloz que utiliza o padrão MVVM.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7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Framework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Facilita no desenvolvimento de diversas aplicações, sua atualização poupa tempo e custo para quem utiliza. De forma básica é um conjunto de bibliotecas utilizadas para criar uma base, onde a aplicações são construídas, um </a:t>
            </a:r>
            <a:r>
              <a:rPr lang="pt-BR" dirty="0" err="1"/>
              <a:t>otimizador</a:t>
            </a:r>
            <a:r>
              <a:rPr lang="pt-BR" dirty="0"/>
              <a:t> de recursos. 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9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MVVM (</a:t>
            </a:r>
            <a:r>
              <a:rPr lang="pt-BR" b="1" dirty="0" err="1"/>
              <a:t>Model-View-View-Model</a:t>
            </a:r>
            <a:r>
              <a:rPr lang="pt-BR" b="1" dirty="0"/>
              <a:t>)?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Ajuda a separar de forma limpa a lógica de negócios e apresentação de um aplicativo da interface do usuário. </a:t>
            </a:r>
            <a:endParaRPr lang="pt-BR" dirty="0"/>
          </a:p>
          <a:p>
            <a:r>
              <a:rPr lang="pt-BR" b="1" dirty="0" err="1" smtClean="0"/>
              <a:t>Model</a:t>
            </a:r>
            <a:r>
              <a:rPr lang="pt-BR" b="1" dirty="0"/>
              <a:t>: </a:t>
            </a:r>
            <a:r>
              <a:rPr lang="pt-BR" dirty="0"/>
              <a:t>Parte lógica da aplicação que gerencia o comportamento de dados.</a:t>
            </a:r>
            <a:endParaRPr lang="pt-BR" dirty="0"/>
          </a:p>
          <a:p>
            <a:r>
              <a:rPr lang="pt-BR" b="1" dirty="0" err="1"/>
              <a:t>View</a:t>
            </a:r>
            <a:r>
              <a:rPr lang="pt-BR" b="1" dirty="0"/>
              <a:t>:</a:t>
            </a:r>
            <a:r>
              <a:rPr lang="pt-BR" dirty="0"/>
              <a:t> Camada de interface do </a:t>
            </a:r>
            <a:r>
              <a:rPr lang="pt-BR" dirty="0" smtClean="0"/>
              <a:t>usuário.</a:t>
            </a:r>
          </a:p>
          <a:p>
            <a:r>
              <a:rPr lang="pt-BR" b="1" dirty="0" err="1" smtClean="0"/>
              <a:t>ViewModel</a:t>
            </a:r>
            <a:r>
              <a:rPr lang="pt-BR" b="1" dirty="0"/>
              <a:t>:</a:t>
            </a:r>
            <a:r>
              <a:rPr lang="pt-BR" dirty="0"/>
              <a:t> Camada responsável por determinar quando as ações serão executadas em uma aplicação.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5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Características do </a:t>
            </a:r>
            <a:r>
              <a:rPr lang="pt-BR" b="1" dirty="0" err="1" smtClean="0"/>
              <a:t>ember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Adoção de boas práticas de desenvolvimento;</a:t>
            </a:r>
          </a:p>
          <a:p>
            <a:r>
              <a:rPr lang="pt-BR" dirty="0"/>
              <a:t>possui o </a:t>
            </a:r>
            <a:r>
              <a:rPr lang="pt-BR" dirty="0" err="1" smtClean="0"/>
              <a:t>Ember</a:t>
            </a:r>
            <a:r>
              <a:rPr lang="pt-BR" dirty="0"/>
              <a:t>-</a:t>
            </a:r>
            <a:r>
              <a:rPr lang="pt-BR" dirty="0" smtClean="0"/>
              <a:t>CLI</a:t>
            </a:r>
            <a:r>
              <a:rPr lang="pt-BR" dirty="0"/>
              <a:t>, interface de linha de comando de criação e gerenciamento de </a:t>
            </a:r>
            <a:r>
              <a:rPr lang="pt-BR" dirty="0" smtClean="0"/>
              <a:t>projetos, que</a:t>
            </a:r>
            <a:r>
              <a:rPr lang="pt-BR" dirty="0"/>
              <a:t> </a:t>
            </a:r>
            <a:r>
              <a:rPr lang="pt-BR" dirty="0" smtClean="0"/>
              <a:t>facilita </a:t>
            </a:r>
            <a:r>
              <a:rPr lang="pt-BR" dirty="0"/>
              <a:t>a criação de </a:t>
            </a:r>
            <a:r>
              <a:rPr lang="pt-BR" dirty="0" smtClean="0"/>
              <a:t>componentes;</a:t>
            </a:r>
          </a:p>
          <a:p>
            <a:r>
              <a:rPr lang="pt-BR" dirty="0" err="1" smtClean="0"/>
              <a:t>Ember</a:t>
            </a:r>
            <a:r>
              <a:rPr lang="pt-BR" dirty="0" smtClean="0"/>
              <a:t> </a:t>
            </a:r>
            <a:r>
              <a:rPr lang="pt-BR" dirty="0" err="1" smtClean="0"/>
              <a:t>Observer</a:t>
            </a:r>
            <a:r>
              <a:rPr lang="pt-BR" dirty="0" smtClean="0"/>
              <a:t>, é </a:t>
            </a:r>
            <a:r>
              <a:rPr lang="pt-BR" dirty="0"/>
              <a:t>um repositório de </a:t>
            </a:r>
            <a:r>
              <a:rPr lang="pt-BR" dirty="0" err="1"/>
              <a:t>addons</a:t>
            </a:r>
            <a:r>
              <a:rPr lang="pt-BR" dirty="0"/>
              <a:t> que são </a:t>
            </a:r>
            <a:r>
              <a:rPr lang="pt-BR" dirty="0" smtClean="0"/>
              <a:t>possíveis de </a:t>
            </a:r>
            <a:r>
              <a:rPr lang="pt-BR" dirty="0"/>
              <a:t>instalar através da </a:t>
            </a:r>
            <a:r>
              <a:rPr lang="pt-BR" dirty="0" err="1"/>
              <a:t>ember</a:t>
            </a:r>
            <a:r>
              <a:rPr lang="pt-BR" dirty="0"/>
              <a:t>-CLI. </a:t>
            </a:r>
            <a:r>
              <a:rPr lang="pt-BR" dirty="0" err="1"/>
              <a:t>Addons</a:t>
            </a:r>
            <a:r>
              <a:rPr lang="pt-BR" dirty="0"/>
              <a:t> ajudam no desenvolvimento, o repositório é bem extenso. Atualmente tem mais de 4000 </a:t>
            </a:r>
            <a:r>
              <a:rPr lang="pt-BR" dirty="0" err="1"/>
              <a:t>addons</a:t>
            </a:r>
            <a:r>
              <a:rPr lang="pt-BR" dirty="0"/>
              <a:t> no </a:t>
            </a:r>
            <a:r>
              <a:rPr lang="pt-BR" dirty="0" err="1"/>
              <a:t>observer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err="1"/>
              <a:t>Ember</a:t>
            </a:r>
            <a:r>
              <a:rPr lang="pt-BR" dirty="0"/>
              <a:t> Data, biblioteca para trabalhar com a camada de </a:t>
            </a:r>
            <a:r>
              <a:rPr lang="pt-BR" dirty="0" err="1"/>
              <a:t>models</a:t>
            </a:r>
            <a:r>
              <a:rPr lang="pt-BR" dirty="0"/>
              <a:t> em aplicações </a:t>
            </a:r>
            <a:r>
              <a:rPr lang="pt-BR" dirty="0" err="1" smtClean="0"/>
              <a:t>Ember</a:t>
            </a:r>
            <a:r>
              <a:rPr lang="pt-BR" dirty="0" smtClean="0"/>
              <a:t>;</a:t>
            </a:r>
            <a:endParaRPr lang="pt-BR" dirty="0"/>
          </a:p>
          <a:p>
            <a:pPr fontAlgn="base"/>
            <a:r>
              <a:rPr lang="pt-BR" dirty="0"/>
              <a:t>Possui sistema de roteamento complexo para determinar diferentes rotas de aplicação;</a:t>
            </a:r>
          </a:p>
          <a:p>
            <a:pPr fontAlgn="base"/>
            <a:r>
              <a:rPr lang="pt-BR" dirty="0"/>
              <a:t>Estabilidade;</a:t>
            </a:r>
          </a:p>
          <a:p>
            <a:pPr fontAlgn="base"/>
            <a:r>
              <a:rPr lang="pt-BR" dirty="0"/>
              <a:t>Atualização contínua a cada 6 semanas;</a:t>
            </a:r>
          </a:p>
          <a:p>
            <a:pPr fontAlgn="base"/>
            <a:r>
              <a:rPr lang="pt-BR" dirty="0"/>
              <a:t>Escrito em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98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Conceitos básicos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300" dirty="0" smtClean="0"/>
              <a:t>O </a:t>
            </a:r>
            <a:r>
              <a:rPr lang="pt-BR" sz="2300" dirty="0" err="1" smtClean="0"/>
              <a:t>ember</a:t>
            </a:r>
            <a:r>
              <a:rPr lang="pt-BR" sz="2300" dirty="0" smtClean="0"/>
              <a:t> é composto por cinco conceitos-chaves:</a:t>
            </a:r>
          </a:p>
          <a:p>
            <a:r>
              <a:rPr lang="pt-BR" sz="2300" b="1" dirty="0"/>
              <a:t>Rotas (</a:t>
            </a:r>
            <a:r>
              <a:rPr lang="pt-BR" sz="2300" b="1" dirty="0" err="1" smtClean="0"/>
              <a:t>Routes</a:t>
            </a:r>
            <a:r>
              <a:rPr lang="pt-BR" sz="2300" b="1" dirty="0" smtClean="0"/>
              <a:t>);</a:t>
            </a:r>
          </a:p>
          <a:p>
            <a:r>
              <a:rPr lang="pt-BR" sz="2300" b="1" dirty="0" smtClean="0"/>
              <a:t>Modelos </a:t>
            </a:r>
            <a:r>
              <a:rPr lang="pt-BR" sz="2300" b="1" dirty="0"/>
              <a:t>(</a:t>
            </a:r>
            <a:r>
              <a:rPr lang="pt-BR" sz="2300" b="1" dirty="0" err="1" smtClean="0"/>
              <a:t>Models</a:t>
            </a:r>
            <a:r>
              <a:rPr lang="pt-BR" sz="2300" dirty="0" smtClean="0"/>
              <a:t>);</a:t>
            </a:r>
          </a:p>
          <a:p>
            <a:r>
              <a:rPr lang="pt-BR" sz="2300" b="1" dirty="0" smtClean="0"/>
              <a:t>Padrões </a:t>
            </a:r>
            <a:r>
              <a:rPr lang="pt-BR" sz="2300" b="1" dirty="0"/>
              <a:t>(</a:t>
            </a:r>
            <a:r>
              <a:rPr lang="pt-BR" sz="2300" b="1" dirty="0" err="1" smtClean="0"/>
              <a:t>Templates</a:t>
            </a:r>
            <a:r>
              <a:rPr lang="pt-BR" sz="2300" b="1" dirty="0" smtClean="0"/>
              <a:t>)</a:t>
            </a:r>
            <a:r>
              <a:rPr lang="pt-BR" sz="2300" dirty="0" smtClean="0"/>
              <a:t> ;</a:t>
            </a:r>
          </a:p>
          <a:p>
            <a:r>
              <a:rPr lang="pt-BR" sz="2300" b="1" dirty="0" smtClean="0"/>
              <a:t>Componentes;</a:t>
            </a:r>
          </a:p>
          <a:p>
            <a:r>
              <a:rPr lang="pt-BR" sz="2300" b="1" dirty="0" smtClean="0"/>
              <a:t>Serviços.</a:t>
            </a:r>
            <a:endParaRPr lang="pt-BR" sz="2300" dirty="0"/>
          </a:p>
          <a:p>
            <a:pPr marL="0" indent="0">
              <a:buNone/>
            </a:pPr>
            <a:r>
              <a:rPr lang="pt-BR" sz="2300" dirty="0" err="1" smtClean="0"/>
              <a:t>Ember</a:t>
            </a:r>
            <a:r>
              <a:rPr lang="pt-BR" sz="2300" dirty="0" smtClean="0"/>
              <a:t> </a:t>
            </a:r>
            <a:r>
              <a:rPr lang="pt-BR" sz="2300" dirty="0"/>
              <a:t>também fornece injeção de dependência, vinculação de dados bidirecional declarativa, propriedades computadas e </a:t>
            </a:r>
            <a:r>
              <a:rPr lang="pt-BR" sz="2300" dirty="0" err="1"/>
              <a:t>templates</a:t>
            </a:r>
            <a:r>
              <a:rPr lang="pt-BR" sz="2300" dirty="0"/>
              <a:t> </a:t>
            </a:r>
            <a:r>
              <a:rPr lang="pt-BR" sz="2300" dirty="0" err="1"/>
              <a:t>auto-atualizáveis</a:t>
            </a:r>
            <a:r>
              <a:rPr lang="pt-BR" sz="2300" dirty="0"/>
              <a:t>.</a:t>
            </a:r>
            <a:endParaRPr lang="pt-BR" sz="2300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6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Rotas e modelos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Rotas (</a:t>
            </a:r>
            <a:r>
              <a:rPr lang="pt-BR" b="1" dirty="0" err="1"/>
              <a:t>Routes</a:t>
            </a:r>
            <a:r>
              <a:rPr lang="pt-BR" b="1" dirty="0"/>
              <a:t>)</a:t>
            </a:r>
            <a:r>
              <a:rPr lang="pt-BR" dirty="0"/>
              <a:t>: No </a:t>
            </a:r>
            <a:r>
              <a:rPr lang="pt-BR" dirty="0" err="1"/>
              <a:t>Ember</a:t>
            </a:r>
            <a:r>
              <a:rPr lang="pt-BR" dirty="0"/>
              <a:t>, o estado de uma aplicação é representada por uma URL. Cada URL tem um objeto de rota correspondente que controla o que é visível para o usuário.</a:t>
            </a:r>
          </a:p>
          <a:p>
            <a:r>
              <a:rPr lang="pt-BR" b="1" dirty="0"/>
              <a:t>Modelos (</a:t>
            </a:r>
            <a:r>
              <a:rPr lang="pt-BR" b="1" dirty="0" err="1"/>
              <a:t>Models</a:t>
            </a:r>
            <a:r>
              <a:rPr lang="pt-BR" b="1" dirty="0"/>
              <a:t>)</a:t>
            </a:r>
            <a:r>
              <a:rPr lang="pt-BR" dirty="0"/>
              <a:t>: Cada rota tem um modelo associado, contendo os dados associados ao estado atual do aplicativo. Embora seja possível usar </a:t>
            </a:r>
            <a:r>
              <a:rPr lang="pt-BR" dirty="0" err="1"/>
              <a:t>jQuer</a:t>
            </a:r>
            <a:r>
              <a:rPr lang="pt-BR" dirty="0"/>
              <a:t> para carregar objetos JSON de um servidor e usar esses objetos como modelos, a maioria dos aplicativos usa uma biblioteca de modelos, como </a:t>
            </a:r>
            <a:r>
              <a:rPr lang="pt-BR" dirty="0" err="1"/>
              <a:t>Ember</a:t>
            </a:r>
            <a:r>
              <a:rPr lang="pt-BR" dirty="0"/>
              <a:t> Data, para lidar com isso.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9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Padrões, componentes e serviços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Padrões (</a:t>
            </a:r>
            <a:r>
              <a:rPr lang="pt-BR" b="1" dirty="0" err="1"/>
              <a:t>Templates</a:t>
            </a:r>
            <a:r>
              <a:rPr lang="pt-BR" b="1" dirty="0"/>
              <a:t>)</a:t>
            </a:r>
            <a:r>
              <a:rPr lang="pt-BR" dirty="0"/>
              <a:t>: </a:t>
            </a:r>
            <a:r>
              <a:rPr lang="pt-BR" dirty="0" err="1"/>
              <a:t>Templates</a:t>
            </a:r>
            <a:r>
              <a:rPr lang="pt-BR" dirty="0"/>
              <a:t> são usados para criar o HTML do aplicativo e são escritos com a linguagem de </a:t>
            </a:r>
            <a:r>
              <a:rPr lang="pt-BR" dirty="0" err="1"/>
              <a:t>templates</a:t>
            </a:r>
            <a:r>
              <a:rPr lang="pt-BR" dirty="0"/>
              <a:t> </a:t>
            </a:r>
            <a:r>
              <a:rPr lang="pt-BR" dirty="0" err="1"/>
              <a:t>HTMLBars</a:t>
            </a:r>
            <a:r>
              <a:rPr lang="pt-BR" dirty="0"/>
              <a:t>. (</a:t>
            </a:r>
            <a:r>
              <a:rPr lang="pt-BR" dirty="0" err="1"/>
              <a:t>HTMLBars</a:t>
            </a:r>
            <a:r>
              <a:rPr lang="pt-BR" dirty="0"/>
              <a:t> é uma variação do </a:t>
            </a:r>
            <a:r>
              <a:rPr lang="pt-BR" dirty="0" err="1"/>
              <a:t>Handlebars</a:t>
            </a:r>
            <a:r>
              <a:rPr lang="pt-BR" dirty="0"/>
              <a:t> que cria elementos DOM em vez de uma </a:t>
            </a:r>
            <a:r>
              <a:rPr lang="pt-BR" dirty="0" err="1"/>
              <a:t>String</a:t>
            </a:r>
            <a:r>
              <a:rPr lang="pt-BR" dirty="0"/>
              <a:t>.)</a:t>
            </a:r>
          </a:p>
          <a:p>
            <a:r>
              <a:rPr lang="pt-BR" b="1" dirty="0" smtClean="0"/>
              <a:t>Componentes</a:t>
            </a:r>
            <a:r>
              <a:rPr lang="pt-BR" dirty="0" smtClean="0"/>
              <a:t>: Um </a:t>
            </a:r>
            <a:r>
              <a:rPr lang="pt-BR" dirty="0"/>
              <a:t>componente é uma </a:t>
            </a:r>
            <a:r>
              <a:rPr lang="pt-BR" dirty="0" err="1"/>
              <a:t>tag</a:t>
            </a:r>
            <a:r>
              <a:rPr lang="pt-BR" dirty="0"/>
              <a:t> HTML personalizada. O comportamento é implementado usando </a:t>
            </a:r>
            <a:r>
              <a:rPr lang="pt-BR" dirty="0" err="1"/>
              <a:t>JavaScript</a:t>
            </a:r>
            <a:r>
              <a:rPr lang="pt-BR" dirty="0"/>
              <a:t> e sua aparência é definida usando modelos </a:t>
            </a:r>
            <a:r>
              <a:rPr lang="pt-BR" dirty="0" err="1"/>
              <a:t>HTMLBars</a:t>
            </a:r>
            <a:r>
              <a:rPr lang="pt-BR" dirty="0"/>
              <a:t>. Componentes "são donos" de seus dados. Eles também podem ser aninhados e podem se comunicar com seus componentes pai por meio de ações (eventos). Outras bibliotecas de componentes, tais como </a:t>
            </a:r>
            <a:r>
              <a:rPr lang="pt-BR" dirty="0" err="1"/>
              <a:t>Polymer</a:t>
            </a:r>
            <a:r>
              <a:rPr lang="pt-BR" dirty="0"/>
              <a:t> também podem ser usadas com </a:t>
            </a:r>
            <a:r>
              <a:rPr lang="pt-BR" dirty="0" err="1"/>
              <a:t>Ember</a:t>
            </a:r>
            <a:r>
              <a:rPr lang="pt-BR" dirty="0"/>
              <a:t>.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Serviços</a:t>
            </a:r>
            <a:r>
              <a:rPr lang="pt-BR" dirty="0" smtClean="0"/>
              <a:t>: Serviços </a:t>
            </a:r>
            <a:r>
              <a:rPr lang="pt-BR" dirty="0"/>
              <a:t>são apenas objetos </a:t>
            </a:r>
            <a:r>
              <a:rPr lang="pt-BR" dirty="0" err="1"/>
              <a:t>singleton</a:t>
            </a:r>
            <a:r>
              <a:rPr lang="pt-BR" dirty="0"/>
              <a:t> para armazenar dados de longa duração, como sessões de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7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Porque usar o </a:t>
            </a:r>
            <a:r>
              <a:rPr lang="pt-BR" b="1" dirty="0" err="1" smtClean="0"/>
              <a:t>Ember</a:t>
            </a:r>
            <a:r>
              <a:rPr lang="pt-BR" b="1" dirty="0" smtClean="0"/>
              <a:t>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baseado no padrão </a:t>
            </a:r>
            <a:r>
              <a:rPr lang="pt-BR" u="sng" dirty="0"/>
              <a:t>MVVM</a:t>
            </a:r>
            <a:r>
              <a:rPr lang="pt-BR" dirty="0"/>
              <a:t> que é um padrão focado no desenvolvimento de interfaces gráficas.</a:t>
            </a:r>
          </a:p>
          <a:p>
            <a:pPr fontAlgn="base"/>
            <a:r>
              <a:rPr lang="pt-BR" dirty="0"/>
              <a:t>T</a:t>
            </a:r>
            <a:r>
              <a:rPr lang="pt-BR" dirty="0" smtClean="0"/>
              <a:t>em </a:t>
            </a:r>
            <a:r>
              <a:rPr lang="pt-BR" dirty="0"/>
              <a:t>uma API estável.</a:t>
            </a:r>
          </a:p>
          <a:p>
            <a:pPr fontAlgn="base"/>
            <a:r>
              <a:rPr lang="pt-BR" dirty="0"/>
              <a:t>F</a:t>
            </a:r>
            <a:r>
              <a:rPr lang="pt-BR" dirty="0" smtClean="0"/>
              <a:t>oi </a:t>
            </a:r>
            <a:r>
              <a:rPr lang="pt-BR" dirty="0"/>
              <a:t>uns dos primeiros frameworks a adotar </a:t>
            </a:r>
            <a:r>
              <a:rPr lang="pt-BR" dirty="0" err="1"/>
              <a:t>promises</a:t>
            </a:r>
            <a:r>
              <a:rPr lang="pt-BR" dirty="0"/>
              <a:t> do </a:t>
            </a:r>
            <a:r>
              <a:rPr lang="pt-BR" dirty="0" err="1"/>
              <a:t>javascript</a:t>
            </a:r>
            <a:r>
              <a:rPr lang="pt-BR" dirty="0"/>
              <a:t>, Web </a:t>
            </a:r>
            <a:r>
              <a:rPr lang="pt-BR" dirty="0" err="1"/>
              <a:t>components</a:t>
            </a:r>
            <a:r>
              <a:rPr lang="pt-BR" dirty="0"/>
              <a:t>  e ES6.</a:t>
            </a:r>
          </a:p>
          <a:p>
            <a:pPr fontAlgn="base"/>
            <a:r>
              <a:rPr lang="pt-BR" dirty="0"/>
              <a:t>Grande </a:t>
            </a:r>
            <a:r>
              <a:rPr lang="pt-BR" dirty="0" smtClean="0"/>
              <a:t>ecossistema.</a:t>
            </a:r>
            <a:endParaRPr lang="pt-BR" dirty="0"/>
          </a:p>
          <a:p>
            <a:pPr fontAlgn="base"/>
            <a:r>
              <a:rPr lang="pt-BR" dirty="0"/>
              <a:t>Código </a:t>
            </a:r>
            <a:r>
              <a:rPr lang="pt-BR" dirty="0" smtClean="0"/>
              <a:t>aberto.</a:t>
            </a:r>
            <a:endParaRPr lang="pt-BR" dirty="0"/>
          </a:p>
          <a:p>
            <a:pPr fontAlgn="base"/>
            <a:r>
              <a:rPr lang="pt-BR" dirty="0"/>
              <a:t>Foco na </a:t>
            </a:r>
            <a:r>
              <a:rPr lang="pt-BR" dirty="0" smtClean="0"/>
              <a:t>web.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9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16c05727-aa75-4e4a-9b5f-8a80a1165891"/>
    <ds:schemaRef ds:uri="http://www.w3.org/XML/1998/namespace"/>
    <ds:schemaRef ds:uri="http://purl.org/dc/dcmitype/"/>
    <ds:schemaRef ds:uri="71af3243-3dd4-4a8d-8c0d-dd76da1f02a5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0</TotalTime>
  <Words>729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Celeste</vt:lpstr>
      <vt:lpstr>Ember.js</vt:lpstr>
      <vt:lpstr>história</vt:lpstr>
      <vt:lpstr>Framework</vt:lpstr>
      <vt:lpstr>O que é MVVM (Model-View-View-Model)?</vt:lpstr>
      <vt:lpstr>Características do ember</vt:lpstr>
      <vt:lpstr>Conceitos básicos</vt:lpstr>
      <vt:lpstr>Rotas e modelos</vt:lpstr>
      <vt:lpstr>Padrões, componentes e serviços</vt:lpstr>
      <vt:lpstr>Porque usar o Ember?</vt:lpstr>
      <vt:lpstr>Plataformas que usam o ember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2023-08-25T11:19:48Z</dcterms:created>
  <dcterms:modified xsi:type="dcterms:W3CDTF">2023-08-25T12:41:10Z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