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gherkin/reference/#ste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cucumber/step-defini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cucumber/api/#h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cucumber/api/#ta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F115-A550-324E-A852-5E26C292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Definición de casos de prueba con </a:t>
            </a:r>
            <a:r>
              <a:rPr lang="es-ES" dirty="0" err="1"/>
              <a:t>Gherkin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C53E3-FB4C-064B-BCD1-BA9888652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5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64800-40AD-DC4F-AE1E-F9CC2B61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38AC5-6F28-DC4A-BCC3-9D35159C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(</a:t>
            </a:r>
            <a:r>
              <a:rPr lang="es-ES" dirty="0" err="1"/>
              <a:t>optional</a:t>
            </a:r>
            <a:r>
              <a:rPr lang="es-ES" dirty="0"/>
              <a:t>) Rule </a:t>
            </a:r>
            <a:r>
              <a:rPr lang="es-ES" dirty="0" err="1"/>
              <a:t>keyword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Gherkin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v6.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Rule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to </a:t>
            </a: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i="1" dirty="0" err="1"/>
              <a:t>business</a:t>
            </a:r>
            <a:r>
              <a:rPr lang="es-ES" i="1" dirty="0"/>
              <a:t> rule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implemented</a:t>
            </a:r>
            <a:r>
              <a:rPr lang="es-ES" dirty="0"/>
              <a:t>. 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feature</a:t>
            </a:r>
            <a:r>
              <a:rPr lang="es-ES" dirty="0"/>
              <a:t>. </a:t>
            </a:r>
          </a:p>
          <a:p>
            <a:r>
              <a:rPr lang="es-ES" dirty="0"/>
              <a:t>A Rule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together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to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i="1" dirty="0" err="1"/>
              <a:t>business</a:t>
            </a:r>
            <a:r>
              <a:rPr lang="es-ES" i="1" dirty="0"/>
              <a:t> rule</a:t>
            </a:r>
            <a:r>
              <a:rPr lang="es-ES" dirty="0"/>
              <a:t>. </a:t>
            </a:r>
          </a:p>
          <a:p>
            <a:r>
              <a:rPr lang="es-ES" dirty="0"/>
              <a:t>A Rule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scenarios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illustrate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particular rule.</a:t>
            </a:r>
          </a:p>
        </p:txBody>
      </p:sp>
    </p:spTree>
    <p:extLst>
      <p:ext uri="{BB962C8B-B14F-4D97-AF65-F5344CB8AC3E}">
        <p14:creationId xmlns:p14="http://schemas.microsoft.com/office/powerpoint/2010/main" val="82838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03269-8EE7-A545-B593-2E7057E4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Rule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D0DB5-6F99-BA4F-972F-D54D23BB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2155" cy="3880773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# -- FILE: </a:t>
            </a:r>
            <a:r>
              <a:rPr lang="es-ES" dirty="0" err="1">
                <a:latin typeface="Courier" pitchFamily="2" charset="0"/>
              </a:rPr>
              <a:t>features</a:t>
            </a:r>
            <a:r>
              <a:rPr lang="es-ES" dirty="0">
                <a:latin typeface="Courier" pitchFamily="2" charset="0"/>
              </a:rPr>
              <a:t>/</a:t>
            </a:r>
            <a:r>
              <a:rPr lang="es-ES" dirty="0" err="1">
                <a:latin typeface="Courier" pitchFamily="2" charset="0"/>
              </a:rPr>
              <a:t>gherkin.ruleexample.feature</a:t>
            </a: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Feature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Highlander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Rule: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can be </a:t>
            </a:r>
            <a:r>
              <a:rPr lang="es-ES" dirty="0" err="1">
                <a:latin typeface="Courier" pitchFamily="2" charset="0"/>
              </a:rPr>
              <a:t>only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Example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Only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-- More </a:t>
            </a:r>
            <a:r>
              <a:rPr lang="es-ES" dirty="0" err="1">
                <a:latin typeface="Courier" pitchFamily="2" charset="0"/>
              </a:rPr>
              <a:t>than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alive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are 3 ninjas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And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are more </a:t>
            </a:r>
            <a:r>
              <a:rPr lang="es-ES" dirty="0" err="1">
                <a:latin typeface="Courier" pitchFamily="2" charset="0"/>
              </a:rPr>
              <a:t>than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ninja </a:t>
            </a:r>
            <a:r>
              <a:rPr lang="es-ES" dirty="0" err="1">
                <a:latin typeface="Courier" pitchFamily="2" charset="0"/>
              </a:rPr>
              <a:t>alive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2 ninjas </a:t>
            </a:r>
            <a:r>
              <a:rPr lang="es-ES" dirty="0" err="1">
                <a:latin typeface="Courier" pitchFamily="2" charset="0"/>
              </a:rPr>
              <a:t>meet</a:t>
            </a:r>
            <a:r>
              <a:rPr lang="es-ES" dirty="0">
                <a:latin typeface="Courier" pitchFamily="2" charset="0"/>
              </a:rPr>
              <a:t>, </a:t>
            </a:r>
            <a:r>
              <a:rPr lang="es-ES" dirty="0" err="1">
                <a:latin typeface="Courier" pitchFamily="2" charset="0"/>
              </a:rPr>
              <a:t>they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will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fight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ninja </a:t>
            </a:r>
            <a:r>
              <a:rPr lang="es-ES" dirty="0" err="1">
                <a:latin typeface="Courier" pitchFamily="2" charset="0"/>
              </a:rPr>
              <a:t>dies</a:t>
            </a:r>
            <a:r>
              <a:rPr lang="es-ES" dirty="0">
                <a:latin typeface="Courier" pitchFamily="2" charset="0"/>
              </a:rPr>
              <a:t> (</a:t>
            </a:r>
            <a:r>
              <a:rPr lang="es-ES" dirty="0" err="1">
                <a:latin typeface="Courier" pitchFamily="2" charset="0"/>
              </a:rPr>
              <a:t>but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not</a:t>
            </a:r>
            <a:r>
              <a:rPr lang="es-ES" dirty="0">
                <a:latin typeface="Courier" pitchFamily="2" charset="0"/>
              </a:rPr>
              <a:t> me) And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ninja </a:t>
            </a:r>
            <a:r>
              <a:rPr lang="es-ES" dirty="0" err="1">
                <a:latin typeface="Courier" pitchFamily="2" charset="0"/>
              </a:rPr>
              <a:t>less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alive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Example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Only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--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alive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only</a:t>
            </a:r>
            <a:r>
              <a:rPr lang="es-ES" dirty="0">
                <a:latin typeface="Courier" pitchFamily="2" charset="0"/>
              </a:rPr>
              <a:t> 1 ninja </a:t>
            </a:r>
            <a:r>
              <a:rPr lang="es-ES" dirty="0" err="1">
                <a:latin typeface="Courier" pitchFamily="2" charset="0"/>
              </a:rPr>
              <a:t>alive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he (</a:t>
            </a:r>
            <a:r>
              <a:rPr lang="es-ES" dirty="0" err="1">
                <a:latin typeface="Courier" pitchFamily="2" charset="0"/>
              </a:rPr>
              <a:t>or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she</a:t>
            </a:r>
            <a:r>
              <a:rPr lang="es-ES" dirty="0">
                <a:latin typeface="Courier" pitchFamily="2" charset="0"/>
              </a:rPr>
              <a:t>) </a:t>
            </a:r>
            <a:r>
              <a:rPr lang="es-ES" dirty="0" err="1">
                <a:latin typeface="Courier" pitchFamily="2" charset="0"/>
              </a:rPr>
              <a:t>will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live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forever</a:t>
            </a:r>
            <a:r>
              <a:rPr lang="es-ES" dirty="0">
                <a:latin typeface="Courier" pitchFamily="2" charset="0"/>
              </a:rPr>
              <a:t> ;-)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Rule: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can be </a:t>
            </a:r>
            <a:r>
              <a:rPr lang="es-ES" dirty="0" err="1">
                <a:latin typeface="Courier" pitchFamily="2" charset="0"/>
              </a:rPr>
              <a:t>Two</a:t>
            </a:r>
            <a:r>
              <a:rPr lang="es-ES" dirty="0">
                <a:latin typeface="Courier" pitchFamily="2" charset="0"/>
              </a:rPr>
              <a:t> (in </a:t>
            </a:r>
            <a:r>
              <a:rPr lang="es-ES" dirty="0" err="1">
                <a:latin typeface="Courier" pitchFamily="2" charset="0"/>
              </a:rPr>
              <a:t>some</a:t>
            </a:r>
            <a:r>
              <a:rPr lang="es-ES" dirty="0">
                <a:latin typeface="Courier" pitchFamily="2" charset="0"/>
              </a:rPr>
              <a:t> cases) 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Example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Two</a:t>
            </a:r>
            <a:r>
              <a:rPr lang="es-ES" dirty="0">
                <a:latin typeface="Courier" pitchFamily="2" charset="0"/>
              </a:rPr>
              <a:t> -- </a:t>
            </a:r>
            <a:r>
              <a:rPr lang="es-ES" dirty="0" err="1">
                <a:latin typeface="Courier" pitchFamily="2" charset="0"/>
              </a:rPr>
              <a:t>Dead</a:t>
            </a:r>
            <a:r>
              <a:rPr lang="es-ES" dirty="0">
                <a:latin typeface="Courier" pitchFamily="2" charset="0"/>
              </a:rPr>
              <a:t> and </a:t>
            </a:r>
            <a:r>
              <a:rPr lang="es-ES" dirty="0" err="1">
                <a:latin typeface="Courier" pitchFamily="2" charset="0"/>
              </a:rPr>
              <a:t>Reborn</a:t>
            </a:r>
            <a:r>
              <a:rPr lang="es-ES" dirty="0">
                <a:latin typeface="Courier" pitchFamily="2" charset="0"/>
              </a:rPr>
              <a:t> as Phoenix ...</a:t>
            </a:r>
          </a:p>
        </p:txBody>
      </p:sp>
    </p:spTree>
    <p:extLst>
      <p:ext uri="{BB962C8B-B14F-4D97-AF65-F5344CB8AC3E}">
        <p14:creationId xmlns:p14="http://schemas.microsoft.com/office/powerpoint/2010/main" val="225074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DFC8-CF90-4A44-AFB0-45199EBD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8A1BC-C988-6649-9777-E739A077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i="1" dirty="0"/>
              <a:t>concrete </a:t>
            </a:r>
            <a:r>
              <a:rPr lang="es-ES" i="1" dirty="0" err="1"/>
              <a:t>example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i="1" dirty="0" err="1"/>
              <a:t>illustrates</a:t>
            </a:r>
            <a:r>
              <a:rPr lang="es-ES" dirty="0"/>
              <a:t> a </a:t>
            </a:r>
            <a:r>
              <a:rPr lang="es-ES" dirty="0" err="1"/>
              <a:t>business</a:t>
            </a:r>
            <a:r>
              <a:rPr lang="es-ES" dirty="0"/>
              <a:t> rule.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of </a:t>
            </a:r>
            <a:r>
              <a:rPr lang="es-ES" dirty="0">
                <a:hlinkClick r:id="rId2"/>
              </a:rPr>
              <a:t>steps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synonym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.</a:t>
            </a:r>
          </a:p>
          <a:p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as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recommend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at 3-5 per </a:t>
            </a:r>
            <a:r>
              <a:rPr lang="es-ES" dirty="0" err="1"/>
              <a:t>example</a:t>
            </a:r>
            <a:r>
              <a:rPr lang="es-ES" dirty="0"/>
              <a:t>.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in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will</a:t>
            </a:r>
            <a:r>
              <a:rPr lang="es-ES" dirty="0"/>
              <a:t> cause </a:t>
            </a:r>
            <a:r>
              <a:rPr lang="es-ES" dirty="0" err="1"/>
              <a:t>it</a:t>
            </a:r>
            <a:r>
              <a:rPr lang="es-ES" dirty="0"/>
              <a:t> to lose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expressive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as </a:t>
            </a:r>
            <a:r>
              <a:rPr lang="es-ES" dirty="0" err="1"/>
              <a:t>specification</a:t>
            </a:r>
            <a:r>
              <a:rPr lang="es-ES" dirty="0"/>
              <a:t> and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  <a:p>
            <a:r>
              <a:rPr lang="es-ES" dirty="0"/>
              <a:t>In </a:t>
            </a:r>
            <a:r>
              <a:rPr lang="es-ES" dirty="0" err="1"/>
              <a:t>addition</a:t>
            </a:r>
            <a:r>
              <a:rPr lang="es-ES" dirty="0"/>
              <a:t> to </a:t>
            </a:r>
            <a:r>
              <a:rPr lang="es-ES" dirty="0" err="1"/>
              <a:t>being</a:t>
            </a:r>
            <a:r>
              <a:rPr lang="es-ES" dirty="0"/>
              <a:t> a </a:t>
            </a:r>
            <a:r>
              <a:rPr lang="es-ES" dirty="0" err="1"/>
              <a:t>specification</a:t>
            </a:r>
            <a:r>
              <a:rPr lang="es-ES" dirty="0"/>
              <a:t> and </a:t>
            </a:r>
            <a:r>
              <a:rPr lang="es-ES" dirty="0" err="1"/>
              <a:t>documentation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i="1" dirty="0"/>
              <a:t>test</a:t>
            </a:r>
            <a:r>
              <a:rPr lang="es-ES" dirty="0"/>
              <a:t>. As a </a:t>
            </a:r>
            <a:r>
              <a:rPr lang="es-ES" dirty="0" err="1"/>
              <a:t>whole</a:t>
            </a:r>
            <a:r>
              <a:rPr lang="es-ES" dirty="0"/>
              <a:t>,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are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i="1" dirty="0" err="1"/>
              <a:t>executable</a:t>
            </a:r>
            <a:r>
              <a:rPr lang="es-ES" i="1" dirty="0"/>
              <a:t> </a:t>
            </a:r>
            <a:r>
              <a:rPr lang="es-ES" i="1" dirty="0" err="1"/>
              <a:t>specification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:</a:t>
            </a:r>
          </a:p>
          <a:p>
            <a:r>
              <a:rPr lang="es-ES" dirty="0"/>
              <a:t>Describe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(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)</a:t>
            </a:r>
          </a:p>
          <a:p>
            <a:r>
              <a:rPr lang="es-ES" dirty="0"/>
              <a:t>Describe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(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)</a:t>
            </a:r>
          </a:p>
          <a:p>
            <a:r>
              <a:rPr lang="es-ES" dirty="0"/>
              <a:t>Describe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(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21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C3B73-FCD3-7F4B-8BC0-695B77C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FA63E-E8D3-CC4D-844C-EF6D12EF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starts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, And,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.</a:t>
            </a:r>
          </a:p>
          <a:p>
            <a:r>
              <a:rPr lang="es-ES" dirty="0" err="1"/>
              <a:t>Cucumber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in a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at a time,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you’ve</a:t>
            </a:r>
            <a:r>
              <a:rPr lang="es-ES" dirty="0"/>
              <a:t> </a:t>
            </a:r>
            <a:r>
              <a:rPr lang="es-ES" dirty="0" err="1"/>
              <a:t>written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in.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Cucumber</a:t>
            </a:r>
            <a:r>
              <a:rPr lang="es-ES" dirty="0"/>
              <a:t> tries to </a:t>
            </a:r>
            <a:r>
              <a:rPr lang="es-ES" dirty="0" err="1"/>
              <a:t>execute</a:t>
            </a:r>
            <a:r>
              <a:rPr lang="es-ES" dirty="0"/>
              <a:t> a </a:t>
            </a:r>
            <a:r>
              <a:rPr lang="es-ES" dirty="0" err="1"/>
              <a:t>step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looks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 to </a:t>
            </a:r>
            <a:r>
              <a:rPr lang="es-ES" dirty="0" err="1"/>
              <a:t>execute</a:t>
            </a:r>
            <a:r>
              <a:rPr lang="es-ES" dirty="0"/>
              <a:t>.</a:t>
            </a:r>
          </a:p>
          <a:p>
            <a:r>
              <a:rPr lang="es-ES" dirty="0" err="1"/>
              <a:t>Keywords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, And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as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.</a:t>
            </a:r>
          </a:p>
          <a:p>
            <a:r>
              <a:rPr lang="es-ES" dirty="0" err="1"/>
              <a:t>Cucumber</a:t>
            </a:r>
            <a:r>
              <a:rPr lang="es-ES" dirty="0"/>
              <a:t> </a:t>
            </a:r>
            <a:r>
              <a:rPr lang="es-ES" dirty="0" err="1"/>
              <a:t>considers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duplicates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money</a:t>
            </a:r>
            <a:r>
              <a:rPr lang="es-ES" dirty="0">
                <a:latin typeface="Courier" pitchFamily="2" charset="0"/>
              </a:rPr>
              <a:t> in </a:t>
            </a:r>
            <a:r>
              <a:rPr lang="es-ES" dirty="0" err="1">
                <a:latin typeface="Courier" pitchFamily="2" charset="0"/>
              </a:rPr>
              <a:t>my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account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money</a:t>
            </a:r>
            <a:r>
              <a:rPr lang="es-ES" dirty="0">
                <a:latin typeface="Courier" pitchFamily="2" charset="0"/>
              </a:rPr>
              <a:t> in </a:t>
            </a:r>
            <a:r>
              <a:rPr lang="es-ES" dirty="0" err="1">
                <a:latin typeface="Courier" pitchFamily="2" charset="0"/>
              </a:rPr>
              <a:t>my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account</a:t>
            </a:r>
            <a:endParaRPr lang="es-ES" dirty="0">
              <a:latin typeface="Courier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07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591A-A654-174C-B9DF-0FDA4B28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Given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A3CC3-90B9-7D49-888B-19E0497A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Given</a:t>
            </a:r>
            <a:endParaRPr lang="es-ES" b="1" dirty="0"/>
          </a:p>
          <a:p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to describe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-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scene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past</a:t>
            </a:r>
            <a:r>
              <a:rPr lang="es-ES" dirty="0"/>
              <a:t>.</a:t>
            </a: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Cucumber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configure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to be in a </a:t>
            </a:r>
            <a:r>
              <a:rPr lang="es-ES" dirty="0" err="1"/>
              <a:t>well-defined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,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creating</a:t>
            </a:r>
            <a:r>
              <a:rPr lang="es-ES" dirty="0"/>
              <a:t> and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data to a test </a:t>
            </a:r>
            <a:r>
              <a:rPr lang="es-ES" dirty="0" err="1"/>
              <a:t>database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of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to </a:t>
            </a:r>
            <a:r>
              <a:rPr lang="es-ES" b="1" dirty="0" err="1"/>
              <a:t>put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system</a:t>
            </a:r>
            <a:r>
              <a:rPr lang="es-ES" b="1" dirty="0"/>
              <a:t> in a </a:t>
            </a:r>
            <a:r>
              <a:rPr lang="es-ES" b="1" dirty="0" err="1"/>
              <a:t>known</a:t>
            </a:r>
            <a:r>
              <a:rPr lang="es-ES" b="1" dirty="0"/>
              <a:t> </a:t>
            </a:r>
            <a:r>
              <a:rPr lang="es-ES" b="1" dirty="0" err="1"/>
              <a:t>state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) </a:t>
            </a:r>
            <a:r>
              <a:rPr lang="es-ES" dirty="0" err="1"/>
              <a:t>starts</a:t>
            </a:r>
            <a:r>
              <a:rPr lang="es-ES" dirty="0"/>
              <a:t> </a:t>
            </a:r>
            <a:r>
              <a:rPr lang="es-ES" dirty="0" err="1"/>
              <a:t>interacting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(in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).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talking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interaction</a:t>
            </a:r>
            <a:r>
              <a:rPr lang="es-ES" dirty="0"/>
              <a:t> in </a:t>
            </a:r>
            <a:r>
              <a:rPr lang="es-ES" dirty="0" err="1"/>
              <a:t>Given’s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use cases, </a:t>
            </a:r>
            <a:r>
              <a:rPr lang="es-ES" dirty="0" err="1"/>
              <a:t>Given’s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preconditions</a:t>
            </a:r>
            <a:r>
              <a:rPr lang="es-ES" dirty="0"/>
              <a:t>.</a:t>
            </a:r>
          </a:p>
          <a:p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okay</a:t>
            </a:r>
            <a:r>
              <a:rPr lang="es-ES" dirty="0"/>
              <a:t> to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(use And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2 and </a:t>
            </a:r>
            <a:r>
              <a:rPr lang="es-ES" dirty="0" err="1"/>
              <a:t>upwards</a:t>
            </a:r>
            <a:r>
              <a:rPr lang="es-ES" dirty="0"/>
              <a:t> to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more </a:t>
            </a:r>
            <a:r>
              <a:rPr lang="es-ES" dirty="0" err="1"/>
              <a:t>readable</a:t>
            </a:r>
            <a:r>
              <a:rPr lang="es-ES" dirty="0"/>
              <a:t>).</a:t>
            </a:r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marL="400050" lvl="1" indent="0">
              <a:buNone/>
            </a:pPr>
            <a:r>
              <a:rPr lang="es-ES" dirty="0">
                <a:latin typeface="Courier" pitchFamily="2" charset="0"/>
              </a:rPr>
              <a:t>Mickey and </a:t>
            </a:r>
            <a:r>
              <a:rPr lang="es-ES" dirty="0" err="1">
                <a:latin typeface="Courier" pitchFamily="2" charset="0"/>
              </a:rPr>
              <a:t>Minnie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have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started</a:t>
            </a:r>
            <a:r>
              <a:rPr lang="es-ES" dirty="0">
                <a:latin typeface="Courier" pitchFamily="2" charset="0"/>
              </a:rPr>
              <a:t> a </a:t>
            </a:r>
            <a:r>
              <a:rPr lang="es-ES" dirty="0" err="1">
                <a:latin typeface="Courier" pitchFamily="2" charset="0"/>
              </a:rPr>
              <a:t>game</a:t>
            </a:r>
            <a:endParaRPr lang="es-E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" pitchFamily="2" charset="0"/>
              </a:rPr>
              <a:t>I am </a:t>
            </a:r>
            <a:r>
              <a:rPr lang="es-ES" dirty="0" err="1">
                <a:latin typeface="Courier" pitchFamily="2" charset="0"/>
              </a:rPr>
              <a:t>logged</a:t>
            </a:r>
            <a:r>
              <a:rPr lang="es-ES" dirty="0">
                <a:latin typeface="Courier" pitchFamily="2" charset="0"/>
              </a:rPr>
              <a:t> in</a:t>
            </a: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Joe</a:t>
            </a:r>
            <a:r>
              <a:rPr lang="es-ES" dirty="0">
                <a:latin typeface="Courier" pitchFamily="2" charset="0"/>
              </a:rPr>
              <a:t> has a balance of £42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62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80516-C18C-D242-9147-90FB52F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B0F13-FC9E-6A44-BCC1-84F1512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When</a:t>
            </a:r>
            <a:endParaRPr lang="es-ES" b="1" dirty="0"/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to describe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i="1" dirty="0" err="1"/>
              <a:t>action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can be a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interacting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triggered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strongly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single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per </a:t>
            </a:r>
            <a:r>
              <a:rPr lang="es-ES" dirty="0" err="1"/>
              <a:t>Scenario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feel</a:t>
            </a:r>
            <a:r>
              <a:rPr lang="es-ES" dirty="0"/>
              <a:t> </a:t>
            </a:r>
            <a:r>
              <a:rPr lang="es-ES" dirty="0" err="1"/>
              <a:t>compelled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more,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a </a:t>
            </a:r>
            <a:r>
              <a:rPr lang="es-ES" dirty="0" err="1"/>
              <a:t>sign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up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.</a:t>
            </a:r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Guess</a:t>
            </a:r>
            <a:r>
              <a:rPr lang="es-ES" dirty="0">
                <a:latin typeface="Courier" pitchFamily="2" charset="0"/>
              </a:rPr>
              <a:t> a </a:t>
            </a:r>
            <a:r>
              <a:rPr lang="es-ES" dirty="0" err="1">
                <a:latin typeface="Courier" pitchFamily="2" charset="0"/>
              </a:rPr>
              <a:t>word</a:t>
            </a:r>
            <a:endParaRPr lang="es-E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" pitchFamily="2" charset="0"/>
              </a:rPr>
              <a:t>Invite a </a:t>
            </a:r>
            <a:r>
              <a:rPr lang="es-ES" dirty="0" err="1">
                <a:latin typeface="Courier" pitchFamily="2" charset="0"/>
              </a:rPr>
              <a:t>friend</a:t>
            </a:r>
            <a:endParaRPr lang="es-E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Withdraw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money</a:t>
            </a:r>
            <a:endParaRPr lang="es-ES" dirty="0">
              <a:latin typeface="Courier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90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2FFC7-466B-844D-8BB5-597DED7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39182-151D-E647-B664-348A981D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to describe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i="1" dirty="0" err="1"/>
              <a:t>expected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step definition</a:t>
            </a:r>
            <a:r>
              <a:rPr lang="es-ES" dirty="0"/>
              <a:t> of a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i="1" dirty="0" err="1"/>
              <a:t>assertion</a:t>
            </a:r>
            <a:r>
              <a:rPr lang="es-ES" dirty="0"/>
              <a:t> to compare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/>
              <a:t>actual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)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 err="1"/>
              <a:t>expected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says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supposed</a:t>
            </a:r>
            <a:r>
              <a:rPr lang="es-ES" dirty="0"/>
              <a:t> to do).</a:t>
            </a: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</a:t>
            </a:r>
            <a:r>
              <a:rPr lang="es-ES" i="1" dirty="0" err="1"/>
              <a:t>should</a:t>
            </a:r>
            <a:r>
              <a:rPr lang="es-ES" dirty="0"/>
              <a:t> be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b="1" dirty="0"/>
              <a:t>observable</a:t>
            </a:r>
            <a:r>
              <a:rPr lang="es-ES" dirty="0"/>
              <a:t> output.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,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comes </a:t>
            </a:r>
            <a:r>
              <a:rPr lang="es-ES" i="1" dirty="0" err="1"/>
              <a:t>out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(</a:t>
            </a:r>
            <a:r>
              <a:rPr lang="es-ES" dirty="0" err="1"/>
              <a:t>report</a:t>
            </a:r>
            <a:r>
              <a:rPr lang="es-ES" dirty="0"/>
              <a:t>, </a:t>
            </a:r>
            <a:r>
              <a:rPr lang="es-ES" dirty="0" err="1"/>
              <a:t>user</a:t>
            </a:r>
            <a:r>
              <a:rPr lang="es-ES" dirty="0"/>
              <a:t> interface, </a:t>
            </a:r>
            <a:r>
              <a:rPr lang="es-ES" dirty="0" err="1"/>
              <a:t>message</a:t>
            </a:r>
            <a:r>
              <a:rPr lang="es-ES" dirty="0"/>
              <a:t>), and 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behaviour</a:t>
            </a:r>
            <a:r>
              <a:rPr lang="es-ES" dirty="0"/>
              <a:t> </a:t>
            </a:r>
            <a:r>
              <a:rPr lang="es-ES" dirty="0" err="1"/>
              <a:t>deeply</a:t>
            </a:r>
            <a:r>
              <a:rPr lang="es-ES" dirty="0"/>
              <a:t> </a:t>
            </a:r>
            <a:r>
              <a:rPr lang="es-ES" dirty="0" err="1"/>
              <a:t>buried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(</a:t>
            </a:r>
            <a:r>
              <a:rPr lang="es-ES" dirty="0" err="1"/>
              <a:t>like</a:t>
            </a:r>
            <a:r>
              <a:rPr lang="es-ES" dirty="0"/>
              <a:t> a record in a </a:t>
            </a:r>
            <a:r>
              <a:rPr lang="es-ES" dirty="0" err="1"/>
              <a:t>database</a:t>
            </a:r>
            <a:r>
              <a:rPr lang="es-ES" dirty="0"/>
              <a:t>).</a:t>
            </a:r>
          </a:p>
          <a:p>
            <a:r>
              <a:rPr lang="es-ES" dirty="0" err="1"/>
              <a:t>Examples</a:t>
            </a:r>
            <a:r>
              <a:rPr lang="es-ES" dirty="0"/>
              <a:t>:</a:t>
            </a: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that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guessed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word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was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wrong</a:t>
            </a:r>
            <a:endParaRPr lang="es-E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Receive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invitation</a:t>
            </a:r>
            <a:endParaRPr lang="es-E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s-ES" dirty="0" err="1">
                <a:latin typeface="Courier" pitchFamily="2" charset="0"/>
              </a:rPr>
              <a:t>Card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be </a:t>
            </a:r>
            <a:r>
              <a:rPr lang="es-ES" dirty="0" err="1">
                <a:latin typeface="Courier" pitchFamily="2" charset="0"/>
              </a:rPr>
              <a:t>swallowed</a:t>
            </a:r>
            <a:endParaRPr lang="es-ES" dirty="0">
              <a:latin typeface="Courier" pitchFamily="2" charset="0"/>
            </a:endParaRPr>
          </a:p>
          <a:p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tempting</a:t>
            </a:r>
            <a:r>
              <a:rPr lang="es-ES" dirty="0"/>
              <a:t> to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to look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- </a:t>
            </a:r>
            <a:r>
              <a:rPr lang="es-ES" dirty="0" err="1"/>
              <a:t>resist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temptation</a:t>
            </a:r>
            <a:r>
              <a:rPr lang="es-ES" dirty="0"/>
              <a:t>!</a:t>
            </a:r>
          </a:p>
          <a:p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outcome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observable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), and </a:t>
            </a:r>
            <a:r>
              <a:rPr lang="es-ES" dirty="0" err="1"/>
              <a:t>changes</a:t>
            </a:r>
            <a:r>
              <a:rPr lang="es-ES" dirty="0"/>
              <a:t> to a </a:t>
            </a:r>
            <a:r>
              <a:rPr lang="es-ES" dirty="0" err="1"/>
              <a:t>database</a:t>
            </a:r>
            <a:r>
              <a:rPr lang="es-ES" dirty="0"/>
              <a:t> are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78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341DE-198E-9348-9216-8C041AD1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And, </a:t>
            </a:r>
            <a:r>
              <a:rPr lang="es-ES" dirty="0" err="1"/>
              <a:t>But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148B7-593D-B348-AC4E-16B18F30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successive</a:t>
            </a:r>
            <a:r>
              <a:rPr lang="es-ES" dirty="0"/>
              <a:t> </a:t>
            </a:r>
            <a:r>
              <a:rPr lang="es-ES" dirty="0" err="1"/>
              <a:t>Given’s</a:t>
            </a:r>
            <a:r>
              <a:rPr lang="es-ES" dirty="0"/>
              <a:t>, </a:t>
            </a:r>
            <a:r>
              <a:rPr lang="es-ES" dirty="0" err="1"/>
              <a:t>When’s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Then’s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i="1" dirty="0" err="1"/>
              <a:t>could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:</a:t>
            </a:r>
          </a:p>
          <a:p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Givens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another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yet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another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open </a:t>
            </a:r>
            <a:r>
              <a:rPr lang="es-ES" dirty="0" err="1">
                <a:latin typeface="Courier" pitchFamily="2" charset="0"/>
              </a:rPr>
              <a:t>my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eyes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something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shouldn't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something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else</a:t>
            </a:r>
            <a:endParaRPr lang="es-E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8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FFCA1-50D2-4D40-BA74-3614CC55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And, </a:t>
            </a:r>
            <a:r>
              <a:rPr lang="es-ES" dirty="0" err="1"/>
              <a:t>But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7E426-AFFB-E947-BC9E-2E0D6E11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Or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more </a:t>
            </a:r>
            <a:r>
              <a:rPr lang="es-ES" dirty="0" err="1"/>
              <a:t>fluidly</a:t>
            </a:r>
            <a:r>
              <a:rPr lang="es-ES" dirty="0"/>
              <a:t>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replacing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successive</a:t>
            </a:r>
            <a:r>
              <a:rPr lang="es-ES" dirty="0"/>
              <a:t> </a:t>
            </a:r>
            <a:r>
              <a:rPr lang="es-ES" dirty="0" err="1"/>
              <a:t>Given’s</a:t>
            </a:r>
            <a:r>
              <a:rPr lang="es-ES" dirty="0"/>
              <a:t>, </a:t>
            </a:r>
            <a:r>
              <a:rPr lang="es-ES" dirty="0" err="1"/>
              <a:t>When’s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Then’s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And’s</a:t>
            </a:r>
            <a:r>
              <a:rPr lang="es-ES" dirty="0"/>
              <a:t> and </a:t>
            </a:r>
            <a:r>
              <a:rPr lang="es-ES" dirty="0" err="1"/>
              <a:t>But’s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Example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Multiple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Givens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And </a:t>
            </a:r>
            <a:r>
              <a:rPr lang="es-ES" dirty="0" err="1">
                <a:latin typeface="Courier" pitchFamily="2" charset="0"/>
              </a:rPr>
              <a:t>another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And </a:t>
            </a:r>
            <a:r>
              <a:rPr lang="es-ES" dirty="0" err="1">
                <a:latin typeface="Courier" pitchFamily="2" charset="0"/>
              </a:rPr>
              <a:t>yet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another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open </a:t>
            </a:r>
            <a:r>
              <a:rPr lang="es-ES" dirty="0" err="1">
                <a:latin typeface="Courier" pitchFamily="2" charset="0"/>
              </a:rPr>
              <a:t>my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eyes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something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But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shouldn't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something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else</a:t>
            </a:r>
            <a:endParaRPr lang="es-E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6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D3EDE-81A6-7D4F-8B9F-1A61005C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BA078-5B1F-D446-B2DB-F542C1E2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Occasionally</a:t>
            </a:r>
            <a:r>
              <a:rPr lang="es-ES" dirty="0"/>
              <a:t> </a:t>
            </a:r>
            <a:r>
              <a:rPr lang="es-ES" dirty="0" err="1"/>
              <a:t>you’ll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yourself</a:t>
            </a:r>
            <a:r>
              <a:rPr lang="es-ES" dirty="0"/>
              <a:t> </a:t>
            </a:r>
            <a:r>
              <a:rPr lang="es-ES" dirty="0" err="1"/>
              <a:t>repeating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in </a:t>
            </a:r>
            <a:r>
              <a:rPr lang="es-ES" dirty="0" err="1"/>
              <a:t>all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 in a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repeated</a:t>
            </a:r>
            <a:r>
              <a:rPr lang="es-ES" dirty="0"/>
              <a:t> in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indication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i="1" dirty="0" err="1"/>
              <a:t>essential</a:t>
            </a:r>
            <a:r>
              <a:rPr lang="es-ES" dirty="0"/>
              <a:t> to describe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;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i="1" dirty="0"/>
              <a:t>incidental </a:t>
            </a:r>
            <a:r>
              <a:rPr lang="es-ES" i="1" dirty="0" err="1"/>
              <a:t>details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literally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background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grouping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.</a:t>
            </a:r>
          </a:p>
          <a:p>
            <a:r>
              <a:rPr lang="es-ES" dirty="0"/>
              <a:t>A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are run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i="1" dirty="0" err="1"/>
              <a:t>each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Before hooks</a:t>
            </a:r>
            <a:r>
              <a:rPr lang="es-ES" dirty="0"/>
              <a:t>.</a:t>
            </a:r>
          </a:p>
          <a:p>
            <a:r>
              <a:rPr lang="es-ES" dirty="0"/>
              <a:t>A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placed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/</a:t>
            </a:r>
            <a:r>
              <a:rPr lang="es-ES" dirty="0" err="1"/>
              <a:t>Example</a:t>
            </a:r>
            <a:r>
              <a:rPr lang="es-ES" dirty="0"/>
              <a:t>,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of </a:t>
            </a:r>
            <a:r>
              <a:rPr lang="es-ES" dirty="0" err="1"/>
              <a:t>indentation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15E7A-9336-864F-BB92-71F1667B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and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E39F8-6D56-C949-9EF7-CD483720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(TDD) </a:t>
            </a:r>
            <a:r>
              <a:rPr lang="es-ES" dirty="0" err="1"/>
              <a:t>is</a:t>
            </a:r>
            <a:r>
              <a:rPr lang="es-ES" dirty="0"/>
              <a:t> a software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technique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 cases are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eritten</a:t>
            </a:r>
            <a:r>
              <a:rPr lang="es-ES" dirty="0"/>
              <a:t> </a:t>
            </a:r>
            <a:r>
              <a:rPr lang="es-ES" dirty="0" err="1"/>
              <a:t>underlying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test cases. </a:t>
            </a:r>
            <a:r>
              <a:rPr lang="es-ES" dirty="0" err="1"/>
              <a:t>Although</a:t>
            </a:r>
            <a:r>
              <a:rPr lang="es-ES" dirty="0"/>
              <a:t> TDD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technique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also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automation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.</a:t>
            </a:r>
          </a:p>
          <a:p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(BDD)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extension</a:t>
            </a:r>
            <a:r>
              <a:rPr lang="es-ES" dirty="0"/>
              <a:t> to TDD </a:t>
            </a:r>
            <a:r>
              <a:rPr lang="es-ES" dirty="0" err="1"/>
              <a:t>where</a:t>
            </a:r>
            <a:r>
              <a:rPr lang="es-ES" dirty="0"/>
              <a:t>, </a:t>
            </a:r>
            <a:r>
              <a:rPr lang="es-ES" dirty="0" err="1"/>
              <a:t>instead</a:t>
            </a:r>
            <a:r>
              <a:rPr lang="es-ES" dirty="0"/>
              <a:t> of </a:t>
            </a:r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test cases,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writing</a:t>
            </a:r>
            <a:r>
              <a:rPr lang="es-ES" dirty="0"/>
              <a:t> a </a:t>
            </a:r>
            <a:r>
              <a:rPr lang="es-ES" dirty="0" err="1"/>
              <a:t>behavior</a:t>
            </a:r>
            <a:r>
              <a:rPr lang="es-ES" dirty="0"/>
              <a:t>. </a:t>
            </a:r>
            <a:r>
              <a:rPr lang="es-ES" dirty="0" err="1"/>
              <a:t>Later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to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.</a:t>
            </a:r>
          </a:p>
          <a:p>
            <a:r>
              <a:rPr lang="es-ES" dirty="0"/>
              <a:t>TDD test cases are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.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focused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a particular </a:t>
            </a:r>
            <a:r>
              <a:rPr lang="es-ES" dirty="0" err="1"/>
              <a:t>piece</a:t>
            </a:r>
            <a:r>
              <a:rPr lang="es-ES" dirty="0"/>
              <a:t> of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BDD test cases define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reacts</a:t>
            </a:r>
            <a:r>
              <a:rPr lang="es-ES" dirty="0"/>
              <a:t> to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input.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written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bussines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8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A3452-2D8E-784B-B985-EA40CF2C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AE58A-1676-E640-AD43-71A7BCED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Feature</a:t>
            </a:r>
            <a:r>
              <a:rPr lang="es-ES" dirty="0"/>
              <a:t>: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Only</a:t>
            </a:r>
            <a:r>
              <a:rPr lang="es-ES" dirty="0"/>
              <a:t> blog </a:t>
            </a:r>
            <a:r>
              <a:rPr lang="es-ES" dirty="0" err="1"/>
              <a:t>owners</a:t>
            </a:r>
            <a:r>
              <a:rPr lang="es-ES" dirty="0"/>
              <a:t> can post to a blog, </a:t>
            </a:r>
            <a:r>
              <a:rPr lang="es-ES" dirty="0" err="1"/>
              <a:t>except</a:t>
            </a:r>
            <a:r>
              <a:rPr lang="es-ES" dirty="0"/>
              <a:t> </a:t>
            </a:r>
            <a:r>
              <a:rPr lang="es-ES" dirty="0" err="1"/>
              <a:t>administrators</a:t>
            </a:r>
            <a:r>
              <a:rPr lang="es-ES" dirty="0"/>
              <a:t>,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who</a:t>
            </a:r>
            <a:r>
              <a:rPr lang="es-ES" dirty="0"/>
              <a:t> can post to </a:t>
            </a:r>
            <a:r>
              <a:rPr lang="es-ES" dirty="0" err="1"/>
              <a:t>all</a:t>
            </a:r>
            <a:r>
              <a:rPr lang="es-ES" dirty="0"/>
              <a:t> blogs.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Background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Given</a:t>
            </a:r>
            <a:r>
              <a:rPr lang="es-ES" dirty="0"/>
              <a:t> a global </a:t>
            </a:r>
            <a:r>
              <a:rPr lang="es-ES" dirty="0" err="1"/>
              <a:t>administrator</a:t>
            </a:r>
            <a:r>
              <a:rPr lang="es-ES" dirty="0"/>
              <a:t> </a:t>
            </a:r>
            <a:r>
              <a:rPr lang="es-ES" dirty="0" err="1"/>
              <a:t>named</a:t>
            </a:r>
            <a:r>
              <a:rPr lang="es-ES" dirty="0"/>
              <a:t> "Greg" </a:t>
            </a:r>
          </a:p>
          <a:p>
            <a:pPr marL="0" indent="0">
              <a:buNone/>
            </a:pPr>
            <a:r>
              <a:rPr lang="es-ES" dirty="0"/>
              <a:t>    And a blog </a:t>
            </a:r>
            <a:r>
              <a:rPr lang="es-ES" dirty="0" err="1"/>
              <a:t>named</a:t>
            </a:r>
            <a:r>
              <a:rPr lang="es-ES" dirty="0"/>
              <a:t> "</a:t>
            </a:r>
            <a:r>
              <a:rPr lang="es-ES" dirty="0" err="1"/>
              <a:t>Greg's</a:t>
            </a:r>
            <a:r>
              <a:rPr lang="es-ES" dirty="0"/>
              <a:t> anti-</a:t>
            </a:r>
            <a:r>
              <a:rPr lang="es-ES" dirty="0" err="1"/>
              <a:t>tax</a:t>
            </a:r>
            <a:r>
              <a:rPr lang="es-ES" dirty="0"/>
              <a:t> </a:t>
            </a:r>
            <a:r>
              <a:rPr lang="es-ES" dirty="0" err="1"/>
              <a:t>rants</a:t>
            </a:r>
            <a:r>
              <a:rPr lang="es-ES" dirty="0"/>
              <a:t>" </a:t>
            </a:r>
          </a:p>
          <a:p>
            <a:pPr marL="0" indent="0">
              <a:buNone/>
            </a:pPr>
            <a:r>
              <a:rPr lang="es-ES" dirty="0"/>
              <a:t>    And a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named</a:t>
            </a:r>
            <a:r>
              <a:rPr lang="es-ES" dirty="0"/>
              <a:t> "Dr. Bill" </a:t>
            </a:r>
          </a:p>
          <a:p>
            <a:pPr marL="0" indent="0">
              <a:buNone/>
            </a:pPr>
            <a:r>
              <a:rPr lang="es-ES" dirty="0"/>
              <a:t>    And a blog </a:t>
            </a:r>
            <a:r>
              <a:rPr lang="es-ES" dirty="0" err="1"/>
              <a:t>named</a:t>
            </a:r>
            <a:r>
              <a:rPr lang="es-ES" dirty="0"/>
              <a:t> "</a:t>
            </a:r>
            <a:r>
              <a:rPr lang="es-ES" dirty="0" err="1"/>
              <a:t>Expensive</a:t>
            </a:r>
            <a:r>
              <a:rPr lang="es-ES" dirty="0"/>
              <a:t> </a:t>
            </a:r>
            <a:r>
              <a:rPr lang="es-ES" dirty="0" err="1"/>
              <a:t>Therapy</a:t>
            </a:r>
            <a:r>
              <a:rPr lang="es-ES" dirty="0"/>
              <a:t>" </a:t>
            </a:r>
            <a:r>
              <a:rPr lang="es-ES" dirty="0" err="1"/>
              <a:t>owned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"Dr. Bill"</a:t>
            </a:r>
          </a:p>
        </p:txBody>
      </p:sp>
    </p:spTree>
    <p:extLst>
      <p:ext uri="{BB962C8B-B14F-4D97-AF65-F5344CB8AC3E}">
        <p14:creationId xmlns:p14="http://schemas.microsoft.com/office/powerpoint/2010/main" val="317490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D167F-AFC8-D148-8FC2-27354171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1560A-BC52-7440-AF3A-744BFC17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Scenario</a:t>
            </a:r>
            <a:r>
              <a:rPr lang="es-ES" dirty="0">
                <a:latin typeface="Courier" pitchFamily="2" charset="0"/>
              </a:rPr>
              <a:t>: Dr. Bill </a:t>
            </a:r>
            <a:r>
              <a:rPr lang="es-ES" dirty="0" err="1">
                <a:latin typeface="Courier" pitchFamily="2" charset="0"/>
              </a:rPr>
              <a:t>posts</a:t>
            </a:r>
            <a:r>
              <a:rPr lang="es-ES" dirty="0">
                <a:latin typeface="Courier" pitchFamily="2" charset="0"/>
              </a:rPr>
              <a:t> to </a:t>
            </a:r>
            <a:r>
              <a:rPr lang="es-ES" dirty="0" err="1">
                <a:latin typeface="Courier" pitchFamily="2" charset="0"/>
              </a:rPr>
              <a:t>his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own</a:t>
            </a:r>
            <a:r>
              <a:rPr lang="es-ES" dirty="0">
                <a:latin typeface="Courier" pitchFamily="2" charset="0"/>
              </a:rPr>
              <a:t> blog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I am </a:t>
            </a:r>
            <a:r>
              <a:rPr lang="es-ES" dirty="0" err="1">
                <a:latin typeface="Courier" pitchFamily="2" charset="0"/>
              </a:rPr>
              <a:t>logged</a:t>
            </a:r>
            <a:r>
              <a:rPr lang="es-ES" dirty="0">
                <a:latin typeface="Courier" pitchFamily="2" charset="0"/>
              </a:rPr>
              <a:t> in as Dr. Bill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try to post to "</a:t>
            </a:r>
            <a:r>
              <a:rPr lang="es-ES" dirty="0" err="1">
                <a:latin typeface="Courier" pitchFamily="2" charset="0"/>
              </a:rPr>
              <a:t>Expensive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Therapy</a:t>
            </a:r>
            <a:r>
              <a:rPr lang="es-ES" dirty="0">
                <a:latin typeface="Courier" pitchFamily="2" charset="0"/>
              </a:rPr>
              <a:t>"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Your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article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was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published</a:t>
            </a:r>
            <a:r>
              <a:rPr lang="es-ES" dirty="0">
                <a:latin typeface="Courier" pitchFamily="2" charset="0"/>
              </a:rPr>
              <a:t>."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Scenario</a:t>
            </a:r>
            <a:r>
              <a:rPr lang="es-ES" dirty="0">
                <a:latin typeface="Courier" pitchFamily="2" charset="0"/>
              </a:rPr>
              <a:t>: Dr. Bill tries to post to </a:t>
            </a:r>
            <a:r>
              <a:rPr lang="es-ES" dirty="0" err="1">
                <a:latin typeface="Courier" pitchFamily="2" charset="0"/>
              </a:rPr>
              <a:t>somebody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else's</a:t>
            </a:r>
            <a:r>
              <a:rPr lang="es-ES" dirty="0">
                <a:latin typeface="Courier" pitchFamily="2" charset="0"/>
              </a:rPr>
              <a:t> blog, and </a:t>
            </a:r>
            <a:r>
              <a:rPr lang="es-ES" dirty="0" err="1">
                <a:latin typeface="Courier" pitchFamily="2" charset="0"/>
              </a:rPr>
              <a:t>fails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I am </a:t>
            </a:r>
            <a:r>
              <a:rPr lang="es-ES" dirty="0" err="1">
                <a:latin typeface="Courier" pitchFamily="2" charset="0"/>
              </a:rPr>
              <a:t>logged</a:t>
            </a:r>
            <a:r>
              <a:rPr lang="es-ES" dirty="0">
                <a:latin typeface="Courier" pitchFamily="2" charset="0"/>
              </a:rPr>
              <a:t> in as Dr. Bill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try to post to "</a:t>
            </a:r>
            <a:r>
              <a:rPr lang="es-ES" dirty="0" err="1">
                <a:latin typeface="Courier" pitchFamily="2" charset="0"/>
              </a:rPr>
              <a:t>Greg's</a:t>
            </a:r>
            <a:r>
              <a:rPr lang="es-ES" dirty="0">
                <a:latin typeface="Courier" pitchFamily="2" charset="0"/>
              </a:rPr>
              <a:t> anti-</a:t>
            </a:r>
            <a:r>
              <a:rPr lang="es-ES" dirty="0" err="1">
                <a:latin typeface="Courier" pitchFamily="2" charset="0"/>
              </a:rPr>
              <a:t>tax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rants</a:t>
            </a:r>
            <a:r>
              <a:rPr lang="es-ES" dirty="0">
                <a:latin typeface="Courier" pitchFamily="2" charset="0"/>
              </a:rPr>
              <a:t>"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Hey</a:t>
            </a:r>
            <a:r>
              <a:rPr lang="es-ES" dirty="0">
                <a:latin typeface="Courier" pitchFamily="2" charset="0"/>
              </a:rPr>
              <a:t>! </a:t>
            </a:r>
            <a:r>
              <a:rPr lang="es-ES" dirty="0" err="1">
                <a:latin typeface="Courier" pitchFamily="2" charset="0"/>
              </a:rPr>
              <a:t>That's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not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your</a:t>
            </a:r>
            <a:r>
              <a:rPr lang="es-ES" dirty="0">
                <a:latin typeface="Courier" pitchFamily="2" charset="0"/>
              </a:rPr>
              <a:t> blog!"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Scenario</a:t>
            </a:r>
            <a:r>
              <a:rPr lang="es-ES" dirty="0">
                <a:latin typeface="Courier" pitchFamily="2" charset="0"/>
              </a:rPr>
              <a:t>: Greg </a:t>
            </a:r>
            <a:r>
              <a:rPr lang="es-ES" dirty="0" err="1">
                <a:latin typeface="Courier" pitchFamily="2" charset="0"/>
              </a:rPr>
              <a:t>posts</a:t>
            </a:r>
            <a:r>
              <a:rPr lang="es-ES" dirty="0">
                <a:latin typeface="Courier" pitchFamily="2" charset="0"/>
              </a:rPr>
              <a:t> to a </a:t>
            </a:r>
            <a:r>
              <a:rPr lang="es-ES" dirty="0" err="1">
                <a:latin typeface="Courier" pitchFamily="2" charset="0"/>
              </a:rPr>
              <a:t>client's</a:t>
            </a:r>
            <a:r>
              <a:rPr lang="es-ES" dirty="0">
                <a:latin typeface="Courier" pitchFamily="2" charset="0"/>
              </a:rPr>
              <a:t> blog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I am </a:t>
            </a:r>
            <a:r>
              <a:rPr lang="es-ES" dirty="0" err="1">
                <a:latin typeface="Courier" pitchFamily="2" charset="0"/>
              </a:rPr>
              <a:t>logged</a:t>
            </a:r>
            <a:r>
              <a:rPr lang="es-ES" dirty="0">
                <a:latin typeface="Courier" pitchFamily="2" charset="0"/>
              </a:rPr>
              <a:t> in as Greg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try to post to "</a:t>
            </a:r>
            <a:r>
              <a:rPr lang="es-ES" dirty="0" err="1">
                <a:latin typeface="Courier" pitchFamily="2" charset="0"/>
              </a:rPr>
              <a:t>Expensive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Therapy</a:t>
            </a:r>
            <a:r>
              <a:rPr lang="es-ES" dirty="0">
                <a:latin typeface="Courier" pitchFamily="2" charset="0"/>
              </a:rPr>
              <a:t>"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see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Your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article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was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published</a:t>
            </a:r>
            <a:r>
              <a:rPr lang="es-ES" dirty="0">
                <a:latin typeface="Courier" pitchFamily="2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5060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915B2-249A-1E4B-8695-84CE275A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76A1-8860-3446-9FC4-0735203F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 to 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times,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of </a:t>
            </a:r>
            <a:r>
              <a:rPr lang="es-ES" dirty="0" err="1"/>
              <a:t>values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synonym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.</a:t>
            </a:r>
          </a:p>
          <a:p>
            <a:r>
              <a:rPr lang="es-ES" dirty="0" err="1"/>
              <a:t>Copying</a:t>
            </a:r>
            <a:r>
              <a:rPr lang="es-ES" dirty="0"/>
              <a:t> and </a:t>
            </a:r>
            <a:r>
              <a:rPr lang="es-ES" dirty="0" err="1"/>
              <a:t>pasting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 to use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quickly</a:t>
            </a:r>
            <a:r>
              <a:rPr lang="es-ES" dirty="0"/>
              <a:t> </a:t>
            </a:r>
            <a:r>
              <a:rPr lang="es-ES" dirty="0" err="1"/>
              <a:t>becomes</a:t>
            </a:r>
            <a:r>
              <a:rPr lang="es-ES" dirty="0"/>
              <a:t> </a:t>
            </a:r>
            <a:r>
              <a:rPr lang="es-ES" dirty="0" err="1"/>
              <a:t>tedious</a:t>
            </a:r>
            <a:r>
              <a:rPr lang="es-ES" dirty="0"/>
              <a:t> and </a:t>
            </a:r>
            <a:r>
              <a:rPr lang="es-ES" dirty="0" err="1"/>
              <a:t>repetitive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/>
              <a:t>Scenario</a:t>
            </a:r>
            <a:r>
              <a:rPr lang="es-ES" dirty="0"/>
              <a:t>: </a:t>
            </a:r>
            <a:r>
              <a:rPr lang="es-ES" dirty="0" err="1"/>
              <a:t>eat</a:t>
            </a:r>
            <a:r>
              <a:rPr lang="es-ES" dirty="0"/>
              <a:t> 5 </a:t>
            </a:r>
            <a:r>
              <a:rPr lang="es-ES" dirty="0" err="1"/>
              <a:t>out</a:t>
            </a:r>
            <a:r>
              <a:rPr lang="es-ES" dirty="0"/>
              <a:t> of 12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12 </a:t>
            </a:r>
            <a:r>
              <a:rPr lang="es-ES" dirty="0" err="1"/>
              <a:t>cucumbers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When</a:t>
            </a:r>
            <a:r>
              <a:rPr lang="es-ES" dirty="0"/>
              <a:t> I </a:t>
            </a:r>
            <a:r>
              <a:rPr lang="es-ES" dirty="0" err="1"/>
              <a:t>eat</a:t>
            </a:r>
            <a:r>
              <a:rPr lang="es-ES" dirty="0"/>
              <a:t> 5 </a:t>
            </a:r>
            <a:r>
              <a:rPr lang="es-ES" dirty="0" err="1"/>
              <a:t>cucumbers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7 </a:t>
            </a:r>
            <a:r>
              <a:rPr lang="es-ES" dirty="0" err="1"/>
              <a:t>cucumbers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Scenario</a:t>
            </a:r>
            <a:r>
              <a:rPr lang="es-ES" dirty="0"/>
              <a:t>: </a:t>
            </a:r>
            <a:r>
              <a:rPr lang="es-ES" dirty="0" err="1"/>
              <a:t>eat</a:t>
            </a:r>
            <a:r>
              <a:rPr lang="es-ES" dirty="0"/>
              <a:t> 5 </a:t>
            </a:r>
            <a:r>
              <a:rPr lang="es-ES" dirty="0" err="1"/>
              <a:t>out</a:t>
            </a:r>
            <a:r>
              <a:rPr lang="es-ES" dirty="0"/>
              <a:t> of 20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20 </a:t>
            </a:r>
            <a:r>
              <a:rPr lang="es-ES" dirty="0" err="1"/>
              <a:t>cucumbers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When</a:t>
            </a:r>
            <a:r>
              <a:rPr lang="es-ES" dirty="0"/>
              <a:t> I </a:t>
            </a:r>
            <a:r>
              <a:rPr lang="es-ES" dirty="0" err="1"/>
              <a:t>eat</a:t>
            </a:r>
            <a:r>
              <a:rPr lang="es-ES" dirty="0"/>
              <a:t> 5 </a:t>
            </a:r>
            <a:r>
              <a:rPr lang="es-ES" dirty="0" err="1"/>
              <a:t>cucumbers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Then</a:t>
            </a:r>
            <a:r>
              <a:rPr lang="es-ES" dirty="0"/>
              <a:t> I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15 </a:t>
            </a:r>
            <a:r>
              <a:rPr lang="es-ES" dirty="0" err="1"/>
              <a:t>cucumbers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39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12CE2-315D-044D-837E-27FA8508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787F2-B38F-B447-A2BC-ACE37F87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collapse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similar </a:t>
            </a:r>
            <a:r>
              <a:rPr lang="es-ES" dirty="0" err="1"/>
              <a:t>scenarios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.</a:t>
            </a:r>
          </a:p>
          <a:p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outlines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to more </a:t>
            </a:r>
            <a:r>
              <a:rPr lang="es-ES" dirty="0" err="1"/>
              <a:t>concisely</a:t>
            </a:r>
            <a:r>
              <a:rPr lang="es-ES" dirty="0"/>
              <a:t> </a:t>
            </a:r>
            <a:r>
              <a:rPr lang="es-ES" dirty="0" err="1"/>
              <a:t>express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use of a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&lt; &gt;-</a:t>
            </a:r>
            <a:r>
              <a:rPr lang="es-ES" dirty="0" err="1"/>
              <a:t>delimited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Scenario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Outline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eating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there</a:t>
            </a:r>
            <a:r>
              <a:rPr lang="es-ES" dirty="0">
                <a:latin typeface="Courier" pitchFamily="2" charset="0"/>
              </a:rPr>
              <a:t> are &lt;</a:t>
            </a:r>
            <a:r>
              <a:rPr lang="es-ES" dirty="0" err="1">
                <a:latin typeface="Courier" pitchFamily="2" charset="0"/>
              </a:rPr>
              <a:t>start</a:t>
            </a:r>
            <a:r>
              <a:rPr lang="es-ES" dirty="0">
                <a:latin typeface="Courier" pitchFamily="2" charset="0"/>
              </a:rPr>
              <a:t>&gt; </a:t>
            </a:r>
            <a:r>
              <a:rPr lang="es-ES" dirty="0" err="1">
                <a:latin typeface="Courier" pitchFamily="2" charset="0"/>
              </a:rPr>
              <a:t>cucumbers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eat</a:t>
            </a:r>
            <a:r>
              <a:rPr lang="es-ES" dirty="0">
                <a:latin typeface="Courier" pitchFamily="2" charset="0"/>
              </a:rPr>
              <a:t> &lt;</a:t>
            </a:r>
            <a:r>
              <a:rPr lang="es-ES" dirty="0" err="1">
                <a:latin typeface="Courier" pitchFamily="2" charset="0"/>
              </a:rPr>
              <a:t>eat</a:t>
            </a:r>
            <a:r>
              <a:rPr lang="es-ES" dirty="0">
                <a:latin typeface="Courier" pitchFamily="2" charset="0"/>
              </a:rPr>
              <a:t>&gt; </a:t>
            </a:r>
            <a:r>
              <a:rPr lang="es-ES" dirty="0" err="1">
                <a:latin typeface="Courier" pitchFamily="2" charset="0"/>
              </a:rPr>
              <a:t>cucumbers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should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have</a:t>
            </a:r>
            <a:r>
              <a:rPr lang="es-ES" dirty="0">
                <a:latin typeface="Courier" pitchFamily="2" charset="0"/>
              </a:rPr>
              <a:t> &lt;</a:t>
            </a:r>
            <a:r>
              <a:rPr lang="es-ES" dirty="0" err="1">
                <a:latin typeface="Courier" pitchFamily="2" charset="0"/>
              </a:rPr>
              <a:t>left</a:t>
            </a:r>
            <a:r>
              <a:rPr lang="es-ES" dirty="0">
                <a:latin typeface="Courier" pitchFamily="2" charset="0"/>
              </a:rPr>
              <a:t>&gt; </a:t>
            </a:r>
            <a:r>
              <a:rPr lang="es-ES" dirty="0" err="1">
                <a:latin typeface="Courier" pitchFamily="2" charset="0"/>
              </a:rPr>
              <a:t>cucumbers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Examples</a:t>
            </a:r>
            <a:r>
              <a:rPr lang="es-ES" dirty="0">
                <a:latin typeface="Courier" pitchFamily="2" charset="0"/>
              </a:rPr>
              <a:t>: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| </a:t>
            </a:r>
            <a:r>
              <a:rPr lang="es-ES" dirty="0" err="1">
                <a:latin typeface="Courier" pitchFamily="2" charset="0"/>
              </a:rPr>
              <a:t>start</a:t>
            </a:r>
            <a:r>
              <a:rPr lang="es-ES" dirty="0">
                <a:latin typeface="Courier" pitchFamily="2" charset="0"/>
              </a:rPr>
              <a:t> | </a:t>
            </a:r>
            <a:r>
              <a:rPr lang="es-ES" dirty="0" err="1">
                <a:latin typeface="Courier" pitchFamily="2" charset="0"/>
              </a:rPr>
              <a:t>eat</a:t>
            </a:r>
            <a:r>
              <a:rPr lang="es-ES" dirty="0">
                <a:latin typeface="Courier" pitchFamily="2" charset="0"/>
              </a:rPr>
              <a:t> | </a:t>
            </a:r>
            <a:r>
              <a:rPr lang="es-ES" dirty="0" err="1">
                <a:latin typeface="Courier" pitchFamily="2" charset="0"/>
              </a:rPr>
              <a:t>left</a:t>
            </a:r>
            <a:r>
              <a:rPr lang="es-ES" dirty="0">
                <a:latin typeface="Courier" pitchFamily="2" charset="0"/>
              </a:rPr>
              <a:t> |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| 12 | 5 | 7 |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  | 20 | 5 | 15 |</a:t>
            </a:r>
          </a:p>
        </p:txBody>
      </p:sp>
    </p:spTree>
    <p:extLst>
      <p:ext uri="{BB962C8B-B14F-4D97-AF65-F5344CB8AC3E}">
        <p14:creationId xmlns:p14="http://schemas.microsoft.com/office/powerpoint/2010/main" val="217524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7FE89-9954-1D4B-BF9E-3ABB031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Doc</a:t>
            </a:r>
            <a:r>
              <a:rPr lang="es-ES" b="1" dirty="0"/>
              <a:t> </a:t>
            </a:r>
            <a:r>
              <a:rPr lang="es-ES" b="1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8CC2E-1244-E842-9760-547F9910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Doc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are </a:t>
            </a:r>
            <a:r>
              <a:rPr lang="es-ES" dirty="0" err="1"/>
              <a:t>handy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passing</a:t>
            </a:r>
            <a:r>
              <a:rPr lang="es-ES" dirty="0"/>
              <a:t> a </a:t>
            </a:r>
            <a:r>
              <a:rPr lang="es-ES" dirty="0" err="1"/>
              <a:t>larger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of </a:t>
            </a:r>
            <a:r>
              <a:rPr lang="es-ES" dirty="0" err="1"/>
              <a:t>text</a:t>
            </a:r>
            <a:r>
              <a:rPr lang="es-ES" dirty="0"/>
              <a:t> to a </a:t>
            </a:r>
            <a:r>
              <a:rPr lang="es-ES" dirty="0" err="1"/>
              <a:t>step</a:t>
            </a:r>
            <a:r>
              <a:rPr lang="es-ES" dirty="0"/>
              <a:t> </a:t>
            </a:r>
            <a:r>
              <a:rPr lang="es-ES" dirty="0" err="1"/>
              <a:t>definition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offset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delimiters</a:t>
            </a:r>
            <a:r>
              <a:rPr lang="es-ES" dirty="0"/>
              <a:t> </a:t>
            </a:r>
            <a:r>
              <a:rPr lang="es-ES" dirty="0" err="1"/>
              <a:t>consisting</a:t>
            </a:r>
            <a:r>
              <a:rPr lang="es-ES" dirty="0"/>
              <a:t> of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double-quote</a:t>
            </a:r>
            <a:r>
              <a:rPr lang="es-ES" dirty="0"/>
              <a:t> </a:t>
            </a:r>
            <a:r>
              <a:rPr lang="es-ES" dirty="0" err="1"/>
              <a:t>marks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of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a blog post </a:t>
            </a:r>
            <a:r>
              <a:rPr lang="es-ES" dirty="0" err="1">
                <a:latin typeface="Courier" pitchFamily="2" charset="0"/>
              </a:rPr>
              <a:t>named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Random</a:t>
            </a:r>
            <a:r>
              <a:rPr lang="es-ES" dirty="0">
                <a:latin typeface="Courier" pitchFamily="2" charset="0"/>
              </a:rPr>
              <a:t>" </a:t>
            </a:r>
            <a:r>
              <a:rPr lang="es-ES" dirty="0" err="1">
                <a:latin typeface="Courier" pitchFamily="2" charset="0"/>
              </a:rPr>
              <a:t>with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Markdown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body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"""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Some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Title</a:t>
            </a:r>
            <a:r>
              <a:rPr lang="es-ES" dirty="0">
                <a:latin typeface="Courier" pitchFamily="2" charset="0"/>
              </a:rPr>
              <a:t>, Eh?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===============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Here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first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paragraph</a:t>
            </a:r>
            <a:r>
              <a:rPr lang="es-ES" dirty="0">
                <a:latin typeface="Courier" pitchFamily="2" charset="0"/>
              </a:rPr>
              <a:t> of </a:t>
            </a:r>
            <a:r>
              <a:rPr lang="es-ES" dirty="0" err="1">
                <a:latin typeface="Courier" pitchFamily="2" charset="0"/>
              </a:rPr>
              <a:t>my</a:t>
            </a:r>
            <a:r>
              <a:rPr lang="es-ES" dirty="0">
                <a:latin typeface="Courier" pitchFamily="2" charset="0"/>
              </a:rPr>
              <a:t> blog post.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Lorem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ipsum</a:t>
            </a:r>
            <a:r>
              <a:rPr lang="es-ES" dirty="0">
                <a:latin typeface="Courier" pitchFamily="2" charset="0"/>
              </a:rPr>
              <a:t> dolor </a:t>
            </a:r>
            <a:r>
              <a:rPr lang="es-ES" dirty="0" err="1">
                <a:latin typeface="Courier" pitchFamily="2" charset="0"/>
              </a:rPr>
              <a:t>sit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amet</a:t>
            </a:r>
            <a:r>
              <a:rPr lang="es-ES" dirty="0">
                <a:latin typeface="Courier" pitchFamily="2" charset="0"/>
              </a:rPr>
              <a:t>, </a:t>
            </a:r>
            <a:r>
              <a:rPr lang="es-ES" dirty="0" err="1">
                <a:latin typeface="Courier" pitchFamily="2" charset="0"/>
              </a:rPr>
              <a:t>consectetur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ourier" pitchFamily="2" charset="0"/>
              </a:rPr>
              <a:t>  </a:t>
            </a:r>
            <a:r>
              <a:rPr lang="es-ES" dirty="0" err="1">
                <a:latin typeface="Courier" pitchFamily="2" charset="0"/>
              </a:rPr>
              <a:t>adipiscing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elit</a:t>
            </a:r>
            <a:r>
              <a:rPr lang="es-ES" dirty="0">
                <a:latin typeface="Courier" pitchFamily="2" charset="0"/>
              </a:rPr>
              <a:t>.</a:t>
            </a:r>
          </a:p>
          <a:p>
            <a:pPr marL="0" indent="0">
              <a:buNone/>
            </a:pPr>
            <a:r>
              <a:rPr lang="es-ES">
                <a:latin typeface="Courier" pitchFamily="2" charset="0"/>
              </a:rPr>
              <a:t>  """</a:t>
            </a:r>
            <a:endParaRPr lang="es-E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313F5-148A-B84D-BE87-A7309994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Process</a:t>
            </a:r>
            <a:r>
              <a:rPr lang="es-ES" b="1" dirty="0"/>
              <a:t> Of BDD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A6172-B32F-534E-8806-CCCD279E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involved</a:t>
            </a:r>
            <a:r>
              <a:rPr lang="es-ES" dirty="0"/>
              <a:t> in BDD </a:t>
            </a:r>
            <a:r>
              <a:rPr lang="es-ES" dirty="0" err="1"/>
              <a:t>methodology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of 6 </a:t>
            </a:r>
            <a:r>
              <a:rPr lang="es-ES" dirty="0" err="1"/>
              <a:t>steps</a:t>
            </a:r>
            <a:r>
              <a:rPr lang="es-ES" dirty="0"/>
              <a:t> and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similar to </a:t>
            </a:r>
            <a:r>
              <a:rPr lang="es-ES" dirty="0" err="1"/>
              <a:t>that</a:t>
            </a:r>
            <a:r>
              <a:rPr lang="es-ES" dirty="0"/>
              <a:t> of TDD.</a:t>
            </a:r>
          </a:p>
          <a:p>
            <a:pPr lvl="1"/>
            <a:r>
              <a:rPr lang="es-ES" b="1" dirty="0"/>
              <a:t>1) </a:t>
            </a:r>
            <a:r>
              <a:rPr lang="es-ES" b="1" dirty="0" err="1"/>
              <a:t>Write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behavior</a:t>
            </a:r>
            <a:r>
              <a:rPr lang="es-ES" b="1" dirty="0"/>
              <a:t> of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application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written</a:t>
            </a:r>
            <a:r>
              <a:rPr lang="es-ES" dirty="0"/>
              <a:t> in simple English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analysts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QAs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2) </a:t>
            </a:r>
            <a:r>
              <a:rPr lang="es-ES" b="1" dirty="0" err="1"/>
              <a:t>Write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automated</a:t>
            </a:r>
            <a:r>
              <a:rPr lang="es-ES" b="1" dirty="0"/>
              <a:t> scripts: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simple English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converted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3) </a:t>
            </a:r>
            <a:r>
              <a:rPr lang="es-ES" b="1" dirty="0" err="1"/>
              <a:t>Implement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functional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underlying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4) </a:t>
            </a:r>
            <a:r>
              <a:rPr lang="es-ES" b="1" dirty="0" err="1"/>
              <a:t>Check</a:t>
            </a:r>
            <a:r>
              <a:rPr lang="es-ES" b="1" dirty="0"/>
              <a:t>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behavior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successful</a:t>
            </a:r>
            <a:r>
              <a:rPr lang="es-ES" b="1" dirty="0"/>
              <a:t>:</a:t>
            </a:r>
            <a:r>
              <a:rPr lang="es-ES" dirty="0"/>
              <a:t> 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and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successful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successful</a:t>
            </a:r>
            <a:r>
              <a:rPr lang="es-ES" dirty="0"/>
              <a:t>, </a:t>
            </a:r>
            <a:r>
              <a:rPr lang="es-ES" dirty="0" err="1"/>
              <a:t>move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. </a:t>
            </a:r>
            <a:r>
              <a:rPr lang="es-ES" dirty="0" err="1"/>
              <a:t>Otherwise</a:t>
            </a:r>
            <a:r>
              <a:rPr lang="es-ES" dirty="0"/>
              <a:t> </a:t>
            </a:r>
            <a:r>
              <a:rPr lang="es-ES" dirty="0" err="1"/>
              <a:t>fix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achieve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5) </a:t>
            </a:r>
            <a:r>
              <a:rPr lang="es-ES" b="1" dirty="0" err="1"/>
              <a:t>Refactor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</a:t>
            </a:r>
            <a:r>
              <a:rPr lang="es-ES" b="1" dirty="0" err="1"/>
              <a:t>organize</a:t>
            </a:r>
            <a:r>
              <a:rPr lang="es-ES" b="1" dirty="0"/>
              <a:t> </a:t>
            </a:r>
            <a:r>
              <a:rPr lang="es-ES" b="1" dirty="0" err="1"/>
              <a:t>code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organize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more </a:t>
            </a:r>
            <a:r>
              <a:rPr lang="es-ES" dirty="0" err="1"/>
              <a:t>readable</a:t>
            </a:r>
            <a:r>
              <a:rPr lang="es-ES" dirty="0"/>
              <a:t> and re-usable.</a:t>
            </a:r>
          </a:p>
          <a:p>
            <a:pPr lvl="1"/>
            <a:r>
              <a:rPr lang="es-ES" b="1" dirty="0"/>
              <a:t>6) </a:t>
            </a:r>
            <a:r>
              <a:rPr lang="es-ES" b="1" dirty="0" err="1"/>
              <a:t>Repeat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steps</a:t>
            </a:r>
            <a:r>
              <a:rPr lang="es-ES" b="1" dirty="0"/>
              <a:t> 1-5 </a:t>
            </a:r>
            <a:r>
              <a:rPr lang="es-ES" b="1" dirty="0" err="1"/>
              <a:t>for</a:t>
            </a:r>
            <a:r>
              <a:rPr lang="es-ES" b="1" dirty="0"/>
              <a:t> new </a:t>
            </a:r>
            <a:r>
              <a:rPr lang="es-ES" b="1" dirty="0" err="1"/>
              <a:t>behavior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Repeat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to </a:t>
            </a:r>
            <a:r>
              <a:rPr lang="es-ES" dirty="0" err="1"/>
              <a:t>implement</a:t>
            </a:r>
            <a:r>
              <a:rPr lang="es-ES" dirty="0"/>
              <a:t> more </a:t>
            </a:r>
            <a:r>
              <a:rPr lang="es-ES" dirty="0" err="1"/>
              <a:t>behaviors</a:t>
            </a:r>
            <a:r>
              <a:rPr lang="es-ES" dirty="0"/>
              <a:t> in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4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0A3A-D717-A940-8158-EBA58A2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Example</a:t>
            </a:r>
            <a:r>
              <a:rPr lang="es-ES" b="1" dirty="0"/>
              <a:t> Of </a:t>
            </a:r>
            <a:r>
              <a:rPr lang="es-ES" b="1" dirty="0" err="1"/>
              <a:t>Behavior</a:t>
            </a:r>
            <a:r>
              <a:rPr lang="es-ES" b="1" dirty="0"/>
              <a:t> </a:t>
            </a:r>
            <a:r>
              <a:rPr lang="es-ES" b="1" dirty="0" err="1"/>
              <a:t>Implementation</a:t>
            </a:r>
            <a:r>
              <a:rPr lang="es-ES" b="1" dirty="0"/>
              <a:t> In BDD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39F1E-B365-EC49-B960-91BAA72F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latin typeface="Courier" pitchFamily="2" charset="0"/>
              </a:rPr>
              <a:t>Scenario</a:t>
            </a:r>
            <a:r>
              <a:rPr lang="es-ES" b="1" dirty="0">
                <a:latin typeface="Courier" pitchFamily="2" charset="0"/>
              </a:rPr>
              <a:t>: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Login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check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b="1" dirty="0" err="1">
                <a:latin typeface="Courier" pitchFamily="2" charset="0"/>
              </a:rPr>
              <a:t>Given</a:t>
            </a:r>
            <a:r>
              <a:rPr lang="es-ES" dirty="0">
                <a:latin typeface="Courier" pitchFamily="2" charset="0"/>
              </a:rPr>
              <a:t> I am </a:t>
            </a:r>
            <a:r>
              <a:rPr lang="es-ES" dirty="0" err="1">
                <a:latin typeface="Courier" pitchFamily="2" charset="0"/>
              </a:rPr>
              <a:t>on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login</a:t>
            </a:r>
            <a:r>
              <a:rPr lang="es-ES" dirty="0">
                <a:latin typeface="Courier" pitchFamily="2" charset="0"/>
              </a:rPr>
              <a:t> page </a:t>
            </a:r>
          </a:p>
          <a:p>
            <a:pPr marL="0" indent="0">
              <a:buNone/>
            </a:pPr>
            <a:r>
              <a:rPr lang="es-ES" b="1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enter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username</a:t>
            </a:r>
            <a:r>
              <a:rPr lang="es-ES" dirty="0">
                <a:latin typeface="Courier" pitchFamily="2" charset="0"/>
              </a:rPr>
              <a:t>" </a:t>
            </a:r>
            <a:r>
              <a:rPr lang="es-ES" dirty="0" err="1">
                <a:latin typeface="Courier" pitchFamily="2" charset="0"/>
              </a:rPr>
              <a:t>username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b="1" dirty="0">
                <a:latin typeface="Courier" pitchFamily="2" charset="0"/>
              </a:rPr>
              <a:t>And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enter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Password</a:t>
            </a:r>
            <a:r>
              <a:rPr lang="es-ES" dirty="0">
                <a:latin typeface="Courier" pitchFamily="2" charset="0"/>
              </a:rPr>
              <a:t>" </a:t>
            </a:r>
            <a:r>
              <a:rPr lang="es-ES" dirty="0" err="1">
                <a:latin typeface="Courier" pitchFamily="2" charset="0"/>
              </a:rPr>
              <a:t>password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b="1" dirty="0">
                <a:latin typeface="Courier" pitchFamily="2" charset="0"/>
              </a:rPr>
              <a:t>And</a:t>
            </a:r>
            <a:r>
              <a:rPr lang="es-ES" dirty="0">
                <a:latin typeface="Courier" pitchFamily="2" charset="0"/>
              </a:rPr>
              <a:t> I </a:t>
            </a:r>
            <a:r>
              <a:rPr lang="es-ES" dirty="0" err="1">
                <a:latin typeface="Courier" pitchFamily="2" charset="0"/>
              </a:rPr>
              <a:t>click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"</a:t>
            </a:r>
            <a:r>
              <a:rPr lang="es-ES" dirty="0" err="1">
                <a:latin typeface="Courier" pitchFamily="2" charset="0"/>
              </a:rPr>
              <a:t>Login</a:t>
            </a:r>
            <a:r>
              <a:rPr lang="es-ES" dirty="0">
                <a:latin typeface="Courier" pitchFamily="2" charset="0"/>
              </a:rPr>
              <a:t>" </a:t>
            </a:r>
            <a:r>
              <a:rPr lang="es-ES" dirty="0" err="1">
                <a:latin typeface="Courier" pitchFamily="2" charset="0"/>
              </a:rPr>
              <a:t>button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s-ES" b="1" dirty="0" err="1">
                <a:latin typeface="Courier" pitchFamily="2" charset="0"/>
              </a:rPr>
              <a:t>Then</a:t>
            </a:r>
            <a:r>
              <a:rPr lang="es-ES" dirty="0">
                <a:latin typeface="Courier" pitchFamily="2" charset="0"/>
              </a:rPr>
              <a:t> I am </a:t>
            </a:r>
            <a:r>
              <a:rPr lang="es-ES" dirty="0" err="1">
                <a:latin typeface="Courier" pitchFamily="2" charset="0"/>
              </a:rPr>
              <a:t>able</a:t>
            </a:r>
            <a:r>
              <a:rPr lang="es-ES" dirty="0">
                <a:latin typeface="Courier" pitchFamily="2" charset="0"/>
              </a:rPr>
              <a:t> to </a:t>
            </a:r>
            <a:r>
              <a:rPr lang="es-ES" dirty="0" err="1">
                <a:latin typeface="Courier" pitchFamily="2" charset="0"/>
              </a:rPr>
              <a:t>login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successfully</a:t>
            </a:r>
            <a:r>
              <a:rPr lang="es-ES" dirty="0">
                <a:latin typeface="Courier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7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8F3D5-CF35-8345-9A01-18CEB5D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Keywords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E6404-7E84-1049-939C-B39ABB56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keywords</a:t>
            </a:r>
            <a:r>
              <a:rPr lang="es-ES" dirty="0"/>
              <a:t> are:</a:t>
            </a:r>
          </a:p>
          <a:p>
            <a:pPr lvl="1"/>
            <a:r>
              <a:rPr lang="es-ES" dirty="0" err="1"/>
              <a:t>Feature</a:t>
            </a:r>
            <a:endParaRPr lang="es-ES" dirty="0"/>
          </a:p>
          <a:p>
            <a:pPr lvl="1"/>
            <a:r>
              <a:rPr lang="es-ES" dirty="0"/>
              <a:t>Rule (as of </a:t>
            </a:r>
            <a:r>
              <a:rPr lang="es-ES" dirty="0" err="1"/>
              <a:t>Gherkin</a:t>
            </a:r>
            <a:r>
              <a:rPr lang="es-ES" dirty="0"/>
              <a:t> 6)</a:t>
            </a:r>
          </a:p>
          <a:p>
            <a:pPr lvl="1"/>
            <a:r>
              <a:rPr lang="es-ES" dirty="0" err="1"/>
              <a:t>Example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Given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, </a:t>
            </a:r>
            <a:r>
              <a:rPr lang="es-ES" dirty="0" err="1"/>
              <a:t>Then</a:t>
            </a:r>
            <a:r>
              <a:rPr lang="es-ES" dirty="0"/>
              <a:t>, And,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*)</a:t>
            </a:r>
          </a:p>
          <a:p>
            <a:pPr lvl="1"/>
            <a:r>
              <a:rPr lang="es-ES" dirty="0" err="1"/>
              <a:t>Background</a:t>
            </a:r>
            <a:endParaRPr lang="es-ES" dirty="0"/>
          </a:p>
          <a:p>
            <a:pPr lvl="1"/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Examples</a:t>
            </a:r>
            <a:endParaRPr lang="es-ES" dirty="0"/>
          </a:p>
          <a:p>
            <a:r>
              <a:rPr lang="es-ES" dirty="0" err="1"/>
              <a:t>There</a:t>
            </a:r>
            <a:r>
              <a:rPr lang="es-ES" dirty="0"/>
              <a:t> are a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secondary</a:t>
            </a:r>
            <a:r>
              <a:rPr lang="es-ES" dirty="0"/>
              <a:t> </a:t>
            </a:r>
            <a:r>
              <a:rPr lang="es-ES" dirty="0" err="1"/>
              <a:t>keywords</a:t>
            </a:r>
            <a:r>
              <a:rPr lang="es-ES" dirty="0"/>
              <a:t> as </a:t>
            </a:r>
            <a:r>
              <a:rPr lang="es-ES" dirty="0" err="1"/>
              <a:t>well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""" (</a:t>
            </a:r>
            <a:r>
              <a:rPr lang="es-ES" dirty="0" err="1"/>
              <a:t>Doc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| (Data </a:t>
            </a:r>
            <a:r>
              <a:rPr lang="es-ES" dirty="0" err="1"/>
              <a:t>Tables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@ (</a:t>
            </a:r>
            <a:r>
              <a:rPr lang="es-ES" dirty="0" err="1"/>
              <a:t>Tags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# (</a:t>
            </a:r>
            <a:r>
              <a:rPr lang="es-ES" dirty="0" err="1"/>
              <a:t>Comments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847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CD04B-90A0-9A48-8784-BFD3DE10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47623-AB4B-6F46-9E4F-D2C4925F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 a </a:t>
            </a:r>
            <a:r>
              <a:rPr lang="es-ES" dirty="0" err="1"/>
              <a:t>high-level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of a software </a:t>
            </a:r>
            <a:r>
              <a:rPr lang="es-ES" dirty="0" err="1"/>
              <a:t>feature</a:t>
            </a:r>
            <a:r>
              <a:rPr lang="es-ES" dirty="0"/>
              <a:t>, and to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in a </a:t>
            </a:r>
            <a:r>
              <a:rPr lang="es-ES" dirty="0" err="1"/>
              <a:t>Gherkin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be </a:t>
            </a:r>
            <a:r>
              <a:rPr lang="es-ES" dirty="0" err="1"/>
              <a:t>Feature</a:t>
            </a:r>
            <a:r>
              <a:rPr lang="es-ES" dirty="0"/>
              <a:t>, </a:t>
            </a:r>
            <a:r>
              <a:rPr lang="es-ES" dirty="0" err="1"/>
              <a:t>followed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: and a short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describes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.</a:t>
            </a:r>
          </a:p>
          <a:p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add</a:t>
            </a:r>
            <a:r>
              <a:rPr lang="es-ES" dirty="0"/>
              <a:t> free-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underneath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to </a:t>
            </a:r>
            <a:r>
              <a:rPr lang="es-ES" dirty="0" err="1"/>
              <a:t>add</a:t>
            </a:r>
            <a:r>
              <a:rPr lang="es-ES" dirty="0"/>
              <a:t> more </a:t>
            </a:r>
            <a:r>
              <a:rPr lang="es-ES" dirty="0" err="1"/>
              <a:t>description</a:t>
            </a:r>
            <a:r>
              <a:rPr lang="es-ES" dirty="0"/>
              <a:t>.</a:t>
            </a:r>
          </a:p>
          <a:p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are </a:t>
            </a:r>
            <a:r>
              <a:rPr lang="es-ES" dirty="0" err="1"/>
              <a:t>ignored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Cucumber</a:t>
            </a:r>
            <a:r>
              <a:rPr lang="es-ES" dirty="0"/>
              <a:t> at </a:t>
            </a:r>
            <a:r>
              <a:rPr lang="es-ES" dirty="0" err="1"/>
              <a:t>runtime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are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reporting</a:t>
            </a:r>
            <a:r>
              <a:rPr lang="es-ES" dirty="0"/>
              <a:t> (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included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 in </a:t>
            </a:r>
            <a:r>
              <a:rPr lang="es-ES" dirty="0" err="1"/>
              <a:t>html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36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919D1-2178-D24B-88F8-66E4D682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D0FFF-8731-1747-B85B-E0253C03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Feature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Guess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word</a:t>
            </a:r>
            <a:r>
              <a:rPr lang="es-E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word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guess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game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a </a:t>
            </a:r>
            <a:r>
              <a:rPr lang="es-ES" dirty="0" err="1">
                <a:latin typeface="Courier" pitchFamily="2" charset="0"/>
              </a:rPr>
              <a:t>turn-based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game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for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two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players</a:t>
            </a:r>
            <a:r>
              <a:rPr lang="es-ES" dirty="0">
                <a:latin typeface="Courier" pitchFamily="2" charset="0"/>
              </a:rPr>
              <a:t>.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Maker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makes</a:t>
            </a:r>
            <a:r>
              <a:rPr lang="es-ES" dirty="0">
                <a:latin typeface="Courier" pitchFamily="2" charset="0"/>
              </a:rPr>
              <a:t> a </a:t>
            </a:r>
            <a:r>
              <a:rPr lang="es-ES" dirty="0" err="1">
                <a:latin typeface="Courier" pitchFamily="2" charset="0"/>
              </a:rPr>
              <a:t>word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for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Breaker</a:t>
            </a:r>
            <a:r>
              <a:rPr lang="es-ES" dirty="0">
                <a:latin typeface="Courier" pitchFamily="2" charset="0"/>
              </a:rPr>
              <a:t> to </a:t>
            </a:r>
            <a:r>
              <a:rPr lang="es-ES" dirty="0" err="1">
                <a:latin typeface="Courier" pitchFamily="2" charset="0"/>
              </a:rPr>
              <a:t>guess</a:t>
            </a:r>
            <a:r>
              <a:rPr lang="es-ES" dirty="0">
                <a:latin typeface="Courier" pitchFamily="2" charset="0"/>
              </a:rPr>
              <a:t>.</a:t>
            </a: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game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is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over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when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Breaker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guesses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the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Maker's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word</a:t>
            </a:r>
            <a:r>
              <a:rPr lang="es-ES" dirty="0">
                <a:latin typeface="Courier" pitchFamily="2" charset="0"/>
              </a:rPr>
              <a:t>. </a:t>
            </a:r>
          </a:p>
          <a:p>
            <a:pPr marL="0" indent="0">
              <a:buNone/>
            </a:pPr>
            <a:endParaRPr lang="es-E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s-ES" dirty="0" err="1">
                <a:latin typeface="Courier" pitchFamily="2" charset="0"/>
              </a:rPr>
              <a:t>Example</a:t>
            </a:r>
            <a:r>
              <a:rPr lang="es-ES" dirty="0">
                <a:latin typeface="Courier" pitchFamily="2" charset="0"/>
              </a:rPr>
              <a:t>: </a:t>
            </a:r>
            <a:r>
              <a:rPr lang="es-ES" dirty="0" err="1">
                <a:latin typeface="Courier" pitchFamily="2" charset="0"/>
              </a:rPr>
              <a:t>Maker</a:t>
            </a:r>
            <a:r>
              <a:rPr lang="es-ES" dirty="0">
                <a:latin typeface="Courier" pitchFamily="2" charset="0"/>
              </a:rPr>
              <a:t> </a:t>
            </a:r>
            <a:r>
              <a:rPr lang="es-ES" dirty="0" err="1">
                <a:latin typeface="Courier" pitchFamily="2" charset="0"/>
              </a:rPr>
              <a:t>starts</a:t>
            </a:r>
            <a:r>
              <a:rPr lang="es-ES" dirty="0">
                <a:latin typeface="Courier" pitchFamily="2" charset="0"/>
              </a:rPr>
              <a:t> a </a:t>
            </a:r>
            <a:r>
              <a:rPr lang="es-ES" dirty="0" err="1">
                <a:latin typeface="Courier" pitchFamily="2" charset="0"/>
              </a:rPr>
              <a:t>game</a:t>
            </a:r>
            <a:endParaRPr lang="es-E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3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010E6-9673-9645-8F56-958EEABE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C76B1-6892-D949-9889-457C5722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no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to </a:t>
            </a:r>
            <a:r>
              <a:rPr lang="es-ES" dirty="0" err="1"/>
              <a:t>Cucumber</a:t>
            </a:r>
            <a:r>
              <a:rPr lang="es-ES" dirty="0"/>
              <a:t>.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 a place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aspects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, </a:t>
            </a:r>
            <a:r>
              <a:rPr lang="es-ES" dirty="0" err="1"/>
              <a:t>such</a:t>
            </a:r>
            <a:r>
              <a:rPr lang="es-ES" dirty="0"/>
              <a:t> as a </a:t>
            </a:r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explanation</a:t>
            </a:r>
            <a:r>
              <a:rPr lang="es-ES" dirty="0"/>
              <a:t> and a </a:t>
            </a:r>
            <a:r>
              <a:rPr lang="es-ES" dirty="0" err="1"/>
              <a:t>list</a:t>
            </a:r>
            <a:r>
              <a:rPr lang="es-ES" dirty="0"/>
              <a:t> of </a:t>
            </a:r>
            <a:r>
              <a:rPr lang="es-ES" dirty="0" err="1"/>
              <a:t>business</a:t>
            </a:r>
            <a:r>
              <a:rPr lang="es-ES" dirty="0"/>
              <a:t> rules (general </a:t>
            </a:r>
            <a:r>
              <a:rPr lang="es-ES" dirty="0" err="1"/>
              <a:t>acceptance</a:t>
            </a:r>
            <a:r>
              <a:rPr lang="es-ES" dirty="0"/>
              <a:t> </a:t>
            </a:r>
            <a:r>
              <a:rPr lang="es-ES" dirty="0" err="1"/>
              <a:t>criteria</a:t>
            </a:r>
            <a:r>
              <a:rPr lang="es-ES" dirty="0"/>
              <a:t>).</a:t>
            </a:r>
          </a:p>
          <a:p>
            <a:r>
              <a:rPr lang="es-ES" dirty="0" err="1"/>
              <a:t>The</a:t>
            </a:r>
            <a:r>
              <a:rPr lang="es-ES" dirty="0"/>
              <a:t> free 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a 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dirty="0" err="1"/>
              <a:t>Background</a:t>
            </a:r>
            <a:r>
              <a:rPr lang="es-ES" dirty="0"/>
              <a:t>, Rule,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alias </a:t>
            </a:r>
            <a:r>
              <a:rPr lang="es-ES" dirty="0" err="1"/>
              <a:t>keywords</a:t>
            </a:r>
            <a:r>
              <a:rPr lang="es-ES" dirty="0"/>
              <a:t>).</a:t>
            </a:r>
          </a:p>
          <a:p>
            <a:r>
              <a:rPr lang="es-ES" dirty="0" err="1"/>
              <a:t>You</a:t>
            </a:r>
            <a:r>
              <a:rPr lang="es-ES" dirty="0"/>
              <a:t> can place </a:t>
            </a:r>
            <a:r>
              <a:rPr lang="es-ES" dirty="0">
                <a:hlinkClick r:id="rId2"/>
              </a:rPr>
              <a:t>tags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to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, </a:t>
            </a:r>
            <a:r>
              <a:rPr lang="es-ES" dirty="0" err="1"/>
              <a:t>independent</a:t>
            </a:r>
            <a:r>
              <a:rPr lang="es-ES" dirty="0"/>
              <a:t> of </a:t>
            </a:r>
            <a:r>
              <a:rPr lang="es-ES" dirty="0" err="1"/>
              <a:t>your</a:t>
            </a:r>
            <a:r>
              <a:rPr lang="es-ES" dirty="0"/>
              <a:t> file and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17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3CE5B-1384-B946-9FBF-B890652C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Descriptions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ABEF4-430F-7545-9AB3-BBA8298E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Free-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descriptions</a:t>
            </a:r>
            <a:r>
              <a:rPr lang="es-ES" dirty="0"/>
              <a:t> (as </a:t>
            </a:r>
            <a:r>
              <a:rPr lang="es-ES" dirty="0" err="1"/>
              <a:t>described</a:t>
            </a:r>
            <a:r>
              <a:rPr lang="es-ES" dirty="0"/>
              <a:t> </a:t>
            </a:r>
            <a:r>
              <a:rPr lang="es-ES" dirty="0" err="1"/>
              <a:t>above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) can </a:t>
            </a:r>
            <a:r>
              <a:rPr lang="es-ES" dirty="0" err="1"/>
              <a:t>also</a:t>
            </a:r>
            <a:r>
              <a:rPr lang="es-ES" dirty="0"/>
              <a:t> be placed </a:t>
            </a:r>
            <a:r>
              <a:rPr lang="es-ES" dirty="0" err="1"/>
              <a:t>underneath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/</a:t>
            </a:r>
            <a:r>
              <a:rPr lang="es-ES" dirty="0" err="1"/>
              <a:t>Scenario</a:t>
            </a:r>
            <a:r>
              <a:rPr lang="es-ES" dirty="0"/>
              <a:t>, </a:t>
            </a:r>
            <a:r>
              <a:rPr lang="es-ES" dirty="0" err="1"/>
              <a:t>Background</a:t>
            </a:r>
            <a:r>
              <a:rPr lang="es-ES" dirty="0"/>
              <a:t>, </a:t>
            </a:r>
            <a:r>
              <a:rPr lang="es-ES" dirty="0" err="1"/>
              <a:t>Scenario</a:t>
            </a:r>
            <a:r>
              <a:rPr lang="es-ES" dirty="0"/>
              <a:t> </a:t>
            </a:r>
            <a:r>
              <a:rPr lang="es-ES" dirty="0" err="1"/>
              <a:t>Outline</a:t>
            </a:r>
            <a:r>
              <a:rPr lang="es-ES" dirty="0"/>
              <a:t> and Rule.</a:t>
            </a:r>
          </a:p>
          <a:p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anything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, as </a:t>
            </a:r>
            <a:r>
              <a:rPr lang="es-ES" dirty="0" err="1"/>
              <a:t>long</a:t>
            </a:r>
            <a:r>
              <a:rPr lang="es-ES" dirty="0"/>
              <a:t> as no line </a:t>
            </a:r>
            <a:r>
              <a:rPr lang="es-ES" dirty="0" err="1"/>
              <a:t>starts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keyword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150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30</TotalTime>
  <Words>2275</Words>
  <Application>Microsoft Macintosh PowerPoint</Application>
  <PresentationFormat>Panorámica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Courier</vt:lpstr>
      <vt:lpstr>Trebuchet MS</vt:lpstr>
      <vt:lpstr>Wingdings 3</vt:lpstr>
      <vt:lpstr>Faceta</vt:lpstr>
      <vt:lpstr>Definición de casos de prueba con Gherkin</vt:lpstr>
      <vt:lpstr>Test Driven Development and Behavior Driven Development</vt:lpstr>
      <vt:lpstr>Process Of BDD</vt:lpstr>
      <vt:lpstr>Example Of Behavior Implementation In BDD </vt:lpstr>
      <vt:lpstr>Keywords</vt:lpstr>
      <vt:lpstr>Feature</vt:lpstr>
      <vt:lpstr>Feature Example</vt:lpstr>
      <vt:lpstr>Features</vt:lpstr>
      <vt:lpstr>Descriptions</vt:lpstr>
      <vt:lpstr>Rule</vt:lpstr>
      <vt:lpstr>Rule example</vt:lpstr>
      <vt:lpstr>Example</vt:lpstr>
      <vt:lpstr>Steps</vt:lpstr>
      <vt:lpstr>Given</vt:lpstr>
      <vt:lpstr>When</vt:lpstr>
      <vt:lpstr>Then</vt:lpstr>
      <vt:lpstr>And, But</vt:lpstr>
      <vt:lpstr>And, But</vt:lpstr>
      <vt:lpstr>Background</vt:lpstr>
      <vt:lpstr>Background Example (1)</vt:lpstr>
      <vt:lpstr>Background Example (2)</vt:lpstr>
      <vt:lpstr>Scenario Outline</vt:lpstr>
      <vt:lpstr>Presentación de PowerPoint</vt:lpstr>
      <vt:lpstr>Doc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 casos de prueba con Gherkin</dc:title>
  <dc:creator>Jose Maria Alvarez Palomo</dc:creator>
  <cp:lastModifiedBy>Jose Maria Alvarez Palomo</cp:lastModifiedBy>
  <cp:revision>5</cp:revision>
  <dcterms:created xsi:type="dcterms:W3CDTF">2020-10-30T07:11:58Z</dcterms:created>
  <dcterms:modified xsi:type="dcterms:W3CDTF">2020-10-30T07:42:30Z</dcterms:modified>
</cp:coreProperties>
</file>