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0" r:id="rId1"/>
  </p:sldMasterIdLst>
  <p:sldIdLst>
    <p:sldId id="269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452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8744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1208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402780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90206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24273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2553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60242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00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5681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1434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9568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9839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4786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4762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8279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2416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8454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en.wikipedia.org/wiki/List_of_districts_in_India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jp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22.jpg"/><Relationship Id="rId4" Type="http://schemas.openxmlformats.org/officeDocument/2006/relationships/image" Target="../media/image3.png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D4CAEA-6321-4ED6-941E-8E45CC5BE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400801" cy="1339952"/>
          </a:xfrm>
        </p:spPr>
        <p:txBody>
          <a:bodyPr/>
          <a:lstStyle/>
          <a:p>
            <a:pPr algn="ctr"/>
            <a:r>
              <a:rPr lang="en-GB" dirty="0"/>
              <a:t>A presentation for completion of the IBM Applied Data Science </a:t>
            </a:r>
          </a:p>
          <a:p>
            <a:pPr algn="ctr"/>
            <a:r>
              <a:rPr lang="en-GB" dirty="0"/>
              <a:t>By- Prashant Kumar</a:t>
            </a:r>
          </a:p>
          <a:p>
            <a:pPr algn="ctr"/>
            <a:endParaRPr lang="en-IN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081BF02-4BE3-4D73-ADDA-7B3C22A63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470152"/>
            <a:ext cx="6781800" cy="2492248"/>
          </a:xfrm>
        </p:spPr>
        <p:txBody>
          <a:bodyPr>
            <a:noAutofit/>
          </a:bodyPr>
          <a:lstStyle/>
          <a:p>
            <a:pPr algn="ctr"/>
            <a:r>
              <a:rPr lang="en-GB" sz="4400" dirty="0"/>
              <a:t>Recommending a Business at a particular Tourist Venue 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4251155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520189" y="1484757"/>
            <a:ext cx="5731510" cy="34226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82597" y="5219191"/>
            <a:ext cx="6652259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60" dirty="0">
                <a:latin typeface="Arial"/>
                <a:cs typeface="Arial"/>
              </a:rPr>
              <a:t>The </a:t>
            </a:r>
            <a:r>
              <a:rPr sz="2400" spc="105" dirty="0">
                <a:latin typeface="Arial"/>
                <a:cs typeface="Arial"/>
              </a:rPr>
              <a:t>colors </a:t>
            </a:r>
            <a:r>
              <a:rPr sz="2400" spc="130" dirty="0">
                <a:latin typeface="Arial"/>
                <a:cs typeface="Arial"/>
              </a:rPr>
              <a:t>purple, </a:t>
            </a:r>
            <a:r>
              <a:rPr sz="2400" spc="95" dirty="0">
                <a:latin typeface="Arial"/>
                <a:cs typeface="Arial"/>
              </a:rPr>
              <a:t>green, </a:t>
            </a:r>
            <a:r>
              <a:rPr sz="2400" spc="100" dirty="0">
                <a:latin typeface="Arial"/>
                <a:cs typeface="Arial"/>
              </a:rPr>
              <a:t>and </a:t>
            </a:r>
            <a:r>
              <a:rPr sz="2400" spc="114" dirty="0">
                <a:latin typeface="Arial"/>
                <a:cs typeface="Arial"/>
              </a:rPr>
              <a:t>red </a:t>
            </a:r>
            <a:r>
              <a:rPr sz="2400" spc="95" dirty="0">
                <a:latin typeface="Arial"/>
                <a:cs typeface="Arial"/>
              </a:rPr>
              <a:t>represents  </a:t>
            </a:r>
            <a:r>
              <a:rPr sz="2400" spc="110" dirty="0">
                <a:latin typeface="Arial"/>
                <a:cs typeface="Arial"/>
              </a:rPr>
              <a:t>cluster </a:t>
            </a:r>
            <a:r>
              <a:rPr sz="2400" spc="135" dirty="0">
                <a:latin typeface="Arial"/>
                <a:cs typeface="Arial"/>
              </a:rPr>
              <a:t>0, 1, </a:t>
            </a:r>
            <a:r>
              <a:rPr sz="2400" spc="100" dirty="0">
                <a:latin typeface="Arial"/>
                <a:cs typeface="Arial"/>
              </a:rPr>
              <a:t>and </a:t>
            </a:r>
            <a:r>
              <a:rPr sz="2400" spc="180" dirty="0">
                <a:latin typeface="Arial"/>
                <a:cs typeface="Arial"/>
              </a:rPr>
              <a:t>2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80" dirty="0">
                <a:latin typeface="Arial"/>
                <a:cs typeface="Arial"/>
              </a:rPr>
              <a:t>respectively.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84648D1-D550-4F03-B181-CB1201F17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985" y="512573"/>
            <a:ext cx="6347714" cy="1320800"/>
          </a:xfrm>
        </p:spPr>
        <p:txBody>
          <a:bodyPr>
            <a:normAutofit/>
          </a:bodyPr>
          <a:lstStyle/>
          <a:p>
            <a:pPr algn="ctr"/>
            <a:r>
              <a:rPr lang="en-GB" sz="4800" dirty="0"/>
              <a:t>Results</a:t>
            </a:r>
            <a:endParaRPr lang="en-IN" sz="4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8267" y="617346"/>
            <a:ext cx="8582660" cy="45993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spc="60" dirty="0">
                <a:latin typeface="Arial"/>
                <a:cs typeface="Arial"/>
              </a:rPr>
              <a:t>The </a:t>
            </a:r>
            <a:r>
              <a:rPr sz="2000" spc="85" dirty="0">
                <a:latin typeface="Arial"/>
                <a:cs typeface="Arial"/>
              </a:rPr>
              <a:t>results </a:t>
            </a:r>
            <a:r>
              <a:rPr sz="2000" spc="90" dirty="0">
                <a:latin typeface="Arial"/>
                <a:cs typeface="Arial"/>
              </a:rPr>
              <a:t>show </a:t>
            </a:r>
            <a:r>
              <a:rPr sz="2000" spc="125" dirty="0">
                <a:latin typeface="Arial"/>
                <a:cs typeface="Arial"/>
              </a:rPr>
              <a:t>that </a:t>
            </a:r>
            <a:r>
              <a:rPr sz="2000" spc="105" dirty="0">
                <a:latin typeface="Arial"/>
                <a:cs typeface="Arial"/>
              </a:rPr>
              <a:t>the </a:t>
            </a:r>
            <a:r>
              <a:rPr sz="2000" spc="130" dirty="0">
                <a:latin typeface="Arial"/>
                <a:cs typeface="Arial"/>
              </a:rPr>
              <a:t>most common </a:t>
            </a:r>
            <a:r>
              <a:rPr sz="2000" spc="70" dirty="0">
                <a:latin typeface="Arial"/>
                <a:cs typeface="Arial"/>
              </a:rPr>
              <a:t>business </a:t>
            </a:r>
            <a:r>
              <a:rPr sz="2000" spc="130" dirty="0">
                <a:latin typeface="Arial"/>
                <a:cs typeface="Arial"/>
              </a:rPr>
              <a:t>in </a:t>
            </a:r>
            <a:r>
              <a:rPr sz="2000" spc="90" dirty="0">
                <a:latin typeface="Arial"/>
                <a:cs typeface="Arial"/>
              </a:rPr>
              <a:t>cluster </a:t>
            </a:r>
            <a:r>
              <a:rPr sz="2000" spc="80" dirty="0">
                <a:latin typeface="Arial"/>
                <a:cs typeface="Arial"/>
              </a:rPr>
              <a:t>one</a:t>
            </a:r>
            <a:r>
              <a:rPr sz="2000" spc="-295" dirty="0">
                <a:latin typeface="Arial"/>
                <a:cs typeface="Arial"/>
              </a:rPr>
              <a:t> </a:t>
            </a:r>
            <a:r>
              <a:rPr sz="2000" spc="85" dirty="0">
                <a:latin typeface="Arial"/>
                <a:cs typeface="Arial"/>
              </a:rPr>
              <a:t>at  </a:t>
            </a:r>
            <a:r>
              <a:rPr sz="2000" spc="105" dirty="0">
                <a:latin typeface="Arial"/>
                <a:cs typeface="Arial"/>
              </a:rPr>
              <a:t>the </a:t>
            </a:r>
            <a:r>
              <a:rPr sz="2000" spc="65" dirty="0">
                <a:latin typeface="Arial"/>
                <a:cs typeface="Arial"/>
              </a:rPr>
              <a:t>respective </a:t>
            </a:r>
            <a:r>
              <a:rPr sz="2000" spc="55" dirty="0">
                <a:latin typeface="Arial"/>
                <a:cs typeface="Arial"/>
              </a:rPr>
              <a:t>venues </a:t>
            </a:r>
            <a:r>
              <a:rPr sz="2000" spc="45" dirty="0">
                <a:latin typeface="Arial"/>
                <a:cs typeface="Arial"/>
              </a:rPr>
              <a:t>are </a:t>
            </a:r>
            <a:r>
              <a:rPr sz="2000" spc="85" dirty="0">
                <a:latin typeface="Arial"/>
                <a:cs typeface="Arial"/>
              </a:rPr>
              <a:t>Indian</a:t>
            </a:r>
            <a:r>
              <a:rPr sz="2000" spc="55" dirty="0">
                <a:latin typeface="Arial"/>
                <a:cs typeface="Arial"/>
              </a:rPr>
              <a:t> Restaurants.</a:t>
            </a:r>
            <a:endParaRPr sz="2000">
              <a:latin typeface="Arial"/>
              <a:cs typeface="Arial"/>
            </a:endParaRPr>
          </a:p>
          <a:p>
            <a:pPr marL="355600" marR="635000" indent="-342900">
              <a:lnSpc>
                <a:spcPct val="100000"/>
              </a:lnSpc>
              <a:spcBef>
                <a:spcPts val="24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spc="-70" dirty="0">
                <a:latin typeface="Arial"/>
                <a:cs typeface="Arial"/>
              </a:rPr>
              <a:t>So </a:t>
            </a:r>
            <a:r>
              <a:rPr sz="2000" spc="85" dirty="0">
                <a:latin typeface="Arial"/>
                <a:cs typeface="Arial"/>
              </a:rPr>
              <a:t>Indian </a:t>
            </a:r>
            <a:r>
              <a:rPr sz="2000" spc="55" dirty="0">
                <a:latin typeface="Arial"/>
                <a:cs typeface="Arial"/>
              </a:rPr>
              <a:t>Restaurants </a:t>
            </a:r>
            <a:r>
              <a:rPr sz="2000" spc="45" dirty="0">
                <a:latin typeface="Arial"/>
                <a:cs typeface="Arial"/>
              </a:rPr>
              <a:t>are </a:t>
            </a:r>
            <a:r>
              <a:rPr sz="2000" spc="114" dirty="0">
                <a:latin typeface="Arial"/>
                <a:cs typeface="Arial"/>
              </a:rPr>
              <a:t>popular </a:t>
            </a:r>
            <a:r>
              <a:rPr sz="2000" spc="130" dirty="0">
                <a:latin typeface="Arial"/>
                <a:cs typeface="Arial"/>
              </a:rPr>
              <a:t>in </a:t>
            </a:r>
            <a:r>
              <a:rPr sz="2000" spc="65" dirty="0">
                <a:latin typeface="Arial"/>
                <a:cs typeface="Arial"/>
              </a:rPr>
              <a:t>these </a:t>
            </a:r>
            <a:r>
              <a:rPr sz="2000" spc="130" dirty="0">
                <a:latin typeface="Arial"/>
                <a:cs typeface="Arial"/>
              </a:rPr>
              <a:t>tourist </a:t>
            </a:r>
            <a:r>
              <a:rPr sz="2000" spc="50" dirty="0">
                <a:latin typeface="Arial"/>
                <a:cs typeface="Arial"/>
              </a:rPr>
              <a:t>venues </a:t>
            </a:r>
            <a:r>
              <a:rPr sz="2000" spc="85" dirty="0">
                <a:latin typeface="Arial"/>
                <a:cs typeface="Arial"/>
              </a:rPr>
              <a:t>and  </a:t>
            </a:r>
            <a:r>
              <a:rPr sz="2000" spc="110" dirty="0">
                <a:latin typeface="Arial"/>
                <a:cs typeface="Arial"/>
              </a:rPr>
              <a:t>opening </a:t>
            </a:r>
            <a:r>
              <a:rPr sz="2000" spc="140" dirty="0">
                <a:latin typeface="Arial"/>
                <a:cs typeface="Arial"/>
              </a:rPr>
              <a:t>up </a:t>
            </a:r>
            <a:r>
              <a:rPr sz="2000" spc="-10" dirty="0">
                <a:latin typeface="Arial"/>
                <a:cs typeface="Arial"/>
              </a:rPr>
              <a:t>a </a:t>
            </a:r>
            <a:r>
              <a:rPr sz="2000" spc="105" dirty="0">
                <a:latin typeface="Arial"/>
                <a:cs typeface="Arial"/>
              </a:rPr>
              <a:t>similar </a:t>
            </a:r>
            <a:r>
              <a:rPr sz="2000" spc="80" dirty="0">
                <a:latin typeface="Arial"/>
                <a:cs typeface="Arial"/>
              </a:rPr>
              <a:t>one </a:t>
            </a:r>
            <a:r>
              <a:rPr sz="2000" spc="45" dirty="0">
                <a:latin typeface="Arial"/>
                <a:cs typeface="Arial"/>
              </a:rPr>
              <a:t>can </a:t>
            </a:r>
            <a:r>
              <a:rPr sz="2000" spc="100" dirty="0">
                <a:latin typeface="Arial"/>
                <a:cs typeface="Arial"/>
              </a:rPr>
              <a:t>attract </a:t>
            </a:r>
            <a:r>
              <a:rPr sz="2000" spc="90" dirty="0">
                <a:latin typeface="Arial"/>
                <a:cs typeface="Arial"/>
              </a:rPr>
              <a:t>many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110" dirty="0">
                <a:latin typeface="Arial"/>
                <a:cs typeface="Arial"/>
              </a:rPr>
              <a:t>tourists.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4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spc="15" dirty="0">
                <a:latin typeface="Arial"/>
                <a:cs typeface="Arial"/>
              </a:rPr>
              <a:t>Whereas </a:t>
            </a:r>
            <a:r>
              <a:rPr sz="2000" spc="130" dirty="0">
                <a:latin typeface="Arial"/>
                <a:cs typeface="Arial"/>
              </a:rPr>
              <a:t>in </a:t>
            </a:r>
            <a:r>
              <a:rPr sz="2000" spc="90" dirty="0">
                <a:latin typeface="Arial"/>
                <a:cs typeface="Arial"/>
              </a:rPr>
              <a:t>cluster </a:t>
            </a:r>
            <a:r>
              <a:rPr sz="2000" spc="130" dirty="0">
                <a:latin typeface="Arial"/>
                <a:cs typeface="Arial"/>
              </a:rPr>
              <a:t>two </a:t>
            </a:r>
            <a:r>
              <a:rPr sz="2000" spc="105" dirty="0">
                <a:latin typeface="Arial"/>
                <a:cs typeface="Arial"/>
              </a:rPr>
              <a:t>the </a:t>
            </a:r>
            <a:r>
              <a:rPr sz="2000" spc="130" dirty="0">
                <a:latin typeface="Arial"/>
                <a:cs typeface="Arial"/>
              </a:rPr>
              <a:t>most </a:t>
            </a:r>
            <a:r>
              <a:rPr sz="2000" spc="120" dirty="0">
                <a:latin typeface="Arial"/>
                <a:cs typeface="Arial"/>
              </a:rPr>
              <a:t>sought </a:t>
            </a:r>
            <a:r>
              <a:rPr sz="2000" spc="70" dirty="0">
                <a:latin typeface="Arial"/>
                <a:cs typeface="Arial"/>
              </a:rPr>
              <a:t>business </a:t>
            </a:r>
            <a:r>
              <a:rPr sz="2000" spc="75" dirty="0">
                <a:latin typeface="Arial"/>
                <a:cs typeface="Arial"/>
              </a:rPr>
              <a:t>is </a:t>
            </a:r>
            <a:r>
              <a:rPr sz="2000" spc="105" dirty="0">
                <a:latin typeface="Arial"/>
                <a:cs typeface="Arial"/>
              </a:rPr>
              <a:t>the</a:t>
            </a:r>
            <a:r>
              <a:rPr sz="2000" spc="-200" dirty="0">
                <a:latin typeface="Arial"/>
                <a:cs typeface="Arial"/>
              </a:rPr>
              <a:t> </a:t>
            </a:r>
            <a:r>
              <a:rPr sz="2000" spc="90" dirty="0">
                <a:latin typeface="Arial"/>
                <a:cs typeface="Arial"/>
              </a:rPr>
              <a:t>Hotel,</a:t>
            </a:r>
            <a:endParaRPr sz="20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000" spc="40" dirty="0">
                <a:latin typeface="Arial"/>
                <a:cs typeface="Arial"/>
              </a:rPr>
              <a:t>Seafood </a:t>
            </a:r>
            <a:r>
              <a:rPr sz="2000" spc="55" dirty="0">
                <a:latin typeface="Arial"/>
                <a:cs typeface="Arial"/>
              </a:rPr>
              <a:t>Restaurants, </a:t>
            </a:r>
            <a:r>
              <a:rPr sz="2000" spc="85" dirty="0">
                <a:latin typeface="Arial"/>
                <a:cs typeface="Arial"/>
              </a:rPr>
              <a:t>and</a:t>
            </a:r>
            <a:r>
              <a:rPr sz="2000" spc="65" dirty="0">
                <a:latin typeface="Arial"/>
                <a:cs typeface="Arial"/>
              </a:rPr>
              <a:t> </a:t>
            </a:r>
            <a:r>
              <a:rPr sz="2000" spc="60" dirty="0">
                <a:latin typeface="Arial"/>
                <a:cs typeface="Arial"/>
              </a:rPr>
              <a:t>Cafeterias.</a:t>
            </a:r>
            <a:endParaRPr sz="2000">
              <a:latin typeface="Arial"/>
              <a:cs typeface="Arial"/>
            </a:endParaRPr>
          </a:p>
          <a:p>
            <a:pPr marL="355600" marR="168910" indent="-342900">
              <a:lnSpc>
                <a:spcPct val="100000"/>
              </a:lnSpc>
              <a:spcBef>
                <a:spcPts val="24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spc="60" dirty="0">
                <a:latin typeface="Arial"/>
                <a:cs typeface="Arial"/>
              </a:rPr>
              <a:t>The </a:t>
            </a:r>
            <a:r>
              <a:rPr sz="2000" spc="80" dirty="0">
                <a:latin typeface="Arial"/>
                <a:cs typeface="Arial"/>
              </a:rPr>
              <a:t>green clusters </a:t>
            </a:r>
            <a:r>
              <a:rPr sz="2000" spc="90" dirty="0">
                <a:latin typeface="Arial"/>
                <a:cs typeface="Arial"/>
              </a:rPr>
              <a:t>at </a:t>
            </a:r>
            <a:r>
              <a:rPr sz="2000" spc="105" dirty="0">
                <a:latin typeface="Arial"/>
                <a:cs typeface="Arial"/>
              </a:rPr>
              <a:t>the </a:t>
            </a:r>
            <a:r>
              <a:rPr sz="2000" spc="45" dirty="0">
                <a:latin typeface="Arial"/>
                <a:cs typeface="Arial"/>
              </a:rPr>
              <a:t>seaside </a:t>
            </a:r>
            <a:r>
              <a:rPr sz="2000" spc="65" dirty="0">
                <a:latin typeface="Arial"/>
                <a:cs typeface="Arial"/>
              </a:rPr>
              <a:t>clearly </a:t>
            </a:r>
            <a:r>
              <a:rPr sz="2000" spc="90" dirty="0">
                <a:latin typeface="Arial"/>
                <a:cs typeface="Arial"/>
              </a:rPr>
              <a:t>indicate </a:t>
            </a:r>
            <a:r>
              <a:rPr sz="2000" spc="125" dirty="0">
                <a:latin typeface="Arial"/>
                <a:cs typeface="Arial"/>
              </a:rPr>
              <a:t>that </a:t>
            </a:r>
            <a:r>
              <a:rPr sz="2000" spc="110" dirty="0">
                <a:latin typeface="Arial"/>
                <a:cs typeface="Arial"/>
              </a:rPr>
              <a:t>opening </a:t>
            </a:r>
            <a:r>
              <a:rPr sz="2000" spc="-10" dirty="0">
                <a:latin typeface="Arial"/>
                <a:cs typeface="Arial"/>
              </a:rPr>
              <a:t>a  </a:t>
            </a:r>
            <a:r>
              <a:rPr sz="2000" spc="80" dirty="0">
                <a:latin typeface="Arial"/>
                <a:cs typeface="Arial"/>
              </a:rPr>
              <a:t>seafood </a:t>
            </a:r>
            <a:r>
              <a:rPr sz="2000" spc="90" dirty="0">
                <a:latin typeface="Arial"/>
                <a:cs typeface="Arial"/>
              </a:rPr>
              <a:t>restaurant </a:t>
            </a:r>
            <a:r>
              <a:rPr sz="2000" spc="125" dirty="0">
                <a:latin typeface="Arial"/>
                <a:cs typeface="Arial"/>
              </a:rPr>
              <a:t>would </a:t>
            </a:r>
            <a:r>
              <a:rPr sz="2000" spc="100" dirty="0">
                <a:latin typeface="Arial"/>
                <a:cs typeface="Arial"/>
              </a:rPr>
              <a:t>help </a:t>
            </a:r>
            <a:r>
              <a:rPr sz="2000" spc="-10" dirty="0">
                <a:latin typeface="Arial"/>
                <a:cs typeface="Arial"/>
              </a:rPr>
              <a:t>a </a:t>
            </a:r>
            <a:r>
              <a:rPr sz="2000" spc="90" dirty="0">
                <a:latin typeface="Arial"/>
                <a:cs typeface="Arial"/>
              </a:rPr>
              <a:t>person make </a:t>
            </a:r>
            <a:r>
              <a:rPr sz="2000" spc="105" dirty="0">
                <a:latin typeface="Arial"/>
                <a:cs typeface="Arial"/>
              </a:rPr>
              <a:t>the </a:t>
            </a:r>
            <a:r>
              <a:rPr sz="2000" spc="85" dirty="0">
                <a:latin typeface="Arial"/>
                <a:cs typeface="Arial"/>
              </a:rPr>
              <a:t>best </a:t>
            </a:r>
            <a:r>
              <a:rPr sz="2000" spc="50" dirty="0">
                <a:latin typeface="Arial"/>
                <a:cs typeface="Arial"/>
              </a:rPr>
              <a:t>use </a:t>
            </a:r>
            <a:r>
              <a:rPr sz="2000" spc="145" dirty="0">
                <a:latin typeface="Arial"/>
                <a:cs typeface="Arial"/>
              </a:rPr>
              <a:t>of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100" dirty="0">
                <a:latin typeface="Arial"/>
                <a:cs typeface="Arial"/>
              </a:rPr>
              <a:t>the  </a:t>
            </a:r>
            <a:r>
              <a:rPr sz="2000" spc="130" dirty="0">
                <a:latin typeface="Arial"/>
                <a:cs typeface="Arial"/>
              </a:rPr>
              <a:t>opportunity.</a:t>
            </a:r>
            <a:endParaRPr sz="2000">
              <a:latin typeface="Arial"/>
              <a:cs typeface="Arial"/>
            </a:endParaRPr>
          </a:p>
          <a:p>
            <a:pPr marL="355600" marR="508634" indent="-342900">
              <a:lnSpc>
                <a:spcPct val="100000"/>
              </a:lnSpc>
              <a:spcBef>
                <a:spcPts val="24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spc="55" dirty="0">
                <a:latin typeface="Arial"/>
                <a:cs typeface="Arial"/>
              </a:rPr>
              <a:t>Finally, </a:t>
            </a:r>
            <a:r>
              <a:rPr sz="2000" spc="130" dirty="0">
                <a:latin typeface="Arial"/>
                <a:cs typeface="Arial"/>
              </a:rPr>
              <a:t>in </a:t>
            </a:r>
            <a:r>
              <a:rPr sz="2000" spc="90" dirty="0">
                <a:latin typeface="Arial"/>
                <a:cs typeface="Arial"/>
              </a:rPr>
              <a:t>cluster </a:t>
            </a:r>
            <a:r>
              <a:rPr sz="2000" spc="95" dirty="0">
                <a:latin typeface="Arial"/>
                <a:cs typeface="Arial"/>
              </a:rPr>
              <a:t>three </a:t>
            </a:r>
            <a:r>
              <a:rPr sz="2000" spc="10" dirty="0">
                <a:latin typeface="Arial"/>
                <a:cs typeface="Arial"/>
              </a:rPr>
              <a:t>Fast </a:t>
            </a:r>
            <a:r>
              <a:rPr sz="2000" spc="90" dirty="0">
                <a:latin typeface="Arial"/>
                <a:cs typeface="Arial"/>
              </a:rPr>
              <a:t>Food/Vegetarian </a:t>
            </a:r>
            <a:r>
              <a:rPr sz="2000" spc="55" dirty="0">
                <a:latin typeface="Arial"/>
                <a:cs typeface="Arial"/>
              </a:rPr>
              <a:t>Restaurants </a:t>
            </a:r>
            <a:r>
              <a:rPr sz="2000" spc="40" dirty="0">
                <a:latin typeface="Arial"/>
                <a:cs typeface="Arial"/>
              </a:rPr>
              <a:t>have  </a:t>
            </a:r>
            <a:r>
              <a:rPr sz="2000" spc="65" dirty="0">
                <a:latin typeface="Arial"/>
                <a:cs typeface="Arial"/>
              </a:rPr>
              <a:t>been </a:t>
            </a:r>
            <a:r>
              <a:rPr sz="2000" spc="85" dirty="0">
                <a:latin typeface="Arial"/>
                <a:cs typeface="Arial"/>
              </a:rPr>
              <a:t>given </a:t>
            </a:r>
            <a:r>
              <a:rPr sz="2000" spc="-10" dirty="0">
                <a:latin typeface="Arial"/>
                <a:cs typeface="Arial"/>
              </a:rPr>
              <a:t>a </a:t>
            </a:r>
            <a:r>
              <a:rPr sz="2000" spc="150" dirty="0">
                <a:latin typeface="Arial"/>
                <a:cs typeface="Arial"/>
              </a:rPr>
              <a:t>top</a:t>
            </a:r>
            <a:r>
              <a:rPr sz="2000" spc="140" dirty="0">
                <a:latin typeface="Arial"/>
                <a:cs typeface="Arial"/>
              </a:rPr>
              <a:t> </a:t>
            </a:r>
            <a:r>
              <a:rPr sz="2000" spc="120" dirty="0">
                <a:latin typeface="Arial"/>
                <a:cs typeface="Arial"/>
              </a:rPr>
              <a:t>priority.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/>
          <p:nvPr/>
        </p:nvSpPr>
        <p:spPr>
          <a:xfrm>
            <a:off x="380796" y="1617979"/>
            <a:ext cx="8027670" cy="40500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6675">
              <a:lnSpc>
                <a:spcPct val="100000"/>
              </a:lnSpc>
              <a:spcBef>
                <a:spcPts val="100"/>
              </a:spcBef>
            </a:pPr>
            <a:r>
              <a:rPr sz="2400" spc="30" dirty="0">
                <a:latin typeface="Arial"/>
                <a:cs typeface="Arial"/>
              </a:rPr>
              <a:t>Used </a:t>
            </a:r>
            <a:r>
              <a:rPr sz="2400" spc="135" dirty="0">
                <a:latin typeface="Arial"/>
                <a:cs typeface="Arial"/>
              </a:rPr>
              <a:t>K-means </a:t>
            </a:r>
            <a:r>
              <a:rPr sz="2400" spc="120" dirty="0">
                <a:latin typeface="Arial"/>
                <a:cs typeface="Arial"/>
              </a:rPr>
              <a:t>clustering </a:t>
            </a:r>
            <a:r>
              <a:rPr sz="2400" spc="150" dirty="0">
                <a:latin typeface="Arial"/>
                <a:cs typeface="Arial"/>
              </a:rPr>
              <a:t>algorithm </a:t>
            </a:r>
            <a:r>
              <a:rPr sz="2400" spc="185" dirty="0">
                <a:latin typeface="Arial"/>
                <a:cs typeface="Arial"/>
              </a:rPr>
              <a:t>to </a:t>
            </a:r>
            <a:r>
              <a:rPr sz="2400" spc="105" dirty="0">
                <a:latin typeface="Arial"/>
                <a:cs typeface="Arial"/>
              </a:rPr>
              <a:t>cluster </a:t>
            </a:r>
            <a:r>
              <a:rPr sz="2400" spc="120" dirty="0">
                <a:latin typeface="Arial"/>
                <a:cs typeface="Arial"/>
              </a:rPr>
              <a:t>the  </a:t>
            </a:r>
            <a:r>
              <a:rPr sz="2400" spc="155" dirty="0">
                <a:latin typeface="Arial"/>
                <a:cs typeface="Arial"/>
              </a:rPr>
              <a:t>tourist </a:t>
            </a:r>
            <a:r>
              <a:rPr sz="2400" spc="114" dirty="0">
                <a:latin typeface="Arial"/>
                <a:cs typeface="Arial"/>
              </a:rPr>
              <a:t>spots </a:t>
            </a:r>
            <a:r>
              <a:rPr sz="2400" spc="65" dirty="0">
                <a:latin typeface="Arial"/>
                <a:cs typeface="Arial"/>
              </a:rPr>
              <a:t>based </a:t>
            </a:r>
            <a:r>
              <a:rPr sz="2400" spc="145" dirty="0">
                <a:latin typeface="Arial"/>
                <a:cs typeface="Arial"/>
              </a:rPr>
              <a:t>on </a:t>
            </a:r>
            <a:r>
              <a:rPr sz="2400" spc="150" dirty="0">
                <a:latin typeface="Arial"/>
                <a:cs typeface="Arial"/>
              </a:rPr>
              <a:t>exploring </a:t>
            </a:r>
            <a:r>
              <a:rPr sz="2400" spc="125" dirty="0">
                <a:latin typeface="Arial"/>
                <a:cs typeface="Arial"/>
              </a:rPr>
              <a:t>the </a:t>
            </a:r>
            <a:r>
              <a:rPr sz="2400" spc="105" dirty="0">
                <a:latin typeface="Arial"/>
                <a:cs typeface="Arial"/>
              </a:rPr>
              <a:t>frequency </a:t>
            </a:r>
            <a:r>
              <a:rPr sz="2400" spc="175" dirty="0">
                <a:latin typeface="Arial"/>
                <a:cs typeface="Arial"/>
              </a:rPr>
              <a:t>of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125" dirty="0">
                <a:latin typeface="Arial"/>
                <a:cs typeface="Arial"/>
              </a:rPr>
              <a:t>the  </a:t>
            </a:r>
            <a:r>
              <a:rPr sz="2400" spc="65" dirty="0">
                <a:latin typeface="Arial"/>
                <a:cs typeface="Arial"/>
              </a:rPr>
              <a:t>businesses </a:t>
            </a:r>
            <a:r>
              <a:rPr sz="2400" spc="145" dirty="0">
                <a:latin typeface="Arial"/>
                <a:cs typeface="Arial"/>
              </a:rPr>
              <a:t>that </a:t>
            </a:r>
            <a:r>
              <a:rPr sz="2400" spc="55" dirty="0">
                <a:latin typeface="Arial"/>
                <a:cs typeface="Arial"/>
              </a:rPr>
              <a:t>are </a:t>
            </a:r>
            <a:r>
              <a:rPr sz="2400" spc="105" dirty="0">
                <a:latin typeface="Arial"/>
                <a:cs typeface="Arial"/>
              </a:rPr>
              <a:t>present </a:t>
            </a:r>
            <a:r>
              <a:rPr sz="2400" spc="120" dirty="0">
                <a:latin typeface="Arial"/>
                <a:cs typeface="Arial"/>
              </a:rPr>
              <a:t>which </a:t>
            </a:r>
            <a:r>
              <a:rPr sz="2400" spc="125" dirty="0">
                <a:latin typeface="Arial"/>
                <a:cs typeface="Arial"/>
              </a:rPr>
              <a:t>could </a:t>
            </a:r>
            <a:r>
              <a:rPr sz="2400" spc="120" dirty="0">
                <a:latin typeface="Arial"/>
                <a:cs typeface="Arial"/>
              </a:rPr>
              <a:t>help </a:t>
            </a:r>
            <a:r>
              <a:rPr sz="2400" spc="105" dirty="0">
                <a:latin typeface="Arial"/>
                <a:cs typeface="Arial"/>
              </a:rPr>
              <a:t>indicate  </a:t>
            </a:r>
            <a:r>
              <a:rPr sz="2400" spc="-10" dirty="0">
                <a:latin typeface="Arial"/>
                <a:cs typeface="Arial"/>
              </a:rPr>
              <a:t>a </a:t>
            </a:r>
            <a:r>
              <a:rPr sz="2400" spc="85" dirty="0">
                <a:latin typeface="Arial"/>
                <a:cs typeface="Arial"/>
              </a:rPr>
              <a:t>business </a:t>
            </a:r>
            <a:r>
              <a:rPr sz="2400" spc="155" dirty="0">
                <a:latin typeface="Arial"/>
                <a:cs typeface="Arial"/>
              </a:rPr>
              <a:t>opportunity </a:t>
            </a:r>
            <a:r>
              <a:rPr sz="2400" spc="145" dirty="0">
                <a:latin typeface="Arial"/>
                <a:cs typeface="Arial"/>
              </a:rPr>
              <a:t>that </a:t>
            </a:r>
            <a:r>
              <a:rPr sz="2400" spc="125" dirty="0">
                <a:latin typeface="Arial"/>
                <a:cs typeface="Arial"/>
              </a:rPr>
              <a:t>could </a:t>
            </a:r>
            <a:r>
              <a:rPr sz="2400" spc="85" dirty="0">
                <a:latin typeface="Arial"/>
                <a:cs typeface="Arial"/>
              </a:rPr>
              <a:t>be </a:t>
            </a:r>
            <a:r>
              <a:rPr sz="2400" spc="95" dirty="0">
                <a:latin typeface="Arial"/>
                <a:cs typeface="Arial"/>
              </a:rPr>
              <a:t>established </a:t>
            </a:r>
            <a:r>
              <a:rPr sz="2400" spc="150" dirty="0">
                <a:latin typeface="Arial"/>
                <a:cs typeface="Arial"/>
              </a:rPr>
              <a:t>in  </a:t>
            </a:r>
            <a:r>
              <a:rPr sz="2400" spc="125" dirty="0">
                <a:latin typeface="Arial"/>
                <a:cs typeface="Arial"/>
              </a:rPr>
              <a:t>the</a:t>
            </a:r>
            <a:r>
              <a:rPr sz="2400" spc="90" dirty="0">
                <a:latin typeface="Arial"/>
                <a:cs typeface="Arial"/>
              </a:rPr>
              <a:t> </a:t>
            </a:r>
            <a:r>
              <a:rPr sz="2400" spc="105" dirty="0">
                <a:latin typeface="Arial"/>
                <a:cs typeface="Arial"/>
              </a:rPr>
              <a:t>locality.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2885"/>
              </a:spcBef>
            </a:pPr>
            <a:r>
              <a:rPr sz="2400" spc="85" dirty="0">
                <a:latin typeface="Arial"/>
                <a:cs typeface="Arial"/>
              </a:rPr>
              <a:t>Future </a:t>
            </a:r>
            <a:r>
              <a:rPr sz="2400" spc="105" dirty="0">
                <a:latin typeface="Arial"/>
                <a:cs typeface="Arial"/>
              </a:rPr>
              <a:t>possible </a:t>
            </a:r>
            <a:r>
              <a:rPr sz="2400" spc="65" dirty="0">
                <a:latin typeface="Arial"/>
                <a:cs typeface="Arial"/>
              </a:rPr>
              <a:t>research </a:t>
            </a:r>
            <a:r>
              <a:rPr sz="2400" spc="125" dirty="0">
                <a:latin typeface="Arial"/>
                <a:cs typeface="Arial"/>
              </a:rPr>
              <a:t>could </a:t>
            </a:r>
            <a:r>
              <a:rPr sz="2400" spc="105" dirty="0">
                <a:latin typeface="Arial"/>
                <a:cs typeface="Arial"/>
              </a:rPr>
              <a:t>make </a:t>
            </a:r>
            <a:r>
              <a:rPr sz="2400" spc="60" dirty="0">
                <a:latin typeface="Arial"/>
                <a:cs typeface="Arial"/>
              </a:rPr>
              <a:t>use </a:t>
            </a:r>
            <a:r>
              <a:rPr sz="2400" spc="175" dirty="0">
                <a:latin typeface="Arial"/>
                <a:cs typeface="Arial"/>
              </a:rPr>
              <a:t>of </a:t>
            </a:r>
            <a:r>
              <a:rPr sz="2400" spc="135" dirty="0">
                <a:latin typeface="Arial"/>
                <a:cs typeface="Arial"/>
              </a:rPr>
              <a:t>other  </a:t>
            </a:r>
            <a:r>
              <a:rPr sz="2400" spc="125" dirty="0">
                <a:latin typeface="Arial"/>
                <a:cs typeface="Arial"/>
              </a:rPr>
              <a:t>significant </a:t>
            </a:r>
            <a:r>
              <a:rPr sz="2400" spc="114" dirty="0">
                <a:latin typeface="Arial"/>
                <a:cs typeface="Arial"/>
              </a:rPr>
              <a:t>factors </a:t>
            </a:r>
            <a:r>
              <a:rPr sz="2400" spc="120" dirty="0">
                <a:latin typeface="Arial"/>
                <a:cs typeface="Arial"/>
              </a:rPr>
              <a:t>which </a:t>
            </a:r>
            <a:r>
              <a:rPr sz="2400" spc="100" dirty="0">
                <a:latin typeface="Arial"/>
                <a:cs typeface="Arial"/>
              </a:rPr>
              <a:t>includes </a:t>
            </a:r>
            <a:r>
              <a:rPr sz="2400" spc="125" dirty="0">
                <a:latin typeface="Arial"/>
                <a:cs typeface="Arial"/>
              </a:rPr>
              <a:t>the </a:t>
            </a:r>
            <a:r>
              <a:rPr sz="2400" spc="180" dirty="0">
                <a:latin typeface="Arial"/>
                <a:cs typeface="Arial"/>
              </a:rPr>
              <a:t>foot </a:t>
            </a:r>
            <a:r>
              <a:rPr sz="2400" spc="130" dirty="0">
                <a:latin typeface="Arial"/>
                <a:cs typeface="Arial"/>
              </a:rPr>
              <a:t>traffic,,  </a:t>
            </a:r>
            <a:r>
              <a:rPr sz="2400" spc="85" dirty="0">
                <a:latin typeface="Arial"/>
                <a:cs typeface="Arial"/>
              </a:rPr>
              <a:t>accessibility, </a:t>
            </a:r>
            <a:r>
              <a:rPr sz="2400" spc="100" dirty="0">
                <a:latin typeface="Arial"/>
                <a:cs typeface="Arial"/>
              </a:rPr>
              <a:t>and </a:t>
            </a:r>
            <a:r>
              <a:rPr sz="2400" spc="45" dirty="0">
                <a:latin typeface="Arial"/>
                <a:cs typeface="Arial"/>
              </a:rPr>
              <a:t>average </a:t>
            </a:r>
            <a:r>
              <a:rPr sz="2400" spc="85" dirty="0">
                <a:latin typeface="Arial"/>
                <a:cs typeface="Arial"/>
              </a:rPr>
              <a:t>business </a:t>
            </a:r>
            <a:r>
              <a:rPr sz="2400" spc="80" dirty="0">
                <a:latin typeface="Arial"/>
                <a:cs typeface="Arial"/>
              </a:rPr>
              <a:t>rates. </a:t>
            </a:r>
            <a:r>
              <a:rPr sz="2400" spc="40" dirty="0">
                <a:latin typeface="Arial"/>
                <a:cs typeface="Arial"/>
              </a:rPr>
              <a:t>These  </a:t>
            </a:r>
            <a:r>
              <a:rPr sz="2400" spc="145" dirty="0">
                <a:latin typeface="Arial"/>
                <a:cs typeface="Arial"/>
              </a:rPr>
              <a:t>above-mentioned </a:t>
            </a:r>
            <a:r>
              <a:rPr sz="2400" spc="110" dirty="0">
                <a:latin typeface="Arial"/>
                <a:cs typeface="Arial"/>
              </a:rPr>
              <a:t>factors </a:t>
            </a:r>
            <a:r>
              <a:rPr sz="2400" spc="125" dirty="0">
                <a:latin typeface="Arial"/>
                <a:cs typeface="Arial"/>
              </a:rPr>
              <a:t>could </a:t>
            </a:r>
            <a:r>
              <a:rPr sz="2400" spc="114" dirty="0">
                <a:latin typeface="Arial"/>
                <a:cs typeface="Arial"/>
              </a:rPr>
              <a:t>help </a:t>
            </a:r>
            <a:r>
              <a:rPr sz="2400" spc="125" dirty="0">
                <a:latin typeface="Arial"/>
                <a:cs typeface="Arial"/>
              </a:rPr>
              <a:t>the </a:t>
            </a:r>
            <a:r>
              <a:rPr sz="2400" spc="95" dirty="0">
                <a:latin typeface="Arial"/>
                <a:cs typeface="Arial"/>
              </a:rPr>
              <a:t>system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105" dirty="0">
                <a:latin typeface="Arial"/>
                <a:cs typeface="Arial"/>
              </a:rPr>
              <a:t>make  </a:t>
            </a:r>
            <a:r>
              <a:rPr sz="2400" spc="125" dirty="0">
                <a:latin typeface="Arial"/>
                <a:cs typeface="Arial"/>
              </a:rPr>
              <a:t>the </a:t>
            </a:r>
            <a:r>
              <a:rPr sz="2400" spc="60" dirty="0">
                <a:latin typeface="Arial"/>
                <a:cs typeface="Arial"/>
              </a:rPr>
              <a:t>analysis </a:t>
            </a:r>
            <a:r>
              <a:rPr sz="2400" spc="140" dirty="0">
                <a:latin typeface="Arial"/>
                <a:cs typeface="Arial"/>
              </a:rPr>
              <a:t>more</a:t>
            </a:r>
            <a:r>
              <a:rPr sz="2400" spc="110" dirty="0">
                <a:latin typeface="Arial"/>
                <a:cs typeface="Arial"/>
              </a:rPr>
              <a:t> </a:t>
            </a:r>
            <a:r>
              <a:rPr sz="2400" spc="70" dirty="0">
                <a:latin typeface="Arial"/>
                <a:cs typeface="Arial"/>
              </a:rPr>
              <a:t>accurate.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57864DCD-BF37-4782-B373-619D15BFB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8" y="609600"/>
            <a:ext cx="6858001" cy="838200"/>
          </a:xfrm>
        </p:spPr>
        <p:txBody>
          <a:bodyPr>
            <a:normAutofit fontScale="90000"/>
          </a:bodyPr>
          <a:lstStyle/>
          <a:p>
            <a:pPr algn="ctr"/>
            <a:r>
              <a:rPr lang="en-GB" sz="4000" dirty="0"/>
              <a:t>Conclusion and Future Scope</a:t>
            </a:r>
            <a:br>
              <a:rPr lang="en-GB" dirty="0"/>
            </a:b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9599" y="1828800"/>
            <a:ext cx="6477001" cy="390042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SzPct val="96428"/>
              <a:buFont typeface="Wingdings"/>
              <a:buChar char=""/>
              <a:tabLst>
                <a:tab pos="299720" algn="l"/>
              </a:tabLst>
            </a:pPr>
            <a:r>
              <a:rPr sz="2800" spc="150" dirty="0">
                <a:latin typeface="Arial"/>
                <a:cs typeface="Arial"/>
              </a:rPr>
              <a:t>Tourism </a:t>
            </a:r>
            <a:r>
              <a:rPr sz="2800" spc="125" dirty="0">
                <a:latin typeface="Arial"/>
                <a:cs typeface="Arial"/>
              </a:rPr>
              <a:t>activity </a:t>
            </a:r>
            <a:r>
              <a:rPr sz="2800" spc="70" dirty="0">
                <a:latin typeface="Arial"/>
                <a:cs typeface="Arial"/>
              </a:rPr>
              <a:t>creates</a:t>
            </a:r>
            <a:r>
              <a:rPr sz="2800" spc="120" dirty="0">
                <a:latin typeface="Arial"/>
                <a:cs typeface="Arial"/>
              </a:rPr>
              <a:t> </a:t>
            </a:r>
            <a:r>
              <a:rPr sz="2800" spc="140" dirty="0">
                <a:latin typeface="Arial"/>
                <a:cs typeface="Arial"/>
              </a:rPr>
              <a:t>demand.</a:t>
            </a:r>
            <a:endParaRPr sz="2800" dirty="0">
              <a:latin typeface="Arial"/>
              <a:cs typeface="Arial"/>
            </a:endParaRPr>
          </a:p>
          <a:p>
            <a:pPr marL="299085" marR="5080" indent="-287020" algn="just">
              <a:lnSpc>
                <a:spcPct val="100000"/>
              </a:lnSpc>
              <a:spcBef>
                <a:spcPts val="3360"/>
              </a:spcBef>
              <a:buSzPct val="96428"/>
              <a:buFont typeface="Wingdings"/>
              <a:buChar char=""/>
              <a:tabLst>
                <a:tab pos="299720" algn="l"/>
              </a:tabLst>
            </a:pPr>
            <a:r>
              <a:rPr sz="2800" spc="150" dirty="0">
                <a:latin typeface="Arial"/>
                <a:cs typeface="Arial"/>
              </a:rPr>
              <a:t>Tourism </a:t>
            </a:r>
            <a:r>
              <a:rPr sz="2800" spc="160" dirty="0">
                <a:latin typeface="Arial"/>
                <a:cs typeface="Arial"/>
              </a:rPr>
              <a:t>industry </a:t>
            </a:r>
            <a:r>
              <a:rPr sz="2800" spc="80" dirty="0">
                <a:latin typeface="Arial"/>
                <a:cs typeface="Arial"/>
              </a:rPr>
              <a:t>value </a:t>
            </a:r>
            <a:r>
              <a:rPr sz="2800" spc="110" dirty="0">
                <a:latin typeface="Arial"/>
                <a:cs typeface="Arial"/>
              </a:rPr>
              <a:t>chain </a:t>
            </a:r>
            <a:r>
              <a:rPr sz="2800" spc="114" dirty="0">
                <a:latin typeface="Arial"/>
                <a:cs typeface="Arial"/>
              </a:rPr>
              <a:t>meets </a:t>
            </a:r>
            <a:r>
              <a:rPr sz="2800" spc="80" dirty="0">
                <a:latin typeface="Arial"/>
                <a:cs typeface="Arial"/>
              </a:rPr>
              <a:t>&amp;</a:t>
            </a:r>
            <a:r>
              <a:rPr lang="en-GB" sz="2800" spc="80" dirty="0">
                <a:latin typeface="Arial"/>
                <a:cs typeface="Arial"/>
              </a:rPr>
              <a:t> </a:t>
            </a:r>
            <a:r>
              <a:rPr sz="2800" spc="25" dirty="0">
                <a:latin typeface="Arial"/>
                <a:cs typeface="Arial"/>
              </a:rPr>
              <a:t>s</a:t>
            </a:r>
            <a:r>
              <a:rPr sz="2800" spc="100" dirty="0">
                <a:latin typeface="Arial"/>
                <a:cs typeface="Arial"/>
              </a:rPr>
              <a:t>preads </a:t>
            </a:r>
            <a:r>
              <a:rPr sz="2800" spc="135" dirty="0">
                <a:latin typeface="Arial"/>
                <a:cs typeface="Arial"/>
              </a:rPr>
              <a:t>demand </a:t>
            </a:r>
            <a:r>
              <a:rPr sz="2800" spc="65" dirty="0">
                <a:latin typeface="Arial"/>
                <a:cs typeface="Arial"/>
              </a:rPr>
              <a:t>across </a:t>
            </a:r>
            <a:r>
              <a:rPr sz="2800" spc="145" dirty="0">
                <a:latin typeface="Arial"/>
                <a:cs typeface="Arial"/>
              </a:rPr>
              <a:t>industries </a:t>
            </a:r>
            <a:r>
              <a:rPr sz="2800" spc="80" dirty="0">
                <a:latin typeface="Arial"/>
                <a:cs typeface="Arial"/>
              </a:rPr>
              <a:t>&amp; </a:t>
            </a:r>
            <a:r>
              <a:rPr sz="2800" spc="165" dirty="0">
                <a:latin typeface="Arial"/>
                <a:cs typeface="Arial"/>
              </a:rPr>
              <a:t>boo</a:t>
            </a:r>
            <a:r>
              <a:rPr sz="2800" spc="105" dirty="0">
                <a:latin typeface="Arial"/>
                <a:cs typeface="Arial"/>
              </a:rPr>
              <a:t>sts </a:t>
            </a:r>
            <a:r>
              <a:rPr sz="2800" spc="160" dirty="0">
                <a:latin typeface="Arial"/>
                <a:cs typeface="Arial"/>
              </a:rPr>
              <a:t>more </a:t>
            </a:r>
            <a:r>
              <a:rPr sz="2800" spc="120" dirty="0">
                <a:latin typeface="Arial"/>
                <a:cs typeface="Arial"/>
              </a:rPr>
              <a:t>economic</a:t>
            </a:r>
            <a:r>
              <a:rPr sz="2800" spc="100" dirty="0">
                <a:latin typeface="Arial"/>
                <a:cs typeface="Arial"/>
              </a:rPr>
              <a:t> </a:t>
            </a:r>
            <a:r>
              <a:rPr sz="2800" spc="110" dirty="0">
                <a:latin typeface="Arial"/>
                <a:cs typeface="Arial"/>
              </a:rPr>
              <a:t>activities.</a:t>
            </a:r>
            <a:endParaRPr sz="2800"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3365"/>
              </a:spcBef>
              <a:buSzPct val="96428"/>
              <a:buFont typeface="Wingdings"/>
              <a:buChar char=""/>
              <a:tabLst>
                <a:tab pos="299720" algn="l"/>
              </a:tabLst>
            </a:pPr>
            <a:r>
              <a:rPr sz="2800" spc="150" dirty="0">
                <a:latin typeface="Arial"/>
                <a:cs typeface="Arial"/>
              </a:rPr>
              <a:t>Tourism </a:t>
            </a:r>
            <a:r>
              <a:rPr sz="2800" spc="110" dirty="0">
                <a:latin typeface="Arial"/>
                <a:cs typeface="Arial"/>
              </a:rPr>
              <a:t>induces </a:t>
            </a:r>
            <a:r>
              <a:rPr sz="2800" spc="160" dirty="0">
                <a:latin typeface="Arial"/>
                <a:cs typeface="Arial"/>
              </a:rPr>
              <a:t>more</a:t>
            </a:r>
            <a:r>
              <a:rPr sz="2800" spc="105" dirty="0">
                <a:latin typeface="Arial"/>
                <a:cs typeface="Arial"/>
              </a:rPr>
              <a:t> </a:t>
            </a:r>
            <a:r>
              <a:rPr sz="2800" spc="155" dirty="0">
                <a:latin typeface="Arial"/>
                <a:cs typeface="Arial"/>
              </a:rPr>
              <a:t>consumption.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2632902-9EB1-4BF1-8BE1-853688F30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09600"/>
            <a:ext cx="6477001" cy="914400"/>
          </a:xfrm>
        </p:spPr>
        <p:txBody>
          <a:bodyPr/>
          <a:lstStyle/>
          <a:p>
            <a:r>
              <a:rPr lang="en-GB" dirty="0"/>
              <a:t>Why is tourism important?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906576" y="1972182"/>
            <a:ext cx="7239634" cy="30130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35" dirty="0">
                <a:latin typeface="Arial"/>
                <a:cs typeface="Arial"/>
              </a:rPr>
              <a:t>People </a:t>
            </a:r>
            <a:r>
              <a:rPr sz="2800" spc="155" dirty="0">
                <a:latin typeface="Arial"/>
                <a:cs typeface="Arial"/>
              </a:rPr>
              <a:t>who </a:t>
            </a:r>
            <a:r>
              <a:rPr sz="2800" spc="60" dirty="0">
                <a:latin typeface="Arial"/>
                <a:cs typeface="Arial"/>
              </a:rPr>
              <a:t>are </a:t>
            </a:r>
            <a:r>
              <a:rPr sz="2800" spc="125" dirty="0">
                <a:latin typeface="Arial"/>
                <a:cs typeface="Arial"/>
              </a:rPr>
              <a:t>interested </a:t>
            </a:r>
            <a:r>
              <a:rPr sz="2800" spc="175" dirty="0">
                <a:latin typeface="Arial"/>
                <a:cs typeface="Arial"/>
              </a:rPr>
              <a:t>in </a:t>
            </a:r>
            <a:r>
              <a:rPr sz="2800" spc="150" dirty="0">
                <a:latin typeface="Arial"/>
                <a:cs typeface="Arial"/>
              </a:rPr>
              <a:t>opening </a:t>
            </a:r>
            <a:r>
              <a:rPr sz="2800" spc="-15" dirty="0">
                <a:latin typeface="Arial"/>
                <a:cs typeface="Arial"/>
              </a:rPr>
              <a:t>a  </a:t>
            </a:r>
            <a:r>
              <a:rPr sz="2800" spc="125" dirty="0">
                <a:latin typeface="Arial"/>
                <a:cs typeface="Arial"/>
              </a:rPr>
              <a:t>restaurant, </a:t>
            </a:r>
            <a:r>
              <a:rPr sz="2800" spc="165" dirty="0">
                <a:latin typeface="Arial"/>
                <a:cs typeface="Arial"/>
              </a:rPr>
              <a:t>lodging, </a:t>
            </a:r>
            <a:r>
              <a:rPr sz="2800" spc="160" dirty="0">
                <a:latin typeface="Arial"/>
                <a:cs typeface="Arial"/>
              </a:rPr>
              <a:t>transport </a:t>
            </a:r>
            <a:r>
              <a:rPr sz="2800" spc="70" dirty="0">
                <a:latin typeface="Arial"/>
                <a:cs typeface="Arial"/>
              </a:rPr>
              <a:t>services, </a:t>
            </a:r>
            <a:r>
              <a:rPr sz="2800" spc="180" dirty="0">
                <a:latin typeface="Arial"/>
                <a:cs typeface="Arial"/>
              </a:rPr>
              <a:t>or  </a:t>
            </a:r>
            <a:r>
              <a:rPr sz="2800" spc="70" dirty="0">
                <a:latin typeface="Arial"/>
                <a:cs typeface="Arial"/>
              </a:rPr>
              <a:t>any </a:t>
            </a:r>
            <a:r>
              <a:rPr sz="2800" spc="155" dirty="0">
                <a:latin typeface="Arial"/>
                <a:cs typeface="Arial"/>
              </a:rPr>
              <a:t>other </a:t>
            </a:r>
            <a:r>
              <a:rPr sz="2800" spc="150" dirty="0">
                <a:latin typeface="Arial"/>
                <a:cs typeface="Arial"/>
              </a:rPr>
              <a:t>similar </a:t>
            </a:r>
            <a:r>
              <a:rPr sz="2800" spc="80" dirty="0">
                <a:latin typeface="Arial"/>
                <a:cs typeface="Arial"/>
              </a:rPr>
              <a:t>businesses </a:t>
            </a:r>
            <a:r>
              <a:rPr sz="2800" spc="140" dirty="0">
                <a:latin typeface="Arial"/>
                <a:cs typeface="Arial"/>
              </a:rPr>
              <a:t>which </a:t>
            </a:r>
            <a:r>
              <a:rPr sz="2800" spc="150" dirty="0">
                <a:latin typeface="Arial"/>
                <a:cs typeface="Arial"/>
              </a:rPr>
              <a:t>fall  </a:t>
            </a:r>
            <a:r>
              <a:rPr sz="2800" spc="185" dirty="0">
                <a:latin typeface="Arial"/>
                <a:cs typeface="Arial"/>
              </a:rPr>
              <a:t>within </a:t>
            </a:r>
            <a:r>
              <a:rPr sz="2800" spc="145" dirty="0">
                <a:latin typeface="Arial"/>
                <a:cs typeface="Arial"/>
              </a:rPr>
              <a:t>the </a:t>
            </a:r>
            <a:r>
              <a:rPr sz="2800" spc="180" dirty="0">
                <a:latin typeface="Arial"/>
                <a:cs typeface="Arial"/>
              </a:rPr>
              <a:t>tourism</a:t>
            </a:r>
            <a:r>
              <a:rPr sz="2800" spc="35" dirty="0">
                <a:latin typeface="Arial"/>
                <a:cs typeface="Arial"/>
              </a:rPr>
              <a:t> </a:t>
            </a:r>
            <a:r>
              <a:rPr sz="2800" spc="155" dirty="0">
                <a:latin typeface="Arial"/>
                <a:cs typeface="Arial"/>
              </a:rPr>
              <a:t>industry.</a:t>
            </a:r>
            <a:endParaRPr sz="2800">
              <a:latin typeface="Arial"/>
              <a:cs typeface="Arial"/>
            </a:endParaRPr>
          </a:p>
          <a:p>
            <a:pPr marL="12700" marR="262890">
              <a:lnSpc>
                <a:spcPct val="100000"/>
              </a:lnSpc>
            </a:pPr>
            <a:r>
              <a:rPr sz="2800" spc="105" dirty="0">
                <a:latin typeface="Arial"/>
                <a:cs typeface="Arial"/>
              </a:rPr>
              <a:t>This </a:t>
            </a:r>
            <a:r>
              <a:rPr sz="2800" spc="85" dirty="0">
                <a:latin typeface="Arial"/>
                <a:cs typeface="Arial"/>
              </a:rPr>
              <a:t>also </a:t>
            </a:r>
            <a:r>
              <a:rPr sz="2800" spc="130" dirty="0">
                <a:latin typeface="Arial"/>
                <a:cs typeface="Arial"/>
              </a:rPr>
              <a:t>recommends </a:t>
            </a:r>
            <a:r>
              <a:rPr sz="2800" spc="95" dirty="0">
                <a:latin typeface="Arial"/>
                <a:cs typeface="Arial"/>
              </a:rPr>
              <a:t>travelers' </a:t>
            </a:r>
            <a:r>
              <a:rPr sz="2800" spc="180" dirty="0">
                <a:latin typeface="Arial"/>
                <a:cs typeface="Arial"/>
              </a:rPr>
              <a:t>tourist  </a:t>
            </a:r>
            <a:r>
              <a:rPr sz="2800" spc="70" dirty="0">
                <a:latin typeface="Arial"/>
                <a:cs typeface="Arial"/>
              </a:rPr>
              <a:t>venues </a:t>
            </a:r>
            <a:r>
              <a:rPr sz="2800" spc="210" dirty="0">
                <a:latin typeface="Arial"/>
                <a:cs typeface="Arial"/>
              </a:rPr>
              <a:t>to </a:t>
            </a:r>
            <a:r>
              <a:rPr sz="2800" spc="95" dirty="0">
                <a:latin typeface="Arial"/>
                <a:cs typeface="Arial"/>
              </a:rPr>
              <a:t>be </a:t>
            </a:r>
            <a:r>
              <a:rPr sz="2800" spc="130" dirty="0">
                <a:latin typeface="Arial"/>
                <a:cs typeface="Arial"/>
              </a:rPr>
              <a:t>visited </a:t>
            </a:r>
            <a:r>
              <a:rPr sz="2800" spc="175" dirty="0">
                <a:latin typeface="Arial"/>
                <a:cs typeface="Arial"/>
              </a:rPr>
              <a:t>in </a:t>
            </a:r>
            <a:r>
              <a:rPr sz="2800" spc="-15" dirty="0">
                <a:latin typeface="Arial"/>
                <a:cs typeface="Arial"/>
              </a:rPr>
              <a:t>a </a:t>
            </a:r>
            <a:r>
              <a:rPr sz="2800" spc="114" dirty="0">
                <a:latin typeface="Arial"/>
                <a:cs typeface="Arial"/>
              </a:rPr>
              <a:t>given </a:t>
            </a:r>
            <a:r>
              <a:rPr sz="2800" spc="105" dirty="0">
                <a:latin typeface="Arial"/>
                <a:cs typeface="Arial"/>
              </a:rPr>
              <a:t>state </a:t>
            </a:r>
            <a:r>
              <a:rPr sz="2800" spc="200" dirty="0">
                <a:latin typeface="Arial"/>
                <a:cs typeface="Arial"/>
              </a:rPr>
              <a:t>of </a:t>
            </a:r>
            <a:r>
              <a:rPr sz="2800" spc="-15" dirty="0">
                <a:latin typeface="Arial"/>
                <a:cs typeface="Arial"/>
              </a:rPr>
              <a:t>a  </a:t>
            </a:r>
            <a:r>
              <a:rPr sz="2800" spc="140" dirty="0">
                <a:latin typeface="Arial"/>
                <a:cs typeface="Arial"/>
              </a:rPr>
              <a:t>country.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651FD9A-3057-4DA6-8462-AA1F9A40D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sz="4400" dirty="0"/>
              <a:t>Business Problem</a:t>
            </a:r>
            <a:br>
              <a:rPr lang="en-GB" dirty="0"/>
            </a:b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99275" y="5944933"/>
              <a:ext cx="4897755" cy="913130"/>
            </a:xfrm>
            <a:custGeom>
              <a:avLst/>
              <a:gdLst/>
              <a:ahLst/>
              <a:cxnLst/>
              <a:rect l="l" t="t" r="r" b="b"/>
              <a:pathLst>
                <a:path w="4897755" h="913129">
                  <a:moveTo>
                    <a:pt x="85714" y="21358"/>
                  </a:moveTo>
                  <a:lnTo>
                    <a:pt x="3636693" y="913063"/>
                  </a:lnTo>
                  <a:lnTo>
                    <a:pt x="4897393" y="913063"/>
                  </a:lnTo>
                  <a:lnTo>
                    <a:pt x="85714" y="21358"/>
                  </a:lnTo>
                  <a:close/>
                </a:path>
                <a:path w="4897755" h="913129">
                  <a:moveTo>
                    <a:pt x="660" y="0"/>
                  </a:moveTo>
                  <a:lnTo>
                    <a:pt x="0" y="5473"/>
                  </a:lnTo>
                  <a:lnTo>
                    <a:pt x="85714" y="21358"/>
                  </a:lnTo>
                  <a:lnTo>
                    <a:pt x="660" y="0"/>
                  </a:lnTo>
                  <a:close/>
                </a:path>
              </a:pathLst>
            </a:custGeom>
            <a:solidFill>
              <a:srgbClr val="9FCADC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85711" y="5939015"/>
              <a:ext cx="3651885" cy="919480"/>
            </a:xfrm>
            <a:custGeom>
              <a:avLst/>
              <a:gdLst/>
              <a:ahLst/>
              <a:cxnLst/>
              <a:rect l="l" t="t" r="r" b="b"/>
              <a:pathLst>
                <a:path w="3651885" h="919479">
                  <a:moveTo>
                    <a:pt x="0" y="0"/>
                  </a:moveTo>
                  <a:lnTo>
                    <a:pt x="7924" y="6349"/>
                  </a:lnTo>
                  <a:lnTo>
                    <a:pt x="2868867" y="918982"/>
                  </a:lnTo>
                  <a:lnTo>
                    <a:pt x="3651882" y="9189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789674"/>
              <a:ext cx="3398520" cy="10683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5784350"/>
              <a:ext cx="3371840" cy="107364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72795" y="397763"/>
              <a:ext cx="8843772" cy="11049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697179" y="1689938"/>
            <a:ext cx="7942580" cy="40500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  <a:tab pos="356235" algn="l"/>
              </a:tabLst>
            </a:pPr>
            <a:r>
              <a:rPr sz="2400" spc="6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400" spc="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85" dirty="0">
                <a:solidFill>
                  <a:srgbClr val="FFFFFF"/>
                </a:solidFill>
                <a:latin typeface="Arial"/>
                <a:cs typeface="Arial"/>
              </a:rPr>
              <a:t>Wikipedia</a:t>
            </a:r>
            <a:endParaRPr sz="2400" dirty="0">
              <a:latin typeface="Arial"/>
              <a:cs typeface="Arial"/>
            </a:endParaRPr>
          </a:p>
          <a:p>
            <a:pPr marL="355600" marR="56515">
              <a:lnSpc>
                <a:spcPct val="100000"/>
              </a:lnSpc>
            </a:pPr>
            <a:r>
              <a:rPr sz="2400" spc="75" dirty="0">
                <a:solidFill>
                  <a:srgbClr val="FFFFFF"/>
                </a:solidFill>
                <a:latin typeface="Arial"/>
                <a:cs typeface="Arial"/>
              </a:rPr>
              <a:t>page </a:t>
            </a:r>
            <a:r>
              <a:rPr sz="2400" u="heavy" spc="160" dirty="0">
                <a:solidFill>
                  <a:srgbClr val="FF8118"/>
                </a:solidFill>
                <a:uFill>
                  <a:solidFill>
                    <a:srgbClr val="FF8118"/>
                  </a:solidFill>
                </a:uFill>
                <a:latin typeface="Arial"/>
                <a:cs typeface="Arial"/>
                <a:hlinkClick r:id="rId6"/>
              </a:rPr>
              <a:t>https://en.wikipedia.org/wiki/List_of_district </a:t>
            </a:r>
            <a:r>
              <a:rPr sz="2400" spc="160" dirty="0">
                <a:solidFill>
                  <a:srgbClr val="FF8118"/>
                </a:solidFill>
                <a:latin typeface="Arial"/>
                <a:cs typeface="Arial"/>
              </a:rPr>
              <a:t> </a:t>
            </a:r>
            <a:r>
              <a:rPr sz="2400" u="heavy" spc="55" dirty="0">
                <a:solidFill>
                  <a:srgbClr val="FF8118"/>
                </a:solidFill>
                <a:uFill>
                  <a:solidFill>
                    <a:srgbClr val="FF8118"/>
                  </a:solidFill>
                </a:uFill>
                <a:latin typeface="Arial"/>
                <a:cs typeface="Arial"/>
                <a:hlinkClick r:id="rId6"/>
              </a:rPr>
              <a:t>s_in_India</a:t>
            </a:r>
            <a:r>
              <a:rPr sz="2400" spc="55" dirty="0">
                <a:solidFill>
                  <a:srgbClr val="FF8118"/>
                </a:solidFill>
                <a:latin typeface="Arial"/>
                <a:cs typeface="Arial"/>
                <a:hlinkClick r:id="rId6"/>
              </a:rPr>
              <a:t> </a:t>
            </a:r>
            <a:r>
              <a:rPr sz="2400" spc="80" dirty="0">
                <a:solidFill>
                  <a:srgbClr val="FFFFFF"/>
                </a:solidFill>
                <a:latin typeface="Arial"/>
                <a:cs typeface="Arial"/>
              </a:rPr>
              <a:t>scraped </a:t>
            </a:r>
            <a:r>
              <a:rPr sz="2400" spc="18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135" dirty="0">
                <a:solidFill>
                  <a:srgbClr val="FFFFFF"/>
                </a:solidFill>
                <a:latin typeface="Arial"/>
                <a:cs typeface="Arial"/>
              </a:rPr>
              <a:t>obtain </a:t>
            </a:r>
            <a:r>
              <a:rPr sz="2400" spc="100" dirty="0">
                <a:solidFill>
                  <a:srgbClr val="FFFFFF"/>
                </a:solidFill>
                <a:latin typeface="Arial"/>
                <a:cs typeface="Arial"/>
              </a:rPr>
              <a:t>all </a:t>
            </a:r>
            <a:r>
              <a:rPr sz="2400" spc="12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130" dirty="0">
                <a:solidFill>
                  <a:srgbClr val="FFFFFF"/>
                </a:solidFill>
                <a:latin typeface="Arial"/>
                <a:cs typeface="Arial"/>
              </a:rPr>
              <a:t>districts </a:t>
            </a:r>
            <a:r>
              <a:rPr sz="2400" spc="170" dirty="0">
                <a:solidFill>
                  <a:srgbClr val="FFFFFF"/>
                </a:solidFill>
                <a:latin typeface="Arial"/>
                <a:cs typeface="Arial"/>
              </a:rPr>
              <a:t>of  </a:t>
            </a:r>
            <a:r>
              <a:rPr sz="2400" spc="95" dirty="0">
                <a:solidFill>
                  <a:srgbClr val="FFFFFF"/>
                </a:solidFill>
                <a:latin typeface="Arial"/>
                <a:cs typeface="Arial"/>
              </a:rPr>
              <a:t>India.</a:t>
            </a:r>
            <a:endParaRPr sz="2400" dirty="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5"/>
              </a:spcBef>
              <a:buChar char="•"/>
              <a:tabLst>
                <a:tab pos="355600" algn="l"/>
                <a:tab pos="356235" algn="l"/>
              </a:tabLst>
            </a:pPr>
            <a:r>
              <a:rPr sz="2400" spc="45" dirty="0">
                <a:solidFill>
                  <a:srgbClr val="FFFFFF"/>
                </a:solidFill>
                <a:latin typeface="Arial"/>
                <a:cs typeface="Arial"/>
              </a:rPr>
              <a:t>Geopy 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API </a:t>
            </a:r>
            <a:r>
              <a:rPr sz="2400" spc="85" dirty="0">
                <a:solidFill>
                  <a:srgbClr val="FFFFFF"/>
                </a:solidFill>
                <a:latin typeface="Arial"/>
                <a:cs typeface="Arial"/>
              </a:rPr>
              <a:t>used </a:t>
            </a:r>
            <a:r>
              <a:rPr sz="2400" spc="18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135" dirty="0">
                <a:solidFill>
                  <a:srgbClr val="FFFFFF"/>
                </a:solidFill>
                <a:latin typeface="Arial"/>
                <a:cs typeface="Arial"/>
              </a:rPr>
              <a:t>obtain latitude </a:t>
            </a:r>
            <a:r>
              <a:rPr sz="2400" spc="10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145" dirty="0">
                <a:solidFill>
                  <a:srgbClr val="FFFFFF"/>
                </a:solidFill>
                <a:latin typeface="Arial"/>
                <a:cs typeface="Arial"/>
              </a:rPr>
              <a:t>longitude</a:t>
            </a:r>
            <a:r>
              <a:rPr sz="2400" spc="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7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endParaRPr sz="2400" dirty="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400" spc="12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80" dirty="0">
                <a:solidFill>
                  <a:srgbClr val="FFFFFF"/>
                </a:solidFill>
                <a:latin typeface="Arial"/>
                <a:cs typeface="Arial"/>
              </a:rPr>
              <a:t>respective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25" dirty="0">
                <a:solidFill>
                  <a:srgbClr val="FFFFFF"/>
                </a:solidFill>
                <a:latin typeface="Arial"/>
                <a:cs typeface="Arial"/>
              </a:rPr>
              <a:t>districts.</a:t>
            </a:r>
            <a:endParaRPr sz="2400" dirty="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buChar char="•"/>
              <a:tabLst>
                <a:tab pos="355600" algn="l"/>
                <a:tab pos="356235" algn="l"/>
              </a:tabLst>
            </a:pPr>
            <a:r>
              <a:rPr sz="2400" spc="50" dirty="0">
                <a:solidFill>
                  <a:srgbClr val="FFFFFF"/>
                </a:solidFill>
                <a:latin typeface="Arial"/>
                <a:cs typeface="Arial"/>
              </a:rPr>
              <a:t>Removed </a:t>
            </a:r>
            <a:r>
              <a:rPr sz="2400" spc="60" dirty="0">
                <a:solidFill>
                  <a:srgbClr val="FFFFFF"/>
                </a:solidFill>
                <a:latin typeface="Arial"/>
                <a:cs typeface="Arial"/>
              </a:rPr>
              <a:t>any </a:t>
            </a:r>
            <a:r>
              <a:rPr sz="2400" spc="125" dirty="0">
                <a:solidFill>
                  <a:srgbClr val="FFFFFF"/>
                </a:solidFill>
                <a:latin typeface="Arial"/>
                <a:cs typeface="Arial"/>
              </a:rPr>
              <a:t>missing </a:t>
            </a:r>
            <a:r>
              <a:rPr sz="2400" spc="60" dirty="0">
                <a:solidFill>
                  <a:srgbClr val="FFFFFF"/>
                </a:solidFill>
                <a:latin typeface="Arial"/>
                <a:cs typeface="Arial"/>
              </a:rPr>
              <a:t>values </a:t>
            </a:r>
            <a:r>
              <a:rPr sz="2400" spc="105" dirty="0">
                <a:solidFill>
                  <a:srgbClr val="FFFFFF"/>
                </a:solidFill>
                <a:latin typeface="Arial"/>
                <a:cs typeface="Arial"/>
              </a:rPr>
              <a:t>present </a:t>
            </a:r>
            <a:r>
              <a:rPr sz="2400" spc="15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12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400" spc="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85" dirty="0">
                <a:solidFill>
                  <a:srgbClr val="FFFFFF"/>
                </a:solidFill>
                <a:latin typeface="Arial"/>
                <a:cs typeface="Arial"/>
              </a:rPr>
              <a:t>dataset</a:t>
            </a:r>
            <a:endParaRPr sz="2400" dirty="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buChar char="•"/>
              <a:tabLst>
                <a:tab pos="355600" algn="l"/>
                <a:tab pos="356235" algn="l"/>
              </a:tabLst>
            </a:pPr>
            <a:r>
              <a:rPr sz="2400" spc="6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85" dirty="0">
                <a:solidFill>
                  <a:srgbClr val="FFFFFF"/>
                </a:solidFill>
                <a:latin typeface="Arial"/>
                <a:cs typeface="Arial"/>
              </a:rPr>
              <a:t>dataset </a:t>
            </a:r>
            <a:r>
              <a:rPr sz="2400" spc="95" dirty="0">
                <a:solidFill>
                  <a:srgbClr val="FFFFFF"/>
                </a:solidFill>
                <a:latin typeface="Arial"/>
                <a:cs typeface="Arial"/>
              </a:rPr>
              <a:t>consists </a:t>
            </a:r>
            <a:r>
              <a:rPr sz="2400" spc="17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110" dirty="0">
                <a:solidFill>
                  <a:srgbClr val="FFFFFF"/>
                </a:solidFill>
                <a:latin typeface="Arial"/>
                <a:cs typeface="Arial"/>
              </a:rPr>
              <a:t>single </a:t>
            </a:r>
            <a:r>
              <a:rPr sz="2400" spc="95" dirty="0">
                <a:solidFill>
                  <a:srgbClr val="FFFFFF"/>
                </a:solidFill>
                <a:latin typeface="Arial"/>
                <a:cs typeface="Arial"/>
              </a:rPr>
              <a:t>Dataframe </a:t>
            </a:r>
            <a:r>
              <a:rPr sz="2400" spc="165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2400" spc="1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80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endParaRPr sz="2400" dirty="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400" spc="114" dirty="0">
                <a:solidFill>
                  <a:srgbClr val="FFFFFF"/>
                </a:solidFill>
                <a:latin typeface="Arial"/>
                <a:cs typeface="Arial"/>
              </a:rPr>
              <a:t>columns.</a:t>
            </a:r>
            <a:endParaRPr sz="2400" dirty="0">
              <a:latin typeface="Arial"/>
              <a:cs typeface="Arial"/>
            </a:endParaRPr>
          </a:p>
          <a:p>
            <a:pPr marL="355600" marR="10160" indent="-343535">
              <a:lnSpc>
                <a:spcPct val="100000"/>
              </a:lnSpc>
              <a:buChar char="•"/>
              <a:tabLst>
                <a:tab pos="355600" algn="l"/>
                <a:tab pos="356235" algn="l"/>
              </a:tabLst>
            </a:pPr>
            <a:r>
              <a:rPr sz="2400" spc="6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130" dirty="0">
                <a:solidFill>
                  <a:srgbClr val="FFFFFF"/>
                </a:solidFill>
                <a:latin typeface="Arial"/>
                <a:cs typeface="Arial"/>
              </a:rPr>
              <a:t>final </a:t>
            </a:r>
            <a:r>
              <a:rPr sz="2400" spc="85" dirty="0">
                <a:solidFill>
                  <a:srgbClr val="FFFFFF"/>
                </a:solidFill>
                <a:latin typeface="Arial"/>
                <a:cs typeface="Arial"/>
              </a:rPr>
              <a:t>dataset </a:t>
            </a:r>
            <a:r>
              <a:rPr sz="2400" spc="105" dirty="0">
                <a:solidFill>
                  <a:srgbClr val="FFFFFF"/>
                </a:solidFill>
                <a:latin typeface="Arial"/>
                <a:cs typeface="Arial"/>
              </a:rPr>
              <a:t>contains </a:t>
            </a:r>
            <a:r>
              <a:rPr sz="2400" spc="175" dirty="0">
                <a:solidFill>
                  <a:srgbClr val="FFFFFF"/>
                </a:solidFill>
                <a:latin typeface="Arial"/>
                <a:cs typeface="Arial"/>
              </a:rPr>
              <a:t>719 </a:t>
            </a:r>
            <a:r>
              <a:rPr sz="2400" spc="110" dirty="0">
                <a:solidFill>
                  <a:srgbClr val="FFFFFF"/>
                </a:solidFill>
                <a:latin typeface="Arial"/>
                <a:cs typeface="Arial"/>
              </a:rPr>
              <a:t>rows </a:t>
            </a:r>
            <a:r>
              <a:rPr sz="2400" spc="120" dirty="0">
                <a:solidFill>
                  <a:srgbClr val="FFFFFF"/>
                </a:solidFill>
                <a:latin typeface="Arial"/>
                <a:cs typeface="Arial"/>
              </a:rPr>
              <a:t>which </a:t>
            </a:r>
            <a:r>
              <a:rPr sz="2400" spc="100" dirty="0">
                <a:solidFill>
                  <a:srgbClr val="FFFFFF"/>
                </a:solidFill>
                <a:latin typeface="Arial"/>
                <a:cs typeface="Arial"/>
              </a:rPr>
              <a:t>includes  </a:t>
            </a:r>
            <a:r>
              <a:rPr sz="2400" spc="180" dirty="0">
                <a:solidFill>
                  <a:srgbClr val="FFFFFF"/>
                </a:solidFill>
                <a:latin typeface="Arial"/>
                <a:cs typeface="Arial"/>
              </a:rPr>
              <a:t>36</a:t>
            </a:r>
            <a:r>
              <a:rPr sz="2400" spc="80" dirty="0">
                <a:solidFill>
                  <a:srgbClr val="FFFFFF"/>
                </a:solidFill>
                <a:latin typeface="Arial"/>
                <a:cs typeface="Arial"/>
              </a:rPr>
              <a:t> states.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99275" y="5944933"/>
              <a:ext cx="4897755" cy="913130"/>
            </a:xfrm>
            <a:custGeom>
              <a:avLst/>
              <a:gdLst/>
              <a:ahLst/>
              <a:cxnLst/>
              <a:rect l="l" t="t" r="r" b="b"/>
              <a:pathLst>
                <a:path w="4897755" h="913129">
                  <a:moveTo>
                    <a:pt x="85714" y="21358"/>
                  </a:moveTo>
                  <a:lnTo>
                    <a:pt x="3636693" y="913063"/>
                  </a:lnTo>
                  <a:lnTo>
                    <a:pt x="4897393" y="913063"/>
                  </a:lnTo>
                  <a:lnTo>
                    <a:pt x="85714" y="21358"/>
                  </a:lnTo>
                  <a:close/>
                </a:path>
                <a:path w="4897755" h="913129">
                  <a:moveTo>
                    <a:pt x="660" y="0"/>
                  </a:moveTo>
                  <a:lnTo>
                    <a:pt x="0" y="5473"/>
                  </a:lnTo>
                  <a:lnTo>
                    <a:pt x="85714" y="21358"/>
                  </a:lnTo>
                  <a:lnTo>
                    <a:pt x="660" y="0"/>
                  </a:lnTo>
                  <a:close/>
                </a:path>
              </a:pathLst>
            </a:custGeom>
            <a:solidFill>
              <a:srgbClr val="9FCADC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85711" y="5939015"/>
              <a:ext cx="3651885" cy="919480"/>
            </a:xfrm>
            <a:custGeom>
              <a:avLst/>
              <a:gdLst/>
              <a:ahLst/>
              <a:cxnLst/>
              <a:rect l="l" t="t" r="r" b="b"/>
              <a:pathLst>
                <a:path w="3651885" h="919479">
                  <a:moveTo>
                    <a:pt x="0" y="0"/>
                  </a:moveTo>
                  <a:lnTo>
                    <a:pt x="7924" y="6349"/>
                  </a:lnTo>
                  <a:lnTo>
                    <a:pt x="2868867" y="918982"/>
                  </a:lnTo>
                  <a:lnTo>
                    <a:pt x="3651882" y="9189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789674"/>
              <a:ext cx="3398520" cy="10683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5784350"/>
              <a:ext cx="3371840" cy="107364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607552" y="4959096"/>
              <a:ext cx="294131" cy="33832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664067" y="4988433"/>
              <a:ext cx="182879" cy="2286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664067" y="4988433"/>
              <a:ext cx="182880" cy="228600"/>
            </a:xfrm>
            <a:custGeom>
              <a:avLst/>
              <a:gdLst/>
              <a:ahLst/>
              <a:cxnLst/>
              <a:rect l="l" t="t" r="r" b="b"/>
              <a:pathLst>
                <a:path w="182879" h="228600">
                  <a:moveTo>
                    <a:pt x="0" y="0"/>
                  </a:moveTo>
                  <a:lnTo>
                    <a:pt x="91439" y="0"/>
                  </a:lnTo>
                  <a:lnTo>
                    <a:pt x="182879" y="114300"/>
                  </a:lnTo>
                  <a:lnTo>
                    <a:pt x="91439" y="228600"/>
                  </a:lnTo>
                  <a:lnTo>
                    <a:pt x="0" y="228600"/>
                  </a:lnTo>
                  <a:lnTo>
                    <a:pt x="91439" y="11430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1E76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421623" y="4959096"/>
              <a:ext cx="294131" cy="33832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477757" y="4988433"/>
              <a:ext cx="182880" cy="2286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477757" y="4988433"/>
              <a:ext cx="182880" cy="228600"/>
            </a:xfrm>
            <a:custGeom>
              <a:avLst/>
              <a:gdLst/>
              <a:ahLst/>
              <a:cxnLst/>
              <a:rect l="l" t="t" r="r" b="b"/>
              <a:pathLst>
                <a:path w="182879" h="228600">
                  <a:moveTo>
                    <a:pt x="0" y="0"/>
                  </a:moveTo>
                  <a:lnTo>
                    <a:pt x="91440" y="0"/>
                  </a:lnTo>
                  <a:lnTo>
                    <a:pt x="182880" y="114300"/>
                  </a:lnTo>
                  <a:lnTo>
                    <a:pt x="91440" y="228600"/>
                  </a:lnTo>
                  <a:lnTo>
                    <a:pt x="0" y="228600"/>
                  </a:lnTo>
                  <a:lnTo>
                    <a:pt x="91440" y="11430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1E76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75487" y="4805172"/>
              <a:ext cx="8043671" cy="68884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13943" y="5170931"/>
              <a:ext cx="8202168" cy="68884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40891" y="5536691"/>
              <a:ext cx="5783580" cy="688847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409944" y="5536691"/>
              <a:ext cx="591311" cy="688847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586728" y="5536691"/>
              <a:ext cx="1927860" cy="68884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212592" y="5902452"/>
              <a:ext cx="2456687" cy="688848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254752" y="5902452"/>
              <a:ext cx="3259836" cy="688848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508508" y="4854905"/>
            <a:ext cx="771715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61290" algn="r">
              <a:lnSpc>
                <a:spcPct val="100000"/>
              </a:lnSpc>
              <a:spcBef>
                <a:spcPts val="100"/>
              </a:spcBef>
            </a:pPr>
            <a:r>
              <a:rPr sz="2400" spc="70" dirty="0">
                <a:solidFill>
                  <a:srgbClr val="2CA1BE"/>
                </a:solidFill>
                <a:latin typeface="Arial"/>
                <a:cs typeface="Arial"/>
              </a:rPr>
              <a:t>There </a:t>
            </a:r>
            <a:r>
              <a:rPr sz="2400" spc="55" dirty="0">
                <a:solidFill>
                  <a:srgbClr val="2CA1BE"/>
                </a:solidFill>
                <a:latin typeface="Arial"/>
                <a:cs typeface="Arial"/>
              </a:rPr>
              <a:t>are </a:t>
            </a:r>
            <a:r>
              <a:rPr sz="2400" spc="105" dirty="0">
                <a:solidFill>
                  <a:srgbClr val="2CA1BE"/>
                </a:solidFill>
                <a:latin typeface="Arial"/>
                <a:cs typeface="Arial"/>
              </a:rPr>
              <a:t>speciﬁc </a:t>
            </a:r>
            <a:r>
              <a:rPr sz="2400" spc="110" dirty="0">
                <a:solidFill>
                  <a:srgbClr val="2CA1BE"/>
                </a:solidFill>
                <a:latin typeface="Arial"/>
                <a:cs typeface="Arial"/>
              </a:rPr>
              <a:t>factors </a:t>
            </a:r>
            <a:r>
              <a:rPr sz="2400" spc="160" dirty="0">
                <a:solidFill>
                  <a:srgbClr val="2CA1BE"/>
                </a:solidFill>
                <a:latin typeface="Arial"/>
                <a:cs typeface="Arial"/>
              </a:rPr>
              <a:t>within</a:t>
            </a:r>
            <a:r>
              <a:rPr sz="2400" spc="190" dirty="0">
                <a:solidFill>
                  <a:srgbClr val="2CA1BE"/>
                </a:solidFill>
                <a:latin typeface="Arial"/>
                <a:cs typeface="Arial"/>
              </a:rPr>
              <a:t> </a:t>
            </a:r>
            <a:r>
              <a:rPr sz="2400" spc="125" dirty="0">
                <a:solidFill>
                  <a:srgbClr val="2CA1BE"/>
                </a:solidFill>
                <a:latin typeface="Arial"/>
                <a:cs typeface="Arial"/>
              </a:rPr>
              <a:t>the</a:t>
            </a:r>
            <a:r>
              <a:rPr sz="2400" spc="100" dirty="0">
                <a:solidFill>
                  <a:srgbClr val="2CA1BE"/>
                </a:solidFill>
                <a:latin typeface="Arial"/>
                <a:cs typeface="Arial"/>
              </a:rPr>
              <a:t> </a:t>
            </a:r>
            <a:r>
              <a:rPr sz="2400" spc="85" dirty="0">
                <a:solidFill>
                  <a:srgbClr val="2CA1BE"/>
                </a:solidFill>
                <a:latin typeface="Arial"/>
                <a:cs typeface="Arial"/>
              </a:rPr>
              <a:t>characteristics </a:t>
            </a:r>
            <a:r>
              <a:rPr sz="2400" spc="80" dirty="0">
                <a:solidFill>
                  <a:srgbClr val="2CA1BE"/>
                </a:solidFill>
                <a:latin typeface="Arial"/>
                <a:cs typeface="Arial"/>
              </a:rPr>
              <a:t> </a:t>
            </a:r>
            <a:r>
              <a:rPr sz="2400" spc="175" dirty="0">
                <a:solidFill>
                  <a:srgbClr val="2CA1BE"/>
                </a:solidFill>
                <a:latin typeface="Arial"/>
                <a:cs typeface="Arial"/>
              </a:rPr>
              <a:t>of </a:t>
            </a:r>
            <a:r>
              <a:rPr sz="2400" spc="125" dirty="0">
                <a:solidFill>
                  <a:srgbClr val="2CA1BE"/>
                </a:solidFill>
                <a:latin typeface="Arial"/>
                <a:cs typeface="Arial"/>
              </a:rPr>
              <a:t>the </a:t>
            </a:r>
            <a:r>
              <a:rPr sz="2400" spc="145" dirty="0">
                <a:solidFill>
                  <a:srgbClr val="2CA1BE"/>
                </a:solidFill>
                <a:latin typeface="Arial"/>
                <a:cs typeface="Arial"/>
              </a:rPr>
              <a:t>population </a:t>
            </a:r>
            <a:r>
              <a:rPr sz="2400" spc="120" dirty="0">
                <a:solidFill>
                  <a:srgbClr val="2CA1BE"/>
                </a:solidFill>
                <a:latin typeface="Arial"/>
                <a:cs typeface="Arial"/>
              </a:rPr>
              <a:t>which </a:t>
            </a:r>
            <a:r>
              <a:rPr sz="2400" spc="90" dirty="0">
                <a:solidFill>
                  <a:srgbClr val="2CA1BE"/>
                </a:solidFill>
                <a:latin typeface="Arial"/>
                <a:cs typeface="Arial"/>
              </a:rPr>
              <a:t>makes </a:t>
            </a:r>
            <a:r>
              <a:rPr sz="2400" spc="125" dirty="0">
                <a:solidFill>
                  <a:srgbClr val="2CA1BE"/>
                </a:solidFill>
                <a:latin typeface="Arial"/>
                <a:cs typeface="Arial"/>
              </a:rPr>
              <a:t>the</a:t>
            </a:r>
            <a:r>
              <a:rPr sz="2400" spc="-120" dirty="0">
                <a:solidFill>
                  <a:srgbClr val="2CA1BE"/>
                </a:solidFill>
                <a:latin typeface="Arial"/>
                <a:cs typeface="Arial"/>
              </a:rPr>
              <a:t> </a:t>
            </a:r>
            <a:r>
              <a:rPr sz="2400" spc="155" dirty="0">
                <a:solidFill>
                  <a:srgbClr val="2CA1BE"/>
                </a:solidFill>
                <a:latin typeface="Arial"/>
                <a:cs typeface="Arial"/>
              </a:rPr>
              <a:t>tourism</a:t>
            </a:r>
            <a:r>
              <a:rPr sz="2400" spc="95" dirty="0">
                <a:solidFill>
                  <a:srgbClr val="2CA1BE"/>
                </a:solidFill>
                <a:latin typeface="Arial"/>
                <a:cs typeface="Arial"/>
              </a:rPr>
              <a:t> </a:t>
            </a:r>
            <a:r>
              <a:rPr sz="2400" spc="135" dirty="0">
                <a:solidFill>
                  <a:srgbClr val="2CA1BE"/>
                </a:solidFill>
                <a:latin typeface="Arial"/>
                <a:cs typeface="Arial"/>
              </a:rPr>
              <a:t>industry </a:t>
            </a:r>
            <a:r>
              <a:rPr sz="2400" spc="85" dirty="0">
                <a:solidFill>
                  <a:srgbClr val="2CA1BE"/>
                </a:solidFill>
                <a:latin typeface="Arial"/>
                <a:cs typeface="Arial"/>
              </a:rPr>
              <a:t> </a:t>
            </a:r>
            <a:r>
              <a:rPr sz="2400" spc="75" dirty="0">
                <a:solidFill>
                  <a:srgbClr val="2CA1BE"/>
                </a:solidFill>
                <a:latin typeface="Arial"/>
                <a:cs typeface="Arial"/>
              </a:rPr>
              <a:t>lead </a:t>
            </a:r>
            <a:r>
              <a:rPr sz="2400" spc="180" dirty="0">
                <a:solidFill>
                  <a:srgbClr val="2CA1BE"/>
                </a:solidFill>
                <a:latin typeface="Arial"/>
                <a:cs typeface="Arial"/>
              </a:rPr>
              <a:t>to </a:t>
            </a:r>
            <a:r>
              <a:rPr sz="2400" spc="70" dirty="0">
                <a:solidFill>
                  <a:srgbClr val="2CA1BE"/>
                </a:solidFill>
                <a:latin typeface="Arial"/>
                <a:cs typeface="Arial"/>
              </a:rPr>
              <a:t>an </a:t>
            </a:r>
            <a:r>
              <a:rPr sz="2400" spc="140" dirty="0">
                <a:solidFill>
                  <a:srgbClr val="2CA1BE"/>
                </a:solidFill>
                <a:latin typeface="Arial"/>
                <a:cs typeface="Arial"/>
              </a:rPr>
              <a:t>improvement </a:t>
            </a:r>
            <a:r>
              <a:rPr sz="2400" spc="175" dirty="0">
                <a:solidFill>
                  <a:srgbClr val="2CA1BE"/>
                </a:solidFill>
                <a:latin typeface="Arial"/>
                <a:cs typeface="Arial"/>
              </a:rPr>
              <a:t>of </a:t>
            </a:r>
            <a:r>
              <a:rPr sz="2400" spc="125" dirty="0">
                <a:solidFill>
                  <a:srgbClr val="2CA1BE"/>
                </a:solidFill>
                <a:latin typeface="Arial"/>
                <a:cs typeface="Arial"/>
              </a:rPr>
              <a:t>the</a:t>
            </a:r>
            <a:r>
              <a:rPr sz="2400" spc="-65" dirty="0">
                <a:solidFill>
                  <a:srgbClr val="2CA1BE"/>
                </a:solidFill>
                <a:latin typeface="Arial"/>
                <a:cs typeface="Arial"/>
              </a:rPr>
              <a:t> </a:t>
            </a:r>
            <a:r>
              <a:rPr sz="2400" spc="135" dirty="0">
                <a:solidFill>
                  <a:srgbClr val="2CA1BE"/>
                </a:solidFill>
                <a:latin typeface="Arial"/>
                <a:cs typeface="Arial"/>
              </a:rPr>
              <a:t>socio-economic</a:t>
            </a:r>
            <a:endParaRPr sz="2400">
              <a:latin typeface="Arial"/>
              <a:cs typeface="Arial"/>
            </a:endParaRPr>
          </a:p>
          <a:p>
            <a:pPr marR="6350" algn="r">
              <a:lnSpc>
                <a:spcPct val="100000"/>
              </a:lnSpc>
            </a:pPr>
            <a:r>
              <a:rPr sz="2400" spc="130" dirty="0">
                <a:solidFill>
                  <a:srgbClr val="2CA1BE"/>
                </a:solidFill>
                <a:latin typeface="Arial"/>
                <a:cs typeface="Arial"/>
              </a:rPr>
              <a:t>conditions </a:t>
            </a:r>
            <a:r>
              <a:rPr sz="2400" spc="175" dirty="0">
                <a:solidFill>
                  <a:srgbClr val="2CA1BE"/>
                </a:solidFill>
                <a:latin typeface="Arial"/>
                <a:cs typeface="Arial"/>
              </a:rPr>
              <a:t>of </a:t>
            </a:r>
            <a:r>
              <a:rPr sz="2400" spc="125" dirty="0">
                <a:solidFill>
                  <a:srgbClr val="2CA1BE"/>
                </a:solidFill>
                <a:latin typeface="Arial"/>
                <a:cs typeface="Arial"/>
              </a:rPr>
              <a:t>the </a:t>
            </a:r>
            <a:r>
              <a:rPr sz="2400" spc="140" dirty="0">
                <a:solidFill>
                  <a:srgbClr val="2CA1BE"/>
                </a:solidFill>
                <a:latin typeface="Arial"/>
                <a:cs typeface="Arial"/>
              </a:rPr>
              <a:t>population</a:t>
            </a:r>
            <a:r>
              <a:rPr sz="2400" spc="-50" dirty="0">
                <a:solidFill>
                  <a:srgbClr val="2CA1BE"/>
                </a:solidFill>
                <a:latin typeface="Arial"/>
                <a:cs typeface="Arial"/>
              </a:rPr>
              <a:t> </a:t>
            </a:r>
            <a:r>
              <a:rPr sz="2400" spc="120" dirty="0">
                <a:solidFill>
                  <a:srgbClr val="2CA1BE"/>
                </a:solidFill>
                <a:latin typeface="Arial"/>
                <a:cs typeface="Arial"/>
              </a:rPr>
              <a:t>[1].</a:t>
            </a:r>
            <a:endParaRPr sz="24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706245" y="332613"/>
            <a:ext cx="5731509" cy="398843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99275" y="5944933"/>
              <a:ext cx="4897755" cy="913130"/>
            </a:xfrm>
            <a:custGeom>
              <a:avLst/>
              <a:gdLst/>
              <a:ahLst/>
              <a:cxnLst/>
              <a:rect l="l" t="t" r="r" b="b"/>
              <a:pathLst>
                <a:path w="4897755" h="913129">
                  <a:moveTo>
                    <a:pt x="85714" y="21358"/>
                  </a:moveTo>
                  <a:lnTo>
                    <a:pt x="3636693" y="913063"/>
                  </a:lnTo>
                  <a:lnTo>
                    <a:pt x="4897393" y="913063"/>
                  </a:lnTo>
                  <a:lnTo>
                    <a:pt x="85714" y="21358"/>
                  </a:lnTo>
                  <a:close/>
                </a:path>
                <a:path w="4897755" h="913129">
                  <a:moveTo>
                    <a:pt x="660" y="0"/>
                  </a:moveTo>
                  <a:lnTo>
                    <a:pt x="0" y="5473"/>
                  </a:lnTo>
                  <a:lnTo>
                    <a:pt x="85714" y="21358"/>
                  </a:lnTo>
                  <a:lnTo>
                    <a:pt x="660" y="0"/>
                  </a:lnTo>
                  <a:close/>
                </a:path>
              </a:pathLst>
            </a:custGeom>
            <a:solidFill>
              <a:srgbClr val="9FCADC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85711" y="5939015"/>
              <a:ext cx="3651885" cy="919480"/>
            </a:xfrm>
            <a:custGeom>
              <a:avLst/>
              <a:gdLst/>
              <a:ahLst/>
              <a:cxnLst/>
              <a:rect l="l" t="t" r="r" b="b"/>
              <a:pathLst>
                <a:path w="3651885" h="919479">
                  <a:moveTo>
                    <a:pt x="0" y="0"/>
                  </a:moveTo>
                  <a:lnTo>
                    <a:pt x="7924" y="6349"/>
                  </a:lnTo>
                  <a:lnTo>
                    <a:pt x="2868867" y="918982"/>
                  </a:lnTo>
                  <a:lnTo>
                    <a:pt x="3651882" y="9189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789674"/>
              <a:ext cx="3398520" cy="10683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5784350"/>
              <a:ext cx="3371840" cy="107364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131820" y="2132837"/>
              <a:ext cx="5731509" cy="341185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86511" y="1220723"/>
              <a:ext cx="7464552" cy="104089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99275" y="5944933"/>
              <a:ext cx="4897755" cy="913130"/>
            </a:xfrm>
            <a:custGeom>
              <a:avLst/>
              <a:gdLst/>
              <a:ahLst/>
              <a:cxnLst/>
              <a:rect l="l" t="t" r="r" b="b"/>
              <a:pathLst>
                <a:path w="4897755" h="913129">
                  <a:moveTo>
                    <a:pt x="85714" y="21358"/>
                  </a:moveTo>
                  <a:lnTo>
                    <a:pt x="3636693" y="913063"/>
                  </a:lnTo>
                  <a:lnTo>
                    <a:pt x="4897393" y="913063"/>
                  </a:lnTo>
                  <a:lnTo>
                    <a:pt x="85714" y="21358"/>
                  </a:lnTo>
                  <a:close/>
                </a:path>
                <a:path w="4897755" h="913129">
                  <a:moveTo>
                    <a:pt x="660" y="0"/>
                  </a:moveTo>
                  <a:lnTo>
                    <a:pt x="0" y="5473"/>
                  </a:lnTo>
                  <a:lnTo>
                    <a:pt x="85714" y="21358"/>
                  </a:lnTo>
                  <a:lnTo>
                    <a:pt x="660" y="0"/>
                  </a:lnTo>
                  <a:close/>
                </a:path>
              </a:pathLst>
            </a:custGeom>
            <a:solidFill>
              <a:srgbClr val="9FCADC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85711" y="5939015"/>
              <a:ext cx="3651885" cy="919480"/>
            </a:xfrm>
            <a:custGeom>
              <a:avLst/>
              <a:gdLst/>
              <a:ahLst/>
              <a:cxnLst/>
              <a:rect l="l" t="t" r="r" b="b"/>
              <a:pathLst>
                <a:path w="3651885" h="919479">
                  <a:moveTo>
                    <a:pt x="0" y="0"/>
                  </a:moveTo>
                  <a:lnTo>
                    <a:pt x="7924" y="6349"/>
                  </a:lnTo>
                  <a:lnTo>
                    <a:pt x="2868867" y="918982"/>
                  </a:lnTo>
                  <a:lnTo>
                    <a:pt x="3651882" y="9189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789674"/>
              <a:ext cx="3398520" cy="10683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5784350"/>
              <a:ext cx="3371840" cy="107364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607552" y="4959096"/>
              <a:ext cx="294131" cy="33832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664067" y="4988433"/>
              <a:ext cx="182879" cy="2286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664067" y="4988433"/>
              <a:ext cx="182880" cy="228600"/>
            </a:xfrm>
            <a:custGeom>
              <a:avLst/>
              <a:gdLst/>
              <a:ahLst/>
              <a:cxnLst/>
              <a:rect l="l" t="t" r="r" b="b"/>
              <a:pathLst>
                <a:path w="182879" h="228600">
                  <a:moveTo>
                    <a:pt x="0" y="0"/>
                  </a:moveTo>
                  <a:lnTo>
                    <a:pt x="91439" y="0"/>
                  </a:lnTo>
                  <a:lnTo>
                    <a:pt x="182879" y="114300"/>
                  </a:lnTo>
                  <a:lnTo>
                    <a:pt x="91439" y="228600"/>
                  </a:lnTo>
                  <a:lnTo>
                    <a:pt x="0" y="228600"/>
                  </a:lnTo>
                  <a:lnTo>
                    <a:pt x="91439" y="11430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1E76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421623" y="4959096"/>
              <a:ext cx="294131" cy="33832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477757" y="4988433"/>
              <a:ext cx="182880" cy="2286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477757" y="4988433"/>
              <a:ext cx="182880" cy="228600"/>
            </a:xfrm>
            <a:custGeom>
              <a:avLst/>
              <a:gdLst/>
              <a:ahLst/>
              <a:cxnLst/>
              <a:rect l="l" t="t" r="r" b="b"/>
              <a:pathLst>
                <a:path w="182879" h="228600">
                  <a:moveTo>
                    <a:pt x="0" y="0"/>
                  </a:moveTo>
                  <a:lnTo>
                    <a:pt x="91440" y="0"/>
                  </a:lnTo>
                  <a:lnTo>
                    <a:pt x="182880" y="114300"/>
                  </a:lnTo>
                  <a:lnTo>
                    <a:pt x="91440" y="228600"/>
                  </a:lnTo>
                  <a:lnTo>
                    <a:pt x="0" y="228600"/>
                  </a:lnTo>
                  <a:lnTo>
                    <a:pt x="91440" y="11430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1E76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16863" y="4794504"/>
              <a:ext cx="7626096" cy="77114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036116" y="4850333"/>
            <a:ext cx="7191375" cy="437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135" dirty="0">
                <a:solidFill>
                  <a:srgbClr val="2CA1BE"/>
                </a:solidFill>
                <a:latin typeface="Arial"/>
                <a:cs typeface="Arial"/>
              </a:rPr>
              <a:t>Count </a:t>
            </a:r>
            <a:r>
              <a:rPr sz="2700" spc="195" dirty="0">
                <a:solidFill>
                  <a:srgbClr val="2CA1BE"/>
                </a:solidFill>
                <a:latin typeface="Arial"/>
                <a:cs typeface="Arial"/>
              </a:rPr>
              <a:t>of </a:t>
            </a:r>
            <a:r>
              <a:rPr sz="2700" spc="170" dirty="0">
                <a:solidFill>
                  <a:srgbClr val="2CA1BE"/>
                </a:solidFill>
                <a:latin typeface="Arial"/>
                <a:cs typeface="Arial"/>
              </a:rPr>
              <a:t>number </a:t>
            </a:r>
            <a:r>
              <a:rPr sz="2700" spc="195" dirty="0">
                <a:solidFill>
                  <a:srgbClr val="2CA1BE"/>
                </a:solidFill>
                <a:latin typeface="Arial"/>
                <a:cs typeface="Arial"/>
              </a:rPr>
              <a:t>of </a:t>
            </a:r>
            <a:r>
              <a:rPr sz="2700" spc="70" dirty="0">
                <a:solidFill>
                  <a:srgbClr val="2CA1BE"/>
                </a:solidFill>
                <a:latin typeface="Arial"/>
                <a:cs typeface="Arial"/>
              </a:rPr>
              <a:t>venues </a:t>
            </a:r>
            <a:r>
              <a:rPr sz="2700" spc="175" dirty="0">
                <a:solidFill>
                  <a:srgbClr val="2CA1BE"/>
                </a:solidFill>
                <a:latin typeface="Arial"/>
                <a:cs typeface="Arial"/>
              </a:rPr>
              <a:t>in </a:t>
            </a:r>
            <a:r>
              <a:rPr sz="2700" spc="45" dirty="0">
                <a:solidFill>
                  <a:srgbClr val="2CA1BE"/>
                </a:solidFill>
                <a:latin typeface="Arial"/>
                <a:cs typeface="Arial"/>
              </a:rPr>
              <a:t>each</a:t>
            </a:r>
            <a:r>
              <a:rPr sz="2700" spc="-330" dirty="0">
                <a:solidFill>
                  <a:srgbClr val="2CA1BE"/>
                </a:solidFill>
                <a:latin typeface="Arial"/>
                <a:cs typeface="Arial"/>
              </a:rPr>
              <a:t> </a:t>
            </a:r>
            <a:r>
              <a:rPr sz="2700" spc="145" dirty="0">
                <a:solidFill>
                  <a:srgbClr val="2CA1BE"/>
                </a:solidFill>
                <a:latin typeface="Arial"/>
                <a:cs typeface="Arial"/>
              </a:rPr>
              <a:t>District</a:t>
            </a:r>
            <a:endParaRPr sz="27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619630" y="404622"/>
            <a:ext cx="5400548" cy="424853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2437" y="1617979"/>
            <a:ext cx="8009255" cy="2952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355600" algn="l"/>
              </a:tabLst>
            </a:pPr>
            <a:r>
              <a:rPr sz="2400" spc="95" dirty="0">
                <a:latin typeface="Arial"/>
                <a:cs typeface="Arial"/>
              </a:rPr>
              <a:t>Perform </a:t>
            </a:r>
            <a:r>
              <a:rPr sz="2400" spc="200" dirty="0">
                <a:latin typeface="Arial"/>
                <a:cs typeface="Arial"/>
              </a:rPr>
              <a:t>one-hot </a:t>
            </a:r>
            <a:r>
              <a:rPr sz="2400" spc="114" dirty="0">
                <a:latin typeface="Arial"/>
                <a:cs typeface="Arial"/>
              </a:rPr>
              <a:t>encoding </a:t>
            </a:r>
            <a:r>
              <a:rPr sz="2400" spc="180" dirty="0">
                <a:latin typeface="Arial"/>
                <a:cs typeface="Arial"/>
              </a:rPr>
              <a:t>to </a:t>
            </a:r>
            <a:r>
              <a:rPr sz="2400" spc="135" dirty="0">
                <a:latin typeface="Arial"/>
                <a:cs typeface="Arial"/>
              </a:rPr>
              <a:t>obtain </a:t>
            </a:r>
            <a:r>
              <a:rPr sz="2400" spc="125" dirty="0">
                <a:latin typeface="Arial"/>
                <a:cs typeface="Arial"/>
              </a:rPr>
              <a:t>famous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spc="155" dirty="0">
                <a:latin typeface="Arial"/>
                <a:cs typeface="Arial"/>
              </a:rPr>
              <a:t>tourist  </a:t>
            </a:r>
            <a:r>
              <a:rPr sz="2400" spc="114" dirty="0">
                <a:latin typeface="Arial"/>
                <a:cs typeface="Arial"/>
              </a:rPr>
              <a:t>spots </a:t>
            </a:r>
            <a:r>
              <a:rPr sz="2400" spc="155" dirty="0">
                <a:latin typeface="Arial"/>
                <a:cs typeface="Arial"/>
              </a:rPr>
              <a:t>in </a:t>
            </a:r>
            <a:r>
              <a:rPr sz="2400" spc="35" dirty="0">
                <a:latin typeface="Arial"/>
                <a:cs typeface="Arial"/>
              </a:rPr>
              <a:t>each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135" dirty="0">
                <a:latin typeface="Arial"/>
                <a:cs typeface="Arial"/>
              </a:rPr>
              <a:t>district.</a:t>
            </a:r>
            <a:endParaRPr sz="2400">
              <a:latin typeface="Arial"/>
              <a:cs typeface="Arial"/>
            </a:endParaRPr>
          </a:p>
          <a:p>
            <a:pPr marL="355600" marR="252095" indent="-342900">
              <a:lnSpc>
                <a:spcPct val="100000"/>
              </a:lnSpc>
              <a:spcBef>
                <a:spcPts val="2880"/>
              </a:spcBef>
              <a:buFont typeface="Wingdings"/>
              <a:buChar char=""/>
              <a:tabLst>
                <a:tab pos="355600" algn="l"/>
              </a:tabLst>
            </a:pPr>
            <a:r>
              <a:rPr sz="2400" spc="-15" dirty="0">
                <a:latin typeface="Arial"/>
                <a:cs typeface="Arial"/>
              </a:rPr>
              <a:t>Use </a:t>
            </a:r>
            <a:r>
              <a:rPr sz="2400" spc="125" dirty="0">
                <a:latin typeface="Arial"/>
                <a:cs typeface="Arial"/>
              </a:rPr>
              <a:t>the </a:t>
            </a:r>
            <a:r>
              <a:rPr sz="2400" spc="55" dirty="0">
                <a:latin typeface="Arial"/>
                <a:cs typeface="Arial"/>
              </a:rPr>
              <a:t>venues </a:t>
            </a:r>
            <a:r>
              <a:rPr sz="2400" spc="120" dirty="0">
                <a:latin typeface="Arial"/>
                <a:cs typeface="Arial"/>
              </a:rPr>
              <a:t>obtained </a:t>
            </a:r>
            <a:r>
              <a:rPr sz="2400" spc="180" dirty="0">
                <a:latin typeface="Arial"/>
                <a:cs typeface="Arial"/>
              </a:rPr>
              <a:t>to </a:t>
            </a:r>
            <a:r>
              <a:rPr sz="2400" spc="175" dirty="0">
                <a:latin typeface="Arial"/>
                <a:cs typeface="Arial"/>
              </a:rPr>
              <a:t>find </a:t>
            </a:r>
            <a:r>
              <a:rPr sz="2400" spc="125" dirty="0">
                <a:latin typeface="Arial"/>
                <a:cs typeface="Arial"/>
              </a:rPr>
              <a:t>the </a:t>
            </a:r>
            <a:r>
              <a:rPr sz="2400" spc="105" dirty="0">
                <a:latin typeface="Arial"/>
                <a:cs typeface="Arial"/>
              </a:rPr>
              <a:t>best </a:t>
            </a:r>
            <a:r>
              <a:rPr sz="2400" spc="80" dirty="0">
                <a:latin typeface="Arial"/>
                <a:cs typeface="Arial"/>
              </a:rPr>
              <a:t>business  </a:t>
            </a:r>
            <a:r>
              <a:rPr sz="2400" spc="145" dirty="0">
                <a:latin typeface="Arial"/>
                <a:cs typeface="Arial"/>
              </a:rPr>
              <a:t>that </a:t>
            </a:r>
            <a:r>
              <a:rPr sz="2400" spc="125" dirty="0">
                <a:latin typeface="Arial"/>
                <a:cs typeface="Arial"/>
              </a:rPr>
              <a:t>could </a:t>
            </a:r>
            <a:r>
              <a:rPr sz="2400" spc="85" dirty="0">
                <a:latin typeface="Arial"/>
                <a:cs typeface="Arial"/>
              </a:rPr>
              <a:t>be </a:t>
            </a:r>
            <a:r>
              <a:rPr sz="2400" spc="95" dirty="0">
                <a:latin typeface="Arial"/>
                <a:cs typeface="Arial"/>
              </a:rPr>
              <a:t>established </a:t>
            </a:r>
            <a:r>
              <a:rPr sz="2400" spc="155" dirty="0">
                <a:latin typeface="Arial"/>
                <a:cs typeface="Arial"/>
              </a:rPr>
              <a:t>in </a:t>
            </a:r>
            <a:r>
              <a:rPr sz="2400" spc="125" dirty="0">
                <a:latin typeface="Arial"/>
                <a:cs typeface="Arial"/>
              </a:rPr>
              <a:t>the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105" dirty="0">
                <a:latin typeface="Arial"/>
                <a:cs typeface="Arial"/>
              </a:rPr>
              <a:t>locality.</a:t>
            </a:r>
            <a:endParaRPr sz="2400">
              <a:latin typeface="Arial"/>
              <a:cs typeface="Arial"/>
            </a:endParaRPr>
          </a:p>
          <a:p>
            <a:pPr marL="355600" marR="683895" indent="-342900">
              <a:lnSpc>
                <a:spcPct val="100000"/>
              </a:lnSpc>
              <a:spcBef>
                <a:spcPts val="2885"/>
              </a:spcBef>
              <a:buFont typeface="Wingdings"/>
              <a:buChar char=""/>
              <a:tabLst>
                <a:tab pos="355600" algn="l"/>
              </a:tabLst>
            </a:pPr>
            <a:r>
              <a:rPr sz="2400" spc="-15" dirty="0">
                <a:latin typeface="Arial"/>
                <a:cs typeface="Arial"/>
              </a:rPr>
              <a:t>Use </a:t>
            </a:r>
            <a:r>
              <a:rPr sz="2400" spc="135" dirty="0">
                <a:latin typeface="Arial"/>
                <a:cs typeface="Arial"/>
              </a:rPr>
              <a:t>K-means </a:t>
            </a:r>
            <a:r>
              <a:rPr sz="2400" spc="150" dirty="0">
                <a:latin typeface="Arial"/>
                <a:cs typeface="Arial"/>
              </a:rPr>
              <a:t>algorithm </a:t>
            </a:r>
            <a:r>
              <a:rPr sz="2400" spc="180" dirty="0">
                <a:latin typeface="Arial"/>
                <a:cs typeface="Arial"/>
              </a:rPr>
              <a:t>to </a:t>
            </a:r>
            <a:r>
              <a:rPr sz="2400" spc="105" dirty="0">
                <a:latin typeface="Arial"/>
                <a:cs typeface="Arial"/>
              </a:rPr>
              <a:t>cluster </a:t>
            </a:r>
            <a:r>
              <a:rPr sz="2400" spc="125" dirty="0">
                <a:latin typeface="Arial"/>
                <a:cs typeface="Arial"/>
              </a:rPr>
              <a:t>the </a:t>
            </a:r>
            <a:r>
              <a:rPr sz="2400" spc="85" dirty="0">
                <a:latin typeface="Arial"/>
                <a:cs typeface="Arial"/>
              </a:rPr>
              <a:t>business  categories</a:t>
            </a:r>
            <a:r>
              <a:rPr sz="2400" spc="110" dirty="0">
                <a:latin typeface="Arial"/>
                <a:cs typeface="Arial"/>
              </a:rPr>
              <a:t> </a:t>
            </a:r>
            <a:r>
              <a:rPr sz="2400" spc="114" dirty="0">
                <a:latin typeface="Arial"/>
                <a:cs typeface="Arial"/>
              </a:rPr>
              <a:t>obtained.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99275" y="5944933"/>
              <a:ext cx="4897755" cy="913130"/>
            </a:xfrm>
            <a:custGeom>
              <a:avLst/>
              <a:gdLst/>
              <a:ahLst/>
              <a:cxnLst/>
              <a:rect l="l" t="t" r="r" b="b"/>
              <a:pathLst>
                <a:path w="4897755" h="913129">
                  <a:moveTo>
                    <a:pt x="85714" y="21358"/>
                  </a:moveTo>
                  <a:lnTo>
                    <a:pt x="3636693" y="913063"/>
                  </a:lnTo>
                  <a:lnTo>
                    <a:pt x="4897393" y="913063"/>
                  </a:lnTo>
                  <a:lnTo>
                    <a:pt x="85714" y="21358"/>
                  </a:lnTo>
                  <a:close/>
                </a:path>
                <a:path w="4897755" h="913129">
                  <a:moveTo>
                    <a:pt x="660" y="0"/>
                  </a:moveTo>
                  <a:lnTo>
                    <a:pt x="0" y="5473"/>
                  </a:lnTo>
                  <a:lnTo>
                    <a:pt x="85714" y="21358"/>
                  </a:lnTo>
                  <a:lnTo>
                    <a:pt x="660" y="0"/>
                  </a:lnTo>
                  <a:close/>
                </a:path>
              </a:pathLst>
            </a:custGeom>
            <a:solidFill>
              <a:srgbClr val="9FCADC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85711" y="5939015"/>
              <a:ext cx="3651885" cy="919480"/>
            </a:xfrm>
            <a:custGeom>
              <a:avLst/>
              <a:gdLst/>
              <a:ahLst/>
              <a:cxnLst/>
              <a:rect l="l" t="t" r="r" b="b"/>
              <a:pathLst>
                <a:path w="3651885" h="919479">
                  <a:moveTo>
                    <a:pt x="0" y="0"/>
                  </a:moveTo>
                  <a:lnTo>
                    <a:pt x="7924" y="6349"/>
                  </a:lnTo>
                  <a:lnTo>
                    <a:pt x="2868867" y="918982"/>
                  </a:lnTo>
                  <a:lnTo>
                    <a:pt x="3651882" y="9189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789674"/>
              <a:ext cx="3398520" cy="10683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5784350"/>
              <a:ext cx="3371840" cy="107364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607552" y="4959096"/>
              <a:ext cx="294131" cy="33832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664067" y="4988433"/>
              <a:ext cx="182879" cy="2286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664067" y="4988433"/>
              <a:ext cx="182880" cy="228600"/>
            </a:xfrm>
            <a:custGeom>
              <a:avLst/>
              <a:gdLst/>
              <a:ahLst/>
              <a:cxnLst/>
              <a:rect l="l" t="t" r="r" b="b"/>
              <a:pathLst>
                <a:path w="182879" h="228600">
                  <a:moveTo>
                    <a:pt x="0" y="0"/>
                  </a:moveTo>
                  <a:lnTo>
                    <a:pt x="91439" y="0"/>
                  </a:lnTo>
                  <a:lnTo>
                    <a:pt x="182879" y="114300"/>
                  </a:lnTo>
                  <a:lnTo>
                    <a:pt x="91439" y="228600"/>
                  </a:lnTo>
                  <a:lnTo>
                    <a:pt x="0" y="228600"/>
                  </a:lnTo>
                  <a:lnTo>
                    <a:pt x="91439" y="11430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1E76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421623" y="4959096"/>
              <a:ext cx="294131" cy="33832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477757" y="4988433"/>
              <a:ext cx="182880" cy="2286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477757" y="4988433"/>
              <a:ext cx="182880" cy="228600"/>
            </a:xfrm>
            <a:custGeom>
              <a:avLst/>
              <a:gdLst/>
              <a:ahLst/>
              <a:cxnLst/>
              <a:rect l="l" t="t" r="r" b="b"/>
              <a:pathLst>
                <a:path w="182879" h="228600">
                  <a:moveTo>
                    <a:pt x="0" y="0"/>
                  </a:moveTo>
                  <a:lnTo>
                    <a:pt x="91440" y="0"/>
                  </a:lnTo>
                  <a:lnTo>
                    <a:pt x="182880" y="114300"/>
                  </a:lnTo>
                  <a:lnTo>
                    <a:pt x="91440" y="228600"/>
                  </a:lnTo>
                  <a:lnTo>
                    <a:pt x="0" y="228600"/>
                  </a:lnTo>
                  <a:lnTo>
                    <a:pt x="91440" y="11430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1E76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61544" y="4794504"/>
              <a:ext cx="8388096" cy="77114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924044" y="5205984"/>
              <a:ext cx="3518915" cy="771143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80491" y="4850333"/>
            <a:ext cx="784479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2700" spc="65" dirty="0">
                <a:solidFill>
                  <a:srgbClr val="2CA1BE"/>
                </a:solidFill>
                <a:latin typeface="Arial"/>
                <a:cs typeface="Arial"/>
              </a:rPr>
              <a:t>Elbow </a:t>
            </a:r>
            <a:r>
              <a:rPr sz="2700" spc="170" dirty="0">
                <a:solidFill>
                  <a:srgbClr val="2CA1BE"/>
                </a:solidFill>
                <a:latin typeface="Arial"/>
                <a:cs typeface="Arial"/>
              </a:rPr>
              <a:t>method </a:t>
            </a:r>
            <a:r>
              <a:rPr sz="2700" spc="100" dirty="0">
                <a:solidFill>
                  <a:srgbClr val="2CA1BE"/>
                </a:solidFill>
                <a:latin typeface="Arial"/>
                <a:cs typeface="Arial"/>
              </a:rPr>
              <a:t>used </a:t>
            </a:r>
            <a:r>
              <a:rPr sz="2700" spc="204" dirty="0">
                <a:solidFill>
                  <a:srgbClr val="2CA1BE"/>
                </a:solidFill>
                <a:latin typeface="Arial"/>
                <a:cs typeface="Arial"/>
              </a:rPr>
              <a:t>to </a:t>
            </a:r>
            <a:r>
              <a:rPr sz="2700" spc="195" dirty="0">
                <a:solidFill>
                  <a:srgbClr val="2CA1BE"/>
                </a:solidFill>
                <a:latin typeface="Arial"/>
                <a:cs typeface="Arial"/>
              </a:rPr>
              <a:t>find </a:t>
            </a:r>
            <a:r>
              <a:rPr sz="2700" spc="210" dirty="0">
                <a:solidFill>
                  <a:srgbClr val="2CA1BE"/>
                </a:solidFill>
                <a:latin typeface="Arial"/>
                <a:cs typeface="Arial"/>
              </a:rPr>
              <a:t>optimum </a:t>
            </a:r>
            <a:r>
              <a:rPr sz="2700" spc="75" dirty="0">
                <a:solidFill>
                  <a:srgbClr val="2CA1BE"/>
                </a:solidFill>
                <a:latin typeface="Arial"/>
                <a:cs typeface="Arial"/>
              </a:rPr>
              <a:t>value </a:t>
            </a:r>
            <a:r>
              <a:rPr sz="2700" spc="195" dirty="0">
                <a:solidFill>
                  <a:srgbClr val="2CA1BE"/>
                </a:solidFill>
                <a:latin typeface="Arial"/>
                <a:cs typeface="Arial"/>
              </a:rPr>
              <a:t>of</a:t>
            </a:r>
            <a:r>
              <a:rPr sz="2700" spc="-275" dirty="0">
                <a:solidFill>
                  <a:srgbClr val="2CA1BE"/>
                </a:solidFill>
                <a:latin typeface="Arial"/>
                <a:cs typeface="Arial"/>
              </a:rPr>
              <a:t> </a:t>
            </a:r>
            <a:r>
              <a:rPr sz="2700" spc="225" dirty="0">
                <a:solidFill>
                  <a:srgbClr val="2CA1BE"/>
                </a:solidFill>
                <a:latin typeface="Arial"/>
                <a:cs typeface="Arial"/>
              </a:rPr>
              <a:t>k</a:t>
            </a:r>
            <a:endParaRPr sz="27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</a:pPr>
            <a:r>
              <a:rPr sz="2700" spc="200" dirty="0">
                <a:solidFill>
                  <a:srgbClr val="2CA1BE"/>
                </a:solidFill>
                <a:latin typeface="Arial"/>
                <a:cs typeface="Arial"/>
              </a:rPr>
              <a:t>for </a:t>
            </a:r>
            <a:r>
              <a:rPr sz="2700" spc="140" dirty="0">
                <a:solidFill>
                  <a:srgbClr val="2CA1BE"/>
                </a:solidFill>
                <a:latin typeface="Arial"/>
                <a:cs typeface="Arial"/>
              </a:rPr>
              <a:t>the </a:t>
            </a:r>
            <a:r>
              <a:rPr sz="2700" spc="110" dirty="0">
                <a:solidFill>
                  <a:srgbClr val="2CA1BE"/>
                </a:solidFill>
                <a:latin typeface="Arial"/>
                <a:cs typeface="Arial"/>
              </a:rPr>
              <a:t>given</a:t>
            </a:r>
            <a:r>
              <a:rPr sz="2700" spc="-120" dirty="0">
                <a:solidFill>
                  <a:srgbClr val="2CA1BE"/>
                </a:solidFill>
                <a:latin typeface="Arial"/>
                <a:cs typeface="Arial"/>
              </a:rPr>
              <a:t> </a:t>
            </a:r>
            <a:r>
              <a:rPr sz="2700" spc="100" dirty="0">
                <a:solidFill>
                  <a:srgbClr val="2CA1BE"/>
                </a:solidFill>
                <a:latin typeface="Arial"/>
                <a:cs typeface="Arial"/>
              </a:rPr>
              <a:t>data.</a:t>
            </a:r>
            <a:endParaRPr sz="27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835657" y="980694"/>
            <a:ext cx="4896485" cy="352844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</TotalTime>
  <Words>458</Words>
  <Application>Microsoft Office PowerPoint</Application>
  <PresentationFormat>On-screen Show (4:3)</PresentationFormat>
  <Paragraphs>37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Trebuchet MS</vt:lpstr>
      <vt:lpstr>Wingdings</vt:lpstr>
      <vt:lpstr>Wingdings 3</vt:lpstr>
      <vt:lpstr>Facet</vt:lpstr>
      <vt:lpstr>Recommending a Business at a particular Tourist Venue </vt:lpstr>
      <vt:lpstr>Why is tourism important?</vt:lpstr>
      <vt:lpstr>Business Problem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Results</vt:lpstr>
      <vt:lpstr>PowerPoint Presentation</vt:lpstr>
      <vt:lpstr>Conclusion and Future Scope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Dheeraj N. Bhat</dc:creator>
  <cp:lastModifiedBy>Israa Jaffery</cp:lastModifiedBy>
  <cp:revision>2</cp:revision>
  <dcterms:created xsi:type="dcterms:W3CDTF">2021-07-18T16:20:25Z</dcterms:created>
  <dcterms:modified xsi:type="dcterms:W3CDTF">2021-07-18T16:30:05Z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2020-05-10T00:00:00Z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2021-07-18T00:00:00Z</vt:filetime>
  </property>
</Properties>
</file>