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-721" t="19093" r="-7031" b="18186"/>
          <a:stretch>
            <a:fillRect/>
          </a:stretch>
        </p:blipFill>
        <p:spPr>
          <a:xfrm>
            <a:off x="133985" y="1655064"/>
            <a:ext cx="12710160" cy="42062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60070" y="600710"/>
            <a:ext cx="1884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/>
              <a:t>Спектограма у вигляді матриці</a:t>
            </a:r>
            <a:endParaRPr lang="" altLang="en-US" sz="1400"/>
          </a:p>
        </p:txBody>
      </p:sp>
      <p:sp>
        <p:nvSpPr>
          <p:cNvPr id="8" name="Text Box 7"/>
          <p:cNvSpPr txBox="1"/>
          <p:nvPr/>
        </p:nvSpPr>
        <p:spPr>
          <a:xfrm>
            <a:off x="2444750" y="600710"/>
            <a:ext cx="139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Згортковий рівень №1</a:t>
            </a:r>
            <a:endParaRPr lang="" alt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4002405" y="600710"/>
            <a:ext cx="139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Згортковий рівень №</a:t>
            </a:r>
            <a:r>
              <a:rPr lang="" altLang="en-US" sz="1400"/>
              <a:t>2</a:t>
            </a:r>
            <a:endParaRPr lang="" alt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5588000" y="600710"/>
            <a:ext cx="16643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400"/>
              <a:t>Агрегувальний шар</a:t>
            </a: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5706745" y="5914390"/>
            <a:ext cx="1545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Максимізаційне агрегування із фільтром 2×2 та кроком = 2</a:t>
            </a:r>
            <a:endParaRPr lang="en-US" sz="1200"/>
          </a:p>
        </p:txBody>
      </p:sp>
      <p:sp>
        <p:nvSpPr>
          <p:cNvPr id="13" name="Text Box 12"/>
          <p:cNvSpPr txBox="1"/>
          <p:nvPr/>
        </p:nvSpPr>
        <p:spPr>
          <a:xfrm>
            <a:off x="899160" y="1317625"/>
            <a:ext cx="15455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1200"/>
              <a:t>17x25x1</a:t>
            </a:r>
            <a:endParaRPr lang="" altLang="en-US" sz="1200"/>
          </a:p>
        </p:txBody>
      </p:sp>
      <p:sp>
        <p:nvSpPr>
          <p:cNvPr id="15" name="Text Box 14"/>
          <p:cNvSpPr txBox="1"/>
          <p:nvPr/>
        </p:nvSpPr>
        <p:spPr>
          <a:xfrm>
            <a:off x="4123690" y="1317625"/>
            <a:ext cx="15455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1200"/>
              <a:t>13x21x64</a:t>
            </a:r>
            <a:endParaRPr lang="" alt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5770245" y="1317625"/>
            <a:ext cx="15455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1200"/>
              <a:t>6*10&amp;64</a:t>
            </a:r>
            <a:endParaRPr lang="" alt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2578100" y="1317625"/>
            <a:ext cx="15455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1200"/>
              <a:t>15x23x32</a:t>
            </a:r>
            <a:endParaRPr lang="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7499350" y="1317625"/>
            <a:ext cx="15455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1200"/>
              <a:t>3840</a:t>
            </a:r>
            <a:endParaRPr lang="" altLang="en-US" sz="1200"/>
          </a:p>
        </p:txBody>
      </p:sp>
      <p:sp>
        <p:nvSpPr>
          <p:cNvPr id="23" name="Text Box 22"/>
          <p:cNvSpPr txBox="1"/>
          <p:nvPr/>
        </p:nvSpPr>
        <p:spPr>
          <a:xfrm>
            <a:off x="8931910" y="1286510"/>
            <a:ext cx="139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2*128</a:t>
            </a:r>
            <a:endParaRPr lang="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10995660" y="1286510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10</a:t>
            </a:r>
            <a:endParaRPr lang="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8809990" y="600710"/>
            <a:ext cx="18148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" altLang="en-US" sz="1400"/>
              <a:t>2 </a:t>
            </a:r>
            <a:r>
              <a:rPr lang="en-US" sz="1400"/>
              <a:t>Повноз'єднан</a:t>
            </a:r>
            <a:r>
              <a:rPr lang="" altLang="en-US" sz="1400"/>
              <a:t>і</a:t>
            </a:r>
            <a:r>
              <a:rPr lang="en-US" sz="1400"/>
              <a:t> шар</a:t>
            </a:r>
            <a:r>
              <a:rPr lang="" altLang="en-US" sz="1400"/>
              <a:t>и</a:t>
            </a:r>
            <a:endParaRPr lang="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7315835" y="600710"/>
            <a:ext cx="1323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/>
              <a:t>Сплющений шар</a:t>
            </a:r>
            <a:endParaRPr lang="" altLang="en-US" sz="1400"/>
          </a:p>
        </p:txBody>
      </p:sp>
      <p:sp>
        <p:nvSpPr>
          <p:cNvPr id="27" name="Text Box 26"/>
          <p:cNvSpPr txBox="1"/>
          <p:nvPr/>
        </p:nvSpPr>
        <p:spPr>
          <a:xfrm>
            <a:off x="2444750" y="5914390"/>
            <a:ext cx="127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/>
              <a:t>32 фільтри 3х3</a:t>
            </a:r>
            <a:endParaRPr lang="" alt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4123690" y="5998845"/>
            <a:ext cx="127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/>
              <a:t>64</a:t>
            </a:r>
            <a:r>
              <a:rPr lang="en-US" altLang="en-US" sz="1400"/>
              <a:t> фільтри 3х3</a:t>
            </a:r>
            <a:endParaRPr lang="en-US" altLang="en-US" sz="1400"/>
          </a:p>
        </p:txBody>
      </p:sp>
      <p:sp>
        <p:nvSpPr>
          <p:cNvPr id="30" name="Text Box 29"/>
          <p:cNvSpPr txBox="1"/>
          <p:nvPr/>
        </p:nvSpPr>
        <p:spPr>
          <a:xfrm>
            <a:off x="8809990" y="599884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Шар втрат </a:t>
            </a:r>
            <a:r>
              <a:rPr lang="" altLang="en-US" sz="1400"/>
              <a:t>(0.5)</a:t>
            </a:r>
            <a:endParaRPr lang="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10708005" y="708025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Результат</a:t>
            </a:r>
            <a:endParaRPr lang="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235" y="2077085"/>
            <a:ext cx="2976245" cy="198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" y="1850390"/>
            <a:ext cx="3018790" cy="226441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837815" y="2567305"/>
            <a:ext cx="85471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880225" y="2592705"/>
            <a:ext cx="85471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734935" y="2567305"/>
            <a:ext cx="1835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" altLang="en-US"/>
              <a:t>Згорткова нейронна мережа</a:t>
            </a:r>
            <a:endParaRPr lang="" altLang="en-US"/>
          </a:p>
        </p:txBody>
      </p:sp>
      <p:sp>
        <p:nvSpPr>
          <p:cNvPr id="9" name="Right Arrow 8"/>
          <p:cNvSpPr/>
          <p:nvPr/>
        </p:nvSpPr>
        <p:spPr>
          <a:xfrm>
            <a:off x="9415780" y="2544445"/>
            <a:ext cx="85471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61975" y="951230"/>
            <a:ext cx="2275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Амплітудний сигнал аудіофайлу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4135120" y="1482090"/>
            <a:ext cx="227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Спектограма</a:t>
            </a:r>
            <a:endParaRPr lang="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0869295" y="2761615"/>
            <a:ext cx="636905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" altLang="en-US" sz="4600"/>
              <a:t>0</a:t>
            </a:r>
            <a:endParaRPr lang="" altLang="en-US" sz="4600"/>
          </a:p>
        </p:txBody>
      </p:sp>
      <p:sp>
        <p:nvSpPr>
          <p:cNvPr id="15" name="Text Box 14"/>
          <p:cNvSpPr txBox="1"/>
          <p:nvPr/>
        </p:nvSpPr>
        <p:spPr>
          <a:xfrm>
            <a:off x="10270490" y="2393315"/>
            <a:ext cx="1835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" altLang="en-US"/>
              <a:t>Результат: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WPS Presentation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scrubele</dc:creator>
  <cp:lastModifiedBy>scrubele</cp:lastModifiedBy>
  <cp:revision>1</cp:revision>
  <dcterms:created xsi:type="dcterms:W3CDTF">2020-01-15T05:38:02Z</dcterms:created>
  <dcterms:modified xsi:type="dcterms:W3CDTF">2020-01-15T05:38:02Z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