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8" r:id="rId11"/>
    <p:sldId id="309" r:id="rId12"/>
    <p:sldId id="301" r:id="rId13"/>
    <p:sldId id="302" r:id="rId14"/>
    <p:sldId id="303" r:id="rId15"/>
    <p:sldId id="304" r:id="rId16"/>
    <p:sldId id="305" r:id="rId17"/>
    <p:sldId id="306" r:id="rId18"/>
    <p:sldId id="307" r:id="rId1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6F6F6F"/>
    <a:srgbClr val="D9D9D9"/>
    <a:srgbClr val="BCBC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4793" autoAdjust="0"/>
  </p:normalViewPr>
  <p:slideViewPr>
    <p:cSldViewPr snapToGrid="0" snapToObjects="1">
      <p:cViewPr varScale="1">
        <p:scale>
          <a:sx n="185" d="100"/>
          <a:sy n="185" d="100"/>
        </p:scale>
        <p:origin x="-320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E65C1-6F66-F049-B38D-B233E1822E7D}" type="datetimeFigureOut">
              <a:rPr lang="en-US" smtClean="0"/>
              <a:t>11/02/2014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1CEEF-0CC4-3F43-81EB-072CD070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109CD-86B0-3745-A085-594845E649BC}" type="datetimeFigureOut">
              <a:rPr lang="en-US" smtClean="0"/>
              <a:t>11/02/2014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AD53F-C4C6-B540-BE5D-2EDF9F60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5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88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Android is made up of 2</a:t>
            </a:r>
            <a:r>
              <a:rPr lang="en-US" baseline="0" dirty="0" smtClean="0"/>
              <a:t> parts, java source and XML resources, there needs to be a way for the java code to access and use the xml resources. The way that this is handled is by using a file called </a:t>
            </a:r>
            <a:r>
              <a:rPr lang="en-US" baseline="0" dirty="0" err="1" smtClean="0"/>
              <a:t>R.java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R.Java</a:t>
            </a:r>
            <a:r>
              <a:rPr lang="en-US" baseline="0" dirty="0" smtClean="0"/>
              <a:t> is automatically generated for you and lives under the build/source/r folder.</a:t>
            </a:r>
          </a:p>
          <a:p>
            <a:endParaRPr lang="en-US" baseline="0" dirty="0" smtClean="0"/>
          </a:p>
          <a:p>
            <a:r>
              <a:rPr lang="en-US" dirty="0" smtClean="0"/>
              <a:t>Every XML</a:t>
            </a:r>
            <a:r>
              <a:rPr lang="en-US" baseline="0" dirty="0" smtClean="0"/>
              <a:t> resource is given an ID which you can reference in code using the static </a:t>
            </a:r>
            <a:r>
              <a:rPr lang="en-US" baseline="0" dirty="0" err="1" smtClean="0"/>
              <a:t>ints</a:t>
            </a:r>
            <a:r>
              <a:rPr lang="en-US" baseline="0" dirty="0" smtClean="0"/>
              <a:t> found in R like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78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writing code, 9 times out of 10, the method which you’re using to change the UI will have at least 2 overflows, one for straight input via code, and one for reference to a resource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we have the option to either write in text manually, or reference a resource file which would be stored in the </a:t>
            </a:r>
            <a:r>
              <a:rPr lang="en-US" baseline="0" dirty="0" err="1" smtClean="0"/>
              <a:t>strings.xml</a:t>
            </a:r>
            <a:r>
              <a:rPr lang="en-US" baseline="0" dirty="0" smtClean="0"/>
              <a:t> file such as the “</a:t>
            </a:r>
            <a:r>
              <a:rPr lang="en-US" baseline="0" dirty="0" err="1" smtClean="0"/>
              <a:t>hello_world</a:t>
            </a:r>
            <a:r>
              <a:rPr lang="en-US" baseline="0" dirty="0" smtClean="0"/>
              <a:t>” field we used 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58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Adapters are very clever</a:t>
            </a:r>
            <a:r>
              <a:rPr lang="en-US" baseline="0" dirty="0" smtClean="0"/>
              <a:t> in its design of serving a large data set to the UI of an app. The pattern consists of a few core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98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98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98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98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98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views are very clever</a:t>
            </a:r>
            <a:r>
              <a:rPr lang="en-US" baseline="0" dirty="0" smtClean="0"/>
              <a:t> with how they show the views on the screen. If you have a data set of say 10,000 items, obviously to have 10,000 views on the screen would cause the phone to firstly crash, but also to be EXTREMELY slow. The way a list view works to solve this is called </a:t>
            </a:r>
            <a:r>
              <a:rPr lang="en-US" b="1" baseline="0" dirty="0" smtClean="0"/>
              <a:t>view recycling.</a:t>
            </a:r>
          </a:p>
          <a:p>
            <a:endParaRPr lang="en-US" b="1" baseline="0" dirty="0" smtClean="0"/>
          </a:p>
          <a:p>
            <a:endParaRPr lang="en-US" b="1" dirty="0" smtClean="0"/>
          </a:p>
          <a:p>
            <a:r>
              <a:rPr lang="en-US" b="0" dirty="0" smtClean="0"/>
              <a:t>When</a:t>
            </a:r>
            <a:r>
              <a:rPr lang="en-US" b="0" baseline="0" dirty="0" smtClean="0"/>
              <a:t> you scroll up or down, the view at the top or bottom drops off the screen, when it is no longer visible, it will get put into a scrap view heap, and when a new view is shown on the screen, that view is recycled from the stack, back on to the screen. This is why when we only set the views when </a:t>
            </a:r>
            <a:r>
              <a:rPr lang="en-US" b="0" baseline="0" dirty="0" err="1" smtClean="0"/>
              <a:t>convertView</a:t>
            </a:r>
            <a:r>
              <a:rPr lang="en-US" b="0" baseline="0" dirty="0" smtClean="0"/>
              <a:t> is null, it will jump around as you scroll.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98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In our adapter, this is where </a:t>
            </a:r>
            <a:r>
              <a:rPr lang="en-US" b="0" baseline="0" dirty="0" err="1" smtClean="0"/>
              <a:t>convertView</a:t>
            </a:r>
            <a:r>
              <a:rPr lang="en-US" b="0" baseline="0" dirty="0" smtClean="0"/>
              <a:t> comes in handy.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When a new view is being created, </a:t>
            </a:r>
            <a:r>
              <a:rPr lang="en-US" b="0" baseline="0" dirty="0" err="1" smtClean="0"/>
              <a:t>convertView</a:t>
            </a:r>
            <a:r>
              <a:rPr lang="en-US" b="0" baseline="0" dirty="0" smtClean="0"/>
              <a:t> will be null. Here it will be safe to create our view and return it. But when </a:t>
            </a:r>
            <a:r>
              <a:rPr lang="en-US" b="0" baseline="0" dirty="0" err="1" smtClean="0"/>
              <a:t>convertView</a:t>
            </a:r>
            <a:r>
              <a:rPr lang="en-US" b="0" baseline="0" dirty="0" smtClean="0"/>
              <a:t> is </a:t>
            </a:r>
            <a:r>
              <a:rPr lang="en-US" b="1" baseline="0" dirty="0" smtClean="0"/>
              <a:t>not</a:t>
            </a:r>
            <a:r>
              <a:rPr lang="en-US" b="0" baseline="0" dirty="0" smtClean="0"/>
              <a:t> null, that is the view being recycled, so we don’t have to create another view, we can just reuse the same view but change the contents to reflect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98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0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42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we’re going</a:t>
            </a:r>
            <a:r>
              <a:rPr lang="en-US" baseline="0" dirty="0" smtClean="0"/>
              <a:t> to make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1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we’re going</a:t>
            </a:r>
            <a:r>
              <a:rPr lang="en-US" baseline="0" dirty="0" smtClean="0"/>
              <a:t> to </a:t>
            </a:r>
            <a:r>
              <a:rPr lang="en-US" baseline="0" smtClean="0"/>
              <a:t>make today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11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 + space</a:t>
            </a:r>
            <a:r>
              <a:rPr lang="en-US" baseline="0" dirty="0" smtClean="0"/>
              <a:t> will be the most popular shortcut you use, pressing it will bring up the </a:t>
            </a:r>
            <a:r>
              <a:rPr lang="en-US" baseline="0" dirty="0" err="1" smtClean="0"/>
              <a:t>codesense</a:t>
            </a:r>
            <a:r>
              <a:rPr lang="en-US" baseline="0" dirty="0" smtClean="0"/>
              <a:t> suggestion dialog when you type to allow you to find the method/variable you’re looking for. It will also bring up the documentation for the highlighted method. Press enter to auto 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20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Pressing alt and enter will open up the quick fix menu which will give  you some useful</a:t>
            </a:r>
            <a:r>
              <a:rPr lang="en-US" baseline="0" dirty="0" smtClean="0"/>
              <a:t> functions such as refracting a string or reversing an if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35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Pressing control and enter will bring up the generate menu which</a:t>
            </a:r>
            <a:r>
              <a:rPr lang="en-US" baseline="0" dirty="0" smtClean="0"/>
              <a:t> is useful when overriding methods from the super class you don’t know the name 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20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Pressing control and p will bring up the parameters for a method</a:t>
            </a:r>
            <a:r>
              <a:rPr lang="en-US" baseline="0" dirty="0" smtClean="0"/>
              <a:t> as you’re typing.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9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2062DF77-0271-1B45-AD0C-C1D57DEF0EF9}" type="datetime1">
              <a:rPr lang="en-GB" smtClean="0"/>
              <a:t>11/02/2014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5012EA67-3770-5C4B-B1BA-5C204BFCD73B}" type="datetime1">
              <a:rPr lang="en-GB" smtClean="0"/>
              <a:t>11/02/2014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56E1F701-C9AB-FF4A-AA91-35C7C13E7261}" type="datetime1">
              <a:rPr lang="en-GB" smtClean="0"/>
              <a:t>11/02/2014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0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74A7F700-C79E-5C49-AA6D-F6605B10518E}" type="datetime1">
              <a:rPr lang="en-GB" smtClean="0"/>
              <a:t>11/02/2014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60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910CFE7C-6ECA-BA41-9F48-D6F45386F99D}" type="datetime1">
              <a:rPr lang="en-GB" smtClean="0"/>
              <a:t>11/02/2014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71B27045-763F-A246-90B8-33F456A59D81}" type="datetime1">
              <a:rPr lang="en-GB" smtClean="0"/>
              <a:t>11/02/2014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7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3F59B29C-F89D-474D-B011-AB6D8ADC53E8}" type="datetime1">
              <a:rPr lang="en-GB" smtClean="0"/>
              <a:t>11/02/2014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9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3DCCBAD8-F009-9A4A-97A6-3534E655F1A4}" type="datetime1">
              <a:rPr lang="en-GB" smtClean="0"/>
              <a:t>11/02/2014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0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E2962A09-8101-6143-B3E1-275BADB4A740}" type="datetime1">
              <a:rPr lang="en-GB" smtClean="0"/>
              <a:t>11/02/2014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5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466E7363-AFAF-A041-B05D-16199A2EC6B5}" type="datetime1">
              <a:rPr lang="en-GB" smtClean="0"/>
              <a:t>11/02/2014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/>
          <a:p>
            <a:fld id="{1E991531-8BCA-364C-B8A6-399A9E93C78F}" type="datetime1">
              <a:rPr lang="en-GB" smtClean="0"/>
              <a:t>11/02/2014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3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rgbClr val="D9D9D9">
                <a:alpha val="5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D7005-128A-2246-BFF9-BC91963FAED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ic_action_twitt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356350"/>
            <a:ext cx="365125" cy="36512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173548" y="6368926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6F6F"/>
                </a:solidFill>
                <a:latin typeface="Roboto Light"/>
                <a:cs typeface="Roboto Light"/>
              </a:rPr>
              <a:t>@</a:t>
            </a:r>
            <a:r>
              <a:rPr lang="en-US" sz="1400" dirty="0" err="1" smtClean="0">
                <a:solidFill>
                  <a:srgbClr val="6F6F6F"/>
                </a:solidFill>
                <a:latin typeface="Roboto Light"/>
                <a:cs typeface="Roboto Light"/>
              </a:rPr>
              <a:t>scruffyfox</a:t>
            </a:r>
            <a:endParaRPr lang="en-US" sz="1400" dirty="0">
              <a:solidFill>
                <a:srgbClr val="6F6F6F"/>
              </a:solidFill>
              <a:latin typeface="Roboto Light"/>
              <a:cs typeface="Roboto Ligh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18325" y="6432375"/>
            <a:ext cx="283953" cy="20984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57200" y="6369396"/>
            <a:ext cx="50771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Lesson </a:t>
            </a: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2 </a:t>
            </a:r>
            <a:r>
              <a:rPr lang="en-US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– </a:t>
            </a:r>
            <a:r>
              <a:rPr lang="fr-FR" sz="1200" b="0" i="0" dirty="0" err="1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https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://</a:t>
            </a:r>
            <a:r>
              <a:rPr lang="fr-FR" sz="1200" b="0" i="0" dirty="0" err="1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github.com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/</a:t>
            </a:r>
            <a:r>
              <a:rPr lang="fr-FR" sz="1200" b="0" i="0" dirty="0" err="1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scruffyfox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/</a:t>
            </a:r>
            <a:r>
              <a:rPr lang="fr-FR" sz="1200" b="0" i="0" dirty="0" err="1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AndroidCourse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/</a:t>
            </a:r>
            <a:r>
              <a:rPr lang="fr-FR" sz="1200" b="0" i="0" dirty="0" err="1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tree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/Lesson</a:t>
            </a:r>
            <a:r>
              <a:rPr lang="fr-FR" sz="1200" b="0" i="0" dirty="0" smtClean="0">
                <a:solidFill>
                  <a:schemeClr val="bg1">
                    <a:lumMod val="50000"/>
                  </a:schemeClr>
                </a:solidFill>
                <a:latin typeface="Roboto Light"/>
                <a:cs typeface="Roboto Light"/>
              </a:rPr>
              <a:t>-2</a:t>
            </a:r>
            <a:endParaRPr lang="en-US" sz="1200" b="0" i="0" dirty="0" smtClean="0">
              <a:solidFill>
                <a:schemeClr val="bg1">
                  <a:lumMod val="50000"/>
                </a:schemeClr>
              </a:solidFill>
              <a:latin typeface="Roboto Light"/>
              <a:cs typeface="Roboto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ln>
            <a:noFill/>
          </a:ln>
          <a:solidFill>
            <a:schemeClr val="tx2">
              <a:lumMod val="40000"/>
              <a:lumOff val="60000"/>
            </a:schemeClr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400" dirty="0" smtClean="0"/>
              <a:t>Android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2 </a:t>
            </a:r>
            <a:r>
              <a:rPr lang="en-US" dirty="0" smtClean="0"/>
              <a:t>by Callum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1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R.java</a:t>
            </a:r>
            <a:r>
              <a:rPr lang="en-US" dirty="0" smtClean="0"/>
              <a:t> works</a:t>
            </a:r>
            <a:endParaRPr lang="en-US" dirty="0"/>
          </a:p>
        </p:txBody>
      </p:sp>
      <p:pic>
        <p:nvPicPr>
          <p:cNvPr id="4" name="Content Placeholder 3" descr="Screen Shot 2014-02-12 at 15.26.18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r="-84"/>
          <a:stretch/>
        </p:blipFill>
        <p:spPr>
          <a:xfrm>
            <a:off x="2896974" y="1716904"/>
            <a:ext cx="3097073" cy="2896286"/>
          </a:xfrm>
        </p:spPr>
      </p:pic>
      <p:sp>
        <p:nvSpPr>
          <p:cNvPr id="5" name="TextBox 4"/>
          <p:cNvSpPr txBox="1"/>
          <p:nvPr/>
        </p:nvSpPr>
        <p:spPr>
          <a:xfrm>
            <a:off x="3326258" y="4874055"/>
            <a:ext cx="2424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R.layout.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list_item</a:t>
            </a:r>
            <a:endParaRPr lang="en-US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dirty="0" err="1" smtClean="0"/>
              <a:t>R.id.</a:t>
            </a:r>
            <a:r>
              <a:rPr lang="en-US" i="1" dirty="0" err="1" smtClean="0">
                <a:solidFill>
                  <a:srgbClr val="604A7B"/>
                </a:solidFill>
              </a:rPr>
              <a:t>name</a:t>
            </a:r>
            <a:endParaRPr lang="en-US" i="1" dirty="0" smtClean="0">
              <a:solidFill>
                <a:srgbClr val="604A7B"/>
              </a:solidFill>
            </a:endParaRPr>
          </a:p>
          <a:p>
            <a:pPr algn="ctr"/>
            <a:r>
              <a:rPr lang="en-US" dirty="0" err="1" smtClean="0"/>
              <a:t>R.drawable.</a:t>
            </a:r>
            <a:r>
              <a:rPr lang="en-US" i="1" dirty="0" err="1" smtClean="0">
                <a:solidFill>
                  <a:srgbClr val="604A7B"/>
                </a:solidFill>
              </a:rPr>
              <a:t>ic_launcher</a:t>
            </a:r>
            <a:endParaRPr lang="en-US" i="1" dirty="0"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7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R.java</a:t>
            </a:r>
            <a:r>
              <a:rPr lang="en-US" dirty="0" smtClean="0"/>
              <a:t> works</a:t>
            </a:r>
            <a:endParaRPr lang="en-US" dirty="0"/>
          </a:p>
        </p:txBody>
      </p:sp>
      <p:pic>
        <p:nvPicPr>
          <p:cNvPr id="4" name="Content Placeholder 3" descr="Screen Shot 2014-02-12 at 15.29.27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339" b="-131339"/>
          <a:stretch>
            <a:fillRect/>
          </a:stretch>
        </p:blipFill>
        <p:spPr>
          <a:xfrm>
            <a:off x="457200" y="274638"/>
            <a:ext cx="8229600" cy="4525963"/>
          </a:xfrm>
        </p:spPr>
      </p:pic>
      <p:sp>
        <p:nvSpPr>
          <p:cNvPr id="5" name="Rectangle 4"/>
          <p:cNvSpPr/>
          <p:nvPr/>
        </p:nvSpPr>
        <p:spPr>
          <a:xfrm>
            <a:off x="2951892" y="2340276"/>
            <a:ext cx="2519405" cy="281459"/>
          </a:xfrm>
          <a:prstGeom prst="rect">
            <a:avLst/>
          </a:prstGeom>
          <a:noFill/>
          <a:ln w="57150" cmpd="sng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51892" y="2712352"/>
            <a:ext cx="2519405" cy="281459"/>
          </a:xfrm>
          <a:prstGeom prst="rect">
            <a:avLst/>
          </a:prstGeom>
          <a:noFill/>
          <a:ln w="57150" cmpd="sng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Shot 2014-02-12 at 15.32.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32" y="3416301"/>
            <a:ext cx="6299200" cy="1384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53968" y="4186711"/>
            <a:ext cx="4440194" cy="281459"/>
          </a:xfrm>
          <a:prstGeom prst="rect">
            <a:avLst/>
          </a:prstGeom>
          <a:noFill/>
          <a:ln w="57150" cmpd="sng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7688" y="5148650"/>
            <a:ext cx="212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R.string.</a:t>
            </a:r>
            <a:r>
              <a:rPr lang="en-US" i="1" dirty="0" err="1" smtClean="0">
                <a:solidFill>
                  <a:srgbClr val="604A7B"/>
                </a:solidFill>
              </a:rPr>
              <a:t>hello_world</a:t>
            </a:r>
            <a:endParaRPr lang="en-US" i="1" dirty="0"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2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Adapters work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getCount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getItem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position)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getItemId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position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getView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position, View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convertView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ViewGroup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220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Adapters 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0450" y="24047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getCount</a:t>
            </a:r>
            <a:r>
              <a:rPr lang="en-US" dirty="0" smtClean="0">
                <a:solidFill>
                  <a:srgbClr val="604A7B"/>
                </a:solidFill>
              </a:rPr>
              <a:t>()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Exactly what it says – returns the number of items in the current data set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8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Adapters 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0450" y="24047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getItem</a:t>
            </a:r>
            <a:r>
              <a:rPr lang="en-US" dirty="0" smtClean="0">
                <a:solidFill>
                  <a:srgbClr val="604A7B"/>
                </a:solidFill>
              </a:rPr>
              <a:t>(</a:t>
            </a:r>
            <a:r>
              <a:rPr lang="en-US" dirty="0" err="1" smtClean="0">
                <a:solidFill>
                  <a:srgbClr val="604A7B"/>
                </a:solidFill>
              </a:rPr>
              <a:t>int</a:t>
            </a:r>
            <a:r>
              <a:rPr lang="en-US" dirty="0" smtClean="0">
                <a:solidFill>
                  <a:srgbClr val="604A7B"/>
                </a:solidFill>
              </a:rPr>
              <a:t> position)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Returns the item from the data set at the specific position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74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Adapters 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0450" y="24047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getItemId</a:t>
            </a:r>
            <a:r>
              <a:rPr lang="en-US" dirty="0" smtClean="0">
                <a:solidFill>
                  <a:srgbClr val="604A7B"/>
                </a:solidFill>
              </a:rPr>
              <a:t>(</a:t>
            </a:r>
            <a:r>
              <a:rPr lang="en-US" dirty="0" err="1" smtClean="0">
                <a:solidFill>
                  <a:srgbClr val="604A7B"/>
                </a:solidFill>
              </a:rPr>
              <a:t>int</a:t>
            </a:r>
            <a:r>
              <a:rPr lang="en-US" dirty="0" smtClean="0">
                <a:solidFill>
                  <a:srgbClr val="604A7B"/>
                </a:solidFill>
              </a:rPr>
              <a:t> position)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Returns the item’s id at the position. Can just return 0, but return a reliable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ID/representation of the item to increase performance of the list view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36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Adapters 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0450" y="24047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getView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position, View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convertView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ViewGroup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parent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Returns the view in the list. This is where we do all of our data inflating into the screen which the user sees.</a:t>
            </a:r>
          </a:p>
          <a:p>
            <a:pPr marL="0" indent="0">
              <a:buNone/>
            </a:pP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604A7B"/>
                </a:solidFill>
              </a:rPr>
              <a:t>Position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position of the item in the dataset</a:t>
            </a:r>
          </a:p>
          <a:p>
            <a:pPr marL="0" indent="0">
              <a:buNone/>
            </a:pPr>
            <a:r>
              <a:rPr lang="en-US" sz="2600" dirty="0" err="1" smtClean="0">
                <a:solidFill>
                  <a:srgbClr val="604A7B"/>
                </a:solidFill>
              </a:rPr>
              <a:t>ConvertView</a:t>
            </a:r>
            <a:r>
              <a:rPr lang="en-US" sz="2600" dirty="0">
                <a:solidFill>
                  <a:srgbClr val="604A7B"/>
                </a:solidFill>
              </a:rPr>
              <a:t>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the view that will be shown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604A7B"/>
                </a:solidFill>
              </a:rPr>
              <a:t>Parent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parent view of the view being shown (usually the list view)</a:t>
            </a:r>
            <a:endParaRPr lang="en-US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5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List Views 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0450" y="24047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 t="-5305" b="-5305"/>
          <a:stretch>
            <a:fillRect/>
          </a:stretch>
        </p:blipFill>
        <p:spPr>
          <a:xfrm>
            <a:off x="1443458" y="1917683"/>
            <a:ext cx="6446609" cy="3545387"/>
          </a:xfrm>
        </p:spPr>
      </p:pic>
    </p:spTree>
    <p:extLst>
      <p:ext uri="{BB962C8B-B14F-4D97-AF65-F5344CB8AC3E}">
        <p14:creationId xmlns:p14="http://schemas.microsoft.com/office/powerpoint/2010/main" val="3635697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List Views 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0450" y="24047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BFBFBF"/>
                </a:solidFill>
              </a:rPr>
              <a:t>getView</a:t>
            </a:r>
            <a:r>
              <a:rPr lang="en-US" dirty="0">
                <a:solidFill>
                  <a:srgbClr val="BFBFBF"/>
                </a:solidFill>
              </a:rPr>
              <a:t>(</a:t>
            </a:r>
            <a:r>
              <a:rPr lang="en-US" dirty="0" err="1">
                <a:solidFill>
                  <a:srgbClr val="BFBFBF"/>
                </a:solidFill>
              </a:rPr>
              <a:t>int</a:t>
            </a:r>
            <a:r>
              <a:rPr lang="en-US" dirty="0">
                <a:solidFill>
                  <a:srgbClr val="BFBFBF"/>
                </a:solidFill>
              </a:rPr>
              <a:t> position,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View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convertView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ViewGroup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parent)</a:t>
            </a:r>
          </a:p>
          <a:p>
            <a:endParaRPr lang="en-US" dirty="0"/>
          </a:p>
        </p:txBody>
      </p:sp>
      <p:pic>
        <p:nvPicPr>
          <p:cNvPr id="6" name="Picture 5" descr="Screen Shot 2014-02-11 at 15.44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64" y="3441205"/>
            <a:ext cx="6842816" cy="173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3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code and presentation slides can be found over at 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https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://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github.com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scruffyfox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AndroidCourse</a:t>
            </a:r>
            <a:endParaRPr lang="fr-F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fr-FR" dirty="0" err="1" smtClean="0">
                <a:solidFill>
                  <a:srgbClr val="7F7F7F"/>
                </a:solidFill>
              </a:rPr>
              <a:t>Twitter</a:t>
            </a:r>
            <a:r>
              <a:rPr lang="fr-FR" dirty="0" smtClean="0">
                <a:solidFill>
                  <a:srgbClr val="7F7F7F"/>
                </a:solidFill>
              </a:rPr>
              <a:t>/</a:t>
            </a:r>
            <a:r>
              <a:rPr lang="fr-FR" dirty="0" err="1" smtClean="0">
                <a:solidFill>
                  <a:srgbClr val="7F7F7F"/>
                </a:solidFill>
              </a:rPr>
              <a:t>app.net</a:t>
            </a:r>
            <a:r>
              <a:rPr lang="fr-FR" dirty="0" smtClean="0">
                <a:solidFill>
                  <a:srgbClr val="7F7F7F"/>
                </a:solidFill>
              </a:rPr>
              <a:t>/</a:t>
            </a:r>
            <a:r>
              <a:rPr lang="fr-FR" dirty="0" err="1" smtClean="0">
                <a:solidFill>
                  <a:srgbClr val="7F7F7F"/>
                </a:solidFill>
              </a:rPr>
              <a:t>github</a:t>
            </a:r>
            <a:r>
              <a:rPr lang="fr-FR" dirty="0" smtClean="0">
                <a:solidFill>
                  <a:srgbClr val="7F7F7F"/>
                </a:solidFill>
              </a:rPr>
              <a:t>: @</a:t>
            </a:r>
            <a:r>
              <a:rPr lang="fr-FR" dirty="0" err="1" smtClean="0">
                <a:solidFill>
                  <a:srgbClr val="7F7F7F"/>
                </a:solidFill>
              </a:rPr>
              <a:t>scruffyfox</a:t>
            </a:r>
            <a:endParaRPr lang="fr-FR" dirty="0" smtClean="0">
              <a:solidFill>
                <a:srgbClr val="7F7F7F"/>
              </a:solidFill>
            </a:endParaRPr>
          </a:p>
          <a:p>
            <a:endParaRPr lang="fr-FR" dirty="0" smtClean="0">
              <a:solidFill>
                <a:srgbClr val="7F7F7F"/>
              </a:solidFill>
            </a:endParaRPr>
          </a:p>
          <a:p>
            <a:r>
              <a:rPr lang="fr-FR" dirty="0" smtClean="0">
                <a:solidFill>
                  <a:srgbClr val="7F7F7F"/>
                </a:solidFill>
              </a:rPr>
              <a:t>http://(blog.)</a:t>
            </a:r>
            <a:r>
              <a:rPr lang="fr-FR" dirty="0" err="1" smtClean="0">
                <a:solidFill>
                  <a:srgbClr val="7F7F7F"/>
                </a:solidFill>
              </a:rPr>
              <a:t>callumtaylor.net</a:t>
            </a:r>
            <a:endParaRPr lang="fr-FR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6350" y="4985180"/>
            <a:ext cx="586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https</a:t>
            </a:r>
            <a:r>
              <a:rPr lang="fr-FR" dirty="0"/>
              <a:t>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scruffyfox</a:t>
            </a:r>
            <a:r>
              <a:rPr lang="fr-FR" dirty="0"/>
              <a:t>/</a:t>
            </a:r>
            <a:r>
              <a:rPr lang="fr-FR" dirty="0" err="1"/>
              <a:t>AndroidCourse</a:t>
            </a:r>
            <a:r>
              <a:rPr lang="fr-FR" dirty="0"/>
              <a:t>/</a:t>
            </a:r>
            <a:r>
              <a:rPr lang="fr-FR" dirty="0" err="1"/>
              <a:t>tree</a:t>
            </a:r>
            <a:r>
              <a:rPr lang="fr-FR" dirty="0"/>
              <a:t>/Lesson</a:t>
            </a:r>
            <a:r>
              <a:rPr lang="fr-FR" dirty="0" smtClean="0"/>
              <a:t>-2 </a:t>
            </a:r>
            <a:endParaRPr lang="en-US" dirty="0"/>
          </a:p>
        </p:txBody>
      </p:sp>
      <p:pic>
        <p:nvPicPr>
          <p:cNvPr id="3" name="Picture 2" descr="qrcode.199873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72" y="1609582"/>
            <a:ext cx="3168210" cy="31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2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going to make</a:t>
            </a:r>
            <a:endParaRPr lang="en-US" dirty="0"/>
          </a:p>
        </p:txBody>
      </p:sp>
      <p:pic>
        <p:nvPicPr>
          <p:cNvPr id="4" name="Picture 3" descr="Screen Shot 2014-02-11 at 14.41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6" y="1506362"/>
            <a:ext cx="3028945" cy="4611813"/>
          </a:xfrm>
          <a:prstGeom prst="rect">
            <a:avLst/>
          </a:prstGeom>
        </p:spPr>
      </p:pic>
      <p:pic>
        <p:nvPicPr>
          <p:cNvPr id="6" name="Picture 5" descr="Screen Shot 2014-02-11 at 14.41.3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56" y="1506363"/>
            <a:ext cx="3049011" cy="4642365"/>
          </a:xfrm>
          <a:prstGeom prst="rect">
            <a:avLst/>
          </a:prstGeom>
        </p:spPr>
      </p:pic>
      <p:pic>
        <p:nvPicPr>
          <p:cNvPr id="7" name="Picture 6" descr="Screen Shot 2014-02-11 at 14.41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31" y="1506363"/>
            <a:ext cx="3049010" cy="464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0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going to make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ListView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ArrayAdapter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BaseAdapter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findViewById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 Holder paradigm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3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Tips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66755" y="1638322"/>
            <a:ext cx="5735618" cy="1200329"/>
            <a:chOff x="1566755" y="2678590"/>
            <a:chExt cx="5735618" cy="1200329"/>
          </a:xfrm>
        </p:grpSpPr>
        <p:pic>
          <p:nvPicPr>
            <p:cNvPr id="4" name="Picture 3" descr="ctr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6755" y="2774216"/>
              <a:ext cx="2209406" cy="1104703"/>
            </a:xfrm>
            <a:prstGeom prst="rect">
              <a:avLst/>
            </a:prstGeom>
          </p:spPr>
        </p:pic>
        <p:pic>
          <p:nvPicPr>
            <p:cNvPr id="5" name="Picture 4" descr="spac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2967" y="2774216"/>
              <a:ext cx="2209406" cy="110470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13913" y="2678590"/>
              <a:ext cx="6445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solidFill>
                    <a:srgbClr val="6F6F6F"/>
                  </a:solidFill>
                </a:rPr>
                <a:t>+</a:t>
              </a:r>
            </a:p>
          </p:txBody>
        </p:sp>
      </p:grpSp>
      <p:pic>
        <p:nvPicPr>
          <p:cNvPr id="8" name="Picture 7" descr="Screen Shot 2014-02-11 at 14.49.4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57" y="3457632"/>
            <a:ext cx="8289165" cy="177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3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Tips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3913" y="1638322"/>
            <a:ext cx="64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6F6F6F"/>
                </a:solidFill>
              </a:rPr>
              <a:t>+</a:t>
            </a:r>
          </a:p>
        </p:txBody>
      </p:sp>
      <p:pic>
        <p:nvPicPr>
          <p:cNvPr id="3" name="Picture 2" descr="a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55" y="1733948"/>
            <a:ext cx="2209406" cy="1104703"/>
          </a:xfrm>
          <a:prstGeom prst="rect">
            <a:avLst/>
          </a:prstGeom>
        </p:spPr>
      </p:pic>
      <p:pic>
        <p:nvPicPr>
          <p:cNvPr id="9" name="Picture 8" descr="en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86" y="1512208"/>
            <a:ext cx="909938" cy="1480251"/>
          </a:xfrm>
          <a:prstGeom prst="rect">
            <a:avLst/>
          </a:prstGeom>
        </p:spPr>
      </p:pic>
      <p:pic>
        <p:nvPicPr>
          <p:cNvPr id="10" name="Picture 9" descr="Screen Shot 2014-02-11 at 15.12.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06" y="3436446"/>
            <a:ext cx="4640818" cy="21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2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tr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56" y="1733948"/>
            <a:ext cx="2209406" cy="1104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Tips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3913" y="1638322"/>
            <a:ext cx="64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6F6F6F"/>
                </a:solidFill>
              </a:rPr>
              <a:t>+</a:t>
            </a:r>
          </a:p>
        </p:txBody>
      </p:sp>
      <p:pic>
        <p:nvPicPr>
          <p:cNvPr id="9" name="Picture 8" descr="en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86" y="1512208"/>
            <a:ext cx="909938" cy="1480251"/>
          </a:xfrm>
          <a:prstGeom prst="rect">
            <a:avLst/>
          </a:prstGeom>
        </p:spPr>
      </p:pic>
      <p:pic>
        <p:nvPicPr>
          <p:cNvPr id="5" name="Picture 4" descr="Screen Shot 2014-02-11 at 15.15.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15" y="3224885"/>
            <a:ext cx="2553437" cy="26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9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tr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56" y="1733948"/>
            <a:ext cx="2209406" cy="1104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Tips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13913" y="1638322"/>
            <a:ext cx="64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6F6F6F"/>
                </a:solidFill>
              </a:rPr>
              <a:t>+</a:t>
            </a:r>
          </a:p>
        </p:txBody>
      </p:sp>
      <p:pic>
        <p:nvPicPr>
          <p:cNvPr id="3" name="Picture 2" descr="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55" y="1733948"/>
            <a:ext cx="1116210" cy="1104703"/>
          </a:xfrm>
          <a:prstGeom prst="rect">
            <a:avLst/>
          </a:prstGeom>
        </p:spPr>
      </p:pic>
      <p:pic>
        <p:nvPicPr>
          <p:cNvPr id="7" name="Picture 6" descr="Screen Shot 2014-02-11 at 15.17.4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10" y="4005707"/>
            <a:ext cx="71374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2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868</Words>
  <Application>Microsoft Macintosh PowerPoint</Application>
  <PresentationFormat>On-screen Show (4:3)</PresentationFormat>
  <Paragraphs>101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Android</vt:lpstr>
      <vt:lpstr>Introduction</vt:lpstr>
      <vt:lpstr>Introduction</vt:lpstr>
      <vt:lpstr>What we’re going to make</vt:lpstr>
      <vt:lpstr>What we’re going to make</vt:lpstr>
      <vt:lpstr>IDE Tips</vt:lpstr>
      <vt:lpstr>IDE Tips</vt:lpstr>
      <vt:lpstr>IDE Tips</vt:lpstr>
      <vt:lpstr>IDE Tips</vt:lpstr>
      <vt:lpstr>How R.java works</vt:lpstr>
      <vt:lpstr>How R.java works</vt:lpstr>
      <vt:lpstr>How Adapters work</vt:lpstr>
      <vt:lpstr>How Adapters work</vt:lpstr>
      <vt:lpstr>How Adapters work</vt:lpstr>
      <vt:lpstr>How Adapters work</vt:lpstr>
      <vt:lpstr>How Adapters work</vt:lpstr>
      <vt:lpstr>How List Views work</vt:lpstr>
      <vt:lpstr>How List Views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Callum Taylor</dc:creator>
  <cp:lastModifiedBy>Callum Taylor</cp:lastModifiedBy>
  <cp:revision>39</cp:revision>
  <cp:lastPrinted>2014-02-11T15:51:14Z</cp:lastPrinted>
  <dcterms:created xsi:type="dcterms:W3CDTF">2014-02-05T17:37:00Z</dcterms:created>
  <dcterms:modified xsi:type="dcterms:W3CDTF">2014-02-12T15:33:19Z</dcterms:modified>
</cp:coreProperties>
</file>