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2" r:id="rId13"/>
    <p:sldId id="265" r:id="rId14"/>
    <p:sldId id="266" r:id="rId15"/>
    <p:sldId id="267" r:id="rId16"/>
    <p:sldId id="273" r:id="rId17"/>
    <p:sldId id="27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213EDEAD-2026-1A49-92D4-085D5BDE77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7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D483-4FD8-E044-B2A5-CE3C12ED05CB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5053-716F-314A-849D-447DA893DD4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9821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7915-F4B2-BF4F-993C-F0A1E88CA6EC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7E11-483C-A249-83B4-CD8C9CD9A6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1550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8E0-E235-FD45-86B7-9C1F3E1B0C04}" type="datetime1">
              <a:rPr lang="de-DE" smtClean="0"/>
              <a:pPr/>
              <a:t>01.07.2013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088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C12-FDFC-2349-8051-1A8ACAE4C406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56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3B52-7F55-3147-9F09-53B9E02C7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1066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E05-DF1A-B643-AA39-C0282722403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1365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16F4-A1E4-DF4E-8E50-C00CD6FA90FF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64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AA70-A7D8-3847-BC6D-43A15E2A6205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65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690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6667"/>
            <a:ext cx="4040188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690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6667"/>
            <a:ext cx="4041775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2CBB-4BB0-9B4D-80B0-EB85E77E6088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44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EE5-0FA1-BF49-8B25-22269833CBAF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36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7082-67C9-894D-88E4-2F6CD747E404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797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C1D-58F4-B148-AEB1-A49AEF41FC3B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15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AEF7-373F-6945-8A3B-A1CE87B562C3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56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4602"/>
            <a:ext cx="8229600" cy="53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46"/>
            <a:ext cx="6160320" cy="659479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354" y="6592705"/>
            <a:ext cx="930187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83AE609-3B7B-854B-B0ED-E2B006003A46}" type="datetime1">
              <a:rPr lang="de-DE" smtClean="0"/>
              <a:pPr/>
              <a:t>01.07.2013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8385" y="6592705"/>
            <a:ext cx="6584098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458" y="6592705"/>
            <a:ext cx="754341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de-DE" dirty="0" smtClean="0"/>
              <a:t> Folie </a:t>
            </a:r>
            <a:fld id="{A7F70605-035F-ED40-A0BC-7B603FA3B755}" type="slidenum">
              <a:rPr lang="de-DE" smtClean="0"/>
              <a:pPr algn="ctr"/>
              <a:t>‹Nr.›</a:t>
            </a:fld>
            <a:endParaRPr lang="de-DE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4126760719"/>
              </p:ext>
            </p:extLst>
          </p:nvPr>
        </p:nvGraphicFramePr>
        <p:xfrm>
          <a:off x="6683433" y="7246"/>
          <a:ext cx="2051963" cy="659479"/>
        </p:xfrm>
        <a:graphic>
          <a:graphicData uri="http://schemas.openxmlformats.org/presentationml/2006/ole">
            <p:oleObj spid="_x0000_s2138" name="Bitmap" r:id="rId14" imgW="3677163" imgH="1181265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62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04" y="2130425"/>
            <a:ext cx="8326792" cy="1470025"/>
          </a:xfrm>
        </p:spPr>
        <p:txBody>
          <a:bodyPr/>
          <a:lstStyle/>
          <a:p>
            <a:pPr algn="ctr"/>
            <a:r>
              <a:rPr lang="de-DE" b="1" dirty="0" smtClean="0"/>
              <a:t>Wikipedia-Analyse</a:t>
            </a:r>
            <a:r>
              <a:rPr lang="de-DE" dirty="0" smtClean="0"/>
              <a:t>n</a:t>
            </a:r>
            <a:br>
              <a:rPr lang="de-DE" dirty="0" smtClean="0"/>
            </a:br>
            <a:r>
              <a:rPr lang="de-DE" b="0" dirty="0" smtClean="0"/>
              <a:t>Technologien des Wissensmanagements</a:t>
            </a:r>
            <a:endParaRPr lang="de-DE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Fay, Bernd Hermes, Shimal Ibrahim</a:t>
            </a:r>
          </a:p>
          <a:p>
            <a:endParaRPr lang="de-DE" dirty="0"/>
          </a:p>
          <a:p>
            <a:r>
              <a:rPr lang="de-DE" dirty="0" smtClean="0"/>
              <a:t>02. Juli 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5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Betrachter User </a:t>
            </a:r>
            <a:endParaRPr lang="de-DE" dirty="0" smtClean="0"/>
          </a:p>
          <a:p>
            <a:pPr lvl="2"/>
            <a:r>
              <a:rPr lang="de-DE" dirty="0" smtClean="0"/>
              <a:t>Aka </a:t>
            </a:r>
            <a:endParaRPr lang="de-DE" dirty="0" smtClean="0"/>
          </a:p>
          <a:p>
            <a:pPr lvl="1"/>
            <a:r>
              <a:rPr lang="de-DE" dirty="0" smtClean="0"/>
              <a:t>Wie </a:t>
            </a:r>
            <a:r>
              <a:rPr lang="de-DE" dirty="0" smtClean="0"/>
              <a:t>gehören diese Artikel des Users zusammen</a:t>
            </a:r>
            <a:r>
              <a:rPr lang="de-DE" dirty="0" smtClean="0"/>
              <a:t>?</a:t>
            </a:r>
          </a:p>
          <a:p>
            <a:pPr lvl="2"/>
            <a:r>
              <a:rPr lang="de-DE" dirty="0" smtClean="0"/>
              <a:t>SQL-Befehl: Select Kategorie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kategorie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Artikel=„</a:t>
            </a:r>
            <a:r>
              <a:rPr lang="de-DE" dirty="0" err="1" smtClean="0"/>
              <a:t>Christian_Lindner</a:t>
            </a:r>
            <a:r>
              <a:rPr lang="de-DE" dirty="0" smtClean="0"/>
              <a:t>“;</a:t>
            </a:r>
            <a:endParaRPr lang="de-DE" dirty="0" smtClean="0"/>
          </a:p>
          <a:p>
            <a:pPr lvl="2"/>
            <a:r>
              <a:rPr lang="de-DE" dirty="0" smtClean="0"/>
              <a:t>Kategorien</a:t>
            </a:r>
            <a:r>
              <a:rPr lang="de-DE" dirty="0" smtClean="0"/>
              <a:t> sind u.a.</a:t>
            </a:r>
            <a:r>
              <a:rPr lang="de-DE" dirty="0" smtClean="0"/>
              <a:t> Praktische Informatik, Persönlichkeitsrecht, Datenschutz, </a:t>
            </a:r>
            <a:r>
              <a:rPr lang="de-DE" dirty="0" err="1" smtClean="0"/>
              <a:t>Mitgliedstatt</a:t>
            </a:r>
            <a:r>
              <a:rPr lang="de-DE" dirty="0" smtClean="0"/>
              <a:t> der OECD, Staat in Europa, Deutschland</a:t>
            </a:r>
            <a:endParaRPr lang="de-DE" dirty="0" smtClean="0"/>
          </a:p>
          <a:p>
            <a:pPr lvl="2"/>
            <a:r>
              <a:rPr lang="de-DE" dirty="0" smtClean="0"/>
              <a:t>Deutschland und </a:t>
            </a:r>
            <a:r>
              <a:rPr lang="de-DE" dirty="0" err="1" smtClean="0"/>
              <a:t>Homoöpathie</a:t>
            </a:r>
            <a:r>
              <a:rPr lang="de-DE" dirty="0" smtClean="0"/>
              <a:t> (Zusammengehörigkeit: ja)</a:t>
            </a:r>
          </a:p>
          <a:p>
            <a:pPr lvl="2"/>
            <a:r>
              <a:rPr lang="de-DE" dirty="0" smtClean="0"/>
              <a:t>Datenschutz, Deutschland und PRISM_(Überwachungsprogramm) gehören zu Kategorie Deutschland (Zusammengehörigkeit: ja)</a:t>
            </a:r>
          </a:p>
          <a:p>
            <a:pPr lvl="2"/>
            <a:r>
              <a:rPr lang="de-DE" dirty="0" err="1" smtClean="0"/>
              <a:t>Christian_Lindner</a:t>
            </a:r>
            <a:r>
              <a:rPr lang="de-DE" dirty="0" smtClean="0"/>
              <a:t> und U2_(Band) haben keine Zusammengehörigkeit</a:t>
            </a:r>
          </a:p>
          <a:p>
            <a:pPr lvl="2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Wie Arten von Änderungen führen User durch?</a:t>
            </a:r>
          </a:p>
          <a:p>
            <a:pPr lvl="2"/>
            <a:r>
              <a:rPr lang="de-DE" dirty="0" smtClean="0"/>
              <a:t>Kleine und große Änderungen</a:t>
            </a:r>
          </a:p>
          <a:p>
            <a:pPr lvl="2"/>
            <a:r>
              <a:rPr lang="de-DE" dirty="0" smtClean="0"/>
              <a:t>Durch Benutzung unserer Software können weitere Änderungsarten festgestellt werden, z.B.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3075" name="Picture 3" descr="F:\Softwareentwicklung\Workspaces\TDWM\TDWM.git\trunk\Unterlagen\Arten von Aenderun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258" y="3233103"/>
            <a:ext cx="6657975" cy="252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Sind Typen von Nutzern erkennbar?</a:t>
            </a:r>
          </a:p>
          <a:p>
            <a:pPr lvl="2"/>
            <a:r>
              <a:rPr lang="de-DE" dirty="0" smtClean="0"/>
              <a:t>Stammesmitglied: </a:t>
            </a:r>
            <a:r>
              <a:rPr lang="de-DE" sz="1800" dirty="0" smtClean="0"/>
              <a:t>verfasst mehrere Artikel,  regelmäßige bei Änderungen aktualisiert</a:t>
            </a:r>
          </a:p>
          <a:p>
            <a:pPr lvl="2"/>
            <a:r>
              <a:rPr lang="de-DE" dirty="0" smtClean="0"/>
              <a:t>Administratorstatus: </a:t>
            </a:r>
            <a:r>
              <a:rPr lang="de-DE" sz="1800" dirty="0" smtClean="0"/>
              <a:t>User ist über längeren Zeitraum aktiv beteiligt</a:t>
            </a:r>
            <a:endParaRPr lang="de-DE" sz="1800" dirty="0" smtClean="0"/>
          </a:p>
          <a:p>
            <a:pPr lvl="2"/>
            <a:r>
              <a:rPr lang="de-DE" dirty="0" smtClean="0"/>
              <a:t>Durch Benutzung unserer Software können weitere Typen von Nutzern erkannt werden, z.B.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4098" name="Picture 2" descr="F:\Softwareentwicklung\Workspaces\TDWM\TDWM.git\trunk\Unterlagen\Typen von Nutze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410" y="3695200"/>
            <a:ext cx="6657975" cy="2714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Welche Nutzer sind sich ähnlich?</a:t>
            </a:r>
          </a:p>
          <a:p>
            <a:pPr lvl="2"/>
            <a:r>
              <a:rPr lang="de-DE" dirty="0" smtClean="0"/>
              <a:t>USER X Y sind sich ähnlich, weil beide sie gleiche Kategorien überarbeiten </a:t>
            </a:r>
            <a:r>
              <a:rPr lang="de-DE" dirty="0" smtClean="0">
                <a:solidFill>
                  <a:srgbClr val="FF0000"/>
                </a:solidFill>
              </a:rPr>
              <a:t>(Bernd)</a:t>
            </a:r>
            <a:endParaRPr lang="de-DE" dirty="0" smtClean="0">
              <a:solidFill>
                <a:srgbClr val="FF0000"/>
              </a:solidFill>
            </a:endParaRPr>
          </a:p>
          <a:p>
            <a:pPr lvl="2"/>
            <a:r>
              <a:rPr lang="de-DE" dirty="0" smtClean="0"/>
              <a:t>Weil sie die selben Typen von Änderungen haben </a:t>
            </a:r>
            <a:r>
              <a:rPr lang="de-DE" dirty="0" smtClean="0">
                <a:solidFill>
                  <a:srgbClr val="FF0000"/>
                </a:solidFill>
              </a:rPr>
              <a:t>(Shimal)</a:t>
            </a:r>
          </a:p>
          <a:p>
            <a:pPr lvl="1"/>
            <a:r>
              <a:rPr lang="de-DE" dirty="0" smtClean="0"/>
              <a:t>Wie kann man Kooperationsfähigkeit zweier Nutzer messen?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Bernd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8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Wie kann man die Reputation von Nutzern bewerten?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Bernd</a:t>
            </a: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768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Sonstige Datenanalysen</a:t>
            </a:r>
          </a:p>
          <a:p>
            <a:pPr lvl="1"/>
            <a:r>
              <a:rPr lang="de-DE" dirty="0" smtClean="0"/>
              <a:t>Expertensuche</a:t>
            </a:r>
          </a:p>
          <a:p>
            <a:pPr lvl="1"/>
            <a:r>
              <a:rPr lang="de-DE" dirty="0" smtClean="0"/>
              <a:t>Zeitgeist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5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aa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5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(Deutschland)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5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23474"/>
          </a:xfrm>
        </p:spPr>
        <p:txBody>
          <a:bodyPr/>
          <a:lstStyle/>
          <a:p>
            <a:pPr algn="ctr"/>
            <a:r>
              <a:rPr lang="de-DE" sz="3600" dirty="0" smtClean="0"/>
              <a:t>Danke für Ihre Aufmerksamkeit!</a:t>
            </a:r>
            <a:endParaRPr lang="de-DE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E05-DF1A-B643-AA39-C0282722403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86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Agenda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</a:p>
          <a:p>
            <a:r>
              <a:rPr lang="de-DE" dirty="0" smtClean="0"/>
              <a:t>Unser Konzept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Analyse der Daten</a:t>
            </a:r>
            <a:endParaRPr lang="de-DE" dirty="0"/>
          </a:p>
          <a:p>
            <a:pPr lvl="1"/>
            <a:r>
              <a:rPr lang="de-DE" dirty="0" smtClean="0"/>
              <a:t>Sonstige Datenanalysen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5C1-E116-E44D-9EB4-B24628A5235F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33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Artikel</a:t>
            </a:r>
          </a:p>
          <a:p>
            <a:pPr lvl="1"/>
            <a:r>
              <a:rPr lang="de-DE" dirty="0" smtClean="0"/>
              <a:t>Titel</a:t>
            </a:r>
          </a:p>
          <a:p>
            <a:pPr lvl="1"/>
            <a:r>
              <a:rPr lang="de-DE" dirty="0" smtClean="0"/>
              <a:t>Mehrere Revisionen</a:t>
            </a:r>
          </a:p>
          <a:p>
            <a:pPr lvl="2"/>
            <a:r>
              <a:rPr lang="de-DE" dirty="0" smtClean="0"/>
              <a:t>ID</a:t>
            </a:r>
          </a:p>
          <a:p>
            <a:pPr lvl="2"/>
            <a:r>
              <a:rPr lang="de-DE" dirty="0" smtClean="0"/>
              <a:t>User</a:t>
            </a:r>
          </a:p>
          <a:p>
            <a:pPr lvl="2"/>
            <a:r>
              <a:rPr lang="de-DE" dirty="0" smtClean="0"/>
              <a:t>Name</a:t>
            </a:r>
          </a:p>
          <a:p>
            <a:pPr lvl="2"/>
            <a:r>
              <a:rPr lang="de-DE" strike="sngStrike" dirty="0" smtClean="0">
                <a:solidFill>
                  <a:srgbClr val="FF0000"/>
                </a:solidFill>
              </a:rPr>
              <a:t>Content</a:t>
            </a:r>
          </a:p>
          <a:p>
            <a:pPr lvl="2"/>
            <a:r>
              <a:rPr lang="de-DE" dirty="0" smtClean="0"/>
              <a:t>Timestamp</a:t>
            </a:r>
          </a:p>
          <a:p>
            <a:pPr lvl="2"/>
            <a:r>
              <a:rPr lang="de-DE" dirty="0" smtClean="0"/>
              <a:t>Änderungsart</a:t>
            </a:r>
          </a:p>
          <a:p>
            <a:pPr lvl="2"/>
            <a:r>
              <a:rPr lang="de-DE" dirty="0" smtClean="0"/>
              <a:t>Size</a:t>
            </a:r>
          </a:p>
          <a:p>
            <a:pPr lvl="1"/>
            <a:r>
              <a:rPr lang="de-DE" dirty="0" smtClean="0"/>
              <a:t>Kategorie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4910-16C8-EC4F-A378-26D6B62EC1C6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94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Folgende Infos, die von Wiki zur Verfügung gestellt werden, werden in unserem Konzept weiter betrachtet</a:t>
            </a:r>
          </a:p>
          <a:p>
            <a:pPr lvl="1"/>
            <a:r>
              <a:rPr lang="de-DE" dirty="0" smtClean="0"/>
              <a:t>Artikeltitel</a:t>
            </a:r>
          </a:p>
          <a:p>
            <a:pPr lvl="1"/>
            <a:r>
              <a:rPr lang="de-DE" dirty="0" smtClean="0"/>
              <a:t>Revisionen eines Artikels</a:t>
            </a:r>
          </a:p>
          <a:p>
            <a:pPr lvl="1"/>
            <a:r>
              <a:rPr lang="de-DE" dirty="0" smtClean="0"/>
              <a:t>Liste von </a:t>
            </a:r>
            <a:r>
              <a:rPr lang="de-DE" dirty="0" smtClean="0"/>
              <a:t>Usern</a:t>
            </a:r>
            <a:endParaRPr lang="de-DE" dirty="0" smtClean="0"/>
          </a:p>
          <a:p>
            <a:pPr lvl="1"/>
            <a:r>
              <a:rPr lang="de-DE" dirty="0" smtClean="0"/>
              <a:t>Kategorien</a:t>
            </a:r>
            <a:endParaRPr lang="de-DE" dirty="0" smtClean="0"/>
          </a:p>
          <a:p>
            <a:pPr lvl="1"/>
            <a:r>
              <a:rPr lang="de-DE" dirty="0" smtClean="0"/>
              <a:t>Änderungsarten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F9D-7FDD-A244-B24C-DFA1D27C5393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24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Artikel und User</a:t>
            </a:r>
          </a:p>
          <a:p>
            <a:pPr lvl="2"/>
            <a:r>
              <a:rPr lang="de-DE" dirty="0" smtClean="0"/>
              <a:t>Nutzung </a:t>
            </a:r>
            <a:r>
              <a:rPr lang="de-DE" dirty="0" smtClean="0"/>
              <a:t>einer API-Schnittstelle</a:t>
            </a:r>
          </a:p>
          <a:p>
            <a:pPr lvl="2"/>
            <a:r>
              <a:rPr lang="de-DE" dirty="0" smtClean="0"/>
              <a:t>Speichern </a:t>
            </a:r>
            <a:r>
              <a:rPr lang="de-DE" dirty="0" smtClean="0"/>
              <a:t>der Daten in die Datenbank</a:t>
            </a:r>
          </a:p>
          <a:p>
            <a:pPr lvl="2"/>
            <a:r>
              <a:rPr lang="de-DE" dirty="0" smtClean="0"/>
              <a:t>Absetzung von SQL-Befehle zur Erhaltung von relevanten Informationen</a:t>
            </a:r>
          </a:p>
          <a:p>
            <a:pPr lvl="1"/>
            <a:r>
              <a:rPr lang="de-DE" dirty="0" smtClean="0"/>
              <a:t>Änderungen</a:t>
            </a:r>
          </a:p>
          <a:p>
            <a:pPr lvl="2"/>
            <a:r>
              <a:rPr lang="de-DE" dirty="0" smtClean="0"/>
              <a:t>Durch Analyse der einzelnen Revisionen werden die Änderungen festgestellt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575C-BA2C-3148-A940-3E04731B24D0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07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0231" b="-20231"/>
          <a:stretch>
            <a:fillRect/>
          </a:stretch>
        </p:blipFill>
        <p:spPr>
          <a:xfrm>
            <a:off x="4648199" y="1800131"/>
            <a:ext cx="4038600" cy="2320169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87261" b="-87261"/>
          <a:stretch>
            <a:fillRect/>
          </a:stretch>
        </p:blipFill>
        <p:spPr>
          <a:xfrm>
            <a:off x="4648200" y="960914"/>
            <a:ext cx="4038600" cy="1089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AB3-19B9-2147-9E0C-DE6B8127E119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4061048"/>
            <a:ext cx="4027106" cy="15593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1400102"/>
            <a:ext cx="41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3600" b="1" dirty="0" smtClean="0"/>
              <a:t>SHIMAL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xmlns="" val="4186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6C-B123-9C46-896D-31A276574967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mage03.png"/>
          <p:cNvPicPr>
            <a:picLocks noGrp="1"/>
          </p:cNvPicPr>
          <p:nvPr>
            <p:ph sz="half" idx="2"/>
          </p:nvPr>
        </p:nvPicPr>
        <p:blipFill>
          <a:blip r:embed="rId2"/>
          <a:srcRect t="-6175" b="-617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4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Revisionsgröße über die Zeit</a:t>
            </a:r>
          </a:p>
          <a:p>
            <a:pPr lvl="2"/>
            <a:r>
              <a:rPr lang="de-DE" dirty="0" smtClean="0"/>
              <a:t>Screenshots vom Graphen</a:t>
            </a:r>
          </a:p>
          <a:p>
            <a:pPr lvl="1"/>
            <a:r>
              <a:rPr lang="de-DE" dirty="0" smtClean="0"/>
              <a:t>Änderungsarten eines Artikels</a:t>
            </a:r>
          </a:p>
          <a:p>
            <a:pPr lvl="2"/>
            <a:r>
              <a:rPr lang="de-DE" dirty="0" smtClean="0"/>
              <a:t>Typen von Änderungen (was bedeuten die einzelnen?)</a:t>
            </a:r>
          </a:p>
          <a:p>
            <a:pPr lvl="1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3066-2935-614A-873A-E4DF64AD8590}" type="datetime1">
              <a:rPr lang="de-DE" smtClean="0"/>
              <a:pPr/>
              <a:t>01.07.2013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842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Betrachter User </a:t>
            </a:r>
            <a:endParaRPr lang="de-DE" dirty="0" smtClean="0"/>
          </a:p>
          <a:p>
            <a:pPr lvl="2"/>
            <a:r>
              <a:rPr lang="de-DE" dirty="0" smtClean="0"/>
              <a:t>Aka </a:t>
            </a:r>
            <a:endParaRPr lang="de-DE" dirty="0" smtClean="0"/>
          </a:p>
          <a:p>
            <a:pPr lvl="1"/>
            <a:r>
              <a:rPr lang="de-DE" dirty="0" smtClean="0"/>
              <a:t>Artikel des Users</a:t>
            </a:r>
          </a:p>
          <a:p>
            <a:pPr lvl="2"/>
            <a:r>
              <a:rPr lang="de-DE" dirty="0" smtClean="0"/>
              <a:t>SQL-Befehl: Select Artikel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revision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User=„Aka“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Artikel;</a:t>
            </a:r>
            <a:endParaRPr lang="de-DE" dirty="0" smtClean="0"/>
          </a:p>
          <a:p>
            <a:pPr lvl="2"/>
            <a:r>
              <a:rPr lang="de-DE" dirty="0" err="1" smtClean="0"/>
              <a:t>Christian_Lindner</a:t>
            </a:r>
            <a:r>
              <a:rPr lang="de-DE" dirty="0" smtClean="0"/>
              <a:t>, Datenschutz, Deutschland</a:t>
            </a:r>
          </a:p>
          <a:p>
            <a:pPr lvl="2"/>
            <a:r>
              <a:rPr lang="de-DE" dirty="0" smtClean="0"/>
              <a:t>Homöopathie, PRISM_(Überwachungsprogramm), U2_(Band)</a:t>
            </a:r>
            <a:endParaRPr lang="de-DE" dirty="0" smtClean="0"/>
          </a:p>
          <a:p>
            <a:pPr lvl="1"/>
            <a:r>
              <a:rPr lang="de-DE" dirty="0" smtClean="0"/>
              <a:t>Wie gehören diese Artikel des Users zusammen</a:t>
            </a:r>
            <a:r>
              <a:rPr lang="de-DE" dirty="0" smtClean="0"/>
              <a:t>?</a:t>
            </a:r>
            <a:endParaRPr lang="de-DE" dirty="0" smtClean="0"/>
          </a:p>
          <a:p>
            <a:pPr lvl="2"/>
            <a:r>
              <a:rPr lang="de-DE" dirty="0" smtClean="0"/>
              <a:t>Betrachtung von Kategorien und Artikel zeigt Zusammengehörigkeit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Bildschirmpräsentation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Office Theme</vt:lpstr>
      <vt:lpstr>Bitmap</vt:lpstr>
      <vt:lpstr>Wikipedia-Analysen Technologien des Wissensmanagements</vt:lpstr>
      <vt:lpstr>Agenda</vt:lpstr>
      <vt:lpstr>Wikipedia Informationen</vt:lpstr>
      <vt:lpstr>Unser Konzept</vt:lpstr>
      <vt:lpstr>Unser Konzept</vt:lpstr>
      <vt:lpstr>Unser Konzept</vt:lpstr>
      <vt:lpstr>Unser Konzept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</vt:lpstr>
      <vt:lpstr>Quellen</vt:lpstr>
      <vt:lpstr>Danke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XenoCoder</cp:lastModifiedBy>
  <cp:revision>89</cp:revision>
  <dcterms:created xsi:type="dcterms:W3CDTF">2013-06-30T11:49:26Z</dcterms:created>
  <dcterms:modified xsi:type="dcterms:W3CDTF">2013-07-01T13:56:35Z</dcterms:modified>
</cp:coreProperties>
</file>