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8" r:id="rId9"/>
    <p:sldId id="277" r:id="rId10"/>
    <p:sldId id="279" r:id="rId11"/>
    <p:sldId id="262" r:id="rId12"/>
    <p:sldId id="263" r:id="rId13"/>
    <p:sldId id="280" r:id="rId14"/>
    <p:sldId id="264" r:id="rId15"/>
    <p:sldId id="269" r:id="rId16"/>
    <p:sldId id="270" r:id="rId17"/>
    <p:sldId id="272" r:id="rId18"/>
    <p:sldId id="265" r:id="rId19"/>
    <p:sldId id="281" r:id="rId20"/>
    <p:sldId id="266" r:id="rId21"/>
    <p:sldId id="267" r:id="rId22"/>
    <p:sldId id="273" r:id="rId23"/>
    <p:sldId id="271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3EDEAD-2026-1A49-92D4-085D5BDE7770}">
          <p14:sldIdLst>
            <p14:sldId id="256"/>
            <p14:sldId id="257"/>
            <p14:sldId id="258"/>
            <p14:sldId id="259"/>
            <p14:sldId id="260"/>
            <p14:sldId id="275"/>
            <p14:sldId id="276"/>
            <p14:sldId id="278"/>
            <p14:sldId id="277"/>
            <p14:sldId id="279"/>
            <p14:sldId id="262"/>
            <p14:sldId id="263"/>
            <p14:sldId id="280"/>
            <p14:sldId id="264"/>
            <p14:sldId id="269"/>
            <p14:sldId id="270"/>
            <p14:sldId id="272"/>
            <p14:sldId id="265"/>
            <p14:sldId id="281"/>
            <p14:sldId id="266"/>
            <p14:sldId id="267"/>
            <p14:sldId id="273"/>
            <p14:sldId id="271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9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D483-4FD8-E044-B2A5-CE3C12ED05CB}" type="datetime1">
              <a:rPr lang="de-DE" smtClean="0"/>
              <a:pPr/>
              <a:t>01.07.13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35053-716F-314A-849D-447DA893DD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821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D7915-F4B2-BF4F-993C-F0A1E88CA6EC}" type="datetime1">
              <a:rPr lang="de-DE" smtClean="0"/>
              <a:pPr/>
              <a:t>01.07.13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D7E11-483C-A249-83B4-CD8C9CD9A6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0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Wikipedia Informationen (Shimal)</a:t>
            </a:r>
          </a:p>
          <a:p>
            <a:r>
              <a:rPr lang="de-DE" dirty="0" smtClean="0"/>
              <a:t>Unser Konzept (Shimal)</a:t>
            </a:r>
          </a:p>
          <a:p>
            <a:r>
              <a:rPr lang="de-DE" dirty="0" smtClean="0"/>
              <a:t>Ergebnisse</a:t>
            </a:r>
          </a:p>
          <a:p>
            <a:pPr lvl="1"/>
            <a:r>
              <a:rPr lang="de-DE" dirty="0" smtClean="0"/>
              <a:t>Analyse des Artikels (Shimal)</a:t>
            </a:r>
          </a:p>
          <a:p>
            <a:pPr lvl="1"/>
            <a:r>
              <a:rPr lang="de-DE" dirty="0" smtClean="0"/>
              <a:t>Analyse des Users (Benutzers) (Daniel)</a:t>
            </a:r>
          </a:p>
          <a:p>
            <a:pPr lvl="1"/>
            <a:r>
              <a:rPr lang="de-DE" dirty="0" smtClean="0"/>
              <a:t>Analyse der Daten (Bernd)</a:t>
            </a:r>
          </a:p>
          <a:p>
            <a:pPr lvl="1"/>
            <a:r>
              <a:rPr lang="de-DE" dirty="0" smtClean="0"/>
              <a:t>Sonstige Datenanalysen (Bernd)</a:t>
            </a:r>
          </a:p>
          <a:p>
            <a:r>
              <a:rPr lang="de-DE" dirty="0" smtClean="0"/>
              <a:t>Fazit (Bernd)</a:t>
            </a:r>
          </a:p>
          <a:p>
            <a:r>
              <a:rPr lang="de-DE" smtClean="0"/>
              <a:t>Quellen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7E11-483C-A249-83B4-CD8C9CD9A6F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38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7E11-483C-A249-83B4-CD8C9CD9A6F0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 hier Shimal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7E11-483C-A249-83B4-CD8C9CD9A6F0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19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2130425"/>
            <a:ext cx="8229597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886200"/>
            <a:ext cx="822959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5B4C-180A-5E49-9DAD-AF41493930BD}" type="datetime1">
              <a:rPr lang="de-DE" smtClean="0"/>
              <a:t>01.07.13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Rectangle 8"/>
          <p:cNvSpPr/>
          <p:nvPr userDrawn="1"/>
        </p:nvSpPr>
        <p:spPr>
          <a:xfrm>
            <a:off x="340009" y="1"/>
            <a:ext cx="6247193" cy="16891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88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7F07-7599-4744-AAE3-6A8D659190AE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67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0AAE-B177-7048-8E53-43E77E8F97E9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66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948A-D1C4-5740-BE07-4940EE9C7F94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65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14" y="3856845"/>
            <a:ext cx="817678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014" y="2356658"/>
            <a:ext cx="817678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0008" y="0"/>
            <a:ext cx="6316117" cy="12500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4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0914"/>
            <a:ext cx="4038600" cy="51652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0914"/>
            <a:ext cx="4038600" cy="51652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DBE3-F76C-3B46-B0A3-8C3F53CA79E2}" type="datetime1">
              <a:rPr lang="de-DE" smtClean="0"/>
              <a:t>01.07.13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51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690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6667"/>
            <a:ext cx="4040188" cy="4519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690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6667"/>
            <a:ext cx="4041775" cy="4519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C7E-55B3-E843-8D14-79048AD56F68}" type="datetime1">
              <a:rPr lang="de-DE" smtClean="0"/>
              <a:t>01.07.13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41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59E6-96A5-7B4B-98EF-7F2D3C7FEE6F}" type="datetime1">
              <a:rPr lang="de-DE" smtClean="0"/>
              <a:t>01.07.13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68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7762-0912-2145-9B84-AD863B152CE1}" type="datetime1">
              <a:rPr lang="de-DE" smtClean="0"/>
              <a:t>01.07.13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7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D45B-3B09-A140-A86A-81013EDA59B1}" type="datetime1">
              <a:rPr lang="de-DE" smtClean="0"/>
              <a:t>01.07.13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59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4FFB-B026-7441-AC4C-6ED78AB03635}" type="datetime1">
              <a:rPr lang="de-DE" smtClean="0"/>
              <a:t>01.07.13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66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6606125" y="0"/>
            <a:ext cx="2080673" cy="1146773"/>
          </a:xfrm>
          <a:prstGeom prst="rect">
            <a:avLst/>
          </a:prstGeom>
          <a:solidFill>
            <a:srgbClr val="0F4791"/>
          </a:solidFill>
          <a:ln>
            <a:solidFill>
              <a:srgbClr val="0F47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 userDrawn="1"/>
        </p:nvSpPr>
        <p:spPr>
          <a:xfrm>
            <a:off x="457201" y="0"/>
            <a:ext cx="6120000" cy="1146773"/>
          </a:xfrm>
          <a:prstGeom prst="rect">
            <a:avLst/>
          </a:prstGeom>
          <a:solidFill>
            <a:srgbClr val="0F4791"/>
          </a:solidFill>
          <a:ln>
            <a:solidFill>
              <a:srgbClr val="0F47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80114"/>
            <a:ext cx="8229600" cy="4744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87294"/>
            <a:ext cx="6120000" cy="659479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602706"/>
            <a:ext cx="704340" cy="256616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F0493C9-AC68-134A-BDE5-99DE697AC2D0}" type="datetime1">
              <a:rPr lang="de-DE" smtClean="0"/>
              <a:t>01.07.13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541" y="6602706"/>
            <a:ext cx="6770917" cy="256616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Technologien des Wissensmanagements – Daniel </a:t>
            </a:r>
            <a:r>
              <a:rPr lang="de-DE" dirty="0" smtClean="0"/>
              <a:t>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2458" y="6602706"/>
            <a:ext cx="754341" cy="256616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7F70605-035F-ED40-A0BC-7B603FA3B755}" type="slidenum">
              <a:rPr lang="de-DE" smtClean="0"/>
              <a:pPr/>
              <a:t>‹#›</a:t>
            </a:fld>
            <a:endParaRPr lang="de-DE" dirty="0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75853802"/>
              </p:ext>
            </p:extLst>
          </p:nvPr>
        </p:nvGraphicFramePr>
        <p:xfrm>
          <a:off x="6606125" y="487295"/>
          <a:ext cx="2080674" cy="659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Bitmap" r:id="rId14" imgW="3677163" imgH="1181265" progId="PBrush">
                  <p:embed/>
                </p:oleObj>
              </mc:Choice>
              <mc:Fallback>
                <p:oleObj name="Bitmap" r:id="rId14" imgW="3677163" imgH="118126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125" y="487295"/>
                        <a:ext cx="2080674" cy="659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7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604" y="2130425"/>
            <a:ext cx="8278195" cy="1470025"/>
          </a:xfrm>
        </p:spPr>
        <p:txBody>
          <a:bodyPr/>
          <a:lstStyle/>
          <a:p>
            <a:pPr algn="ctr"/>
            <a:r>
              <a:rPr lang="de-DE" b="1" dirty="0" smtClean="0"/>
              <a:t>Wikipedia-Analyse</a:t>
            </a:r>
            <a:r>
              <a:rPr lang="de-DE" dirty="0" smtClean="0"/>
              <a:t>n</a:t>
            </a:r>
            <a:br>
              <a:rPr lang="de-DE" dirty="0" smtClean="0"/>
            </a:br>
            <a:r>
              <a:rPr lang="de-DE" b="0" dirty="0" smtClean="0"/>
              <a:t>Technologien des Wissensmanagements</a:t>
            </a:r>
            <a:endParaRPr lang="de-DE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Daniel Fay, Bernd Hermes, Shimal Ibrahim</a:t>
            </a:r>
          </a:p>
          <a:p>
            <a:endParaRPr lang="de-DE" dirty="0"/>
          </a:p>
          <a:p>
            <a:r>
              <a:rPr lang="de-DE" dirty="0" smtClean="0"/>
              <a:t>02. Juli 2013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511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de-DE" dirty="0" smtClean="0"/>
              <a:t>Vergleich von zwei Revisionen in 3 Schritte</a:t>
            </a:r>
          </a:p>
          <a:p>
            <a:pPr lvl="1"/>
            <a:r>
              <a:rPr lang="de-DE" b="1" dirty="0" smtClean="0"/>
              <a:t>Schritt 3: </a:t>
            </a:r>
            <a:r>
              <a:rPr lang="de-DE" b="1" dirty="0"/>
              <a:t>Zählung der einzigartigen Zeilen und </a:t>
            </a:r>
            <a:r>
              <a:rPr lang="de-DE" b="1" dirty="0" smtClean="0"/>
              <a:t>Wörtern</a:t>
            </a:r>
          </a:p>
          <a:p>
            <a:pPr lvl="2"/>
            <a:r>
              <a:rPr lang="de-DE" dirty="0" smtClean="0"/>
              <a:t>Nicht identische Zeilen werden gezählt</a:t>
            </a:r>
          </a:p>
          <a:p>
            <a:pPr lvl="2"/>
            <a:r>
              <a:rPr lang="de-DE" dirty="0"/>
              <a:t>Nicht identische </a:t>
            </a:r>
            <a:r>
              <a:rPr lang="de-DE" dirty="0" smtClean="0"/>
              <a:t>Wörter </a:t>
            </a:r>
            <a:r>
              <a:rPr lang="de-DE" dirty="0"/>
              <a:t>werden </a:t>
            </a:r>
            <a:r>
              <a:rPr lang="de-DE" dirty="0" smtClean="0"/>
              <a:t>gezählt</a:t>
            </a:r>
          </a:p>
          <a:p>
            <a:pPr lvl="2"/>
            <a:r>
              <a:rPr lang="de-DE" dirty="0" smtClean="0"/>
              <a:t>Vergleich über Anzahl der nicht identischen Zeilen &amp; Wörter</a:t>
            </a:r>
          </a:p>
          <a:p>
            <a:pPr lvl="2"/>
            <a:r>
              <a:rPr lang="de-DE" dirty="0" smtClean="0"/>
              <a:t>Klassifizierung von Änderungen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A43-8854-4D45-B3D2-4E86FA171033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41" y="3971209"/>
            <a:ext cx="6118659" cy="236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werden die Wiki Infos analysiert?</a:t>
            </a:r>
          </a:p>
          <a:p>
            <a:pPr lvl="1"/>
            <a:r>
              <a:rPr lang="de-DE" dirty="0" smtClean="0"/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7902-5496-1941-985A-C4ECD297ED27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mage03.png"/>
          <p:cNvPicPr>
            <a:picLocks noGrp="1"/>
          </p:cNvPicPr>
          <p:nvPr>
            <p:ph sz="half" idx="4294967295"/>
          </p:nvPr>
        </p:nvPicPr>
        <p:blipFill>
          <a:blip r:embed="rId2"/>
          <a:srcRect t="-6175" b="-6175"/>
          <a:stretch>
            <a:fillRect/>
          </a:stretch>
        </p:blipFill>
        <p:spPr>
          <a:xfrm>
            <a:off x="5105400" y="2025286"/>
            <a:ext cx="3581399" cy="4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8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Artikels</a:t>
            </a:r>
          </a:p>
          <a:p>
            <a:pPr lvl="1"/>
            <a:r>
              <a:rPr lang="de-DE" dirty="0" smtClean="0"/>
              <a:t>Revisionsgröße über die Zeit</a:t>
            </a:r>
          </a:p>
          <a:p>
            <a:pPr lvl="2"/>
            <a:r>
              <a:rPr lang="de-DE" dirty="0" smtClean="0"/>
              <a:t>Screenshots vom Graphen</a:t>
            </a:r>
          </a:p>
          <a:p>
            <a:pPr lvl="1"/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9A44-4185-684E-A543-0F0F8FA26103}" type="datetime1">
              <a:rPr lang="de-DE" smtClean="0"/>
              <a:t>01.07.13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12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46" y="3117102"/>
            <a:ext cx="4678265" cy="31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5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Artikels</a:t>
            </a:r>
          </a:p>
          <a:p>
            <a:pPr lvl="1"/>
            <a:r>
              <a:rPr lang="de-DE" dirty="0" smtClean="0"/>
              <a:t>Änderungsarten eines Artikels</a:t>
            </a:r>
          </a:p>
          <a:p>
            <a:pPr lvl="2"/>
            <a:r>
              <a:rPr lang="de-DE" dirty="0" smtClean="0"/>
              <a:t>Klassifizierung in </a:t>
            </a:r>
          </a:p>
          <a:p>
            <a:pPr lvl="3"/>
            <a:r>
              <a:rPr lang="de-DE" dirty="0" smtClean="0"/>
              <a:t>Keine Änderung</a:t>
            </a:r>
          </a:p>
          <a:p>
            <a:pPr lvl="3"/>
            <a:r>
              <a:rPr lang="de-DE" dirty="0" smtClean="0"/>
              <a:t>Korrektur</a:t>
            </a:r>
          </a:p>
          <a:p>
            <a:pPr lvl="3"/>
            <a:r>
              <a:rPr lang="de-DE" dirty="0" smtClean="0"/>
              <a:t>Formatierung</a:t>
            </a:r>
          </a:p>
          <a:p>
            <a:pPr lvl="3"/>
            <a:r>
              <a:rPr lang="de-DE" dirty="0" smtClean="0"/>
              <a:t>Verbesserung</a:t>
            </a:r>
          </a:p>
          <a:p>
            <a:pPr lvl="3"/>
            <a:r>
              <a:rPr lang="de-DE" dirty="0" smtClean="0"/>
              <a:t>Wissensproduktion</a:t>
            </a:r>
          </a:p>
          <a:p>
            <a:pPr lvl="3"/>
            <a:r>
              <a:rPr lang="de-DE" dirty="0" smtClean="0"/>
              <a:t>Überarbeitung</a:t>
            </a:r>
          </a:p>
          <a:p>
            <a:pPr lvl="1"/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9A44-4185-684E-A543-0F0F8FA26103}" type="datetime1">
              <a:rPr lang="de-DE" smtClean="0"/>
              <a:t>01.07.13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Down Arrow 8"/>
          <p:cNvSpPr/>
          <p:nvPr/>
        </p:nvSpPr>
        <p:spPr>
          <a:xfrm>
            <a:off x="4370119" y="3080205"/>
            <a:ext cx="400011" cy="1780129"/>
          </a:xfrm>
          <a:prstGeom prst="downArrow">
            <a:avLst/>
          </a:prstGeom>
          <a:gradFill>
            <a:gsLst>
              <a:gs pos="0">
                <a:srgbClr val="FF0000"/>
              </a:gs>
              <a:gs pos="75000">
                <a:srgbClr val="008000"/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4840130" y="3080205"/>
            <a:ext cx="1240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rgbClr val="008000"/>
                </a:solidFill>
              </a:rPr>
              <a:t>Schwach</a:t>
            </a:r>
            <a:endParaRPr lang="de-DE" sz="1200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0130" y="4538836"/>
            <a:ext cx="1222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Stark</a:t>
            </a:r>
            <a:endParaRPr lang="de-DE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3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Betrachter User </a:t>
            </a:r>
          </a:p>
          <a:p>
            <a:pPr lvl="2"/>
            <a:r>
              <a:rPr lang="de-DE" dirty="0" smtClean="0"/>
              <a:t>Aka </a:t>
            </a:r>
          </a:p>
          <a:p>
            <a:pPr lvl="1"/>
            <a:r>
              <a:rPr lang="de-DE" dirty="0" smtClean="0"/>
              <a:t>Artikel des Users</a:t>
            </a:r>
          </a:p>
          <a:p>
            <a:pPr lvl="2"/>
            <a:r>
              <a:rPr lang="de-DE" dirty="0" smtClean="0"/>
              <a:t>SQL-Befehl: Select Artikel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revision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User=„Aka“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Artikel;</a:t>
            </a:r>
          </a:p>
          <a:p>
            <a:pPr lvl="2"/>
            <a:r>
              <a:rPr lang="de-DE" dirty="0" err="1" smtClean="0"/>
              <a:t>Christian_Lindner</a:t>
            </a:r>
            <a:r>
              <a:rPr lang="de-DE" dirty="0" smtClean="0"/>
              <a:t>, Datenschutz, Deutschland</a:t>
            </a:r>
          </a:p>
          <a:p>
            <a:pPr lvl="2"/>
            <a:r>
              <a:rPr lang="de-DE" dirty="0" smtClean="0"/>
              <a:t>Homöopathie, PRISM_(Überwachungsprogramm), U2_(Band)</a:t>
            </a:r>
          </a:p>
          <a:p>
            <a:pPr lvl="1"/>
            <a:r>
              <a:rPr lang="de-DE" dirty="0" smtClean="0"/>
              <a:t>Wie gehören diese Artikel des Users zusammen?</a:t>
            </a:r>
          </a:p>
          <a:p>
            <a:pPr lvl="2"/>
            <a:r>
              <a:rPr lang="de-DE" dirty="0" smtClean="0"/>
              <a:t>Betrachtung von Kategorien und Artikel zeigt Zusammengehörigkeit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C93-952D-5540-88E3-BB9DA52ADA11}" type="datetime1">
              <a:rPr lang="de-DE" smtClean="0"/>
              <a:t>01.07.13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8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Betrachter User </a:t>
            </a:r>
          </a:p>
          <a:p>
            <a:pPr lvl="2"/>
            <a:r>
              <a:rPr lang="de-DE" dirty="0" smtClean="0"/>
              <a:t>Aka </a:t>
            </a:r>
          </a:p>
          <a:p>
            <a:pPr lvl="1"/>
            <a:r>
              <a:rPr lang="de-DE" dirty="0" smtClean="0"/>
              <a:t>Wie gehören diese Artikel des Users zusammen?</a:t>
            </a:r>
          </a:p>
          <a:p>
            <a:pPr lvl="2"/>
            <a:r>
              <a:rPr lang="de-DE" dirty="0" smtClean="0"/>
              <a:t>SQL-Befehl: Select Kategorie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kategorie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Artikel=„</a:t>
            </a:r>
            <a:r>
              <a:rPr lang="de-DE" dirty="0" err="1" smtClean="0"/>
              <a:t>Christian_Lindner</a:t>
            </a:r>
            <a:r>
              <a:rPr lang="de-DE" dirty="0" smtClean="0"/>
              <a:t>“;</a:t>
            </a:r>
          </a:p>
          <a:p>
            <a:pPr lvl="2"/>
            <a:r>
              <a:rPr lang="de-DE" dirty="0" smtClean="0"/>
              <a:t>Kategorien sind u.a. Praktische Informatik, Persönlichkeitsrecht, Datenschutz, </a:t>
            </a:r>
            <a:r>
              <a:rPr lang="de-DE" dirty="0" err="1" smtClean="0"/>
              <a:t>Mitgliedstatt</a:t>
            </a:r>
            <a:r>
              <a:rPr lang="de-DE" dirty="0" smtClean="0"/>
              <a:t> der OECD, Staat in Europa, Deutschland</a:t>
            </a:r>
          </a:p>
          <a:p>
            <a:pPr lvl="2"/>
            <a:r>
              <a:rPr lang="de-DE" dirty="0" smtClean="0"/>
              <a:t>Deutschland und </a:t>
            </a:r>
            <a:r>
              <a:rPr lang="de-DE" dirty="0" err="1" smtClean="0"/>
              <a:t>Homoöpathie</a:t>
            </a:r>
            <a:r>
              <a:rPr lang="de-DE" dirty="0" smtClean="0"/>
              <a:t> (Zusammengehörigkeit: ja)</a:t>
            </a:r>
          </a:p>
          <a:p>
            <a:pPr lvl="2"/>
            <a:r>
              <a:rPr lang="de-DE" dirty="0" smtClean="0"/>
              <a:t>Datenschutz, Deutschland und PRISM_(Überwachungsprogramm) gehören zu Kategorie Deutschland (Zusammengehörigkeit: ja)</a:t>
            </a:r>
          </a:p>
          <a:p>
            <a:pPr lvl="2"/>
            <a:r>
              <a:rPr lang="de-DE" dirty="0" err="1" smtClean="0"/>
              <a:t>Christian_Lindner</a:t>
            </a:r>
            <a:r>
              <a:rPr lang="de-DE" dirty="0" smtClean="0"/>
              <a:t> und U2_(Band) haben keine Zusammengehörigkeit</a:t>
            </a:r>
          </a:p>
          <a:p>
            <a:pPr lvl="2"/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D97F-2664-D84E-9C5D-6DFA76982723}" type="datetime1">
              <a:rPr lang="de-DE" smtClean="0"/>
              <a:t>01.07.13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8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Wie Arten von Änderungen führen User durch?</a:t>
            </a:r>
          </a:p>
          <a:p>
            <a:pPr lvl="2"/>
            <a:r>
              <a:rPr lang="de-DE" dirty="0" smtClean="0"/>
              <a:t>Kleine und große Änderungen</a:t>
            </a:r>
          </a:p>
          <a:p>
            <a:pPr lvl="2"/>
            <a:r>
              <a:rPr lang="de-DE" dirty="0" smtClean="0"/>
              <a:t>Durch Benutzung unserer Software können weitere Änderungsarten festgestellt werden, z.B.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090D-C863-014A-84F2-852C0DDF9483}" type="datetime1">
              <a:rPr lang="de-DE" smtClean="0"/>
              <a:t>01.07.13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3075" name="Picture 3" descr="F:\Softwareentwicklung\Workspaces\TDWM\TDWM.git\trunk\Unterlagen\Arten von Aenderung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258" y="3723152"/>
            <a:ext cx="6657975" cy="2524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98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Sind Typen von Nutzern erkennbar?</a:t>
            </a:r>
          </a:p>
          <a:p>
            <a:pPr lvl="2"/>
            <a:r>
              <a:rPr lang="de-DE" dirty="0" smtClean="0"/>
              <a:t>Stammesmitglied: </a:t>
            </a:r>
            <a:r>
              <a:rPr lang="de-DE" sz="1800" dirty="0" smtClean="0"/>
              <a:t>verfasst mehrere Artikel,  regelmäßige bei Änderungen aktualisiert</a:t>
            </a:r>
          </a:p>
          <a:p>
            <a:pPr lvl="2"/>
            <a:r>
              <a:rPr lang="de-DE" dirty="0" smtClean="0"/>
              <a:t>Administratorstatus: </a:t>
            </a:r>
            <a:r>
              <a:rPr lang="de-DE" sz="1800" dirty="0" smtClean="0"/>
              <a:t>User ist über längeren Zeitraum aktiv beteiligt</a:t>
            </a:r>
          </a:p>
          <a:p>
            <a:pPr lvl="2"/>
            <a:r>
              <a:rPr lang="de-DE" dirty="0" smtClean="0"/>
              <a:t>Durch Benutzung unserer Software können weitere Typen von Nutzern erkannt werden, z.B.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4ADC-16AC-B545-8419-8977D1DFF4D5}" type="datetime1">
              <a:rPr lang="de-DE" smtClean="0"/>
              <a:t>01.07.13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4098" name="Picture 2" descr="F:\Softwareentwicklung\Workspaces\TDWM\TDWM.git\trunk\Unterlagen\Typen von Nutzer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2410" y="4279714"/>
            <a:ext cx="5567783" cy="2270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98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Analyse der Daten</a:t>
            </a:r>
          </a:p>
          <a:p>
            <a:pPr lvl="1"/>
            <a:r>
              <a:rPr lang="de-DE" dirty="0" smtClean="0"/>
              <a:t>Welche Nutzer sind sich ähnlich?</a:t>
            </a:r>
          </a:p>
          <a:p>
            <a:pPr lvl="2"/>
            <a:r>
              <a:rPr lang="de-DE" dirty="0"/>
              <a:t>USER X Y sind sich ähnlich, weil </a:t>
            </a:r>
            <a:r>
              <a:rPr lang="de-DE" dirty="0" smtClean="0"/>
              <a:t>sie beide die </a:t>
            </a:r>
            <a:r>
              <a:rPr lang="de-DE" dirty="0"/>
              <a:t>gleiche Kategorien überarbeiten </a:t>
            </a:r>
          </a:p>
          <a:p>
            <a:pPr lvl="2"/>
            <a:r>
              <a:rPr lang="de-DE" dirty="0" smtClean="0"/>
              <a:t>Weil sie die selben Typen von Änderungen haben</a:t>
            </a:r>
          </a:p>
          <a:p>
            <a:pPr lvl="3"/>
            <a:r>
              <a:rPr lang="de-DE" dirty="0" smtClean="0"/>
              <a:t>Korrektur</a:t>
            </a:r>
            <a:endParaRPr lang="de-DE" dirty="0"/>
          </a:p>
          <a:p>
            <a:pPr lvl="3"/>
            <a:r>
              <a:rPr lang="de-DE" dirty="0"/>
              <a:t>Formatierung</a:t>
            </a:r>
          </a:p>
          <a:p>
            <a:pPr lvl="3"/>
            <a:r>
              <a:rPr lang="de-DE" dirty="0"/>
              <a:t>Verbesserung</a:t>
            </a:r>
          </a:p>
          <a:p>
            <a:pPr lvl="3"/>
            <a:r>
              <a:rPr lang="de-DE" dirty="0"/>
              <a:t>Wissensproduktion</a:t>
            </a:r>
          </a:p>
          <a:p>
            <a:pPr lvl="3"/>
            <a:r>
              <a:rPr lang="de-DE" dirty="0" smtClean="0"/>
              <a:t>Überarbeitung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20A1-4277-D94C-ADC6-ED52FEE3EF69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51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Analyse der Daten</a:t>
            </a:r>
          </a:p>
          <a:p>
            <a:pPr lvl="1"/>
            <a:r>
              <a:rPr lang="de-DE" dirty="0" smtClean="0"/>
              <a:t>Wie kann man Kooperationsfähigkeit zweier Nutzer messen?</a:t>
            </a:r>
            <a:endParaRPr lang="de-DE" dirty="0"/>
          </a:p>
          <a:p>
            <a:pPr lvl="2"/>
            <a:r>
              <a:rPr lang="de-DE" dirty="0"/>
              <a:t>Nutzer müssen am selben Artikel gearbeitet haben</a:t>
            </a:r>
          </a:p>
          <a:p>
            <a:pPr lvl="2"/>
            <a:r>
              <a:rPr lang="de-DE" dirty="0"/>
              <a:t>Auf große Änderung folgt kleine Änderung (Rechtschreibkontrolle)</a:t>
            </a:r>
          </a:p>
          <a:p>
            <a:pPr lvl="2"/>
            <a:r>
              <a:rPr lang="de-DE" dirty="0"/>
              <a:t>Artikelgröße nimmt stetig zu (Separate Erweiterungen)</a:t>
            </a:r>
          </a:p>
          <a:p>
            <a:pPr lvl="2"/>
            <a:r>
              <a:rPr lang="de-DE" dirty="0"/>
              <a:t>Wiederholende Folge von wachsende und schrumpfende Anzahl der Artikelgröße (</a:t>
            </a:r>
            <a:r>
              <a:rPr lang="de-DE" dirty="0" err="1"/>
              <a:t>Editwar</a:t>
            </a:r>
            <a:r>
              <a:rPr lang="de-DE" dirty="0"/>
              <a:t>)</a:t>
            </a:r>
          </a:p>
          <a:p>
            <a:pPr lvl="1"/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20A1-4277-D94C-ADC6-ED52FEE3EF69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06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Agenda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Wikipedia </a:t>
            </a:r>
            <a:r>
              <a:rPr lang="de-DE"/>
              <a:t>Informationen </a:t>
            </a:r>
            <a:endParaRPr lang="de-DE" dirty="0" smtClean="0"/>
          </a:p>
          <a:p>
            <a:r>
              <a:rPr lang="de-DE" dirty="0" smtClean="0"/>
              <a:t>Unser Konzept </a:t>
            </a:r>
          </a:p>
          <a:p>
            <a:r>
              <a:rPr lang="de-DE" dirty="0" smtClean="0"/>
              <a:t>Ergebnisse</a:t>
            </a:r>
          </a:p>
          <a:p>
            <a:pPr lvl="1"/>
            <a:r>
              <a:rPr lang="de-DE" dirty="0" smtClean="0"/>
              <a:t>Analyse des Artikels</a:t>
            </a:r>
          </a:p>
          <a:p>
            <a:pPr lvl="1"/>
            <a:r>
              <a:rPr lang="de-DE" dirty="0" smtClean="0"/>
              <a:t>Analyse des Users (Benutzers) </a:t>
            </a:r>
          </a:p>
          <a:p>
            <a:pPr lvl="1"/>
            <a:r>
              <a:rPr lang="de-DE" dirty="0" smtClean="0"/>
              <a:t>Analyse der Daten</a:t>
            </a:r>
            <a:endParaRPr lang="de-DE" dirty="0"/>
          </a:p>
          <a:p>
            <a:pPr lvl="1"/>
            <a:r>
              <a:rPr lang="de-DE" dirty="0" smtClean="0"/>
              <a:t>Sonstige Datenanalysen</a:t>
            </a:r>
          </a:p>
          <a:p>
            <a:r>
              <a:rPr lang="de-DE" dirty="0" smtClean="0"/>
              <a:t>Fazit </a:t>
            </a:r>
          </a:p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5F4C-2AA9-434A-AE61-3C393482390E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32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der Daten</a:t>
            </a:r>
          </a:p>
          <a:p>
            <a:pPr lvl="1"/>
            <a:r>
              <a:rPr lang="de-DE" dirty="0" smtClean="0"/>
              <a:t>Wie kann man die Reputation von Nutzern bewerten?</a:t>
            </a:r>
            <a:endParaRPr lang="de-DE" dirty="0"/>
          </a:p>
          <a:p>
            <a:pPr lvl="2"/>
            <a:r>
              <a:rPr lang="de-DE" dirty="0"/>
              <a:t>Mehrere Kriterien</a:t>
            </a:r>
          </a:p>
          <a:p>
            <a:pPr lvl="3"/>
            <a:r>
              <a:rPr lang="de-DE" dirty="0"/>
              <a:t>Nur Gast</a:t>
            </a:r>
          </a:p>
          <a:p>
            <a:pPr lvl="3"/>
            <a:r>
              <a:rPr lang="de-DE" dirty="0"/>
              <a:t>Bann (Fehlverhalten)</a:t>
            </a:r>
          </a:p>
          <a:p>
            <a:pPr lvl="3"/>
            <a:r>
              <a:rPr lang="de-DE" dirty="0"/>
              <a:t>Gruppen (Bürokrat, Bot, Administrator )</a:t>
            </a:r>
          </a:p>
          <a:p>
            <a:pPr lvl="3"/>
            <a:r>
              <a:rPr lang="de-DE" dirty="0"/>
              <a:t>Rechte ( Gruppenabhängig )</a:t>
            </a:r>
          </a:p>
          <a:p>
            <a:pPr lvl="3"/>
            <a:r>
              <a:rPr lang="de-DE" dirty="0"/>
              <a:t>Registrierungsdatum</a:t>
            </a:r>
          </a:p>
          <a:p>
            <a:pPr lvl="3"/>
            <a:r>
              <a:rPr lang="de-DE" dirty="0"/>
              <a:t>Kommentare</a:t>
            </a:r>
          </a:p>
          <a:p>
            <a:pPr lvl="1"/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6F25-14A1-384D-8EC9-FC4A66D5F260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81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Sonstige Datenanalysen</a:t>
            </a:r>
          </a:p>
          <a:p>
            <a:pPr lvl="1"/>
            <a:r>
              <a:rPr lang="de-DE" dirty="0"/>
              <a:t>Expertensuche</a:t>
            </a:r>
          </a:p>
          <a:p>
            <a:pPr lvl="2"/>
            <a:r>
              <a:rPr lang="de-DE" dirty="0"/>
              <a:t>Hat an Artikel gearbeitet</a:t>
            </a:r>
          </a:p>
          <a:p>
            <a:pPr lvl="3"/>
            <a:r>
              <a:rPr lang="de-DE" dirty="0"/>
              <a:t>Geordnet nach Menge und Typ der Veränderung</a:t>
            </a:r>
          </a:p>
          <a:p>
            <a:pPr lvl="2"/>
            <a:r>
              <a:rPr lang="de-DE" dirty="0"/>
              <a:t>Hat Artikel einer Kategorie bearbeitet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Zeitgeist</a:t>
            </a:r>
          </a:p>
          <a:p>
            <a:pPr lvl="2"/>
            <a:r>
              <a:rPr lang="de-DE" dirty="0"/>
              <a:t>In welcher Reihenfolge wurden die Homonyme hinzugefügt</a:t>
            </a:r>
          </a:p>
          <a:p>
            <a:pPr lvl="2"/>
            <a:r>
              <a:rPr lang="de-DE" dirty="0"/>
              <a:t>Welches Homonym wurde wann, wie oft verändert</a:t>
            </a:r>
          </a:p>
          <a:p>
            <a:pPr lvl="2"/>
            <a:r>
              <a:rPr lang="de-DE" dirty="0"/>
              <a:t>Es steht im Artikel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4C19-D951-2E42-82DA-CBA21B5BED3F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6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Spannendes Projekt</a:t>
            </a:r>
          </a:p>
          <a:p>
            <a:r>
              <a:rPr lang="de-DE" dirty="0" smtClean="0"/>
              <a:t>Die Funktionsweise von Wikipedia kennengelernt</a:t>
            </a:r>
          </a:p>
          <a:p>
            <a:r>
              <a:rPr lang="de-DE" dirty="0"/>
              <a:t>Funktion und Hintergründe von </a:t>
            </a:r>
            <a:r>
              <a:rPr lang="de-DE" dirty="0" smtClean="0"/>
              <a:t>Wikipedia</a:t>
            </a:r>
          </a:p>
          <a:p>
            <a:r>
              <a:rPr lang="de-DE" dirty="0" smtClean="0"/>
              <a:t>Texte vergleichen</a:t>
            </a:r>
          </a:p>
          <a:p>
            <a:r>
              <a:rPr lang="de-DE" dirty="0" smtClean="0"/>
              <a:t>Lange Einarbeitungszeit in die Wiki-API</a:t>
            </a:r>
          </a:p>
          <a:p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CF98-C3A9-5A47-A350-CD094282CD63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6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Wikipedia (Deutschland)</a:t>
            </a:r>
          </a:p>
          <a:p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D5FA-1B4D-6D43-9E2E-DF72D512647E}" type="datetime1">
              <a:rPr lang="de-DE" smtClean="0"/>
              <a:t>01.07.13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46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DE" sz="3600" dirty="0" smtClean="0"/>
              <a:t>Danke für Ihre Aufmerksamkeit!</a:t>
            </a:r>
            <a:endParaRPr lang="de-DE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65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 Informationen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Artikel</a:t>
            </a:r>
          </a:p>
          <a:p>
            <a:pPr lvl="1"/>
            <a:r>
              <a:rPr lang="de-DE" dirty="0" smtClean="0"/>
              <a:t>Titel</a:t>
            </a:r>
          </a:p>
          <a:p>
            <a:pPr lvl="1"/>
            <a:r>
              <a:rPr lang="de-DE" dirty="0" smtClean="0"/>
              <a:t>Mehrere Revisionen</a:t>
            </a:r>
          </a:p>
          <a:p>
            <a:pPr lvl="2"/>
            <a:r>
              <a:rPr lang="de-DE" dirty="0" smtClean="0"/>
              <a:t>ID</a:t>
            </a:r>
          </a:p>
          <a:p>
            <a:pPr lvl="2"/>
            <a:r>
              <a:rPr lang="de-DE" dirty="0" smtClean="0"/>
              <a:t>User</a:t>
            </a:r>
          </a:p>
          <a:p>
            <a:pPr lvl="2"/>
            <a:r>
              <a:rPr lang="de-DE" dirty="0" smtClean="0"/>
              <a:t>Name</a:t>
            </a:r>
          </a:p>
          <a:p>
            <a:pPr lvl="2"/>
            <a:r>
              <a:rPr lang="de-DE" strike="sngStrike" dirty="0" smtClean="0">
                <a:solidFill>
                  <a:srgbClr val="FF0000"/>
                </a:solidFill>
              </a:rPr>
              <a:t>Content</a:t>
            </a:r>
          </a:p>
          <a:p>
            <a:pPr lvl="2"/>
            <a:r>
              <a:rPr lang="de-DE" dirty="0" smtClean="0"/>
              <a:t>Timestamp</a:t>
            </a:r>
          </a:p>
          <a:p>
            <a:pPr lvl="2"/>
            <a:r>
              <a:rPr lang="de-DE" dirty="0" smtClean="0"/>
              <a:t>Änderungsart</a:t>
            </a:r>
          </a:p>
          <a:p>
            <a:pPr lvl="2"/>
            <a:r>
              <a:rPr lang="de-DE" dirty="0" smtClean="0"/>
              <a:t>Size</a:t>
            </a:r>
          </a:p>
          <a:p>
            <a:pPr lvl="1"/>
            <a:r>
              <a:rPr lang="de-DE" dirty="0" smtClean="0"/>
              <a:t>Kategorie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9999-4513-A843-9DDD-2B19CE3D5DD7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Folgende Infos, die von Wiki zur Verfügung gestellt werden, werden in unserem Konzept weiter betrachtet</a:t>
            </a:r>
          </a:p>
          <a:p>
            <a:pPr lvl="1"/>
            <a:r>
              <a:rPr lang="de-DE" dirty="0" smtClean="0"/>
              <a:t>Artikeltitel</a:t>
            </a:r>
          </a:p>
          <a:p>
            <a:pPr lvl="1"/>
            <a:r>
              <a:rPr lang="de-DE" dirty="0" smtClean="0"/>
              <a:t>Revisionen eines Artikels</a:t>
            </a:r>
          </a:p>
          <a:p>
            <a:pPr lvl="1"/>
            <a:r>
              <a:rPr lang="de-DE" dirty="0" smtClean="0"/>
              <a:t>Liste von Usern</a:t>
            </a:r>
          </a:p>
          <a:p>
            <a:pPr lvl="1"/>
            <a:r>
              <a:rPr lang="de-DE" dirty="0" smtClean="0"/>
              <a:t>Kategorien</a:t>
            </a:r>
          </a:p>
          <a:p>
            <a:pPr lvl="1"/>
            <a:r>
              <a:rPr lang="de-DE" dirty="0" smtClean="0"/>
              <a:t>Änderungsarten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CE3-280B-CE41-BDBF-3C8618B3210C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48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werden die Wiki Infos analysiert?</a:t>
            </a:r>
          </a:p>
          <a:p>
            <a:pPr lvl="1"/>
            <a:r>
              <a:rPr lang="de-DE" dirty="0" smtClean="0"/>
              <a:t>Artikel und User</a:t>
            </a:r>
          </a:p>
          <a:p>
            <a:pPr lvl="2"/>
            <a:r>
              <a:rPr lang="de-DE" dirty="0" smtClean="0"/>
              <a:t>Nutzung einer API-Schnittstelle</a:t>
            </a:r>
          </a:p>
          <a:p>
            <a:pPr lvl="2"/>
            <a:r>
              <a:rPr lang="de-DE" dirty="0" smtClean="0"/>
              <a:t>Speichern der Daten in die Datenbank</a:t>
            </a:r>
          </a:p>
          <a:p>
            <a:pPr lvl="2"/>
            <a:r>
              <a:rPr lang="de-DE" dirty="0" smtClean="0"/>
              <a:t>Absetzung von SQL-Befehle zur Erhaltung von relevanten Informationen</a:t>
            </a:r>
          </a:p>
          <a:p>
            <a:pPr lvl="1"/>
            <a:r>
              <a:rPr lang="de-DE" dirty="0" smtClean="0"/>
              <a:t>Änderungen</a:t>
            </a:r>
          </a:p>
          <a:p>
            <a:pPr lvl="2"/>
            <a:r>
              <a:rPr lang="de-DE" dirty="0" smtClean="0"/>
              <a:t>Durch Analyse der einzelnen Revisionen werden die Änderungen festgestellt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A43-8854-4D45-B3D2-4E86FA171033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70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de-DE" dirty="0"/>
              <a:t>Ein Artikel besitzt </a:t>
            </a:r>
            <a:r>
              <a:rPr lang="de-DE" dirty="0" err="1"/>
              <a:t>n</a:t>
            </a:r>
            <a:r>
              <a:rPr lang="de-DE" dirty="0"/>
              <a:t>-Revisionen</a:t>
            </a:r>
          </a:p>
          <a:p>
            <a:pPr marL="285750" indent="-285750"/>
            <a:r>
              <a:rPr lang="de-DE" dirty="0"/>
              <a:t>Revisionen sind nicht identisch</a:t>
            </a:r>
          </a:p>
          <a:p>
            <a:pPr marL="285750" indent="-285750"/>
            <a:r>
              <a:rPr lang="de-DE" dirty="0"/>
              <a:t>Letzte Revision wird </a:t>
            </a:r>
            <a:r>
              <a:rPr lang="de-DE" dirty="0" smtClean="0"/>
              <a:t>bearbeitet</a:t>
            </a:r>
          </a:p>
          <a:p>
            <a:pPr marL="285750" indent="-285750"/>
            <a:endParaRPr lang="de-DE" dirty="0"/>
          </a:p>
          <a:p>
            <a:pPr marL="285750" indent="-285750"/>
            <a:endParaRPr lang="de-DE" dirty="0" smtClean="0"/>
          </a:p>
          <a:p>
            <a:pPr marL="285750" indent="-285750"/>
            <a:r>
              <a:rPr lang="de-DE" dirty="0" smtClean="0"/>
              <a:t>Für Analyse wichtig</a:t>
            </a:r>
            <a:endParaRPr lang="de-DE" sz="2000" dirty="0" smtClean="0"/>
          </a:p>
          <a:p>
            <a:pPr marL="685800" lvl="1"/>
            <a:r>
              <a:rPr lang="de-DE" dirty="0" smtClean="0"/>
              <a:t>Maximale Anzahl an Zeilen</a:t>
            </a:r>
          </a:p>
          <a:p>
            <a:pPr marL="685800" lvl="1"/>
            <a:r>
              <a:rPr lang="de-DE" dirty="0" smtClean="0"/>
              <a:t>Maximale Anzahl an Wörter</a:t>
            </a:r>
            <a:endParaRPr lang="de-DE" dirty="0"/>
          </a:p>
          <a:p>
            <a:pPr marL="685800" lvl="1"/>
            <a:r>
              <a:rPr lang="de-DE" dirty="0" smtClean="0"/>
              <a:t>Liste von einzigartigen Zeilen</a:t>
            </a:r>
          </a:p>
          <a:p>
            <a:pPr marL="685800" lvl="1"/>
            <a:r>
              <a:rPr lang="de-DE" dirty="0" smtClean="0"/>
              <a:t>Liste von einzigarten Wörtern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A43-8854-4D45-B3D2-4E86FA171033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Content Placeholder 14"/>
          <p:cNvPicPr>
            <a:picLocks noChangeAspect="1"/>
          </p:cNvPicPr>
          <p:nvPr/>
        </p:nvPicPr>
        <p:blipFill>
          <a:blip r:embed="rId2"/>
          <a:srcRect t="-87261" b="-87261"/>
          <a:stretch>
            <a:fillRect/>
          </a:stretch>
        </p:blipFill>
        <p:spPr>
          <a:xfrm>
            <a:off x="457201" y="2368835"/>
            <a:ext cx="8229597" cy="22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96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de-DE" dirty="0" smtClean="0"/>
              <a:t>Vergleich von zwei Revisionen (n-1 &amp; </a:t>
            </a:r>
            <a:r>
              <a:rPr lang="de-DE" dirty="0" err="1" smtClean="0"/>
              <a:t>n</a:t>
            </a:r>
            <a:r>
              <a:rPr lang="de-DE" dirty="0" smtClean="0"/>
              <a:t>) in 3 Schritte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Schritt 1: Zeilenvergleich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Schritt 2: Wörtervergleich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Schritt 3: Zählung der einzigartigen Zeilen und Wörtern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A43-8854-4D45-B3D2-4E86FA171033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98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de-DE" dirty="0" smtClean="0"/>
              <a:t>Vergleich von zwei Revisionen in 3 Schritte</a:t>
            </a:r>
          </a:p>
          <a:p>
            <a:pPr lvl="1"/>
            <a:r>
              <a:rPr lang="de-DE" b="1" dirty="0" smtClean="0"/>
              <a:t>Schritt 1: Zeilenvergleich</a:t>
            </a:r>
          </a:p>
          <a:p>
            <a:pPr lvl="2"/>
            <a:r>
              <a:rPr lang="de-DE" dirty="0" smtClean="0"/>
              <a:t>Prüfung auf Ähnlichkeit</a:t>
            </a:r>
          </a:p>
          <a:p>
            <a:pPr lvl="2"/>
            <a:r>
              <a:rPr lang="de-DE" dirty="0" smtClean="0"/>
              <a:t>Identische Zeilen werden aus beide betrachteten Revisionen entfernt</a:t>
            </a:r>
          </a:p>
          <a:p>
            <a:pPr marL="285750" indent="-285750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A43-8854-4D45-B3D2-4E86FA171033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Content Placeholder 16"/>
          <p:cNvPicPr>
            <a:picLocks noChangeAspect="1"/>
          </p:cNvPicPr>
          <p:nvPr/>
        </p:nvPicPr>
        <p:blipFill>
          <a:blip r:embed="rId2"/>
          <a:srcRect t="-20231" b="-20231"/>
          <a:stretch>
            <a:fillRect/>
          </a:stretch>
        </p:blipFill>
        <p:spPr>
          <a:xfrm>
            <a:off x="1431541" y="3216291"/>
            <a:ext cx="6445687" cy="37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6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de-DE" dirty="0" smtClean="0"/>
              <a:t>Vergleich von zwei Revisionen in 3 Schritte</a:t>
            </a:r>
          </a:p>
          <a:p>
            <a:pPr lvl="1"/>
            <a:r>
              <a:rPr lang="de-DE" b="1" dirty="0" smtClean="0"/>
              <a:t>Schritt 2: Wörtervergleich</a:t>
            </a:r>
          </a:p>
          <a:p>
            <a:pPr lvl="2"/>
            <a:r>
              <a:rPr lang="de-DE" dirty="0" smtClean="0"/>
              <a:t>Prüfung auf Ähnlichkeit der Wörter in den nicht übereinstimmenden Zeilen</a:t>
            </a:r>
          </a:p>
          <a:p>
            <a:pPr lvl="2"/>
            <a:r>
              <a:rPr lang="de-DE" dirty="0" smtClean="0"/>
              <a:t>Identische Wörter werden aus beiden betrachteten Revisionen entfernt</a:t>
            </a:r>
          </a:p>
          <a:p>
            <a:pPr marL="285750" indent="-285750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A43-8854-4D45-B3D2-4E86FA171033}" type="datetime1">
              <a:rPr lang="de-DE" smtClean="0"/>
              <a:t>01.07.13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41" y="4071219"/>
            <a:ext cx="6118659" cy="236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1098</Words>
  <Application>Microsoft Macintosh PowerPoint</Application>
  <PresentationFormat>On-screen Show (4:3)</PresentationFormat>
  <Paragraphs>253</Paragraphs>
  <Slides>24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Bitmap</vt:lpstr>
      <vt:lpstr>Wikipedia-Analysen Technologien des Wissensmanagements</vt:lpstr>
      <vt:lpstr>Agenda</vt:lpstr>
      <vt:lpstr>Wikipedia Informationen</vt:lpstr>
      <vt:lpstr>Unser Konzept</vt:lpstr>
      <vt:lpstr>Unser Konzept</vt:lpstr>
      <vt:lpstr>Unser Konzept</vt:lpstr>
      <vt:lpstr>Unser Konzept</vt:lpstr>
      <vt:lpstr>Unser Konzept</vt:lpstr>
      <vt:lpstr>Unser Konzept</vt:lpstr>
      <vt:lpstr>Unser Konzept</vt:lpstr>
      <vt:lpstr>Unser Konzept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Fazit</vt:lpstr>
      <vt:lpstr>Quellen</vt:lpstr>
      <vt:lpstr>Danke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iMac</dc:creator>
  <cp:lastModifiedBy>iMac</cp:lastModifiedBy>
  <cp:revision>151</cp:revision>
  <dcterms:created xsi:type="dcterms:W3CDTF">2013-06-30T11:49:26Z</dcterms:created>
  <dcterms:modified xsi:type="dcterms:W3CDTF">2013-07-01T18:05:56Z</dcterms:modified>
</cp:coreProperties>
</file>