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8" r:id="rId2"/>
    <p:sldId id="262" r:id="rId3"/>
    <p:sldId id="265" r:id="rId4"/>
    <p:sldId id="264" r:id="rId5"/>
    <p:sldId id="263" r:id="rId6"/>
    <p:sldId id="261" r:id="rId7"/>
    <p:sldId id="256"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182"/>
    <p:restoredTop sz="94604"/>
  </p:normalViewPr>
  <p:slideViewPr>
    <p:cSldViewPr snapToGrid="0">
      <p:cViewPr varScale="1">
        <p:scale>
          <a:sx n="68" d="100"/>
          <a:sy n="68" d="100"/>
        </p:scale>
        <p:origin x="224" y="1992"/>
      </p:cViewPr>
      <p:guideLst>
        <p:guide orient="horz" pos="2160"/>
        <p:guide pos="31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709588-D8C6-5845-9FFF-F6F171AFE5D1}" type="datetimeFigureOut">
              <a:rPr lang="en-US" smtClean="0"/>
              <a:t>3/10/18</a:t>
            </a:fld>
            <a:endParaRPr lang="en-US"/>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B8CE15-FD7A-9F40-B0CB-0B376845A0ED}" type="slidenum">
              <a:rPr lang="en-US" smtClean="0"/>
              <a:t>‹#›</a:t>
            </a:fld>
            <a:endParaRPr lang="en-US"/>
          </a:p>
        </p:txBody>
      </p:sp>
    </p:spTree>
    <p:extLst>
      <p:ext uri="{BB962C8B-B14F-4D97-AF65-F5344CB8AC3E}">
        <p14:creationId xmlns:p14="http://schemas.microsoft.com/office/powerpoint/2010/main" val="3025035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AU" sz="1200" b="0" i="0" u="none" strike="noStrike" kern="1200" dirty="0">
                <a:solidFill>
                  <a:schemeClr val="tx1"/>
                </a:solidFill>
                <a:effectLst/>
                <a:latin typeface="+mn-lt"/>
                <a:ea typeface="+mn-ea"/>
                <a:cs typeface="+mn-cs"/>
              </a:rPr>
              <a:t>Independent: Only depends on core of the app being built first.</a:t>
            </a:r>
            <a:endParaRPr lang="en-AU" b="0" dirty="0">
              <a:effectLst/>
            </a:endParaRPr>
          </a:p>
          <a:p>
            <a:pPr rtl="0"/>
            <a:r>
              <a:rPr lang="en-AU" sz="1200" b="0" i="0" u="none" strike="noStrike" kern="1200" dirty="0">
                <a:solidFill>
                  <a:schemeClr val="tx1"/>
                </a:solidFill>
                <a:effectLst/>
                <a:latin typeface="+mn-lt"/>
                <a:ea typeface="+mn-ea"/>
                <a:cs typeface="+mn-cs"/>
              </a:rPr>
              <a:t>Negotiable: Method for implementation could change, features priority level could be changed.</a:t>
            </a:r>
            <a:endParaRPr lang="en-AU" b="0" dirty="0">
              <a:effectLst/>
            </a:endParaRPr>
          </a:p>
          <a:p>
            <a:pPr rtl="0"/>
            <a:r>
              <a:rPr lang="en-AU" sz="1200" b="0" i="0" u="none" strike="noStrike" kern="1200" dirty="0">
                <a:solidFill>
                  <a:schemeClr val="tx1"/>
                </a:solidFill>
                <a:effectLst/>
                <a:latin typeface="+mn-lt"/>
                <a:ea typeface="+mn-ea"/>
                <a:cs typeface="+mn-cs"/>
              </a:rPr>
              <a:t>Valuable: Provides valuable feedback to the admin to provide them insight into the interaction between staff and client.</a:t>
            </a:r>
            <a:endParaRPr lang="en-AU" b="0" dirty="0">
              <a:effectLst/>
            </a:endParaRPr>
          </a:p>
          <a:p>
            <a:pPr rtl="0"/>
            <a:r>
              <a:rPr lang="en-AU" sz="1200" b="0" i="0" u="none" strike="noStrike" kern="1200" dirty="0">
                <a:solidFill>
                  <a:schemeClr val="tx1"/>
                </a:solidFill>
                <a:effectLst/>
                <a:latin typeface="+mn-lt"/>
                <a:ea typeface="+mn-ea"/>
                <a:cs typeface="+mn-cs"/>
              </a:rPr>
              <a:t>Estimable: Small task where students adds to database and the admin can view.</a:t>
            </a:r>
            <a:endParaRPr lang="en-AU" b="0" dirty="0">
              <a:effectLst/>
            </a:endParaRPr>
          </a:p>
          <a:p>
            <a:pPr rtl="0"/>
            <a:r>
              <a:rPr lang="en-AU" sz="1200" b="0" i="0" u="none" strike="noStrike" kern="1200" dirty="0">
                <a:solidFill>
                  <a:schemeClr val="tx1"/>
                </a:solidFill>
                <a:effectLst/>
                <a:latin typeface="+mn-lt"/>
                <a:ea typeface="+mn-ea"/>
                <a:cs typeface="+mn-cs"/>
              </a:rPr>
              <a:t>Small: Small independent feature, planning should be accurate and fast.</a:t>
            </a:r>
            <a:endParaRPr lang="en-AU" b="0" dirty="0">
              <a:effectLst/>
            </a:endParaRPr>
          </a:p>
          <a:p>
            <a:r>
              <a:rPr lang="en-AU" sz="1200" b="0" i="0" u="none" strike="noStrike" kern="1200" dirty="0">
                <a:solidFill>
                  <a:schemeClr val="tx1"/>
                </a:solidFill>
                <a:effectLst/>
                <a:latin typeface="+mn-lt"/>
                <a:ea typeface="+mn-ea"/>
                <a:cs typeface="+mn-cs"/>
              </a:rPr>
              <a:t>Testable: Easy to test by seeing if the feature functions as intended with fake data and fake student account.</a:t>
            </a:r>
            <a:endParaRPr lang="en-US" dirty="0"/>
          </a:p>
        </p:txBody>
      </p:sp>
      <p:sp>
        <p:nvSpPr>
          <p:cNvPr id="4" name="Slide Number Placeholder 3"/>
          <p:cNvSpPr>
            <a:spLocks noGrp="1"/>
          </p:cNvSpPr>
          <p:nvPr>
            <p:ph type="sldNum" sz="quarter" idx="10"/>
          </p:nvPr>
        </p:nvSpPr>
        <p:spPr/>
        <p:txBody>
          <a:bodyPr/>
          <a:lstStyle/>
          <a:p>
            <a:fld id="{33B8CE15-FD7A-9F40-B0CB-0B376845A0ED}" type="slidenum">
              <a:rPr lang="en-US" smtClean="0"/>
              <a:t>22</a:t>
            </a:fld>
            <a:endParaRPr lang="en-US"/>
          </a:p>
        </p:txBody>
      </p:sp>
    </p:spTree>
    <p:extLst>
      <p:ext uri="{BB962C8B-B14F-4D97-AF65-F5344CB8AC3E}">
        <p14:creationId xmlns:p14="http://schemas.microsoft.com/office/powerpoint/2010/main" val="3822436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AU" sz="1200" b="0" i="0" u="none" strike="noStrike" kern="1200" dirty="0">
                <a:solidFill>
                  <a:schemeClr val="tx1"/>
                </a:solidFill>
                <a:effectLst/>
                <a:latin typeface="+mn-lt"/>
                <a:ea typeface="+mn-ea"/>
                <a:cs typeface="+mn-cs"/>
              </a:rPr>
              <a:t>Independent: Will be an independent feature with no reliance on other parts of the app..</a:t>
            </a:r>
            <a:endParaRPr lang="en-AU" b="0" dirty="0">
              <a:effectLst/>
            </a:endParaRPr>
          </a:p>
          <a:p>
            <a:pPr rtl="0"/>
            <a:r>
              <a:rPr lang="en-AU" sz="1200" b="0" i="0" u="none" strike="noStrike" kern="1200" dirty="0">
                <a:solidFill>
                  <a:schemeClr val="tx1"/>
                </a:solidFill>
                <a:effectLst/>
                <a:latin typeface="+mn-lt"/>
                <a:ea typeface="+mn-ea"/>
                <a:cs typeface="+mn-cs"/>
              </a:rPr>
              <a:t>Negotiable: Implementation and ability of feature can change however it </a:t>
            </a:r>
            <a:r>
              <a:rPr lang="en-AU" sz="1200" b="0" i="0" u="sng" kern="1200" dirty="0">
                <a:solidFill>
                  <a:schemeClr val="tx1"/>
                </a:solidFill>
                <a:effectLst/>
                <a:latin typeface="+mn-lt"/>
                <a:ea typeface="+mn-ea"/>
                <a:cs typeface="+mn-cs"/>
              </a:rPr>
              <a:t>must</a:t>
            </a:r>
            <a:r>
              <a:rPr lang="en-AU" sz="1200" b="0" i="0" u="none" strike="noStrike" kern="1200" dirty="0">
                <a:solidFill>
                  <a:schemeClr val="tx1"/>
                </a:solidFill>
                <a:effectLst/>
                <a:latin typeface="+mn-lt"/>
                <a:ea typeface="+mn-ea"/>
                <a:cs typeface="+mn-cs"/>
              </a:rPr>
              <a:t> be included in some capacity.</a:t>
            </a:r>
            <a:endParaRPr lang="en-AU" b="0" dirty="0">
              <a:effectLst/>
            </a:endParaRPr>
          </a:p>
          <a:p>
            <a:pPr rtl="0"/>
            <a:r>
              <a:rPr lang="en-AU" sz="1200" b="0" i="0" u="none" strike="noStrike" kern="1200" dirty="0">
                <a:solidFill>
                  <a:schemeClr val="tx1"/>
                </a:solidFill>
                <a:effectLst/>
                <a:latin typeface="+mn-lt"/>
                <a:ea typeface="+mn-ea"/>
                <a:cs typeface="+mn-cs"/>
              </a:rPr>
              <a:t>Valuable: Provides value to the client letting them get the service they want. Provides value for the business in giving the client more choice which boosts the schools image and allows for higher rates.</a:t>
            </a:r>
            <a:endParaRPr lang="en-AU" b="0" dirty="0">
              <a:effectLst/>
            </a:endParaRPr>
          </a:p>
          <a:p>
            <a:pPr rtl="0"/>
            <a:r>
              <a:rPr lang="en-AU" sz="1200" b="0" i="0" u="none" strike="noStrike" kern="1200" dirty="0">
                <a:solidFill>
                  <a:schemeClr val="tx1"/>
                </a:solidFill>
                <a:effectLst/>
                <a:latin typeface="+mn-lt"/>
                <a:ea typeface="+mn-ea"/>
                <a:cs typeface="+mn-cs"/>
              </a:rPr>
              <a:t>Estimable: Independent feature with a set scope, easy to set accurate estimation.</a:t>
            </a:r>
            <a:endParaRPr lang="en-AU" b="0" dirty="0">
              <a:effectLst/>
            </a:endParaRPr>
          </a:p>
          <a:p>
            <a:pPr rtl="0"/>
            <a:r>
              <a:rPr lang="en-AU" sz="1200" b="0" i="0" u="none" strike="noStrike" kern="1200" dirty="0">
                <a:solidFill>
                  <a:schemeClr val="tx1"/>
                </a:solidFill>
                <a:effectLst/>
                <a:latin typeface="+mn-lt"/>
                <a:ea typeface="+mn-ea"/>
                <a:cs typeface="+mn-cs"/>
              </a:rPr>
              <a:t>Small: Small to develop one preference setting then copy and paste while changing the form data for the rest.</a:t>
            </a:r>
            <a:endParaRPr lang="en-AU" b="0" dirty="0">
              <a:effectLst/>
            </a:endParaRPr>
          </a:p>
          <a:p>
            <a:r>
              <a:rPr lang="en-AU" sz="1200" b="0" i="0" u="none" strike="noStrike" kern="1200" dirty="0">
                <a:solidFill>
                  <a:schemeClr val="tx1"/>
                </a:solidFill>
                <a:effectLst/>
                <a:latin typeface="+mn-lt"/>
                <a:ea typeface="+mn-ea"/>
                <a:cs typeface="+mn-cs"/>
              </a:rPr>
              <a:t>Testable: Test by using a fake account and ensure teachers and admin can see preferences when they are creating their timetables or viewing a students profile.</a:t>
            </a:r>
            <a:endParaRPr lang="en-US" dirty="0"/>
          </a:p>
        </p:txBody>
      </p:sp>
      <p:sp>
        <p:nvSpPr>
          <p:cNvPr id="4" name="Slide Number Placeholder 3"/>
          <p:cNvSpPr>
            <a:spLocks noGrp="1"/>
          </p:cNvSpPr>
          <p:nvPr>
            <p:ph type="sldNum" sz="quarter" idx="10"/>
          </p:nvPr>
        </p:nvSpPr>
        <p:spPr/>
        <p:txBody>
          <a:bodyPr/>
          <a:lstStyle/>
          <a:p>
            <a:fld id="{33B8CE15-FD7A-9F40-B0CB-0B376845A0ED}" type="slidenum">
              <a:rPr lang="en-US" smtClean="0"/>
              <a:t>23</a:t>
            </a:fld>
            <a:endParaRPr lang="en-US"/>
          </a:p>
        </p:txBody>
      </p:sp>
    </p:spTree>
    <p:extLst>
      <p:ext uri="{BB962C8B-B14F-4D97-AF65-F5344CB8AC3E}">
        <p14:creationId xmlns:p14="http://schemas.microsoft.com/office/powerpoint/2010/main" val="3657023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AU" sz="1200" b="0" i="0" u="none" strike="noStrike" kern="1200" dirty="0">
                <a:solidFill>
                  <a:schemeClr val="tx1"/>
                </a:solidFill>
                <a:effectLst/>
                <a:latin typeface="+mn-lt"/>
                <a:ea typeface="+mn-ea"/>
                <a:cs typeface="+mn-cs"/>
              </a:rPr>
              <a:t>Independent: Only depends on lessons being built first which is a core part of the app.</a:t>
            </a:r>
            <a:endParaRPr lang="en-AU" b="0" dirty="0">
              <a:effectLst/>
            </a:endParaRPr>
          </a:p>
          <a:p>
            <a:pPr rtl="0"/>
            <a:r>
              <a:rPr lang="en-AU" sz="1200" b="0" i="0" u="none" strike="noStrike" kern="1200" dirty="0">
                <a:solidFill>
                  <a:schemeClr val="tx1"/>
                </a:solidFill>
                <a:effectLst/>
                <a:latin typeface="+mn-lt"/>
                <a:ea typeface="+mn-ea"/>
                <a:cs typeface="+mn-cs"/>
              </a:rPr>
              <a:t>Negotiable: Does not need to be included however, the purpose of the app is to help manage a business and save time and automatic record generation is the type of feature the client is looking for.</a:t>
            </a:r>
            <a:endParaRPr lang="en-AU" b="0" dirty="0">
              <a:effectLst/>
            </a:endParaRPr>
          </a:p>
          <a:p>
            <a:pPr rtl="0"/>
            <a:r>
              <a:rPr lang="en-AU" sz="1200" b="0" i="0" u="none" strike="noStrike" kern="1200" dirty="0">
                <a:solidFill>
                  <a:schemeClr val="tx1"/>
                </a:solidFill>
                <a:effectLst/>
                <a:latin typeface="+mn-lt"/>
                <a:ea typeface="+mn-ea"/>
                <a:cs typeface="+mn-cs"/>
              </a:rPr>
              <a:t>Valuable: Provides an extremely efficient and valuable tool to the admin.</a:t>
            </a:r>
            <a:endParaRPr lang="en-AU" b="0" dirty="0">
              <a:effectLst/>
            </a:endParaRPr>
          </a:p>
          <a:p>
            <a:pPr rtl="0"/>
            <a:r>
              <a:rPr lang="en-AU" sz="1200" b="0" i="0" u="none" strike="noStrike" kern="1200" dirty="0">
                <a:solidFill>
                  <a:schemeClr val="tx1"/>
                </a:solidFill>
                <a:effectLst/>
                <a:latin typeface="+mn-lt"/>
                <a:ea typeface="+mn-ea"/>
                <a:cs typeface="+mn-cs"/>
              </a:rPr>
              <a:t>Estimable: Small task where database information on a lesson is placed into a document to create a fully complete contract.</a:t>
            </a:r>
            <a:endParaRPr lang="en-AU" b="0" dirty="0">
              <a:effectLst/>
            </a:endParaRPr>
          </a:p>
          <a:p>
            <a:pPr rtl="0"/>
            <a:r>
              <a:rPr lang="en-AU" sz="1200" b="0" i="0" u="none" strike="noStrike" kern="1200" dirty="0">
                <a:solidFill>
                  <a:schemeClr val="tx1"/>
                </a:solidFill>
                <a:effectLst/>
                <a:latin typeface="+mn-lt"/>
                <a:ea typeface="+mn-ea"/>
                <a:cs typeface="+mn-cs"/>
              </a:rPr>
              <a:t>Small: Query and generate document, quick and easy.</a:t>
            </a:r>
            <a:endParaRPr lang="en-AU" b="0" dirty="0">
              <a:effectLst/>
            </a:endParaRPr>
          </a:p>
          <a:p>
            <a:r>
              <a:rPr lang="en-AU" sz="1200" b="0" i="0" u="none" strike="noStrike" kern="1200" dirty="0">
                <a:solidFill>
                  <a:schemeClr val="tx1"/>
                </a:solidFill>
                <a:effectLst/>
                <a:latin typeface="+mn-lt"/>
                <a:ea typeface="+mn-ea"/>
                <a:cs typeface="+mn-cs"/>
              </a:rPr>
              <a:t>Testable: Read a generated contract to ensure information has been correctly retrieved and printed.</a:t>
            </a:r>
            <a:endParaRPr lang="en-US" dirty="0"/>
          </a:p>
        </p:txBody>
      </p:sp>
      <p:sp>
        <p:nvSpPr>
          <p:cNvPr id="4" name="Slide Number Placeholder 3"/>
          <p:cNvSpPr>
            <a:spLocks noGrp="1"/>
          </p:cNvSpPr>
          <p:nvPr>
            <p:ph type="sldNum" sz="quarter" idx="10"/>
          </p:nvPr>
        </p:nvSpPr>
        <p:spPr/>
        <p:txBody>
          <a:bodyPr/>
          <a:lstStyle/>
          <a:p>
            <a:fld id="{33B8CE15-FD7A-9F40-B0CB-0B376845A0ED}" type="slidenum">
              <a:rPr lang="en-US" smtClean="0"/>
              <a:t>24</a:t>
            </a:fld>
            <a:endParaRPr lang="en-US"/>
          </a:p>
        </p:txBody>
      </p:sp>
    </p:spTree>
    <p:extLst>
      <p:ext uri="{BB962C8B-B14F-4D97-AF65-F5344CB8AC3E}">
        <p14:creationId xmlns:p14="http://schemas.microsoft.com/office/powerpoint/2010/main" val="501452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r>
              <a:rPr lang="en-AU" b="0" dirty="0">
                <a:effectLst/>
              </a:rPr>
            </a:br>
            <a:r>
              <a:rPr lang="en-AU" sz="1200" b="0" i="0" u="none" strike="noStrike" kern="1200" dirty="0">
                <a:solidFill>
                  <a:schemeClr val="tx1"/>
                </a:solidFill>
                <a:effectLst/>
                <a:latin typeface="+mn-lt"/>
                <a:ea typeface="+mn-ea"/>
                <a:cs typeface="+mn-cs"/>
              </a:rPr>
              <a:t>Independent: Only depends on core of the app being built first (lessons).</a:t>
            </a:r>
            <a:endParaRPr lang="en-AU" b="0" dirty="0">
              <a:effectLst/>
            </a:endParaRPr>
          </a:p>
          <a:p>
            <a:pPr rtl="0"/>
            <a:r>
              <a:rPr lang="en-AU" sz="1200" b="0" i="0" u="none" strike="noStrike" kern="1200" dirty="0">
                <a:solidFill>
                  <a:schemeClr val="tx1"/>
                </a:solidFill>
                <a:effectLst/>
                <a:latin typeface="+mn-lt"/>
                <a:ea typeface="+mn-ea"/>
                <a:cs typeface="+mn-cs"/>
              </a:rPr>
              <a:t>Negotiable: Whether they are sent to the admin for approval or sent straight to clients?.</a:t>
            </a:r>
            <a:endParaRPr lang="en-AU" b="0" dirty="0">
              <a:effectLst/>
            </a:endParaRPr>
          </a:p>
          <a:p>
            <a:pPr rtl="0"/>
            <a:r>
              <a:rPr lang="en-AU" sz="1200" b="0" i="0" u="none" strike="noStrike" kern="1200" dirty="0">
                <a:solidFill>
                  <a:schemeClr val="tx1"/>
                </a:solidFill>
                <a:effectLst/>
                <a:latin typeface="+mn-lt"/>
                <a:ea typeface="+mn-ea"/>
                <a:cs typeface="+mn-cs"/>
              </a:rPr>
              <a:t>Valuable: Provides an extremely efficient and valuable tool to the admin.</a:t>
            </a:r>
            <a:endParaRPr lang="en-AU" b="0" dirty="0">
              <a:effectLst/>
            </a:endParaRPr>
          </a:p>
          <a:p>
            <a:pPr rtl="0"/>
            <a:r>
              <a:rPr lang="en-AU" sz="1200" b="0" i="0" u="none" strike="noStrike" kern="1200" dirty="0">
                <a:solidFill>
                  <a:schemeClr val="tx1"/>
                </a:solidFill>
                <a:effectLst/>
                <a:latin typeface="+mn-lt"/>
                <a:ea typeface="+mn-ea"/>
                <a:cs typeface="+mn-cs"/>
              </a:rPr>
              <a:t>Estimable: Small task where database information on a lesson is placed into a document to create a fully complete invoice.</a:t>
            </a:r>
            <a:endParaRPr lang="en-AU" b="0" dirty="0">
              <a:effectLst/>
            </a:endParaRPr>
          </a:p>
          <a:p>
            <a:pPr rtl="0"/>
            <a:r>
              <a:rPr lang="en-AU" sz="1200" b="0" i="0" u="none" strike="noStrike" kern="1200" dirty="0">
                <a:solidFill>
                  <a:schemeClr val="tx1"/>
                </a:solidFill>
                <a:effectLst/>
                <a:latin typeface="+mn-lt"/>
                <a:ea typeface="+mn-ea"/>
                <a:cs typeface="+mn-cs"/>
              </a:rPr>
              <a:t>Small: Query and generate document, quick and easy.</a:t>
            </a:r>
            <a:endParaRPr lang="en-AU" b="0" dirty="0">
              <a:effectLst/>
            </a:endParaRPr>
          </a:p>
          <a:p>
            <a:r>
              <a:rPr lang="en-AU" sz="1200" b="0" i="0" u="none" strike="noStrike" kern="1200" dirty="0">
                <a:solidFill>
                  <a:schemeClr val="tx1"/>
                </a:solidFill>
                <a:effectLst/>
                <a:latin typeface="+mn-lt"/>
                <a:ea typeface="+mn-ea"/>
                <a:cs typeface="+mn-cs"/>
              </a:rPr>
              <a:t>Testable: Read a generated invoice to ensure information has been correctly retrieved and printed.</a:t>
            </a:r>
            <a:endParaRPr lang="en-US" dirty="0"/>
          </a:p>
        </p:txBody>
      </p:sp>
      <p:sp>
        <p:nvSpPr>
          <p:cNvPr id="4" name="Slide Number Placeholder 3"/>
          <p:cNvSpPr>
            <a:spLocks noGrp="1"/>
          </p:cNvSpPr>
          <p:nvPr>
            <p:ph type="sldNum" sz="quarter" idx="10"/>
          </p:nvPr>
        </p:nvSpPr>
        <p:spPr/>
        <p:txBody>
          <a:bodyPr/>
          <a:lstStyle/>
          <a:p>
            <a:fld id="{33B8CE15-FD7A-9F40-B0CB-0B376845A0ED}" type="slidenum">
              <a:rPr lang="en-US" smtClean="0"/>
              <a:t>25</a:t>
            </a:fld>
            <a:endParaRPr lang="en-US"/>
          </a:p>
        </p:txBody>
      </p:sp>
    </p:spTree>
    <p:extLst>
      <p:ext uri="{BB962C8B-B14F-4D97-AF65-F5344CB8AC3E}">
        <p14:creationId xmlns:p14="http://schemas.microsoft.com/office/powerpoint/2010/main" val="2180912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AU" sz="1200" b="0" i="0" u="none" strike="noStrike" kern="1200" dirty="0">
                <a:solidFill>
                  <a:schemeClr val="tx1"/>
                </a:solidFill>
                <a:effectLst/>
                <a:latin typeface="+mn-lt"/>
                <a:ea typeface="+mn-ea"/>
                <a:cs typeface="+mn-cs"/>
              </a:rPr>
              <a:t>Independent: No dependencies, will be its own section of the app.</a:t>
            </a:r>
            <a:endParaRPr lang="en-AU" b="0" dirty="0">
              <a:effectLst/>
            </a:endParaRPr>
          </a:p>
          <a:p>
            <a:pPr rtl="0"/>
            <a:r>
              <a:rPr lang="en-AU" sz="1200" b="0" i="0" u="none" strike="noStrike" kern="1200" dirty="0">
                <a:solidFill>
                  <a:schemeClr val="tx1"/>
                </a:solidFill>
                <a:effectLst/>
                <a:latin typeface="+mn-lt"/>
                <a:ea typeface="+mn-ea"/>
                <a:cs typeface="+mn-cs"/>
              </a:rPr>
              <a:t>Negotiable: Isn’t a need, many ways to implement, many variations of complexity as to how in depth this feature is.</a:t>
            </a:r>
            <a:endParaRPr lang="en-AU" b="0" dirty="0">
              <a:effectLst/>
            </a:endParaRPr>
          </a:p>
          <a:p>
            <a:pPr rtl="0"/>
            <a:r>
              <a:rPr lang="en-AU" sz="1200" b="0" i="0" u="none" strike="noStrike" kern="1200" dirty="0">
                <a:solidFill>
                  <a:schemeClr val="tx1"/>
                </a:solidFill>
                <a:effectLst/>
                <a:latin typeface="+mn-lt"/>
                <a:ea typeface="+mn-ea"/>
                <a:cs typeface="+mn-cs"/>
              </a:rPr>
              <a:t>Valuable: Keeps the jobs information in-house making it easier to manage as-well as free.</a:t>
            </a:r>
            <a:endParaRPr lang="en-AU" b="0" dirty="0">
              <a:effectLst/>
            </a:endParaRPr>
          </a:p>
          <a:p>
            <a:pPr rtl="0"/>
            <a:r>
              <a:rPr lang="en-AU" sz="1200" b="0" i="0" u="none" strike="noStrike" kern="1200" dirty="0">
                <a:solidFill>
                  <a:schemeClr val="tx1"/>
                </a:solidFill>
                <a:effectLst/>
                <a:latin typeface="+mn-lt"/>
                <a:ea typeface="+mn-ea"/>
                <a:cs typeface="+mn-cs"/>
              </a:rPr>
              <a:t>Estimable: Self contained feature and scope should make it easy to estimate.</a:t>
            </a:r>
            <a:endParaRPr lang="en-AU" b="0" dirty="0">
              <a:effectLst/>
            </a:endParaRPr>
          </a:p>
          <a:p>
            <a:pPr rtl="0"/>
            <a:r>
              <a:rPr lang="en-AU" sz="1200" b="0" i="0" u="none" strike="noStrike" kern="1200" dirty="0">
                <a:solidFill>
                  <a:schemeClr val="tx1"/>
                </a:solidFill>
                <a:effectLst/>
                <a:latin typeface="+mn-lt"/>
                <a:ea typeface="+mn-ea"/>
                <a:cs typeface="+mn-cs"/>
              </a:rPr>
              <a:t>Small: Small task if scope of feature is kept small, if negotiated to be a complex feature then perhaps break down this part into many smaller ones.</a:t>
            </a:r>
            <a:endParaRPr lang="en-AU" b="0" dirty="0">
              <a:effectLst/>
            </a:endParaRPr>
          </a:p>
          <a:p>
            <a:r>
              <a:rPr lang="en-AU" sz="1200" b="0" i="0" u="none" strike="noStrike" kern="1200" dirty="0">
                <a:solidFill>
                  <a:schemeClr val="tx1"/>
                </a:solidFill>
                <a:effectLst/>
                <a:latin typeface="+mn-lt"/>
                <a:ea typeface="+mn-ea"/>
                <a:cs typeface="+mn-cs"/>
              </a:rPr>
              <a:t>Testable: Make sure all parts of the feature are working by using fake accounts and data before launching.</a:t>
            </a:r>
            <a:endParaRPr lang="en-US" dirty="0"/>
          </a:p>
        </p:txBody>
      </p:sp>
      <p:sp>
        <p:nvSpPr>
          <p:cNvPr id="4" name="Slide Number Placeholder 3"/>
          <p:cNvSpPr>
            <a:spLocks noGrp="1"/>
          </p:cNvSpPr>
          <p:nvPr>
            <p:ph type="sldNum" sz="quarter" idx="10"/>
          </p:nvPr>
        </p:nvSpPr>
        <p:spPr/>
        <p:txBody>
          <a:bodyPr/>
          <a:lstStyle/>
          <a:p>
            <a:fld id="{33B8CE15-FD7A-9F40-B0CB-0B376845A0ED}" type="slidenum">
              <a:rPr lang="en-US" smtClean="0"/>
              <a:t>26</a:t>
            </a:fld>
            <a:endParaRPr lang="en-US"/>
          </a:p>
        </p:txBody>
      </p:sp>
    </p:spTree>
    <p:extLst>
      <p:ext uri="{BB962C8B-B14F-4D97-AF65-F5344CB8AC3E}">
        <p14:creationId xmlns:p14="http://schemas.microsoft.com/office/powerpoint/2010/main" val="3694220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10/3/18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10/3/18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10/3/18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10/3/18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85DAA5-6BE2-467A-90B2-00E985D86198}" type="datetimeFigureOut">
              <a:rPr lang="en-AU" smtClean="0"/>
              <a:pPr/>
              <a:t>10/3/18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1585DAA5-6BE2-467A-90B2-00E985D86198}" type="datetimeFigureOut">
              <a:rPr lang="en-AU" smtClean="0"/>
              <a:pPr/>
              <a:t>10/3/18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1585DAA5-6BE2-467A-90B2-00E985D86198}" type="datetimeFigureOut">
              <a:rPr lang="en-AU" smtClean="0"/>
              <a:pPr/>
              <a:t>10/3/18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1585DAA5-6BE2-467A-90B2-00E985D86198}" type="datetimeFigureOut">
              <a:rPr lang="en-AU" smtClean="0"/>
              <a:pPr/>
              <a:t>10/3/18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85DAA5-6BE2-467A-90B2-00E985D86198}" type="datetimeFigureOut">
              <a:rPr lang="en-AU" smtClean="0"/>
              <a:pPr/>
              <a:t>10/3/18</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85DAA5-6BE2-467A-90B2-00E985D86198}" type="datetimeFigureOut">
              <a:rPr lang="en-AU" smtClean="0"/>
              <a:pPr/>
              <a:t>10/3/18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85DAA5-6BE2-467A-90B2-00E985D86198}" type="datetimeFigureOut">
              <a:rPr lang="en-AU" smtClean="0"/>
              <a:pPr/>
              <a:t>10/3/18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85DAA5-6BE2-467A-90B2-00E985D86198}" type="datetimeFigureOut">
              <a:rPr lang="en-AU" smtClean="0"/>
              <a:pPr/>
              <a:t>10/3/18</a:t>
            </a:fld>
            <a:endParaRPr lang="en-AU"/>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D7F285-2D84-48C6-B42A-2EA5AB04CBF1}"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215" y="867509"/>
            <a:ext cx="9585570" cy="5258656"/>
          </a:xfrm>
        </p:spPr>
        <p:txBody>
          <a:bodyPr>
            <a:normAutofit/>
          </a:bodyPr>
          <a:lstStyle/>
          <a:p>
            <a:pPr marL="0" indent="0">
              <a:spcBef>
                <a:spcPts val="900"/>
              </a:spcBef>
              <a:buNone/>
            </a:pPr>
            <a:r>
              <a:rPr lang="en-AU" sz="2000" u="sng" dirty="0"/>
              <a:t>Role 1:</a:t>
            </a:r>
            <a:r>
              <a:rPr lang="en-AU" sz="2000" dirty="0"/>
              <a:t> Scrum Master – Brief description</a:t>
            </a:r>
          </a:p>
          <a:p>
            <a:pPr marL="0" indent="0">
              <a:spcBef>
                <a:spcPts val="900"/>
              </a:spcBef>
              <a:buNone/>
            </a:pPr>
            <a:r>
              <a:rPr lang="en-AU" sz="2000" u="sng" dirty="0"/>
              <a:t>Role 2:</a:t>
            </a:r>
            <a:r>
              <a:rPr lang="en-AU" sz="2000" dirty="0"/>
              <a:t> Brief description</a:t>
            </a:r>
          </a:p>
        </p:txBody>
      </p:sp>
      <p:sp>
        <p:nvSpPr>
          <p:cNvPr id="4" name="Rectangle 3"/>
          <p:cNvSpPr/>
          <p:nvPr/>
        </p:nvSpPr>
        <p:spPr>
          <a:xfrm>
            <a:off x="101505" y="109410"/>
            <a:ext cx="9691171"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System Roles</a:t>
            </a:r>
          </a:p>
        </p:txBody>
      </p:sp>
      <p:graphicFrame>
        <p:nvGraphicFramePr>
          <p:cNvPr id="2" name="Table 1">
            <a:extLst>
              <a:ext uri="{FF2B5EF4-FFF2-40B4-BE49-F238E27FC236}">
                <a16:creationId xmlns:a16="http://schemas.microsoft.com/office/drawing/2014/main" id="{44CFEB26-7F8E-874A-AE72-2EBA6D1E7908}"/>
              </a:ext>
            </a:extLst>
          </p:cNvPr>
          <p:cNvGraphicFramePr>
            <a:graphicFrameLocks noGrp="1"/>
          </p:cNvGraphicFramePr>
          <p:nvPr>
            <p:extLst>
              <p:ext uri="{D42A27DB-BD31-4B8C-83A1-F6EECF244321}">
                <p14:modId xmlns:p14="http://schemas.microsoft.com/office/powerpoint/2010/main" val="1622750451"/>
              </p:ext>
            </p:extLst>
          </p:nvPr>
        </p:nvGraphicFramePr>
        <p:xfrm>
          <a:off x="1645090" y="3496837"/>
          <a:ext cx="6604000" cy="370840"/>
        </p:xfrm>
        <a:graphic>
          <a:graphicData uri="http://schemas.openxmlformats.org/drawingml/2006/table">
            <a:tbl>
              <a:tblPr firstRow="1" bandRow="1">
                <a:tableStyleId>{5C22544A-7EE6-4342-B048-85BDC9FD1C3A}</a:tableStyleId>
              </a:tblPr>
              <a:tblGrid>
                <a:gridCol w="1320800">
                  <a:extLst>
                    <a:ext uri="{9D8B030D-6E8A-4147-A177-3AD203B41FA5}">
                      <a16:colId xmlns:a16="http://schemas.microsoft.com/office/drawing/2014/main" val="4225377425"/>
                    </a:ext>
                  </a:extLst>
                </a:gridCol>
                <a:gridCol w="1320800">
                  <a:extLst>
                    <a:ext uri="{9D8B030D-6E8A-4147-A177-3AD203B41FA5}">
                      <a16:colId xmlns:a16="http://schemas.microsoft.com/office/drawing/2014/main" val="3539747215"/>
                    </a:ext>
                  </a:extLst>
                </a:gridCol>
                <a:gridCol w="1320800">
                  <a:extLst>
                    <a:ext uri="{9D8B030D-6E8A-4147-A177-3AD203B41FA5}">
                      <a16:colId xmlns:a16="http://schemas.microsoft.com/office/drawing/2014/main" val="3640650323"/>
                    </a:ext>
                  </a:extLst>
                </a:gridCol>
                <a:gridCol w="1320800">
                  <a:extLst>
                    <a:ext uri="{9D8B030D-6E8A-4147-A177-3AD203B41FA5}">
                      <a16:colId xmlns:a16="http://schemas.microsoft.com/office/drawing/2014/main" val="3912459282"/>
                    </a:ext>
                  </a:extLst>
                </a:gridCol>
                <a:gridCol w="1320800">
                  <a:extLst>
                    <a:ext uri="{9D8B030D-6E8A-4147-A177-3AD203B41FA5}">
                      <a16:colId xmlns:a16="http://schemas.microsoft.com/office/drawing/2014/main" val="1917657093"/>
                    </a:ext>
                  </a:extLst>
                </a:gridCol>
              </a:tblGrid>
              <a:tr h="370840">
                <a:tc>
                  <a:txBody>
                    <a:bodyPr/>
                    <a:lstStyle/>
                    <a:p>
                      <a:pPr algn="ctr"/>
                      <a:r>
                        <a:rPr lang="en-US" dirty="0"/>
                        <a:t>ALEX</a:t>
                      </a:r>
                    </a:p>
                  </a:txBody>
                  <a:tcPr>
                    <a:solidFill>
                      <a:schemeClr val="accent2"/>
                    </a:solidFill>
                  </a:tcPr>
                </a:tc>
                <a:tc>
                  <a:txBody>
                    <a:bodyPr/>
                    <a:lstStyle/>
                    <a:p>
                      <a:pPr algn="ctr"/>
                      <a:r>
                        <a:rPr lang="en-US" dirty="0"/>
                        <a:t>SEBASTION</a:t>
                      </a:r>
                    </a:p>
                  </a:txBody>
                  <a:tcPr>
                    <a:solidFill>
                      <a:schemeClr val="accent3"/>
                    </a:solidFill>
                  </a:tcPr>
                </a:tc>
                <a:tc>
                  <a:txBody>
                    <a:bodyPr/>
                    <a:lstStyle/>
                    <a:p>
                      <a:pPr algn="ctr"/>
                      <a:r>
                        <a:rPr lang="en-US" dirty="0"/>
                        <a:t>KENNETH</a:t>
                      </a:r>
                      <a:endParaRPr lang="en-US" b="0" dirty="0"/>
                    </a:p>
                  </a:txBody>
                  <a:tcPr>
                    <a:solidFill>
                      <a:schemeClr val="accent1"/>
                    </a:solidFill>
                  </a:tcPr>
                </a:tc>
                <a:tc>
                  <a:txBody>
                    <a:bodyPr/>
                    <a:lstStyle/>
                    <a:p>
                      <a:pPr algn="ctr"/>
                      <a:r>
                        <a:rPr lang="en-US" dirty="0"/>
                        <a:t>NICK</a:t>
                      </a:r>
                    </a:p>
                  </a:txBody>
                  <a:tcPr>
                    <a:solidFill>
                      <a:schemeClr val="accent4"/>
                    </a:solidFill>
                  </a:tcPr>
                </a:tc>
                <a:tc>
                  <a:txBody>
                    <a:bodyPr/>
                    <a:lstStyle/>
                    <a:p>
                      <a:pPr algn="ctr"/>
                      <a:r>
                        <a:rPr lang="en-US" dirty="0"/>
                        <a:t>JACOB</a:t>
                      </a:r>
                    </a:p>
                  </a:txBody>
                  <a:tcPr>
                    <a:solidFill>
                      <a:schemeClr val="accent6"/>
                    </a:solidFill>
                  </a:tcPr>
                </a:tc>
                <a:extLst>
                  <a:ext uri="{0D108BD9-81ED-4DB2-BD59-A6C34878D82A}">
                    <a16:rowId xmlns:a16="http://schemas.microsoft.com/office/drawing/2014/main" val="1756349132"/>
                  </a:ext>
                </a:extLst>
              </a:tr>
            </a:tbl>
          </a:graphicData>
        </a:graphic>
      </p:graphicFrame>
      <p:sp>
        <p:nvSpPr>
          <p:cNvPr id="5" name="TextBox 4">
            <a:extLst>
              <a:ext uri="{FF2B5EF4-FFF2-40B4-BE49-F238E27FC236}">
                <a16:creationId xmlns:a16="http://schemas.microsoft.com/office/drawing/2014/main" id="{8109A173-2544-3945-B2F1-261122835806}"/>
              </a:ext>
            </a:extLst>
          </p:cNvPr>
          <p:cNvSpPr txBox="1"/>
          <p:nvPr/>
        </p:nvSpPr>
        <p:spPr>
          <a:xfrm>
            <a:off x="3877053" y="2969278"/>
            <a:ext cx="2140073" cy="369332"/>
          </a:xfrm>
          <a:prstGeom prst="rect">
            <a:avLst/>
          </a:prstGeom>
          <a:noFill/>
        </p:spPr>
        <p:txBody>
          <a:bodyPr wrap="none" rtlCol="0">
            <a:spAutoFit/>
          </a:bodyPr>
          <a:lstStyle/>
          <a:p>
            <a:r>
              <a:rPr lang="en-US" dirty="0"/>
              <a:t>Story Ownership KEY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9</a:t>
            </a:r>
          </a:p>
        </p:txBody>
      </p:sp>
      <p:sp>
        <p:nvSpPr>
          <p:cNvPr id="6" name="Rectangle 5"/>
          <p:cNvSpPr/>
          <p:nvPr/>
        </p:nvSpPr>
        <p:spPr>
          <a:xfrm>
            <a:off x="831153" y="109410"/>
            <a:ext cx="7380000" cy="540000"/>
          </a:xfrm>
          <a:prstGeom prst="rect">
            <a:avLst/>
          </a:prstGeom>
          <a:solidFill>
            <a:schemeClr val="accent3"/>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Specific Instrument Selection</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student who wants to learn multiple instruments, I want to be able to select a teacher who is able to teach a specific instrument so that I can be in a better learning environment.</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b="1" dirty="0">
                <a:solidFill>
                  <a:schemeClr val="tx1"/>
                </a:solidFill>
              </a:rPr>
              <a:t>Acceptance Criteria</a:t>
            </a:r>
          </a:p>
          <a:p>
            <a:r>
              <a:rPr lang="en-AU" sz="2000" dirty="0">
                <a:solidFill>
                  <a:schemeClr val="tx1"/>
                </a:solidFill>
              </a:rPr>
              <a:t>A student is able to select a teacher from a list filtered by instruments taught by the teacher. A student is also not limited to applying to learn one instrument. (Tick box for instrument/s they wish to learn).</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b="1" dirty="0">
                <a:solidFill>
                  <a:schemeClr val="tx1"/>
                </a:solidFill>
              </a:rPr>
              <a:t>Notes</a:t>
            </a:r>
          </a:p>
          <a:p>
            <a:r>
              <a:rPr lang="en-AU" sz="2000" dirty="0">
                <a:solidFill>
                  <a:schemeClr val="tx1"/>
                </a:solidFill>
              </a:rPr>
              <a:t>Create a form for student profiles that allows for students to log their instrument choice and query that with the teachers table to match students with teachers that teach that instrument.</a:t>
            </a:r>
          </a:p>
        </p:txBody>
      </p:sp>
    </p:spTree>
    <p:extLst>
      <p:ext uri="{BB962C8B-B14F-4D97-AF65-F5344CB8AC3E}">
        <p14:creationId xmlns:p14="http://schemas.microsoft.com/office/powerpoint/2010/main" val="2056339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10</a:t>
            </a:r>
          </a:p>
        </p:txBody>
      </p:sp>
      <p:sp>
        <p:nvSpPr>
          <p:cNvPr id="6" name="Rectangle 5"/>
          <p:cNvSpPr/>
          <p:nvPr/>
        </p:nvSpPr>
        <p:spPr>
          <a:xfrm>
            <a:off x="831153" y="109410"/>
            <a:ext cx="7380000" cy="540000"/>
          </a:xfrm>
          <a:prstGeom prst="rect">
            <a:avLst/>
          </a:prstGeom>
          <a:solidFill>
            <a:schemeClr val="accent3"/>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Teacher appending database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 I want to be able to make changes to the student database so that I can manually alter who is in each class.</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b="1" dirty="0">
                <a:solidFill>
                  <a:schemeClr val="tx1"/>
                </a:solidFill>
              </a:rPr>
              <a:t>Acceptance Criteria</a:t>
            </a:r>
          </a:p>
          <a:p>
            <a:r>
              <a:rPr lang="en-AU" sz="2000" dirty="0">
                <a:solidFill>
                  <a:schemeClr val="tx1"/>
                </a:solidFill>
              </a:rPr>
              <a:t>Add and remove data from weekly/daily lesson plans using some sort of GUI, check to see if student profile reflects changes.</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b="1" dirty="0">
                <a:solidFill>
                  <a:schemeClr val="tx1"/>
                </a:solidFill>
              </a:rPr>
              <a:t>Notes</a:t>
            </a:r>
          </a:p>
          <a:p>
            <a:r>
              <a:rPr lang="en-AU" sz="2000" dirty="0">
                <a:solidFill>
                  <a:schemeClr val="tx1"/>
                </a:solidFill>
              </a:rPr>
              <a:t>Create a form in the teacher profile that allows html appending of the SQL database.</a:t>
            </a:r>
          </a:p>
          <a:p>
            <a:r>
              <a:rPr lang="en-AU" sz="2000" b="1" dirty="0">
                <a:solidFill>
                  <a:schemeClr val="tx1"/>
                </a:solidFill>
              </a:rPr>
              <a:t>Seems as though we have a recurring need for an ‘editable/interactive’ calendar tool - lets develop this?</a:t>
            </a:r>
          </a:p>
        </p:txBody>
      </p:sp>
    </p:spTree>
    <p:extLst>
      <p:ext uri="{BB962C8B-B14F-4D97-AF65-F5344CB8AC3E}">
        <p14:creationId xmlns:p14="http://schemas.microsoft.com/office/powerpoint/2010/main" val="3781377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11</a:t>
            </a:r>
          </a:p>
        </p:txBody>
      </p:sp>
      <p:sp>
        <p:nvSpPr>
          <p:cNvPr id="6" name="Rectangle 5"/>
          <p:cNvSpPr/>
          <p:nvPr/>
        </p:nvSpPr>
        <p:spPr>
          <a:xfrm>
            <a:off x="831153" y="109410"/>
            <a:ext cx="7380000" cy="540000"/>
          </a:xfrm>
          <a:prstGeom prst="rect">
            <a:avLst/>
          </a:prstGeom>
          <a:solidFill>
            <a:schemeClr val="accent3"/>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Administrator</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administrator, I want to be able to call a list of all teachers with degrees in the database so that I can gauge their proficiency in specific skill-sets.</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b="1" dirty="0">
                <a:solidFill>
                  <a:schemeClr val="tx1"/>
                </a:solidFill>
              </a:rPr>
              <a:t>Acceptance Criteria</a:t>
            </a:r>
          </a:p>
          <a:p>
            <a:r>
              <a:rPr lang="en-AU" sz="2000" dirty="0">
                <a:solidFill>
                  <a:schemeClr val="tx1"/>
                </a:solidFill>
              </a:rPr>
              <a:t>Use button to call info, cross-reference report with manually accessed data.</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b="1" dirty="0">
                <a:solidFill>
                  <a:schemeClr val="tx1"/>
                </a:solidFill>
              </a:rPr>
              <a:t>Notes</a:t>
            </a:r>
          </a:p>
          <a:p>
            <a:r>
              <a:rPr lang="en-AU" sz="2000" dirty="0">
                <a:solidFill>
                  <a:schemeClr val="tx1"/>
                </a:solidFill>
              </a:rPr>
              <a:t>Create a call/query function in the administrator profile for the “qualifications” attribute.</a:t>
            </a:r>
          </a:p>
          <a:p>
            <a:br>
              <a:rPr lang="en-AU" sz="2000" dirty="0">
                <a:solidFill>
                  <a:schemeClr val="tx1"/>
                </a:solidFill>
              </a:rPr>
            </a:br>
            <a:endParaRPr lang="en-AU" sz="2000" dirty="0">
              <a:solidFill>
                <a:schemeClr val="tx1"/>
              </a:solidFill>
            </a:endParaRPr>
          </a:p>
        </p:txBody>
      </p:sp>
    </p:spTree>
    <p:extLst>
      <p:ext uri="{BB962C8B-B14F-4D97-AF65-F5344CB8AC3E}">
        <p14:creationId xmlns:p14="http://schemas.microsoft.com/office/powerpoint/2010/main" val="855484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12</a:t>
            </a:r>
          </a:p>
        </p:txBody>
      </p:sp>
      <p:sp>
        <p:nvSpPr>
          <p:cNvPr id="6" name="Rectangle 5"/>
          <p:cNvSpPr/>
          <p:nvPr/>
        </p:nvSpPr>
        <p:spPr>
          <a:xfrm>
            <a:off x="831153" y="109410"/>
            <a:ext cx="7380000" cy="540000"/>
          </a:xfrm>
          <a:prstGeom prst="rect">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Teacher Availability</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Teacher, I want to be able to change my availability for the following week so that I can coordinate my weekly schedule better and let students know my available teaching times.</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b="1" dirty="0">
                <a:solidFill>
                  <a:schemeClr val="tx1"/>
                </a:solidFill>
              </a:rPr>
              <a:t>Acceptance Criteria</a:t>
            </a:r>
          </a:p>
          <a:p>
            <a:r>
              <a:rPr lang="en-AU" sz="2000" dirty="0">
                <a:solidFill>
                  <a:schemeClr val="tx1"/>
                </a:solidFill>
              </a:rPr>
              <a:t>When signed into the website using their account, a student can check teacher availabilities before planning their lesson schedule.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b="1" dirty="0">
                <a:solidFill>
                  <a:schemeClr val="tx1"/>
                </a:solidFill>
              </a:rPr>
              <a:t>Notes</a:t>
            </a:r>
          </a:p>
          <a:p>
            <a:r>
              <a:rPr lang="en-AU" sz="2000" dirty="0">
                <a:solidFill>
                  <a:schemeClr val="tx1"/>
                </a:solidFill>
              </a:rPr>
              <a:t>calendar/registration</a:t>
            </a:r>
            <a:br>
              <a:rPr lang="en-AU" sz="2000" dirty="0">
                <a:solidFill>
                  <a:schemeClr val="tx1"/>
                </a:solidFill>
              </a:rPr>
            </a:br>
            <a:endParaRPr lang="en-AU" sz="2000" dirty="0">
              <a:solidFill>
                <a:schemeClr val="tx1"/>
              </a:solidFill>
            </a:endParaRPr>
          </a:p>
        </p:txBody>
      </p:sp>
    </p:spTree>
    <p:extLst>
      <p:ext uri="{BB962C8B-B14F-4D97-AF65-F5344CB8AC3E}">
        <p14:creationId xmlns:p14="http://schemas.microsoft.com/office/powerpoint/2010/main" val="1892457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13</a:t>
            </a:r>
          </a:p>
        </p:txBody>
      </p:sp>
      <p:sp>
        <p:nvSpPr>
          <p:cNvPr id="6" name="Rectangle 5"/>
          <p:cNvSpPr/>
          <p:nvPr/>
        </p:nvSpPr>
        <p:spPr>
          <a:xfrm>
            <a:off x="831153" y="109410"/>
            <a:ext cx="7380000" cy="540000"/>
          </a:xfrm>
          <a:prstGeom prst="rect">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Instrument Inventory</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administrator I want to be able to add or remove (alter) the list of instruments (including hire cost and conditions) in our inventory so that students/customers can browse and decide to rent our instruments.</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b="1" dirty="0">
                <a:solidFill>
                  <a:schemeClr val="tx1"/>
                </a:solidFill>
              </a:rPr>
              <a:t>Acceptance Criteria</a:t>
            </a:r>
          </a:p>
          <a:p>
            <a:r>
              <a:rPr lang="en-AU" sz="2000" dirty="0">
                <a:solidFill>
                  <a:schemeClr val="tx1"/>
                </a:solidFill>
              </a:rPr>
              <a:t>When signed into their account a (</a:t>
            </a:r>
            <a:r>
              <a:rPr lang="en-AU" sz="2000" b="1" dirty="0">
                <a:solidFill>
                  <a:schemeClr val="tx1"/>
                </a:solidFill>
              </a:rPr>
              <a:t>CURRENT</a:t>
            </a:r>
            <a:r>
              <a:rPr lang="en-AU" sz="2000" dirty="0">
                <a:solidFill>
                  <a:schemeClr val="tx1"/>
                </a:solidFill>
              </a:rPr>
              <a:t>) student can browse the correct list of instruments available for hire. When requesting to take lessons and require an instrument, a </a:t>
            </a:r>
            <a:r>
              <a:rPr lang="en-AU" sz="2000" b="1" dirty="0">
                <a:solidFill>
                  <a:schemeClr val="tx1"/>
                </a:solidFill>
              </a:rPr>
              <a:t>NEW</a:t>
            </a:r>
            <a:r>
              <a:rPr lang="en-AU" sz="2000" dirty="0">
                <a:solidFill>
                  <a:schemeClr val="tx1"/>
                </a:solidFill>
              </a:rPr>
              <a:t> student is presented with the same list of available instruments.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b="1" dirty="0">
                <a:solidFill>
                  <a:schemeClr val="tx1"/>
                </a:solidFill>
              </a:rPr>
              <a:t>Notes</a:t>
            </a:r>
          </a:p>
          <a:p>
            <a:r>
              <a:rPr lang="en-AU" sz="2000" dirty="0">
                <a:solidFill>
                  <a:schemeClr val="tx1"/>
                </a:solidFill>
              </a:rPr>
              <a:t>Implementation of database for availability of instruments.</a:t>
            </a:r>
          </a:p>
        </p:txBody>
      </p:sp>
    </p:spTree>
    <p:extLst>
      <p:ext uri="{BB962C8B-B14F-4D97-AF65-F5344CB8AC3E}">
        <p14:creationId xmlns:p14="http://schemas.microsoft.com/office/powerpoint/2010/main" val="1707403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14</a:t>
            </a:r>
          </a:p>
        </p:txBody>
      </p:sp>
      <p:sp>
        <p:nvSpPr>
          <p:cNvPr id="6" name="Rectangle 5"/>
          <p:cNvSpPr/>
          <p:nvPr/>
        </p:nvSpPr>
        <p:spPr>
          <a:xfrm>
            <a:off x="831153" y="109410"/>
            <a:ext cx="7380000" cy="540000"/>
          </a:xfrm>
          <a:prstGeom prst="rect">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Student Finding Teacher for Specific Instruments</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student who wants to learn an ethnic instrument, I want to be able to search specifically for teachers who teaches specific instruments so that I can easily find a teacher who teaches my instrument of choice whether that be an ethnic one or not).</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b="1" dirty="0">
                <a:solidFill>
                  <a:schemeClr val="tx1"/>
                </a:solidFill>
              </a:rPr>
              <a:t>Acceptance Criteria</a:t>
            </a:r>
          </a:p>
          <a:p>
            <a:r>
              <a:rPr lang="en-AU" sz="2000" dirty="0">
                <a:solidFill>
                  <a:schemeClr val="tx1"/>
                </a:solidFill>
              </a:rPr>
              <a:t>A student who is applying for lessons at the music school who wishes to learn an ethnic instrument can select teachers who have experience in teaching a particular instrument.</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b="1" dirty="0">
                <a:solidFill>
                  <a:schemeClr val="tx1"/>
                </a:solidFill>
              </a:rPr>
              <a:t>Notes</a:t>
            </a:r>
          </a:p>
          <a:p>
            <a:r>
              <a:rPr lang="en-AU" sz="2000" dirty="0">
                <a:solidFill>
                  <a:schemeClr val="tx1"/>
                </a:solidFill>
              </a:rPr>
              <a:t>Allow choice of instrument in enrolment form, filter out teachers. (Filter by instrument?).</a:t>
            </a:r>
          </a:p>
        </p:txBody>
      </p:sp>
    </p:spTree>
    <p:extLst>
      <p:ext uri="{BB962C8B-B14F-4D97-AF65-F5344CB8AC3E}">
        <p14:creationId xmlns:p14="http://schemas.microsoft.com/office/powerpoint/2010/main" val="2520194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15</a:t>
            </a:r>
          </a:p>
        </p:txBody>
      </p:sp>
      <p:sp>
        <p:nvSpPr>
          <p:cNvPr id="6" name="Rectangle 5"/>
          <p:cNvSpPr/>
          <p:nvPr/>
        </p:nvSpPr>
        <p:spPr>
          <a:xfrm>
            <a:off x="831153" y="109410"/>
            <a:ext cx="7380000" cy="540000"/>
          </a:xfrm>
          <a:prstGeom prst="rect">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Teacher and Student Attendance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 I want to be able to see a monthly attendance list of students and teachers so that I can effectively know who and how  much to charge and pay.</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b="1" dirty="0">
                <a:solidFill>
                  <a:schemeClr val="tx1"/>
                </a:solidFill>
              </a:rPr>
              <a:t>Acceptance Criteria</a:t>
            </a:r>
          </a:p>
          <a:p>
            <a:r>
              <a:rPr lang="en-AU" sz="2000" dirty="0">
                <a:solidFill>
                  <a:schemeClr val="tx1"/>
                </a:solidFill>
              </a:rPr>
              <a:t>An attendance list is generated for each teacher. A role marking system is available for teachers, and a check-in system for students.</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b="1" dirty="0">
                <a:solidFill>
                  <a:schemeClr val="tx1"/>
                </a:solidFill>
              </a:rPr>
              <a:t>Notes</a:t>
            </a:r>
          </a:p>
          <a:p>
            <a:r>
              <a:rPr lang="en-AU" sz="2000" dirty="0">
                <a:solidFill>
                  <a:schemeClr val="tx1"/>
                </a:solidFill>
              </a:rPr>
              <a:t>Cross checking with students/teachers (requiring signature after confirmation).</a:t>
            </a:r>
          </a:p>
        </p:txBody>
      </p:sp>
    </p:spTree>
    <p:extLst>
      <p:ext uri="{BB962C8B-B14F-4D97-AF65-F5344CB8AC3E}">
        <p14:creationId xmlns:p14="http://schemas.microsoft.com/office/powerpoint/2010/main" val="2796709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16</a:t>
            </a:r>
          </a:p>
        </p:txBody>
      </p:sp>
      <p:sp>
        <p:nvSpPr>
          <p:cNvPr id="6" name="Rectangle 5"/>
          <p:cNvSpPr/>
          <p:nvPr/>
        </p:nvSpPr>
        <p:spPr>
          <a:xfrm>
            <a:off x="831153" y="109410"/>
            <a:ext cx="7380000" cy="540000"/>
          </a:xfrm>
          <a:prstGeom prst="rect">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Teacher and Student Profile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 I want to be able to call up a profile of a student or teacher by name so that I can effectively bring up all relevant information immediately.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b="1" dirty="0">
                <a:solidFill>
                  <a:schemeClr val="tx1"/>
                </a:solidFill>
              </a:rPr>
              <a:t>Acceptance Criteria</a:t>
            </a:r>
          </a:p>
          <a:p>
            <a:r>
              <a:rPr lang="en-AU" sz="2000" dirty="0">
                <a:solidFill>
                  <a:schemeClr val="tx1"/>
                </a:solidFill>
              </a:rPr>
              <a:t>A site administrator/owner can view a current profile for each student and teacher within the music school. Selecting the student/teacher displays all relevant/stored data.</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b="1" dirty="0">
                <a:solidFill>
                  <a:schemeClr val="tx1"/>
                </a:solidFill>
              </a:rPr>
              <a:t>Notes</a:t>
            </a:r>
          </a:p>
          <a:p>
            <a:r>
              <a:rPr lang="en-AU" sz="2000" dirty="0">
                <a:solidFill>
                  <a:schemeClr val="tx1"/>
                </a:solidFill>
              </a:rPr>
              <a:t>(for situations such as needing to find phone number to call the teacher/student if late)</a:t>
            </a:r>
          </a:p>
        </p:txBody>
      </p:sp>
    </p:spTree>
    <p:extLst>
      <p:ext uri="{BB962C8B-B14F-4D97-AF65-F5344CB8AC3E}">
        <p14:creationId xmlns:p14="http://schemas.microsoft.com/office/powerpoint/2010/main" val="867660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17</a:t>
            </a:r>
          </a:p>
        </p:txBody>
      </p:sp>
      <p:sp>
        <p:nvSpPr>
          <p:cNvPr id="6" name="Rectangle 5"/>
          <p:cNvSpPr/>
          <p:nvPr/>
        </p:nvSpPr>
        <p:spPr>
          <a:xfrm>
            <a:off x="831153" y="109410"/>
            <a:ext cx="7380000" cy="540000"/>
          </a:xfrm>
          <a:prstGeom prst="rect">
            <a:avLst/>
          </a:prstGeom>
          <a:solidFill>
            <a:schemeClr val="accent4"/>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Teacher Feedback</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admin/owner I want to be able to record feedback from my students about each of the teachers so that I can track the performance of my staff.</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b="1" dirty="0">
                <a:solidFill>
                  <a:schemeClr val="tx1"/>
                </a:solidFill>
              </a:rPr>
              <a:t>Acceptance Criteria</a:t>
            </a:r>
          </a:p>
          <a:p>
            <a:r>
              <a:rPr lang="en-AU" sz="2000" dirty="0">
                <a:solidFill>
                  <a:schemeClr val="tx1"/>
                </a:solidFill>
              </a:rPr>
              <a:t>Owner can filter feedback reports by teacher and date within admin portal of website.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b="1" dirty="0">
                <a:solidFill>
                  <a:schemeClr val="tx1"/>
                </a:solidFill>
              </a:rPr>
              <a:t>Notes</a:t>
            </a:r>
          </a:p>
          <a:p>
            <a:r>
              <a:rPr lang="en-AU" sz="2000" dirty="0">
                <a:solidFill>
                  <a:schemeClr val="tx1"/>
                </a:solidFill>
              </a:rPr>
              <a:t>Create a repository of feedback reports.</a:t>
            </a:r>
          </a:p>
        </p:txBody>
      </p:sp>
    </p:spTree>
    <p:extLst>
      <p:ext uri="{BB962C8B-B14F-4D97-AF65-F5344CB8AC3E}">
        <p14:creationId xmlns:p14="http://schemas.microsoft.com/office/powerpoint/2010/main" val="2945749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18</a:t>
            </a:r>
          </a:p>
        </p:txBody>
      </p:sp>
      <p:sp>
        <p:nvSpPr>
          <p:cNvPr id="6" name="Rectangle 5"/>
          <p:cNvSpPr/>
          <p:nvPr/>
        </p:nvSpPr>
        <p:spPr>
          <a:xfrm>
            <a:off x="831153" y="109410"/>
            <a:ext cx="7380000" cy="540000"/>
          </a:xfrm>
          <a:prstGeom prst="rect">
            <a:avLst/>
          </a:prstGeom>
          <a:solidFill>
            <a:schemeClr val="accent4"/>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Ethnic Teacher Selection</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student I want to be able to select a teacher who has experience in ethnic instruments, so that I am not limited to learning standard instruments.</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b="1" dirty="0">
                <a:solidFill>
                  <a:schemeClr val="tx1"/>
                </a:solidFill>
              </a:rPr>
              <a:t>Acceptance Criteria</a:t>
            </a:r>
          </a:p>
          <a:p>
            <a:r>
              <a:rPr lang="en-AU" sz="2000" dirty="0">
                <a:solidFill>
                  <a:schemeClr val="tx1"/>
                </a:solidFill>
              </a:rPr>
              <a:t>A list of checkboxes is included in the new student application form (not radio, so to allow for multiple choices), to nominate which instruments they would like to learn (ethnic/other included as checkbox).</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b="1" dirty="0">
                <a:solidFill>
                  <a:schemeClr val="tx1"/>
                </a:solidFill>
              </a:rPr>
              <a:t>Notes</a:t>
            </a:r>
          </a:p>
          <a:p>
            <a:r>
              <a:rPr lang="en-AU" sz="2000" dirty="0">
                <a:solidFill>
                  <a:schemeClr val="tx1"/>
                </a:solidFill>
              </a:rPr>
              <a:t>Provide new students applying for lessons with the ability to have a preference to learn ethnic instruments.</a:t>
            </a:r>
          </a:p>
        </p:txBody>
      </p:sp>
    </p:spTree>
    <p:extLst>
      <p:ext uri="{BB962C8B-B14F-4D97-AF65-F5344CB8AC3E}">
        <p14:creationId xmlns:p14="http://schemas.microsoft.com/office/powerpoint/2010/main" val="2789940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1</a:t>
            </a:r>
          </a:p>
        </p:txBody>
      </p:sp>
      <p:sp>
        <p:nvSpPr>
          <p:cNvPr id="6" name="Rectangle 5"/>
          <p:cNvSpPr/>
          <p:nvPr/>
        </p:nvSpPr>
        <p:spPr>
          <a:xfrm>
            <a:off x="831153" y="109410"/>
            <a:ext cx="7380000" cy="540000"/>
          </a:xfrm>
          <a:prstGeom prst="rect">
            <a:avLst/>
          </a:prstGeom>
          <a:solidFill>
            <a:schemeClr val="accent2"/>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Story Title 1</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student, I can see my lesson schedule for the upcoming weeks, so that I can view which teacher I am learning with.</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b="1" dirty="0">
                <a:solidFill>
                  <a:schemeClr val="tx1"/>
                </a:solidFill>
              </a:rPr>
              <a:t>Acceptance Criteria</a:t>
            </a:r>
          </a:p>
          <a:p>
            <a:r>
              <a:rPr lang="en-AU" sz="2000" dirty="0">
                <a:solidFill>
                  <a:schemeClr val="tx1"/>
                </a:solidFill>
              </a:rPr>
              <a:t>When signed into student portal, the student can view a schedule/calendar with lessons displayed on corresponding days (with lesson time).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u="sng" dirty="0">
                <a:solidFill>
                  <a:schemeClr val="tx1"/>
                </a:solidFill>
              </a:rPr>
              <a:t>Notes</a:t>
            </a:r>
          </a:p>
          <a:p>
            <a:r>
              <a:rPr lang="en-AU" sz="2000" dirty="0">
                <a:solidFill>
                  <a:schemeClr val="tx1"/>
                </a:solidFill>
              </a:rPr>
              <a:t>How will we implement this? (Simple calendar system)</a:t>
            </a:r>
          </a:p>
          <a:p>
            <a:endParaRPr lang="en-AU" sz="2000" dirty="0">
              <a:solidFill>
                <a:schemeClr val="tx1"/>
              </a:solidFill>
            </a:endParaRPr>
          </a:p>
        </p:txBody>
      </p:sp>
    </p:spTree>
    <p:extLst>
      <p:ext uri="{BB962C8B-B14F-4D97-AF65-F5344CB8AC3E}">
        <p14:creationId xmlns:p14="http://schemas.microsoft.com/office/powerpoint/2010/main" val="3972209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19</a:t>
            </a:r>
          </a:p>
        </p:txBody>
      </p:sp>
      <p:sp>
        <p:nvSpPr>
          <p:cNvPr id="6" name="Rectangle 5"/>
          <p:cNvSpPr/>
          <p:nvPr/>
        </p:nvSpPr>
        <p:spPr>
          <a:xfrm>
            <a:off x="831153" y="109410"/>
            <a:ext cx="7380000" cy="540000"/>
          </a:xfrm>
          <a:prstGeom prst="rect">
            <a:avLst/>
          </a:prstGeom>
          <a:solidFill>
            <a:schemeClr val="accent4"/>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Teacher Application Process</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admin/owner I want to be able to record all basic personal information and teaching experience from teachers who are applying for a teaching position at the school, so that I can review all of the applicants and their details.</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b="1" dirty="0">
                <a:solidFill>
                  <a:schemeClr val="tx1"/>
                </a:solidFill>
              </a:rPr>
              <a:t>Acceptance Criteria</a:t>
            </a:r>
          </a:p>
          <a:p>
            <a:r>
              <a:rPr lang="en-AU" sz="2000" dirty="0">
                <a:solidFill>
                  <a:schemeClr val="tx1"/>
                </a:solidFill>
              </a:rPr>
              <a:t>The owner can view all teacher application forms, listed by Name/Date with the ability to select each applicant to view all details.</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b="1" dirty="0">
                <a:solidFill>
                  <a:schemeClr val="tx1"/>
                </a:solidFill>
              </a:rPr>
              <a:t>Notes</a:t>
            </a:r>
          </a:p>
          <a:p>
            <a:r>
              <a:rPr lang="en-AU" dirty="0"/>
              <a:t>Create a repository of teacher applications.</a:t>
            </a:r>
            <a:endParaRPr lang="en-AU" sz="2000" dirty="0">
              <a:solidFill>
                <a:schemeClr val="tx1"/>
              </a:solidFill>
            </a:endParaRPr>
          </a:p>
        </p:txBody>
      </p:sp>
    </p:spTree>
    <p:extLst>
      <p:ext uri="{BB962C8B-B14F-4D97-AF65-F5344CB8AC3E}">
        <p14:creationId xmlns:p14="http://schemas.microsoft.com/office/powerpoint/2010/main" val="2549717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20</a:t>
            </a:r>
          </a:p>
        </p:txBody>
      </p:sp>
      <p:sp>
        <p:nvSpPr>
          <p:cNvPr id="6" name="Rectangle 5"/>
          <p:cNvSpPr/>
          <p:nvPr/>
        </p:nvSpPr>
        <p:spPr>
          <a:xfrm>
            <a:off x="831153" y="109410"/>
            <a:ext cx="7380000" cy="540000"/>
          </a:xfrm>
          <a:prstGeom prst="rect">
            <a:avLst/>
          </a:prstGeom>
          <a:solidFill>
            <a:schemeClr val="accent4"/>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Student Lesson Nomination</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student I want the ability to specify when my lessons are on (day/time slots), so that I have flexibility in my timetable.</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b="1" dirty="0">
                <a:solidFill>
                  <a:schemeClr val="tx1"/>
                </a:solidFill>
              </a:rPr>
              <a:t>Acceptance Criteria</a:t>
            </a:r>
          </a:p>
          <a:p>
            <a:r>
              <a:rPr lang="en-AU" sz="2000" dirty="0">
                <a:solidFill>
                  <a:srgbClr val="000000"/>
                </a:solidFill>
                <a:latin typeface="Arial" panose="020B0604020202020204" pitchFamily="34" charset="0"/>
              </a:rPr>
              <a:t>The student can vary their lessons schedule on a weekly basis (week in advance) by signing into their student account.</a:t>
            </a: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b="1" dirty="0">
                <a:solidFill>
                  <a:schemeClr val="tx1"/>
                </a:solidFill>
              </a:rPr>
              <a:t>Notes</a:t>
            </a:r>
          </a:p>
          <a:p>
            <a:r>
              <a:rPr lang="en-AU" sz="2000" dirty="0">
                <a:solidFill>
                  <a:schemeClr val="tx1"/>
                </a:solidFill>
              </a:rPr>
              <a:t>Flexibility in student lessons.</a:t>
            </a:r>
          </a:p>
        </p:txBody>
      </p:sp>
    </p:spTree>
    <p:extLst>
      <p:ext uri="{BB962C8B-B14F-4D97-AF65-F5344CB8AC3E}">
        <p14:creationId xmlns:p14="http://schemas.microsoft.com/office/powerpoint/2010/main" val="4303117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21</a:t>
            </a:r>
          </a:p>
        </p:txBody>
      </p:sp>
      <p:sp>
        <p:nvSpPr>
          <p:cNvPr id="6" name="Rectangle 5"/>
          <p:cNvSpPr/>
          <p:nvPr/>
        </p:nvSpPr>
        <p:spPr>
          <a:xfrm>
            <a:off x="831153" y="109410"/>
            <a:ext cx="7380000" cy="540000"/>
          </a:xfrm>
          <a:prstGeom prst="rect">
            <a:avLst/>
          </a:prstGeom>
          <a:solidFill>
            <a:schemeClr val="accent6"/>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Teacher Feedback</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 I SHOULD have the ability to view student’s feedback of my staff so that I can identify successes and problems with the quality of teaching.</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b="1" dirty="0">
                <a:solidFill>
                  <a:schemeClr val="tx1"/>
                </a:solidFill>
              </a:rPr>
              <a:t>Acceptance Criteria</a:t>
            </a:r>
          </a:p>
          <a:p>
            <a:r>
              <a:rPr lang="en-AU" sz="2000" dirty="0">
                <a:solidFill>
                  <a:srgbClr val="000000"/>
                </a:solidFill>
                <a:latin typeface="Arial" panose="020B0604020202020204" pitchFamily="34" charset="0"/>
              </a:rPr>
              <a:t>The student can leave feedback on all lessons and feedback is made immediately available to the administrator.</a:t>
            </a: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b="1" dirty="0">
                <a:solidFill>
                  <a:schemeClr val="tx1"/>
                </a:solidFill>
              </a:rPr>
              <a:t>Notes</a:t>
            </a:r>
          </a:p>
          <a:p>
            <a:r>
              <a:rPr lang="en-AU" sz="2000" dirty="0">
                <a:solidFill>
                  <a:schemeClr val="tx1"/>
                </a:solidFill>
              </a:rPr>
              <a:t>This could be implemented with a section to provide feedback on all lessons where the student can see their lesson history.</a:t>
            </a:r>
          </a:p>
        </p:txBody>
      </p:sp>
    </p:spTree>
    <p:extLst>
      <p:ext uri="{BB962C8B-B14F-4D97-AF65-F5344CB8AC3E}">
        <p14:creationId xmlns:p14="http://schemas.microsoft.com/office/powerpoint/2010/main" val="712104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22</a:t>
            </a:r>
          </a:p>
        </p:txBody>
      </p:sp>
      <p:sp>
        <p:nvSpPr>
          <p:cNvPr id="6" name="Rectangle 5"/>
          <p:cNvSpPr/>
          <p:nvPr/>
        </p:nvSpPr>
        <p:spPr>
          <a:xfrm>
            <a:off x="831153" y="109410"/>
            <a:ext cx="7380000" cy="540000"/>
          </a:xfrm>
          <a:prstGeom prst="rect">
            <a:avLst/>
          </a:prstGeom>
          <a:solidFill>
            <a:schemeClr val="accent6"/>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Student Preferences</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student I MUST have the ability to make preferences about lesson days, lesson times and my teachers so that I have flexibility in my timetable and get the value from lessons that I choose.</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b="1" dirty="0">
                <a:solidFill>
                  <a:schemeClr val="tx1"/>
                </a:solidFill>
              </a:rPr>
              <a:t>Acceptance Criteria</a:t>
            </a:r>
          </a:p>
          <a:p>
            <a:r>
              <a:rPr lang="en-AU" sz="2000" dirty="0">
                <a:solidFill>
                  <a:srgbClr val="000000"/>
                </a:solidFill>
                <a:latin typeface="Arial" panose="020B0604020202020204" pitchFamily="34" charset="0"/>
              </a:rPr>
              <a:t>Dashboard where the student can list their preferences.</a:t>
            </a: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b="1" dirty="0">
                <a:solidFill>
                  <a:schemeClr val="tx1"/>
                </a:solidFill>
              </a:rPr>
              <a:t>Notes</a:t>
            </a:r>
          </a:p>
          <a:p>
            <a:r>
              <a:rPr lang="en-AU" sz="2000" dirty="0">
                <a:solidFill>
                  <a:schemeClr val="tx1"/>
                </a:solidFill>
              </a:rPr>
              <a:t>Dashboard where the student can list their preferences.</a:t>
            </a:r>
          </a:p>
        </p:txBody>
      </p:sp>
    </p:spTree>
    <p:extLst>
      <p:ext uri="{BB962C8B-B14F-4D97-AF65-F5344CB8AC3E}">
        <p14:creationId xmlns:p14="http://schemas.microsoft.com/office/powerpoint/2010/main" val="796785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23</a:t>
            </a:r>
          </a:p>
        </p:txBody>
      </p:sp>
      <p:sp>
        <p:nvSpPr>
          <p:cNvPr id="6" name="Rectangle 5"/>
          <p:cNvSpPr/>
          <p:nvPr/>
        </p:nvSpPr>
        <p:spPr>
          <a:xfrm>
            <a:off x="831153" y="109410"/>
            <a:ext cx="7380000" cy="540000"/>
          </a:xfrm>
          <a:prstGeom prst="rect">
            <a:avLst/>
          </a:prstGeom>
          <a:solidFill>
            <a:schemeClr val="accent6"/>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Contract Generation</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 I SHOULD have the ability to automatically generate contracts so that the process is efficient and the contracts are consistent and error free.</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b="1" dirty="0">
                <a:solidFill>
                  <a:schemeClr val="tx1"/>
                </a:solidFill>
              </a:rPr>
              <a:t>Acceptance Criteria</a:t>
            </a:r>
          </a:p>
          <a:p>
            <a:r>
              <a:rPr lang="en-AU" sz="2000" dirty="0">
                <a:solidFill>
                  <a:srgbClr val="000000"/>
                </a:solidFill>
                <a:latin typeface="Arial" panose="020B0604020202020204" pitchFamily="34" charset="0"/>
              </a:rPr>
              <a:t>Enrol a student in lessons with a teacher and ensure the generated contracted contains the correct and relevant information needed. Ensure this contract is viewable/editable for the administrator.</a:t>
            </a: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b="1" dirty="0">
                <a:solidFill>
                  <a:schemeClr val="tx1"/>
                </a:solidFill>
              </a:rPr>
              <a:t>Notes</a:t>
            </a:r>
          </a:p>
          <a:p>
            <a:r>
              <a:rPr lang="en-AU" dirty="0">
                <a:solidFill>
                  <a:schemeClr val="tx1"/>
                </a:solidFill>
              </a:rPr>
              <a:t>When a student enrols in one or more lessons with a teacher, the contract is generated for the determined length with all/most details pre-filled.</a:t>
            </a:r>
            <a:endParaRPr lang="en-AU" sz="2000" dirty="0">
              <a:solidFill>
                <a:schemeClr val="tx1"/>
              </a:solidFill>
            </a:endParaRPr>
          </a:p>
        </p:txBody>
      </p:sp>
    </p:spTree>
    <p:extLst>
      <p:ext uri="{BB962C8B-B14F-4D97-AF65-F5344CB8AC3E}">
        <p14:creationId xmlns:p14="http://schemas.microsoft.com/office/powerpoint/2010/main" val="1809687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24</a:t>
            </a:r>
          </a:p>
        </p:txBody>
      </p:sp>
      <p:sp>
        <p:nvSpPr>
          <p:cNvPr id="6" name="Rectangle 5"/>
          <p:cNvSpPr/>
          <p:nvPr/>
        </p:nvSpPr>
        <p:spPr>
          <a:xfrm>
            <a:off x="831153" y="109410"/>
            <a:ext cx="7380000" cy="540000"/>
          </a:xfrm>
          <a:prstGeom prst="rect">
            <a:avLst/>
          </a:prstGeom>
          <a:solidFill>
            <a:schemeClr val="accent6"/>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Invoicing</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 I COULD have the ability to invoice my clients through the website so that I have all business data tied to the database. What is ‘all business data?”</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b="1" dirty="0">
                <a:solidFill>
                  <a:schemeClr val="tx1"/>
                </a:solidFill>
              </a:rPr>
              <a:t>Acceptance Criteria</a:t>
            </a:r>
          </a:p>
          <a:p>
            <a:r>
              <a:rPr lang="en-AU" sz="2000" dirty="0">
                <a:solidFill>
                  <a:srgbClr val="000000"/>
                </a:solidFill>
                <a:latin typeface="Arial" panose="020B0604020202020204" pitchFamily="34" charset="0"/>
              </a:rPr>
              <a:t>The generated invoices are sent to the administrator for confirmation/approval (Alternatively, invoices are automatically sent to students and any cancellations such as for non attendance of the lesson need to be followed up with the school. This may save time but could also create issues dependant on the schools policies).</a:t>
            </a: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b="1" dirty="0">
                <a:solidFill>
                  <a:schemeClr val="tx1"/>
                </a:solidFill>
              </a:rPr>
              <a:t>Notes</a:t>
            </a:r>
          </a:p>
          <a:p>
            <a:r>
              <a:rPr lang="en-AU" dirty="0">
                <a:solidFill>
                  <a:schemeClr val="tx1"/>
                </a:solidFill>
              </a:rPr>
              <a:t>Add a feature to automatically generate invoices based on lesson timetabling.</a:t>
            </a:r>
            <a:endParaRPr lang="en-AU" sz="2000" dirty="0">
              <a:solidFill>
                <a:schemeClr val="tx1"/>
              </a:solidFill>
            </a:endParaRPr>
          </a:p>
        </p:txBody>
      </p:sp>
    </p:spTree>
    <p:extLst>
      <p:ext uri="{BB962C8B-B14F-4D97-AF65-F5344CB8AC3E}">
        <p14:creationId xmlns:p14="http://schemas.microsoft.com/office/powerpoint/2010/main" val="27889641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25</a:t>
            </a:r>
          </a:p>
        </p:txBody>
      </p:sp>
      <p:sp>
        <p:nvSpPr>
          <p:cNvPr id="6" name="Rectangle 5"/>
          <p:cNvSpPr/>
          <p:nvPr/>
        </p:nvSpPr>
        <p:spPr>
          <a:xfrm>
            <a:off x="831153" y="109410"/>
            <a:ext cx="7380000" cy="540000"/>
          </a:xfrm>
          <a:prstGeom prst="rect">
            <a:avLst/>
          </a:prstGeom>
          <a:solidFill>
            <a:schemeClr val="accent6"/>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Job Applications</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 I COULD have the ability to manage job ads/applications within the application so that I have all the data contained within the app and teacher information does not need to be transferred/entered.</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b="1" dirty="0">
                <a:solidFill>
                  <a:schemeClr val="tx1"/>
                </a:solidFill>
              </a:rPr>
              <a:t>Acceptance Criteria</a:t>
            </a:r>
          </a:p>
          <a:p>
            <a:r>
              <a:rPr lang="en-AU" sz="2000" dirty="0">
                <a:solidFill>
                  <a:srgbClr val="000000"/>
                </a:solidFill>
                <a:latin typeface="Arial" panose="020B0604020202020204" pitchFamily="34" charset="0"/>
              </a:rPr>
              <a:t>Ensure teacher can apply and upload documents. Ensure teacher can see the status of their application and update any details. Ensure admin can view applications and download the documents.</a:t>
            </a: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b="1" dirty="0">
                <a:solidFill>
                  <a:schemeClr val="tx1"/>
                </a:solidFill>
              </a:rPr>
              <a:t>Notes</a:t>
            </a:r>
          </a:p>
          <a:p>
            <a:r>
              <a:rPr lang="en-AU" dirty="0">
                <a:solidFill>
                  <a:schemeClr val="tx1"/>
                </a:solidFill>
              </a:rPr>
              <a:t>Careers section for teachers to apply for jobs and manage their application/offer.</a:t>
            </a:r>
          </a:p>
        </p:txBody>
      </p:sp>
    </p:spTree>
    <p:extLst>
      <p:ext uri="{BB962C8B-B14F-4D97-AF65-F5344CB8AC3E}">
        <p14:creationId xmlns:p14="http://schemas.microsoft.com/office/powerpoint/2010/main" val="1133699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2</a:t>
            </a:r>
          </a:p>
        </p:txBody>
      </p:sp>
      <p:sp>
        <p:nvSpPr>
          <p:cNvPr id="6" name="Rectangle 5"/>
          <p:cNvSpPr/>
          <p:nvPr/>
        </p:nvSpPr>
        <p:spPr>
          <a:xfrm>
            <a:off x="831153" y="109410"/>
            <a:ext cx="7380000" cy="540000"/>
          </a:xfrm>
          <a:prstGeom prst="rect">
            <a:avLst/>
          </a:prstGeom>
          <a:solidFill>
            <a:schemeClr val="accent2"/>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Story Title 2</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student, I can see my lesson schedule for the upcoming weeks, so that I can modify/cancel the lesson if I am unavailable.</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b="1" dirty="0">
                <a:solidFill>
                  <a:schemeClr val="tx1"/>
                </a:solidFill>
              </a:rPr>
              <a:t>Acceptance Criteria</a:t>
            </a:r>
          </a:p>
          <a:p>
            <a:r>
              <a:rPr lang="en-AU" sz="2000" dirty="0">
                <a:solidFill>
                  <a:schemeClr val="tx1"/>
                </a:solidFill>
              </a:rPr>
              <a:t>When signed into student portal, the student can view a schedule/calendar with lessons displayed on corresponding days. By ‘clicking’ on a day, a student is able to modify the lesson to change day and/or time.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b="1" dirty="0">
                <a:solidFill>
                  <a:schemeClr val="tx1"/>
                </a:solidFill>
              </a:rPr>
              <a:t>Notes</a:t>
            </a:r>
          </a:p>
          <a:p>
            <a:r>
              <a:rPr lang="en-AU" sz="2000" dirty="0">
                <a:solidFill>
                  <a:schemeClr val="tx1"/>
                </a:solidFill>
              </a:rPr>
              <a:t>How will we implement this? (Simple calendar system)</a:t>
            </a:r>
          </a:p>
          <a:p>
            <a:endParaRPr lang="en-AU" sz="2000" dirty="0">
              <a:solidFill>
                <a:schemeClr val="tx1"/>
              </a:solidFill>
            </a:endParaRPr>
          </a:p>
        </p:txBody>
      </p:sp>
    </p:spTree>
    <p:extLst>
      <p:ext uri="{BB962C8B-B14F-4D97-AF65-F5344CB8AC3E}">
        <p14:creationId xmlns:p14="http://schemas.microsoft.com/office/powerpoint/2010/main" val="3177331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3</a:t>
            </a:r>
          </a:p>
        </p:txBody>
      </p:sp>
      <p:sp>
        <p:nvSpPr>
          <p:cNvPr id="6" name="Rectangle 5"/>
          <p:cNvSpPr/>
          <p:nvPr/>
        </p:nvSpPr>
        <p:spPr>
          <a:xfrm>
            <a:off x="831153" y="109410"/>
            <a:ext cx="7380000" cy="540000"/>
          </a:xfrm>
          <a:prstGeom prst="rect">
            <a:avLst/>
          </a:prstGeom>
          <a:solidFill>
            <a:schemeClr val="accent2"/>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Story Title 3</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teacher, I can view student information so that I can contact the student regarding their lessons if required.</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b="1" dirty="0">
                <a:solidFill>
                  <a:schemeClr val="tx1"/>
                </a:solidFill>
              </a:rPr>
              <a:t>Acceptance Criteria</a:t>
            </a:r>
          </a:p>
          <a:p>
            <a:r>
              <a:rPr lang="en-AU" sz="2000" dirty="0">
                <a:solidFill>
                  <a:schemeClr val="tx1"/>
                </a:solidFill>
              </a:rPr>
              <a:t>Teacher can view their student contact information by signing in to their ‘teacher profile’.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b="1" dirty="0">
                <a:solidFill>
                  <a:schemeClr val="tx1"/>
                </a:solidFill>
              </a:rPr>
              <a:t>Notes</a:t>
            </a:r>
          </a:p>
          <a:p>
            <a:r>
              <a:rPr lang="en-AU" sz="2000" dirty="0">
                <a:solidFill>
                  <a:schemeClr val="tx1"/>
                </a:solidFill>
              </a:rPr>
              <a:t>Expose student information through the website UI.</a:t>
            </a:r>
          </a:p>
        </p:txBody>
      </p:sp>
    </p:spTree>
    <p:extLst>
      <p:ext uri="{BB962C8B-B14F-4D97-AF65-F5344CB8AC3E}">
        <p14:creationId xmlns:p14="http://schemas.microsoft.com/office/powerpoint/2010/main" val="2354301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4</a:t>
            </a:r>
          </a:p>
        </p:txBody>
      </p:sp>
      <p:sp>
        <p:nvSpPr>
          <p:cNvPr id="6" name="Rectangle 5"/>
          <p:cNvSpPr/>
          <p:nvPr/>
        </p:nvSpPr>
        <p:spPr>
          <a:xfrm>
            <a:off x="831153" y="109410"/>
            <a:ext cx="7380000" cy="540000"/>
          </a:xfrm>
          <a:prstGeom prst="rect">
            <a:avLst/>
          </a:prstGeom>
          <a:solidFill>
            <a:schemeClr val="accent2"/>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Story Title 4</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administrator, I can export invoices from the UI, based off of weekly lessons, so that I can send them to students to charge them for the correct amount.</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b="1" dirty="0">
                <a:solidFill>
                  <a:schemeClr val="tx1"/>
                </a:solidFill>
              </a:rPr>
              <a:t>Acceptance Criteria</a:t>
            </a:r>
          </a:p>
          <a:p>
            <a:r>
              <a:rPr lang="en-AU" sz="2000" dirty="0">
                <a:solidFill>
                  <a:schemeClr val="tx1"/>
                </a:solidFill>
              </a:rPr>
              <a:t>Admin/owner can export weekly lesson invoices for each student via an intuitive UI. Admin/owner can receive confirmation of student receiving invoice (confirmation email). (TBC)</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b="1" dirty="0">
                <a:solidFill>
                  <a:schemeClr val="tx1"/>
                </a:solidFill>
              </a:rPr>
              <a:t>Notes</a:t>
            </a:r>
          </a:p>
          <a:p>
            <a:r>
              <a:rPr lang="en-AU" sz="2000" dirty="0">
                <a:solidFill>
                  <a:schemeClr val="tx1"/>
                </a:solidFill>
              </a:rPr>
              <a:t>SQL queries that retrieve the lesson information so that it can be inserted into a PDF template of an invoice.</a:t>
            </a:r>
          </a:p>
        </p:txBody>
      </p:sp>
    </p:spTree>
    <p:extLst>
      <p:ext uri="{BB962C8B-B14F-4D97-AF65-F5344CB8AC3E}">
        <p14:creationId xmlns:p14="http://schemas.microsoft.com/office/powerpoint/2010/main" val="3659312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5</a:t>
            </a:r>
          </a:p>
        </p:txBody>
      </p:sp>
      <p:sp>
        <p:nvSpPr>
          <p:cNvPr id="6" name="Rectangle 5"/>
          <p:cNvSpPr/>
          <p:nvPr/>
        </p:nvSpPr>
        <p:spPr>
          <a:xfrm>
            <a:off x="831153" y="109410"/>
            <a:ext cx="7380000" cy="540000"/>
          </a:xfrm>
          <a:prstGeom prst="rect">
            <a:avLst/>
          </a:prstGeom>
          <a:solidFill>
            <a:schemeClr val="accent2"/>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Story Title 5</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teacher, I can create comments on my students' lessons after the lesson has finished, so that they can review them and evaluate how the lesson went, and get feedback on further practise they may need. It will also serve as a record of their progression.</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b="1" dirty="0">
                <a:solidFill>
                  <a:schemeClr val="tx1"/>
                </a:solidFill>
              </a:rPr>
              <a:t>Acceptance Criteria</a:t>
            </a:r>
          </a:p>
          <a:p>
            <a:r>
              <a:rPr lang="en-AU" sz="2000" dirty="0">
                <a:solidFill>
                  <a:schemeClr val="tx1"/>
                </a:solidFill>
              </a:rPr>
              <a:t>When signed in to their teacher account, a teacher can view a ‘lesson overview’ (calendar or list?) and when selecting an item can view details for the lesson as well as adding comments. Ensure comments are added correctly, and that they are viewable by students</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b="1" dirty="0">
                <a:solidFill>
                  <a:schemeClr val="tx1"/>
                </a:solidFill>
              </a:rPr>
              <a:t>Notes</a:t>
            </a:r>
          </a:p>
          <a:p>
            <a:r>
              <a:rPr lang="en-AU" sz="2000" dirty="0">
                <a:solidFill>
                  <a:schemeClr val="tx1"/>
                </a:solidFill>
              </a:rPr>
              <a:t>Simple form on the lesson page, only accessible by teachers, that allows comments to be added.</a:t>
            </a:r>
          </a:p>
        </p:txBody>
      </p:sp>
    </p:spTree>
    <p:extLst>
      <p:ext uri="{BB962C8B-B14F-4D97-AF65-F5344CB8AC3E}">
        <p14:creationId xmlns:p14="http://schemas.microsoft.com/office/powerpoint/2010/main" val="737103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6</a:t>
            </a:r>
          </a:p>
        </p:txBody>
      </p:sp>
      <p:sp>
        <p:nvSpPr>
          <p:cNvPr id="6" name="Rectangle 5"/>
          <p:cNvSpPr/>
          <p:nvPr/>
        </p:nvSpPr>
        <p:spPr>
          <a:xfrm>
            <a:off x="831153" y="109410"/>
            <a:ext cx="7380000" cy="540000"/>
          </a:xfrm>
          <a:prstGeom prst="rect">
            <a:avLst/>
          </a:prstGeom>
          <a:solidFill>
            <a:schemeClr val="accent3"/>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Returning Student</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rgbClr val="000000"/>
                </a:solidFill>
              </a:rPr>
              <a:t>As a returning student, I want to select the teacher I had previously to teach me so that prior experiences can be built upon.</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b="1" dirty="0">
                <a:solidFill>
                  <a:schemeClr val="tx1"/>
                </a:solidFill>
              </a:rPr>
              <a:t>Acceptance Criteria</a:t>
            </a:r>
          </a:p>
          <a:p>
            <a:r>
              <a:rPr lang="en-AU" sz="2000" dirty="0">
                <a:solidFill>
                  <a:schemeClr val="tx1"/>
                </a:solidFill>
              </a:rPr>
              <a:t>Returning student is able to select teacher from list of available teachers when booking lessons.</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b="1" dirty="0">
                <a:solidFill>
                  <a:schemeClr val="tx1"/>
                </a:solidFill>
              </a:rPr>
              <a:t>Notes</a:t>
            </a:r>
          </a:p>
          <a:p>
            <a:r>
              <a:rPr lang="en-AU" sz="2000" dirty="0">
                <a:solidFill>
                  <a:schemeClr val="tx1"/>
                </a:solidFill>
              </a:rPr>
              <a:t>Create a teacher selection form for student profiles when enrolling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7</a:t>
            </a:r>
          </a:p>
        </p:txBody>
      </p:sp>
      <p:sp>
        <p:nvSpPr>
          <p:cNvPr id="6" name="Rectangle 5"/>
          <p:cNvSpPr/>
          <p:nvPr/>
        </p:nvSpPr>
        <p:spPr>
          <a:xfrm>
            <a:off x="831153" y="109410"/>
            <a:ext cx="7380000" cy="540000"/>
          </a:xfrm>
          <a:prstGeom prst="rect">
            <a:avLst/>
          </a:prstGeom>
          <a:solidFill>
            <a:schemeClr val="accent3"/>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Teacher of Young Students</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rgbClr val="000000"/>
                </a:solidFill>
              </a:rPr>
              <a:t>As a teacher of younger students (10&gt;18), I want to be able to see the contact details of students’ parents so that I can reprimand them in the event of a student being unruly or disruptive.</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b="1" dirty="0">
                <a:solidFill>
                  <a:schemeClr val="tx1"/>
                </a:solidFill>
              </a:rPr>
              <a:t>Acceptance Criteria</a:t>
            </a:r>
          </a:p>
          <a:p>
            <a:r>
              <a:rPr lang="en-AU" sz="2000" dirty="0">
                <a:solidFill>
                  <a:srgbClr val="000000"/>
                </a:solidFill>
                <a:latin typeface="Arial" panose="020B0604020202020204" pitchFamily="34" charset="0"/>
              </a:rPr>
              <a:t>Add a test student to the table with those parameters filled out, query it for those attributes.</a:t>
            </a: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b="1" dirty="0">
                <a:solidFill>
                  <a:schemeClr val="tx1"/>
                </a:solidFill>
              </a:rPr>
              <a:t>Notes</a:t>
            </a:r>
          </a:p>
          <a:p>
            <a:r>
              <a:rPr lang="en-AU" sz="2000" dirty="0">
                <a:solidFill>
                  <a:srgbClr val="000000"/>
                </a:solidFill>
                <a:latin typeface="Arial" panose="020B0604020202020204" pitchFamily="34" charset="0"/>
              </a:rPr>
              <a:t>Create an attribute for the student table detailing parent details and make it accessible to teachers.</a:t>
            </a:r>
            <a:endParaRPr lang="en-AU" sz="2000" dirty="0">
              <a:solidFill>
                <a:schemeClr val="tx1"/>
              </a:solidFill>
            </a:endParaRPr>
          </a:p>
        </p:txBody>
      </p:sp>
    </p:spTree>
    <p:extLst>
      <p:ext uri="{BB962C8B-B14F-4D97-AF65-F5344CB8AC3E}">
        <p14:creationId xmlns:p14="http://schemas.microsoft.com/office/powerpoint/2010/main" val="3503899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8</a:t>
            </a:r>
          </a:p>
        </p:txBody>
      </p:sp>
      <p:sp>
        <p:nvSpPr>
          <p:cNvPr id="6" name="Rectangle 5"/>
          <p:cNvSpPr/>
          <p:nvPr/>
        </p:nvSpPr>
        <p:spPr>
          <a:xfrm>
            <a:off x="831153" y="109410"/>
            <a:ext cx="7380000" cy="540000"/>
          </a:xfrm>
          <a:prstGeom prst="rect">
            <a:avLst/>
          </a:prstGeom>
          <a:solidFill>
            <a:schemeClr val="accent3"/>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English Second Language student</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student non-fluent in English, I want to be able to select a teacher who speaks my first language so that I can be in a better learning environment.</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b="1" dirty="0">
                <a:solidFill>
                  <a:schemeClr val="tx1"/>
                </a:solidFill>
              </a:rPr>
              <a:t>Acceptance Criteria</a:t>
            </a:r>
          </a:p>
          <a:p>
            <a:r>
              <a:rPr lang="en-AU" sz="2000" dirty="0">
                <a:solidFill>
                  <a:schemeClr val="tx1"/>
                </a:solidFill>
              </a:rPr>
              <a:t>A student (existing/new) is able to select a teacher from a list filtered by languages spoken by the teacher when booking a lesson.</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b="1" dirty="0">
                <a:solidFill>
                  <a:schemeClr val="tx1"/>
                </a:solidFill>
              </a:rPr>
              <a:t>Notes</a:t>
            </a:r>
          </a:p>
          <a:p>
            <a:r>
              <a:rPr lang="en-AU" sz="2000" dirty="0">
                <a:solidFill>
                  <a:schemeClr val="tx1"/>
                </a:solidFill>
              </a:rPr>
              <a:t>Create a form for student profiles that allows for students to log their languages spoken and query that with the teachers table to match students with teachers that speak that language.</a:t>
            </a:r>
          </a:p>
        </p:txBody>
      </p:sp>
    </p:spTree>
    <p:extLst>
      <p:ext uri="{BB962C8B-B14F-4D97-AF65-F5344CB8AC3E}">
        <p14:creationId xmlns:p14="http://schemas.microsoft.com/office/powerpoint/2010/main" val="2018505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385</TotalTime>
  <Words>2713</Words>
  <Application>Microsoft Macintosh PowerPoint</Application>
  <PresentationFormat>A4 Paper (210x297 mm)</PresentationFormat>
  <Paragraphs>271</Paragraphs>
  <Slides>26</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Thomaco Consultancies</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Richard Thomas</dc:creator>
  <cp:lastModifiedBy>Nicholas Pettigrew</cp:lastModifiedBy>
  <cp:revision>13</cp:revision>
  <dcterms:created xsi:type="dcterms:W3CDTF">2011-08-10T11:51:47Z</dcterms:created>
  <dcterms:modified xsi:type="dcterms:W3CDTF">2018-03-10T06:56:05Z</dcterms:modified>
</cp:coreProperties>
</file>