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81" r:id="rId4"/>
    <p:sldMasterId id="2147484232" r:id="rId5"/>
  </p:sldMasterIdLst>
  <p:notesMasterIdLst>
    <p:notesMasterId r:id="rId70"/>
  </p:notesMasterIdLst>
  <p:handoutMasterIdLst>
    <p:handoutMasterId r:id="rId71"/>
  </p:handoutMasterIdLst>
  <p:sldIdLst>
    <p:sldId id="372" r:id="rId6"/>
    <p:sldId id="455" r:id="rId7"/>
    <p:sldId id="375" r:id="rId8"/>
    <p:sldId id="536" r:id="rId9"/>
    <p:sldId id="376" r:id="rId10"/>
    <p:sldId id="456" r:id="rId11"/>
    <p:sldId id="526" r:id="rId12"/>
    <p:sldId id="537" r:id="rId13"/>
    <p:sldId id="439" r:id="rId14"/>
    <p:sldId id="458" r:id="rId15"/>
    <p:sldId id="457" r:id="rId16"/>
    <p:sldId id="441" r:id="rId17"/>
    <p:sldId id="527" r:id="rId18"/>
    <p:sldId id="528" r:id="rId19"/>
    <p:sldId id="378" r:id="rId20"/>
    <p:sldId id="465" r:id="rId21"/>
    <p:sldId id="461" r:id="rId22"/>
    <p:sldId id="538" r:id="rId23"/>
    <p:sldId id="466" r:id="rId24"/>
    <p:sldId id="469" r:id="rId25"/>
    <p:sldId id="472" r:id="rId26"/>
    <p:sldId id="474" r:id="rId27"/>
    <p:sldId id="477" r:id="rId28"/>
    <p:sldId id="480" r:id="rId29"/>
    <p:sldId id="482" r:id="rId30"/>
    <p:sldId id="484" r:id="rId31"/>
    <p:sldId id="486" r:id="rId32"/>
    <p:sldId id="492" r:id="rId33"/>
    <p:sldId id="495" r:id="rId34"/>
    <p:sldId id="392" r:id="rId35"/>
    <p:sldId id="463" r:id="rId36"/>
    <p:sldId id="391" r:id="rId37"/>
    <p:sldId id="529" r:id="rId38"/>
    <p:sldId id="394" r:id="rId39"/>
    <p:sldId id="454" r:id="rId40"/>
    <p:sldId id="447" r:id="rId41"/>
    <p:sldId id="449" r:id="rId42"/>
    <p:sldId id="453" r:id="rId43"/>
    <p:sldId id="464" r:id="rId44"/>
    <p:sldId id="402" r:id="rId45"/>
    <p:sldId id="403" r:id="rId46"/>
    <p:sldId id="506" r:id="rId47"/>
    <p:sldId id="499" r:id="rId48"/>
    <p:sldId id="406" r:id="rId49"/>
    <p:sldId id="408" r:id="rId50"/>
    <p:sldId id="501" r:id="rId51"/>
    <p:sldId id="502" r:id="rId52"/>
    <p:sldId id="412" r:id="rId53"/>
    <p:sldId id="413" r:id="rId54"/>
    <p:sldId id="414" r:id="rId55"/>
    <p:sldId id="415" r:id="rId56"/>
    <p:sldId id="418" r:id="rId57"/>
    <p:sldId id="503" r:id="rId58"/>
    <p:sldId id="539" r:id="rId59"/>
    <p:sldId id="416" r:id="rId60"/>
    <p:sldId id="532" r:id="rId61"/>
    <p:sldId id="533" r:id="rId62"/>
    <p:sldId id="500" r:id="rId63"/>
    <p:sldId id="431" r:id="rId64"/>
    <p:sldId id="434" r:id="rId65"/>
    <p:sldId id="435" r:id="rId66"/>
    <p:sldId id="436" r:id="rId67"/>
    <p:sldId id="437" r:id="rId68"/>
    <p:sldId id="438" r:id="rId69"/>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b="1"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b="1"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b="1"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b="1" kern="1200">
        <a:solidFill>
          <a:schemeClr val="tx1"/>
        </a:solidFill>
        <a:latin typeface="Arial" charset="0"/>
        <a:ea typeface="ＭＳ Ｐゴシック" pitchFamily="34" charset="-128"/>
        <a:cs typeface="+mn-cs"/>
      </a:defRPr>
    </a:lvl5pPr>
    <a:lvl6pPr marL="2286000" algn="l" defTabSz="914400" rtl="0" eaLnBrk="1" latinLnBrk="0" hangingPunct="1">
      <a:defRPr sz="2400" b="1" kern="1200">
        <a:solidFill>
          <a:schemeClr val="tx1"/>
        </a:solidFill>
        <a:latin typeface="Arial" charset="0"/>
        <a:ea typeface="ＭＳ Ｐゴシック" pitchFamily="34" charset="-128"/>
        <a:cs typeface="+mn-cs"/>
      </a:defRPr>
    </a:lvl6pPr>
    <a:lvl7pPr marL="2743200" algn="l" defTabSz="914400" rtl="0" eaLnBrk="1" latinLnBrk="0" hangingPunct="1">
      <a:defRPr sz="2400" b="1" kern="1200">
        <a:solidFill>
          <a:schemeClr val="tx1"/>
        </a:solidFill>
        <a:latin typeface="Arial" charset="0"/>
        <a:ea typeface="ＭＳ Ｐゴシック" pitchFamily="34" charset="-128"/>
        <a:cs typeface="+mn-cs"/>
      </a:defRPr>
    </a:lvl7pPr>
    <a:lvl8pPr marL="3200400" algn="l" defTabSz="914400" rtl="0" eaLnBrk="1" latinLnBrk="0" hangingPunct="1">
      <a:defRPr sz="2400" b="1" kern="1200">
        <a:solidFill>
          <a:schemeClr val="tx1"/>
        </a:solidFill>
        <a:latin typeface="Arial" charset="0"/>
        <a:ea typeface="ＭＳ Ｐゴシック" pitchFamily="34" charset="-128"/>
        <a:cs typeface="+mn-cs"/>
      </a:defRPr>
    </a:lvl8pPr>
    <a:lvl9pPr marL="3657600" algn="l" defTabSz="914400" rtl="0" eaLnBrk="1" latinLnBrk="0" hangingPunct="1">
      <a:defRPr sz="2400" b="1"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7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548A29"/>
    <a:srgbClr val="DD7608"/>
    <a:srgbClr val="C867B6"/>
    <a:srgbClr val="FFCF37"/>
    <a:srgbClr val="E1AD00"/>
    <a:srgbClr val="18A68B"/>
    <a:srgbClr val="62D6E6"/>
    <a:srgbClr val="5B77BA"/>
    <a:srgbClr val="6DB23F"/>
    <a:srgbClr val="D87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48"/>
      </p:cViewPr>
      <p:guideLst>
        <p:guide orient="horz" pos="2160"/>
        <p:guide pos="27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86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 Type="http://schemas.openxmlformats.org/officeDocument/2006/relationships/slide" Target="slides/slide2.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70E495-5CF8-45EC-8F51-5E6DCE293A2C}"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7FF5F44E-9D6C-421C-858C-55AA779318E7}">
      <dgm:prSet phldrT="[Text]"/>
      <dgm:spPr/>
      <dgm:t>
        <a:bodyPr/>
        <a:lstStyle/>
        <a:p>
          <a:r>
            <a:rPr lang="en-US" dirty="0" smtClean="0"/>
            <a:t>Watch Code</a:t>
          </a:r>
          <a:endParaRPr lang="en-US" dirty="0"/>
        </a:p>
      </dgm:t>
    </dgm:pt>
    <dgm:pt modelId="{5844F708-151B-46F2-9F67-60A3F20D55AB}" type="parTrans" cxnId="{AF2AFBB3-6A4B-4A73-9170-41680D5FDC67}">
      <dgm:prSet/>
      <dgm:spPr/>
      <dgm:t>
        <a:bodyPr/>
        <a:lstStyle/>
        <a:p>
          <a:endParaRPr lang="en-US"/>
        </a:p>
      </dgm:t>
    </dgm:pt>
    <dgm:pt modelId="{058608D2-6ACC-4207-B05A-83C1BFACCAFD}" type="sibTrans" cxnId="{AF2AFBB3-6A4B-4A73-9170-41680D5FDC67}">
      <dgm:prSet/>
      <dgm:spPr/>
      <dgm:t>
        <a:bodyPr/>
        <a:lstStyle/>
        <a:p>
          <a:endParaRPr lang="en-US"/>
        </a:p>
      </dgm:t>
    </dgm:pt>
    <dgm:pt modelId="{37CC6555-21E7-44C1-BD78-947C115F628C}">
      <dgm:prSet phldrT="[Text]"/>
      <dgm:spPr/>
      <dgm:t>
        <a:bodyPr/>
        <a:lstStyle/>
        <a:p>
          <a:r>
            <a:rPr lang="en-US" dirty="0" smtClean="0"/>
            <a:t>Build Product</a:t>
          </a:r>
          <a:endParaRPr lang="en-US" dirty="0"/>
        </a:p>
      </dgm:t>
    </dgm:pt>
    <dgm:pt modelId="{93DD3AE7-EDC4-44DD-8C68-41E6A9EC9CB5}" type="parTrans" cxnId="{DB489458-B5EB-426F-849A-DE84FF0F70A4}">
      <dgm:prSet/>
      <dgm:spPr/>
      <dgm:t>
        <a:bodyPr/>
        <a:lstStyle/>
        <a:p>
          <a:endParaRPr lang="en-US"/>
        </a:p>
      </dgm:t>
    </dgm:pt>
    <dgm:pt modelId="{D02EF37A-1CB6-4465-9A32-C8A24D1C103D}" type="sibTrans" cxnId="{DB489458-B5EB-426F-849A-DE84FF0F70A4}">
      <dgm:prSet/>
      <dgm:spPr/>
      <dgm:t>
        <a:bodyPr/>
        <a:lstStyle/>
        <a:p>
          <a:endParaRPr lang="en-US"/>
        </a:p>
      </dgm:t>
    </dgm:pt>
    <dgm:pt modelId="{6DA8684E-002F-459C-B6F9-9124A70A889F}">
      <dgm:prSet phldrT="[Text]"/>
      <dgm:spPr/>
      <dgm:t>
        <a:bodyPr/>
        <a:lstStyle/>
        <a:p>
          <a:r>
            <a:rPr lang="en-US" dirty="0" smtClean="0"/>
            <a:t>Run Tests</a:t>
          </a:r>
          <a:endParaRPr lang="en-US" dirty="0"/>
        </a:p>
      </dgm:t>
    </dgm:pt>
    <dgm:pt modelId="{2ADF9F51-A302-4CA7-ACAA-F99BA04FBC7A}" type="parTrans" cxnId="{331AB878-E42C-4C43-8C66-CA5DAA15B1E3}">
      <dgm:prSet/>
      <dgm:spPr/>
      <dgm:t>
        <a:bodyPr/>
        <a:lstStyle/>
        <a:p>
          <a:endParaRPr lang="en-US"/>
        </a:p>
      </dgm:t>
    </dgm:pt>
    <dgm:pt modelId="{9FBCA14F-2BA7-4034-9249-7C580D0381C1}" type="sibTrans" cxnId="{331AB878-E42C-4C43-8C66-CA5DAA15B1E3}">
      <dgm:prSet/>
      <dgm:spPr/>
      <dgm:t>
        <a:bodyPr/>
        <a:lstStyle/>
        <a:p>
          <a:endParaRPr lang="en-US"/>
        </a:p>
      </dgm:t>
    </dgm:pt>
    <dgm:pt modelId="{725F3645-2580-44A2-95AB-5C0B0C3B255F}">
      <dgm:prSet phldrT="[Text]"/>
      <dgm:spPr/>
      <dgm:t>
        <a:bodyPr/>
        <a:lstStyle/>
        <a:p>
          <a:r>
            <a:rPr lang="en-US" dirty="0" smtClean="0"/>
            <a:t>Publish results</a:t>
          </a:r>
          <a:endParaRPr lang="en-US" dirty="0"/>
        </a:p>
      </dgm:t>
    </dgm:pt>
    <dgm:pt modelId="{6849DE25-5298-42AC-A939-2A303965FF07}" type="parTrans" cxnId="{33959E01-1640-4C02-9600-970B14DB8617}">
      <dgm:prSet/>
      <dgm:spPr/>
      <dgm:t>
        <a:bodyPr/>
        <a:lstStyle/>
        <a:p>
          <a:endParaRPr lang="en-US"/>
        </a:p>
      </dgm:t>
    </dgm:pt>
    <dgm:pt modelId="{FE9090D7-6A2C-4FFB-BC41-D05C0DD282B6}" type="sibTrans" cxnId="{33959E01-1640-4C02-9600-970B14DB8617}">
      <dgm:prSet/>
      <dgm:spPr/>
      <dgm:t>
        <a:bodyPr/>
        <a:lstStyle/>
        <a:p>
          <a:endParaRPr lang="en-US"/>
        </a:p>
      </dgm:t>
    </dgm:pt>
    <dgm:pt modelId="{962CFA30-5E64-48C5-AE3E-F80D5D1BD362}" type="pres">
      <dgm:prSet presAssocID="{2570E495-5CF8-45EC-8F51-5E6DCE293A2C}" presName="cycle" presStyleCnt="0">
        <dgm:presLayoutVars>
          <dgm:dir/>
          <dgm:resizeHandles val="exact"/>
        </dgm:presLayoutVars>
      </dgm:prSet>
      <dgm:spPr/>
      <dgm:t>
        <a:bodyPr/>
        <a:lstStyle/>
        <a:p>
          <a:endParaRPr lang="en-US"/>
        </a:p>
      </dgm:t>
    </dgm:pt>
    <dgm:pt modelId="{9C3A8DC6-C1A7-4790-ABB4-3BED8F6A90C9}" type="pres">
      <dgm:prSet presAssocID="{7FF5F44E-9D6C-421C-858C-55AA779318E7}" presName="node" presStyleLbl="node1" presStyleIdx="0" presStyleCnt="4">
        <dgm:presLayoutVars>
          <dgm:bulletEnabled val="1"/>
        </dgm:presLayoutVars>
      </dgm:prSet>
      <dgm:spPr/>
      <dgm:t>
        <a:bodyPr/>
        <a:lstStyle/>
        <a:p>
          <a:endParaRPr lang="en-US"/>
        </a:p>
      </dgm:t>
    </dgm:pt>
    <dgm:pt modelId="{53A5AA26-7185-4B5F-8AA8-23C6CDFCF746}" type="pres">
      <dgm:prSet presAssocID="{7FF5F44E-9D6C-421C-858C-55AA779318E7}" presName="spNode" presStyleCnt="0"/>
      <dgm:spPr/>
    </dgm:pt>
    <dgm:pt modelId="{B4E929D6-EAF0-4C49-ADD4-576C5CDA33BA}" type="pres">
      <dgm:prSet presAssocID="{058608D2-6ACC-4207-B05A-83C1BFACCAFD}" presName="sibTrans" presStyleLbl="sibTrans1D1" presStyleIdx="0" presStyleCnt="4"/>
      <dgm:spPr/>
      <dgm:t>
        <a:bodyPr/>
        <a:lstStyle/>
        <a:p>
          <a:endParaRPr lang="en-US"/>
        </a:p>
      </dgm:t>
    </dgm:pt>
    <dgm:pt modelId="{76EAC71F-37F6-4ED7-8C12-527AEE27994B}" type="pres">
      <dgm:prSet presAssocID="{37CC6555-21E7-44C1-BD78-947C115F628C}" presName="node" presStyleLbl="node1" presStyleIdx="1" presStyleCnt="4">
        <dgm:presLayoutVars>
          <dgm:bulletEnabled val="1"/>
        </dgm:presLayoutVars>
      </dgm:prSet>
      <dgm:spPr/>
      <dgm:t>
        <a:bodyPr/>
        <a:lstStyle/>
        <a:p>
          <a:endParaRPr lang="en-US"/>
        </a:p>
      </dgm:t>
    </dgm:pt>
    <dgm:pt modelId="{848637CE-A76A-4475-9EA1-4E4A8E0E568F}" type="pres">
      <dgm:prSet presAssocID="{37CC6555-21E7-44C1-BD78-947C115F628C}" presName="spNode" presStyleCnt="0"/>
      <dgm:spPr/>
    </dgm:pt>
    <dgm:pt modelId="{21F5CA2D-6032-476B-84C7-46E364D7C596}" type="pres">
      <dgm:prSet presAssocID="{D02EF37A-1CB6-4465-9A32-C8A24D1C103D}" presName="sibTrans" presStyleLbl="sibTrans1D1" presStyleIdx="1" presStyleCnt="4"/>
      <dgm:spPr/>
      <dgm:t>
        <a:bodyPr/>
        <a:lstStyle/>
        <a:p>
          <a:endParaRPr lang="en-US"/>
        </a:p>
      </dgm:t>
    </dgm:pt>
    <dgm:pt modelId="{7B72BA41-B303-4F51-A781-985082EF5218}" type="pres">
      <dgm:prSet presAssocID="{6DA8684E-002F-459C-B6F9-9124A70A889F}" presName="node" presStyleLbl="node1" presStyleIdx="2" presStyleCnt="4">
        <dgm:presLayoutVars>
          <dgm:bulletEnabled val="1"/>
        </dgm:presLayoutVars>
      </dgm:prSet>
      <dgm:spPr/>
      <dgm:t>
        <a:bodyPr/>
        <a:lstStyle/>
        <a:p>
          <a:endParaRPr lang="en-US"/>
        </a:p>
      </dgm:t>
    </dgm:pt>
    <dgm:pt modelId="{6BC16A71-A33E-4F9D-BE59-B353AADDC1C3}" type="pres">
      <dgm:prSet presAssocID="{6DA8684E-002F-459C-B6F9-9124A70A889F}" presName="spNode" presStyleCnt="0"/>
      <dgm:spPr/>
    </dgm:pt>
    <dgm:pt modelId="{14A8346D-A3B5-4038-A7FC-AA23012EFC81}" type="pres">
      <dgm:prSet presAssocID="{9FBCA14F-2BA7-4034-9249-7C580D0381C1}" presName="sibTrans" presStyleLbl="sibTrans1D1" presStyleIdx="2" presStyleCnt="4"/>
      <dgm:spPr/>
      <dgm:t>
        <a:bodyPr/>
        <a:lstStyle/>
        <a:p>
          <a:endParaRPr lang="en-US"/>
        </a:p>
      </dgm:t>
    </dgm:pt>
    <dgm:pt modelId="{49960E20-1538-4D45-80AE-DA028A0992DE}" type="pres">
      <dgm:prSet presAssocID="{725F3645-2580-44A2-95AB-5C0B0C3B255F}" presName="node" presStyleLbl="node1" presStyleIdx="3" presStyleCnt="4">
        <dgm:presLayoutVars>
          <dgm:bulletEnabled val="1"/>
        </dgm:presLayoutVars>
      </dgm:prSet>
      <dgm:spPr/>
      <dgm:t>
        <a:bodyPr/>
        <a:lstStyle/>
        <a:p>
          <a:endParaRPr lang="en-US"/>
        </a:p>
      </dgm:t>
    </dgm:pt>
    <dgm:pt modelId="{DF4E4802-7D9C-4BB1-8E80-1152E21607B2}" type="pres">
      <dgm:prSet presAssocID="{725F3645-2580-44A2-95AB-5C0B0C3B255F}" presName="spNode" presStyleCnt="0"/>
      <dgm:spPr/>
    </dgm:pt>
    <dgm:pt modelId="{FB74840A-C969-4319-8FF1-78ED1A676352}" type="pres">
      <dgm:prSet presAssocID="{FE9090D7-6A2C-4FFB-BC41-D05C0DD282B6}" presName="sibTrans" presStyleLbl="sibTrans1D1" presStyleIdx="3" presStyleCnt="4"/>
      <dgm:spPr/>
      <dgm:t>
        <a:bodyPr/>
        <a:lstStyle/>
        <a:p>
          <a:endParaRPr lang="en-US"/>
        </a:p>
      </dgm:t>
    </dgm:pt>
  </dgm:ptLst>
  <dgm:cxnLst>
    <dgm:cxn modelId="{33959E01-1640-4C02-9600-970B14DB8617}" srcId="{2570E495-5CF8-45EC-8F51-5E6DCE293A2C}" destId="{725F3645-2580-44A2-95AB-5C0B0C3B255F}" srcOrd="3" destOrd="0" parTransId="{6849DE25-5298-42AC-A939-2A303965FF07}" sibTransId="{FE9090D7-6A2C-4FFB-BC41-D05C0DD282B6}"/>
    <dgm:cxn modelId="{D30957EE-913D-4029-B167-103CBD8BE514}" type="presOf" srcId="{FE9090D7-6A2C-4FFB-BC41-D05C0DD282B6}" destId="{FB74840A-C969-4319-8FF1-78ED1A676352}" srcOrd="0" destOrd="0" presId="urn:microsoft.com/office/officeart/2005/8/layout/cycle5"/>
    <dgm:cxn modelId="{DB489458-B5EB-426F-849A-DE84FF0F70A4}" srcId="{2570E495-5CF8-45EC-8F51-5E6DCE293A2C}" destId="{37CC6555-21E7-44C1-BD78-947C115F628C}" srcOrd="1" destOrd="0" parTransId="{93DD3AE7-EDC4-44DD-8C68-41E6A9EC9CB5}" sibTransId="{D02EF37A-1CB6-4465-9A32-C8A24D1C103D}"/>
    <dgm:cxn modelId="{331AB878-E42C-4C43-8C66-CA5DAA15B1E3}" srcId="{2570E495-5CF8-45EC-8F51-5E6DCE293A2C}" destId="{6DA8684E-002F-459C-B6F9-9124A70A889F}" srcOrd="2" destOrd="0" parTransId="{2ADF9F51-A302-4CA7-ACAA-F99BA04FBC7A}" sibTransId="{9FBCA14F-2BA7-4034-9249-7C580D0381C1}"/>
    <dgm:cxn modelId="{38C826CC-5A22-48B8-8903-79BE51EA577D}" type="presOf" srcId="{7FF5F44E-9D6C-421C-858C-55AA779318E7}" destId="{9C3A8DC6-C1A7-4790-ABB4-3BED8F6A90C9}" srcOrd="0" destOrd="0" presId="urn:microsoft.com/office/officeart/2005/8/layout/cycle5"/>
    <dgm:cxn modelId="{DF421FAD-8CC3-48AE-AB5A-246476ED2B8C}" type="presOf" srcId="{6DA8684E-002F-459C-B6F9-9124A70A889F}" destId="{7B72BA41-B303-4F51-A781-985082EF5218}" srcOrd="0" destOrd="0" presId="urn:microsoft.com/office/officeart/2005/8/layout/cycle5"/>
    <dgm:cxn modelId="{1B8F92CC-2931-4DC5-8ADC-01D02C021C09}" type="presOf" srcId="{9FBCA14F-2BA7-4034-9249-7C580D0381C1}" destId="{14A8346D-A3B5-4038-A7FC-AA23012EFC81}" srcOrd="0" destOrd="0" presId="urn:microsoft.com/office/officeart/2005/8/layout/cycle5"/>
    <dgm:cxn modelId="{BBB21C25-F42A-4FCF-9994-7FFFCCA0AA24}" type="presOf" srcId="{058608D2-6ACC-4207-B05A-83C1BFACCAFD}" destId="{B4E929D6-EAF0-4C49-ADD4-576C5CDA33BA}" srcOrd="0" destOrd="0" presId="urn:microsoft.com/office/officeart/2005/8/layout/cycle5"/>
    <dgm:cxn modelId="{55164815-0C81-4C37-8790-27F19DDF98D3}" type="presOf" srcId="{D02EF37A-1CB6-4465-9A32-C8A24D1C103D}" destId="{21F5CA2D-6032-476B-84C7-46E364D7C596}" srcOrd="0" destOrd="0" presId="urn:microsoft.com/office/officeart/2005/8/layout/cycle5"/>
    <dgm:cxn modelId="{9FDB95A8-477F-45B6-B32E-CB4D53F4AE41}" type="presOf" srcId="{725F3645-2580-44A2-95AB-5C0B0C3B255F}" destId="{49960E20-1538-4D45-80AE-DA028A0992DE}" srcOrd="0" destOrd="0" presId="urn:microsoft.com/office/officeart/2005/8/layout/cycle5"/>
    <dgm:cxn modelId="{55E39EA6-25E0-4F72-B20E-F57EC93E0108}" type="presOf" srcId="{2570E495-5CF8-45EC-8F51-5E6DCE293A2C}" destId="{962CFA30-5E64-48C5-AE3E-F80D5D1BD362}" srcOrd="0" destOrd="0" presId="urn:microsoft.com/office/officeart/2005/8/layout/cycle5"/>
    <dgm:cxn modelId="{AF2AFBB3-6A4B-4A73-9170-41680D5FDC67}" srcId="{2570E495-5CF8-45EC-8F51-5E6DCE293A2C}" destId="{7FF5F44E-9D6C-421C-858C-55AA779318E7}" srcOrd="0" destOrd="0" parTransId="{5844F708-151B-46F2-9F67-60A3F20D55AB}" sibTransId="{058608D2-6ACC-4207-B05A-83C1BFACCAFD}"/>
    <dgm:cxn modelId="{0D30C8B3-B267-4C0A-A7AE-30338DD53025}" type="presOf" srcId="{37CC6555-21E7-44C1-BD78-947C115F628C}" destId="{76EAC71F-37F6-4ED7-8C12-527AEE27994B}" srcOrd="0" destOrd="0" presId="urn:microsoft.com/office/officeart/2005/8/layout/cycle5"/>
    <dgm:cxn modelId="{4907AFDC-7C1B-469C-B38E-A05D5E30EF96}" type="presParOf" srcId="{962CFA30-5E64-48C5-AE3E-F80D5D1BD362}" destId="{9C3A8DC6-C1A7-4790-ABB4-3BED8F6A90C9}" srcOrd="0" destOrd="0" presId="urn:microsoft.com/office/officeart/2005/8/layout/cycle5"/>
    <dgm:cxn modelId="{9B958275-C4ED-4564-A4F8-CF8A1AAB1F3D}" type="presParOf" srcId="{962CFA30-5E64-48C5-AE3E-F80D5D1BD362}" destId="{53A5AA26-7185-4B5F-8AA8-23C6CDFCF746}" srcOrd="1" destOrd="0" presId="urn:microsoft.com/office/officeart/2005/8/layout/cycle5"/>
    <dgm:cxn modelId="{89DD224B-8B79-4C7A-92C2-EE71315AF9C0}" type="presParOf" srcId="{962CFA30-5E64-48C5-AE3E-F80D5D1BD362}" destId="{B4E929D6-EAF0-4C49-ADD4-576C5CDA33BA}" srcOrd="2" destOrd="0" presId="urn:microsoft.com/office/officeart/2005/8/layout/cycle5"/>
    <dgm:cxn modelId="{5EA549CE-0F26-49A6-B916-1A33F0106599}" type="presParOf" srcId="{962CFA30-5E64-48C5-AE3E-F80D5D1BD362}" destId="{76EAC71F-37F6-4ED7-8C12-527AEE27994B}" srcOrd="3" destOrd="0" presId="urn:microsoft.com/office/officeart/2005/8/layout/cycle5"/>
    <dgm:cxn modelId="{73641800-A0DA-4256-9438-8337160904DA}" type="presParOf" srcId="{962CFA30-5E64-48C5-AE3E-F80D5D1BD362}" destId="{848637CE-A76A-4475-9EA1-4E4A8E0E568F}" srcOrd="4" destOrd="0" presId="urn:microsoft.com/office/officeart/2005/8/layout/cycle5"/>
    <dgm:cxn modelId="{DFA083F8-AF58-441A-A3CE-9982E4657AD1}" type="presParOf" srcId="{962CFA30-5E64-48C5-AE3E-F80D5D1BD362}" destId="{21F5CA2D-6032-476B-84C7-46E364D7C596}" srcOrd="5" destOrd="0" presId="urn:microsoft.com/office/officeart/2005/8/layout/cycle5"/>
    <dgm:cxn modelId="{CCA78EC9-EC10-4A6B-9B02-039505ACA6C7}" type="presParOf" srcId="{962CFA30-5E64-48C5-AE3E-F80D5D1BD362}" destId="{7B72BA41-B303-4F51-A781-985082EF5218}" srcOrd="6" destOrd="0" presId="urn:microsoft.com/office/officeart/2005/8/layout/cycle5"/>
    <dgm:cxn modelId="{6C3EED1C-DC8D-43CA-8104-9ED0AF44DB66}" type="presParOf" srcId="{962CFA30-5E64-48C5-AE3E-F80D5D1BD362}" destId="{6BC16A71-A33E-4F9D-BE59-B353AADDC1C3}" srcOrd="7" destOrd="0" presId="urn:microsoft.com/office/officeart/2005/8/layout/cycle5"/>
    <dgm:cxn modelId="{A9C42A57-DEC4-4701-8CB5-02A69EA5D28B}" type="presParOf" srcId="{962CFA30-5E64-48C5-AE3E-F80D5D1BD362}" destId="{14A8346D-A3B5-4038-A7FC-AA23012EFC81}" srcOrd="8" destOrd="0" presId="urn:microsoft.com/office/officeart/2005/8/layout/cycle5"/>
    <dgm:cxn modelId="{BDA8CBD8-F68F-44A3-A86A-876CB25DE39C}" type="presParOf" srcId="{962CFA30-5E64-48C5-AE3E-F80D5D1BD362}" destId="{49960E20-1538-4D45-80AE-DA028A0992DE}" srcOrd="9" destOrd="0" presId="urn:microsoft.com/office/officeart/2005/8/layout/cycle5"/>
    <dgm:cxn modelId="{3953B4B0-8E9D-46C3-9143-F23E26AB2ED3}" type="presParOf" srcId="{962CFA30-5E64-48C5-AE3E-F80D5D1BD362}" destId="{DF4E4802-7D9C-4BB1-8E80-1152E21607B2}" srcOrd="10" destOrd="0" presId="urn:microsoft.com/office/officeart/2005/8/layout/cycle5"/>
    <dgm:cxn modelId="{D5552B88-B7AB-4EFC-88CD-2665634B4B89}" type="presParOf" srcId="{962CFA30-5E64-48C5-AE3E-F80D5D1BD362}" destId="{FB74840A-C969-4319-8FF1-78ED1A676352}"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3A8DC6-C1A7-4790-ABB4-3BED8F6A90C9}">
      <dsp:nvSpPr>
        <dsp:cNvPr id="0" name=""/>
        <dsp:cNvSpPr/>
      </dsp:nvSpPr>
      <dsp:spPr>
        <a:xfrm>
          <a:off x="936277" y="709189"/>
          <a:ext cx="870644" cy="5659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Watch Code</a:t>
          </a:r>
          <a:endParaRPr lang="en-US" sz="1400" kern="1200" dirty="0"/>
        </a:p>
      </dsp:txBody>
      <dsp:txXfrm>
        <a:off x="963903" y="736815"/>
        <a:ext cx="815392" cy="510666"/>
      </dsp:txXfrm>
    </dsp:sp>
    <dsp:sp modelId="{B4E929D6-EAF0-4C49-ADD4-576C5CDA33BA}">
      <dsp:nvSpPr>
        <dsp:cNvPr id="0" name=""/>
        <dsp:cNvSpPr/>
      </dsp:nvSpPr>
      <dsp:spPr>
        <a:xfrm>
          <a:off x="435730" y="992149"/>
          <a:ext cx="1871738" cy="1871738"/>
        </a:xfrm>
        <a:custGeom>
          <a:avLst/>
          <a:gdLst/>
          <a:ahLst/>
          <a:cxnLst/>
          <a:rect l="0" t="0" r="0" b="0"/>
          <a:pathLst>
            <a:path>
              <a:moveTo>
                <a:pt x="1491647" y="182900"/>
              </a:moveTo>
              <a:arcTo wR="935869" hR="935869" stAng="18385897" swAng="163548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6EAC71F-37F6-4ED7-8C12-527AEE27994B}">
      <dsp:nvSpPr>
        <dsp:cNvPr id="0" name=""/>
        <dsp:cNvSpPr/>
      </dsp:nvSpPr>
      <dsp:spPr>
        <a:xfrm>
          <a:off x="1872146" y="1645059"/>
          <a:ext cx="870644" cy="5659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Build Product</a:t>
          </a:r>
          <a:endParaRPr lang="en-US" sz="1400" kern="1200" dirty="0"/>
        </a:p>
      </dsp:txBody>
      <dsp:txXfrm>
        <a:off x="1899772" y="1672685"/>
        <a:ext cx="815392" cy="510666"/>
      </dsp:txXfrm>
    </dsp:sp>
    <dsp:sp modelId="{21F5CA2D-6032-476B-84C7-46E364D7C596}">
      <dsp:nvSpPr>
        <dsp:cNvPr id="0" name=""/>
        <dsp:cNvSpPr/>
      </dsp:nvSpPr>
      <dsp:spPr>
        <a:xfrm>
          <a:off x="435730" y="992149"/>
          <a:ext cx="1871738" cy="1871738"/>
        </a:xfrm>
        <a:custGeom>
          <a:avLst/>
          <a:gdLst/>
          <a:ahLst/>
          <a:cxnLst/>
          <a:rect l="0" t="0" r="0" b="0"/>
          <a:pathLst>
            <a:path>
              <a:moveTo>
                <a:pt x="1774788" y="1350676"/>
              </a:moveTo>
              <a:arcTo wR="935869" hR="935869" stAng="1578616" swAng="163548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B72BA41-B303-4F51-A781-985082EF5218}">
      <dsp:nvSpPr>
        <dsp:cNvPr id="0" name=""/>
        <dsp:cNvSpPr/>
      </dsp:nvSpPr>
      <dsp:spPr>
        <a:xfrm>
          <a:off x="936277" y="2580928"/>
          <a:ext cx="870644" cy="5659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Run Tests</a:t>
          </a:r>
          <a:endParaRPr lang="en-US" sz="1400" kern="1200" dirty="0"/>
        </a:p>
      </dsp:txBody>
      <dsp:txXfrm>
        <a:off x="963903" y="2608554"/>
        <a:ext cx="815392" cy="510666"/>
      </dsp:txXfrm>
    </dsp:sp>
    <dsp:sp modelId="{14A8346D-A3B5-4038-A7FC-AA23012EFC81}">
      <dsp:nvSpPr>
        <dsp:cNvPr id="0" name=""/>
        <dsp:cNvSpPr/>
      </dsp:nvSpPr>
      <dsp:spPr>
        <a:xfrm>
          <a:off x="435730" y="992149"/>
          <a:ext cx="1871738" cy="1871738"/>
        </a:xfrm>
        <a:custGeom>
          <a:avLst/>
          <a:gdLst/>
          <a:ahLst/>
          <a:cxnLst/>
          <a:rect l="0" t="0" r="0" b="0"/>
          <a:pathLst>
            <a:path>
              <a:moveTo>
                <a:pt x="380091" y="1688837"/>
              </a:moveTo>
              <a:arcTo wR="935869" hR="935869" stAng="7585897" swAng="163548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9960E20-1538-4D45-80AE-DA028A0992DE}">
      <dsp:nvSpPr>
        <dsp:cNvPr id="0" name=""/>
        <dsp:cNvSpPr/>
      </dsp:nvSpPr>
      <dsp:spPr>
        <a:xfrm>
          <a:off x="408" y="1645059"/>
          <a:ext cx="870644" cy="5659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Publish results</a:t>
          </a:r>
          <a:endParaRPr lang="en-US" sz="1400" kern="1200" dirty="0"/>
        </a:p>
      </dsp:txBody>
      <dsp:txXfrm>
        <a:off x="28034" y="1672685"/>
        <a:ext cx="815392" cy="510666"/>
      </dsp:txXfrm>
    </dsp:sp>
    <dsp:sp modelId="{FB74840A-C969-4319-8FF1-78ED1A676352}">
      <dsp:nvSpPr>
        <dsp:cNvPr id="0" name=""/>
        <dsp:cNvSpPr/>
      </dsp:nvSpPr>
      <dsp:spPr>
        <a:xfrm>
          <a:off x="435730" y="992149"/>
          <a:ext cx="1871738" cy="1871738"/>
        </a:xfrm>
        <a:custGeom>
          <a:avLst/>
          <a:gdLst/>
          <a:ahLst/>
          <a:cxnLst/>
          <a:rect l="0" t="0" r="0" b="0"/>
          <a:pathLst>
            <a:path>
              <a:moveTo>
                <a:pt x="96949" y="521062"/>
              </a:moveTo>
              <a:arcTo wR="935869" hR="935869" stAng="12378616" swAng="163548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atin typeface="Arial" pitchFamily="34" charset="0"/>
              </a:defRPr>
            </a:lvl1pPr>
          </a:lstStyle>
          <a:p>
            <a:pPr>
              <a:defRPr/>
            </a:pPr>
            <a:fld id="{4355CC57-1F36-4287-83A7-19844EDB1069}" type="slidenum">
              <a:rPr lang="en-US"/>
              <a:pPr>
                <a:defRPr/>
              </a:pPr>
              <a:t>‹#›</a:t>
            </a:fld>
            <a:endParaRPr lang="en-US" dirty="0"/>
          </a:p>
        </p:txBody>
      </p:sp>
    </p:spTree>
    <p:extLst>
      <p:ext uri="{BB962C8B-B14F-4D97-AF65-F5344CB8AC3E}">
        <p14:creationId xmlns:p14="http://schemas.microsoft.com/office/powerpoint/2010/main" val="1274012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17412"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atin typeface="Arial" pitchFamily="34" charset="0"/>
              </a:defRPr>
            </a:lvl1pPr>
          </a:lstStyle>
          <a:p>
            <a:pPr>
              <a:defRPr/>
            </a:pPr>
            <a:fld id="{834E5033-B13B-4F27-B1DB-05157C279B0E}" type="slidenum">
              <a:rPr lang="en-US"/>
              <a:pPr>
                <a:defRPr/>
              </a:pPr>
              <a:t>‹#›</a:t>
            </a:fld>
            <a:endParaRPr lang="en-US" dirty="0"/>
          </a:p>
        </p:txBody>
      </p:sp>
    </p:spTree>
    <p:extLst>
      <p:ext uri="{BB962C8B-B14F-4D97-AF65-F5344CB8AC3E}">
        <p14:creationId xmlns:p14="http://schemas.microsoft.com/office/powerpoint/2010/main" val="14092679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ＭＳ Ｐゴシック" pitchFamily="-12" charset="-128"/>
      </a:defRPr>
    </a:lvl1pPr>
    <a:lvl2pPr marL="4572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2pPr>
    <a:lvl3pPr marL="9144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3pPr>
    <a:lvl4pPr marL="13716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4pPr>
    <a:lvl5pPr marL="18288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133D4E-D697-44D7-8BE5-B68D794974E7}" type="slidenum">
              <a:rPr lang="en-US" smtClean="0"/>
              <a:pPr/>
              <a:t>0</a:t>
            </a:fld>
            <a:endParaRPr lang="en-US" dirty="0"/>
          </a:p>
        </p:txBody>
      </p:sp>
    </p:spTree>
    <p:extLst>
      <p:ext uri="{BB962C8B-B14F-4D97-AF65-F5344CB8AC3E}">
        <p14:creationId xmlns:p14="http://schemas.microsoft.com/office/powerpoint/2010/main" val="4235433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133D4E-D697-44D7-8BE5-B68D794974E7}" type="slidenum">
              <a:rPr lang="en-US"/>
              <a:pPr/>
              <a:t>51</a:t>
            </a:fld>
            <a:endParaRPr lang="en-US" dirty="0"/>
          </a:p>
        </p:txBody>
      </p:sp>
    </p:spTree>
    <p:extLst>
      <p:ext uri="{BB962C8B-B14F-4D97-AF65-F5344CB8AC3E}">
        <p14:creationId xmlns:p14="http://schemas.microsoft.com/office/powerpoint/2010/main" val="2359853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Lucida Grande"/>
                <a:ea typeface="ＭＳ Ｐゴシック" charset="0"/>
                <a:cs typeface="Arial Bold Italic" charset="0"/>
                <a:sym typeface="Arial Bold Italic" charset="0"/>
              </a:rPr>
              <a:t>“Hybrid” </a:t>
            </a:r>
            <a:r>
              <a:rPr lang="en-US" sz="1200" dirty="0" smtClean="0">
                <a:latin typeface="Lucida Grande"/>
                <a:cs typeface="Arial" charset="0"/>
              </a:rPr>
              <a:t>Daikibo™</a:t>
            </a:r>
            <a:r>
              <a:rPr lang="en-US" sz="1200" dirty="0" smtClean="0">
                <a:solidFill>
                  <a:schemeClr val="tx1"/>
                </a:solidFill>
                <a:latin typeface="Lucida Grande"/>
                <a:ea typeface="ＭＳ Ｐゴシック" charset="0"/>
                <a:cs typeface="Arial Bold Italic" charset="0"/>
                <a:sym typeface="Arial Bold Italic" charset="0"/>
              </a:rPr>
              <a:t> Agile Approach</a:t>
            </a:r>
            <a:endParaRPr lang="en-US" sz="2800" dirty="0" smtClean="0">
              <a:solidFill>
                <a:schemeClr val="tx1"/>
              </a:solidFill>
              <a:latin typeface="Lucida Grande"/>
              <a:ea typeface="ＭＳ Ｐゴシック" charset="0"/>
              <a:cs typeface="Lucida Grande" charset="0"/>
              <a:sym typeface="Arial" charset="0"/>
            </a:endParaRPr>
          </a:p>
          <a:p>
            <a:pPr algn="l"/>
            <a:r>
              <a:rPr lang="en-US" sz="1200" b="0" dirty="0" smtClean="0">
                <a:solidFill>
                  <a:schemeClr val="tx1"/>
                </a:solidFill>
                <a:latin typeface="Lucida Grande"/>
                <a:ea typeface="ＭＳ Ｐゴシック" charset="0"/>
                <a:cs typeface="Arial" charset="0"/>
                <a:sym typeface="Arial" charset="0"/>
              </a:rPr>
              <a:t>Separate cross-functional teams </a:t>
            </a:r>
            <a:r>
              <a:rPr lang="en-US" sz="1200" b="0" dirty="0" smtClean="0">
                <a:solidFill>
                  <a:schemeClr val="tx1"/>
                </a:solidFill>
                <a:latin typeface="Lucida Grande"/>
                <a:ea typeface="ＭＳ Ｐゴシック" charset="0"/>
                <a:cs typeface="Arial Italic" charset="0"/>
                <a:sym typeface="Arial Italic" charset="0"/>
              </a:rPr>
              <a:t>and</a:t>
            </a:r>
            <a:r>
              <a:rPr lang="en-US" sz="1200" b="0" dirty="0" smtClean="0">
                <a:solidFill>
                  <a:schemeClr val="tx1"/>
                </a:solidFill>
                <a:latin typeface="Lucida Grande"/>
                <a:ea typeface="ＭＳ Ｐゴシック" charset="0"/>
                <a:cs typeface="Arial" charset="0"/>
                <a:sym typeface="Arial" charset="0"/>
              </a:rPr>
              <a:t> bifurcated responsibilities (a producer-consumer model) operating in an incremental-iterative pipeline approach, following Agile principles with Scrum.</a:t>
            </a:r>
            <a:endParaRPr lang="en-US" sz="2800" b="0" dirty="0" smtClean="0">
              <a:solidFill>
                <a:schemeClr val="tx1"/>
              </a:solidFill>
              <a:latin typeface="Lucida Grande"/>
              <a:ea typeface="ＭＳ Ｐゴシック" charset="0"/>
              <a:cs typeface="Lucida Grande" charset="0"/>
              <a:sym typeface="Arial" charset="0"/>
            </a:endParaRPr>
          </a:p>
          <a:p>
            <a:pPr algn="l">
              <a:buClr>
                <a:srgbClr val="000000"/>
              </a:buClr>
              <a:buSzPct val="100000"/>
              <a:buFont typeface="Wingdings" charset="0"/>
              <a:buChar char="ü"/>
            </a:pPr>
            <a:r>
              <a:rPr lang="en-US" sz="1200" b="0" dirty="0" smtClean="0">
                <a:solidFill>
                  <a:schemeClr val="tx1"/>
                </a:solidFill>
                <a:latin typeface="Lucida Grande"/>
                <a:ea typeface="ＭＳ Ｐゴシック" charset="0"/>
                <a:cs typeface="Arial" charset="0"/>
                <a:sym typeface="Arial" charset="0"/>
              </a:rPr>
              <a:t>Concept team – story production/generation</a:t>
            </a:r>
            <a:endParaRPr lang="en-US" sz="2800" b="0" dirty="0" smtClean="0">
              <a:solidFill>
                <a:schemeClr val="tx1"/>
              </a:solidFill>
              <a:latin typeface="Lucida Grande"/>
              <a:ea typeface="ＭＳ Ｐゴシック" charset="0"/>
              <a:cs typeface="Lucida Grande" charset="0"/>
              <a:sym typeface="Arial" charset="0"/>
            </a:endParaRPr>
          </a:p>
          <a:p>
            <a:pPr algn="l">
              <a:buClr>
                <a:srgbClr val="000000"/>
              </a:buClr>
              <a:buSzPct val="100000"/>
              <a:buFont typeface="Wingdings" charset="0"/>
              <a:buChar char="ü"/>
            </a:pPr>
            <a:r>
              <a:rPr lang="en-US" sz="1200" b="0" dirty="0" smtClean="0">
                <a:solidFill>
                  <a:schemeClr val="tx1"/>
                </a:solidFill>
                <a:latin typeface="Lucida Grande"/>
                <a:ea typeface="ＭＳ Ｐゴシック" charset="0"/>
                <a:cs typeface="Arial" charset="0"/>
                <a:sym typeface="Arial" charset="0"/>
              </a:rPr>
              <a:t>Delivery team – story consumption</a:t>
            </a:r>
            <a:endParaRPr lang="en-US" sz="2800" b="0" dirty="0" smtClean="0">
              <a:solidFill>
                <a:schemeClr val="tx1"/>
              </a:solidFill>
              <a:latin typeface="Lucida Grande"/>
              <a:ea typeface="ＭＳ Ｐゴシック" charset="0"/>
              <a:cs typeface="Lucida Grande" charset="0"/>
              <a:sym typeface="Arial" charset="0"/>
            </a:endParaRPr>
          </a:p>
          <a:p>
            <a:pPr algn="l">
              <a:buClr>
                <a:srgbClr val="000000"/>
              </a:buClr>
              <a:buSzPct val="100000"/>
              <a:buFont typeface="Wingdings" charset="0"/>
              <a:buChar char="ü"/>
            </a:pPr>
            <a:r>
              <a:rPr lang="en-US" sz="1200" b="0" dirty="0" smtClean="0">
                <a:solidFill>
                  <a:schemeClr val="tx1"/>
                </a:solidFill>
                <a:latin typeface="Lucida Grande"/>
                <a:ea typeface="ＭＳ Ｐゴシック" charset="0"/>
                <a:cs typeface="Arial" charset="0"/>
                <a:sym typeface="Arial" charset="0"/>
              </a:rPr>
              <a:t>Integrated Validation (IVT) team – story validation</a:t>
            </a:r>
          </a:p>
          <a:p>
            <a:endParaRPr lang="en-US" dirty="0"/>
          </a:p>
        </p:txBody>
      </p:sp>
      <p:sp>
        <p:nvSpPr>
          <p:cNvPr id="4" name="Slide Number Placeholder 3"/>
          <p:cNvSpPr>
            <a:spLocks noGrp="1"/>
          </p:cNvSpPr>
          <p:nvPr>
            <p:ph type="sldNum" sz="quarter" idx="10"/>
          </p:nvPr>
        </p:nvSpPr>
        <p:spPr/>
        <p:txBody>
          <a:bodyPr/>
          <a:lstStyle/>
          <a:p>
            <a:fld id="{BC133D4E-D697-44D7-8BE5-B68D794974E7}"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26543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effectLst/>
                <a:latin typeface="+mn-lt"/>
                <a:ea typeface="+mn-ea"/>
                <a:cs typeface="+mn-cs"/>
              </a:rPr>
              <a:t>The full representation of what Daikibo strives to encompass from the Enterprise Value Stream is above.  The flow is quite simple in that it visualizes the user needs that enter the Value Stream from customer, regulatory and competitor response needs and expectations.</a:t>
            </a:r>
          </a:p>
          <a:p>
            <a:r>
              <a:rPr lang="en-US" sz="1200" b="1" kern="1200" cap="small" dirty="0" smtClean="0">
                <a:solidFill>
                  <a:schemeClr val="tx1"/>
                </a:solidFill>
                <a:effectLst/>
                <a:latin typeface="+mn-lt"/>
                <a:ea typeface="+mn-ea"/>
                <a:cs typeface="+mn-cs"/>
              </a:rPr>
              <a:t>The Enterprise Business Oval</a:t>
            </a:r>
          </a:p>
          <a:p>
            <a:r>
              <a:rPr lang="en-US" sz="1200" kern="1200" dirty="0" smtClean="0">
                <a:solidFill>
                  <a:schemeClr val="tx1"/>
                </a:solidFill>
                <a:effectLst/>
                <a:latin typeface="+mn-lt"/>
                <a:ea typeface="+mn-ea"/>
                <a:cs typeface="+mn-cs"/>
              </a:rPr>
              <a:t>As external requirements enter the system they are typically focused into three key enterprise business component areas, defined in this model as Product, Services and Internal. Most companies encompass products and/or services as being what generates income into the enterprise, their reason for existence. Internal can be defined as those services that keep the lights on in the business, so that products and services for our end customer can be created, delivered and supported.</a:t>
            </a:r>
          </a:p>
          <a:p>
            <a:r>
              <a:rPr lang="en-US" sz="1200" b="1" kern="1200" cap="small" dirty="0" smtClean="0">
                <a:solidFill>
                  <a:schemeClr val="tx1"/>
                </a:solidFill>
                <a:effectLst/>
                <a:latin typeface="+mn-lt"/>
                <a:ea typeface="+mn-ea"/>
                <a:cs typeface="+mn-cs"/>
              </a:rPr>
              <a:t>The IT Management Oval</a:t>
            </a:r>
          </a:p>
          <a:p>
            <a:r>
              <a:rPr lang="en-US" sz="1200" kern="1200" dirty="0" smtClean="0">
                <a:solidFill>
                  <a:schemeClr val="tx1"/>
                </a:solidFill>
                <a:effectLst/>
                <a:latin typeface="+mn-lt"/>
                <a:ea typeface="+mn-ea"/>
                <a:cs typeface="+mn-cs"/>
              </a:rPr>
              <a:t>Once the Enterprise Business team completes the initiation phase of the Value Stream, which entails completing, at a minimum, the definition of vision, objectives and goals, coupled with some level of initial funding to move the “request” into IT management oval.  It should have a priority and ranking within the existing lists of requests from a business value view.  </a:t>
            </a:r>
          </a:p>
          <a:p>
            <a:r>
              <a:rPr lang="en-US" sz="1200" kern="1200" dirty="0" smtClean="0">
                <a:solidFill>
                  <a:schemeClr val="tx1"/>
                </a:solidFill>
                <a:effectLst/>
                <a:latin typeface="+mn-lt"/>
                <a:ea typeface="+mn-ea"/>
                <a:cs typeface="+mn-cs"/>
              </a:rPr>
              <a:t>The IT Management team would then complete the process to “Stage” the request on the Kanban planning board.  The request would then move into Work in Progress (WIP) once one of two things occurs.  Capacity opens ad becomes available, usually indicated through the availability of a base project team or we have decided to increase capacity and have the core team available to put the project into play.</a:t>
            </a:r>
          </a:p>
          <a:p>
            <a:r>
              <a:rPr lang="en-US" sz="1200" kern="1200" dirty="0" smtClean="0">
                <a:solidFill>
                  <a:schemeClr val="tx1"/>
                </a:solidFill>
                <a:effectLst/>
                <a:latin typeface="+mn-lt"/>
                <a:ea typeface="+mn-ea"/>
                <a:cs typeface="+mn-cs"/>
              </a:rPr>
              <a:t>Once the project has moved into WIP, it then can be initiated, i.e. fully staff and begin the base planning process work of basic Epic definition for the backlog.  The initial roadmap and release plans are created with little thought of velocity at this level.  The release plan is based on release visions and objectives, in business language.  </a:t>
            </a:r>
          </a:p>
          <a:p>
            <a:r>
              <a:rPr lang="en-US" sz="1200" kern="1200" dirty="0" smtClean="0">
                <a:solidFill>
                  <a:schemeClr val="tx1"/>
                </a:solidFill>
                <a:effectLst/>
                <a:latin typeface="+mn-lt"/>
                <a:ea typeface="+mn-ea"/>
                <a:cs typeface="+mn-cs"/>
              </a:rPr>
              <a:t>The request then becomes a project/program of projects that is monitored and tracked form this enterprise view.  </a:t>
            </a:r>
          </a:p>
          <a:p>
            <a:r>
              <a:rPr lang="en-US" sz="1200" b="1" kern="1200" cap="small" dirty="0" smtClean="0">
                <a:solidFill>
                  <a:schemeClr val="tx1"/>
                </a:solidFill>
                <a:effectLst/>
                <a:latin typeface="+mn-lt"/>
                <a:ea typeface="+mn-ea"/>
                <a:cs typeface="+mn-cs"/>
              </a:rPr>
              <a:t>The Application Development Oval</a:t>
            </a:r>
          </a:p>
          <a:p>
            <a:r>
              <a:rPr lang="en-US" sz="1200" kern="1200" dirty="0" smtClean="0">
                <a:solidFill>
                  <a:schemeClr val="tx1"/>
                </a:solidFill>
                <a:effectLst/>
                <a:latin typeface="+mn-lt"/>
                <a:ea typeface="+mn-ea"/>
                <a:cs typeface="+mn-cs"/>
              </a:rPr>
              <a:t>Once projects are selected and funded from the portfolio they will then enter the Application Development Oval.  This is where programs and projects are actually completed.  The intent is that this area of the framework can and will support most any type of software development management process or method.  We will get into how we can manage programs that use multiple approaches in later chapters, but for now understand this is where traditional program and project management re-enters as a critical component and service to the delivery teams.</a:t>
            </a:r>
          </a:p>
          <a:p>
            <a:r>
              <a:rPr lang="en-US" sz="1200" b="1" kern="1200" cap="small" dirty="0" smtClean="0">
                <a:solidFill>
                  <a:schemeClr val="tx1"/>
                </a:solidFill>
                <a:effectLst/>
                <a:latin typeface="+mn-lt"/>
                <a:ea typeface="+mn-ea"/>
                <a:cs typeface="+mn-cs"/>
              </a:rPr>
              <a:t>The Production Support Oval</a:t>
            </a:r>
          </a:p>
          <a:p>
            <a:r>
              <a:rPr lang="en-US" sz="1200" kern="1200" dirty="0" smtClean="0">
                <a:solidFill>
                  <a:schemeClr val="tx1"/>
                </a:solidFill>
                <a:effectLst/>
                <a:latin typeface="+mn-lt"/>
                <a:ea typeface="+mn-ea"/>
                <a:cs typeface="+mn-cs"/>
              </a:rPr>
              <a:t>As external requirements enter the system they are typically focused into three key enterprise business component areas, defined in this model as Product, Services and Internal. Most companies encompass products and/or services as being what generates income into the enterprise, their reason for existence. Internal can be defined as those services that keep the lights on in the business, so that products and services for our end customer can be created, delivered and supported.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E58822E8-D37F-41E7-9888-1FCBFF8A050C}" type="slidenum">
              <a:rPr lang="en-US" smtClean="0"/>
              <a:pPr>
                <a:defRPr/>
              </a:pPr>
              <a:t>8</a:t>
            </a:fld>
            <a:endParaRPr lang="en-US" dirty="0"/>
          </a:p>
        </p:txBody>
      </p:sp>
    </p:spTree>
    <p:extLst>
      <p:ext uri="{BB962C8B-B14F-4D97-AF65-F5344CB8AC3E}">
        <p14:creationId xmlns:p14="http://schemas.microsoft.com/office/powerpoint/2010/main" val="2282332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133D4E-D697-44D7-8BE5-B68D794974E7}" type="slidenum">
              <a:rPr lang="en-US" smtClean="0"/>
              <a:pPr/>
              <a:t>11</a:t>
            </a:fld>
            <a:endParaRPr lang="en-US" dirty="0"/>
          </a:p>
        </p:txBody>
      </p:sp>
    </p:spTree>
    <p:extLst>
      <p:ext uri="{BB962C8B-B14F-4D97-AF65-F5344CB8AC3E}">
        <p14:creationId xmlns:p14="http://schemas.microsoft.com/office/powerpoint/2010/main" val="126543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133D4E-D697-44D7-8BE5-B68D794974E7}"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26543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133D4E-D697-44D7-8BE5-B68D794974E7}"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26543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key points for release planning are as follows:</a:t>
            </a:r>
          </a:p>
          <a:p>
            <a:pPr marL="171450" indent="-171450">
              <a:buFont typeface="Arial" pitchFamily="34" charset="0"/>
              <a:buChar char="•"/>
            </a:pPr>
            <a:r>
              <a:rPr lang="en-US" dirty="0" smtClean="0">
                <a:effectLst/>
              </a:rPr>
              <a:t>The main driver for your sub-release schedule is the length of your development iterations. We on</a:t>
            </a:r>
            <a:r>
              <a:rPr lang="en-US" baseline="0" dirty="0" smtClean="0">
                <a:effectLst/>
              </a:rPr>
              <a:t> the Horizon project have decided on 2 week iterations, so the sub-release will be 12 weeks or 6 iterations in length</a:t>
            </a:r>
            <a:endParaRPr lang="en-US" dirty="0" smtClean="0">
              <a:effectLst/>
            </a:endParaRPr>
          </a:p>
          <a:p>
            <a:pPr marL="171450" indent="-171450">
              <a:buFont typeface="Arial" pitchFamily="34" charset="0"/>
              <a:buChar char="•"/>
            </a:pPr>
            <a:r>
              <a:rPr lang="en-US" dirty="0" smtClean="0">
                <a:effectLst/>
              </a:rPr>
              <a:t>The iterations them selves have the detailed planning and it is the first point hard commitment is made by the actual deliverers of the functionality.</a:t>
            </a:r>
            <a:r>
              <a:rPr lang="en-US" baseline="0" dirty="0" smtClean="0">
                <a:effectLst/>
              </a:rPr>
              <a:t>  Release planning is just that, a best guess plan based on known velocity.  </a:t>
            </a:r>
            <a:endParaRPr lang="en-US" dirty="0" smtClean="0">
              <a:effectLst/>
            </a:endParaRPr>
          </a:p>
          <a:p>
            <a:pPr marL="171450" indent="-171450">
              <a:buFont typeface="Arial" pitchFamily="34" charset="0"/>
              <a:buChar char="•"/>
            </a:pPr>
            <a:r>
              <a:rPr lang="en-US" dirty="0" smtClean="0">
                <a:effectLst/>
              </a:rPr>
              <a:t>Most projects are constrained by a target-completion date. You can create your release plan by working backward from this target date.  Typically the target date</a:t>
            </a:r>
            <a:r>
              <a:rPr lang="en-US" baseline="0" dirty="0" smtClean="0">
                <a:effectLst/>
              </a:rPr>
              <a:t> represents the “Market Ready Release” or full release.  In large Scale we plan in sub-releases of 6 iterations.</a:t>
            </a:r>
            <a:endParaRPr lang="en-US" dirty="0" smtClean="0">
              <a:effectLst/>
            </a:endParaRPr>
          </a:p>
          <a:p>
            <a:pPr marL="171450" indent="-171450">
              <a:buFont typeface="Arial" pitchFamily="34" charset="0"/>
              <a:buChar char="•"/>
            </a:pPr>
            <a:r>
              <a:rPr lang="en-US" dirty="0" smtClean="0">
                <a:effectLst/>
              </a:rPr>
              <a:t>Stories are assigned to iterations based on priorities and estimated size and dependency. The concept teams who define the product vision through user stories for the delivery teams and IVT team to consume and deliver to.</a:t>
            </a:r>
          </a:p>
          <a:p>
            <a:pPr marL="171450" indent="-171450">
              <a:buFont typeface="Arial" pitchFamily="34" charset="0"/>
              <a:buChar char="•"/>
            </a:pPr>
            <a:r>
              <a:rPr lang="en-US" dirty="0" smtClean="0">
                <a:effectLst/>
              </a:rPr>
              <a:t>In larger organizations, you need to communicate the release plan to stakeholders and support groups.</a:t>
            </a:r>
          </a:p>
          <a:p>
            <a:pPr marL="171450" indent="-171450">
              <a:buFont typeface="Arial" pitchFamily="34" charset="0"/>
              <a:buChar char="•"/>
            </a:pPr>
            <a:r>
              <a:rPr lang="en-US" dirty="0" smtClean="0">
                <a:effectLst/>
              </a:rPr>
              <a:t>Also the Meta and</a:t>
            </a:r>
            <a:r>
              <a:rPr lang="en-US" baseline="0" dirty="0" smtClean="0">
                <a:effectLst/>
              </a:rPr>
              <a:t> Concept teams will plan their coming sub-release plan as well.  This plan is centered on features to be groomed for the next sub-release</a:t>
            </a:r>
            <a:endParaRPr lang="en-US" dirty="0">
              <a:effectLst/>
            </a:endParaRPr>
          </a:p>
        </p:txBody>
      </p:sp>
      <p:sp>
        <p:nvSpPr>
          <p:cNvPr id="4" name="Slide Number Placeholder 3"/>
          <p:cNvSpPr>
            <a:spLocks noGrp="1"/>
          </p:cNvSpPr>
          <p:nvPr>
            <p:ph type="sldNum" sz="quarter" idx="10"/>
          </p:nvPr>
        </p:nvSpPr>
        <p:spPr/>
        <p:txBody>
          <a:bodyPr/>
          <a:lstStyle/>
          <a:p>
            <a:fld id="{BC133D4E-D697-44D7-8BE5-B68D794974E7}" type="slidenum">
              <a:rPr lang="en-US" smtClean="0"/>
              <a:pPr/>
              <a:t>35</a:t>
            </a:fld>
            <a:endParaRPr lang="en-US" dirty="0"/>
          </a:p>
        </p:txBody>
      </p:sp>
    </p:spTree>
    <p:extLst>
      <p:ext uri="{BB962C8B-B14F-4D97-AF65-F5344CB8AC3E}">
        <p14:creationId xmlns:p14="http://schemas.microsoft.com/office/powerpoint/2010/main" val="2833700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teams do their planning they will place stories into iterations for each delivery team.</a:t>
            </a:r>
          </a:p>
          <a:p>
            <a:r>
              <a:rPr lang="en-US" dirty="0" smtClean="0"/>
              <a:t>Teams will use strings</a:t>
            </a:r>
            <a:r>
              <a:rPr lang="en-US" baseline="0" dirty="0" smtClean="0"/>
              <a:t> of yarn to indicate dependencies between stories.</a:t>
            </a:r>
          </a:p>
          <a:p>
            <a:r>
              <a:rPr lang="en-US" baseline="0" dirty="0" smtClean="0"/>
              <a:t>We will use colored circle stickers on the cards to indicate the different kinds of stories (technical, QA, defect, etc.)</a:t>
            </a:r>
          </a:p>
          <a:p>
            <a:endParaRPr lang="en-US" dirty="0"/>
          </a:p>
        </p:txBody>
      </p:sp>
      <p:sp>
        <p:nvSpPr>
          <p:cNvPr id="4" name="Slide Number Placeholder 3"/>
          <p:cNvSpPr>
            <a:spLocks noGrp="1"/>
          </p:cNvSpPr>
          <p:nvPr>
            <p:ph type="sldNum" sz="quarter" idx="10"/>
          </p:nvPr>
        </p:nvSpPr>
        <p:spPr/>
        <p:txBody>
          <a:bodyPr/>
          <a:lstStyle/>
          <a:p>
            <a:fld id="{D4804B23-49BD-4971-B4A2-A4187BFA28F8}"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617570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1152525" y="687388"/>
            <a:ext cx="4568825" cy="3427412"/>
          </a:xfrm>
          <a:ln/>
        </p:spPr>
      </p:sp>
      <p:sp>
        <p:nvSpPr>
          <p:cNvPr id="7171" name="Rectangle 3"/>
          <p:cNvSpPr>
            <a:spLocks noGrp="1" noChangeArrowheads="1"/>
          </p:cNvSpPr>
          <p:nvPr>
            <p:ph type="body" idx="1"/>
          </p:nvPr>
        </p:nvSpPr>
        <p:spPr>
          <a:xfrm>
            <a:off x="914712" y="4340902"/>
            <a:ext cx="5028579" cy="4116049"/>
          </a:xfrm>
          <a:noFill/>
          <a:ln w="9525"/>
        </p:spPr>
        <p:txBody>
          <a:bodyPr/>
          <a:lstStyle/>
          <a:p>
            <a:pPr lvl="1"/>
            <a:endParaRPr lang="en-US" dirty="0" smtClean="0"/>
          </a:p>
        </p:txBody>
      </p:sp>
    </p:spTree>
    <p:extLst>
      <p:ext uri="{BB962C8B-B14F-4D97-AF65-F5344CB8AC3E}">
        <p14:creationId xmlns:p14="http://schemas.microsoft.com/office/powerpoint/2010/main" val="34020618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762000" y="1752600"/>
            <a:ext cx="5867400" cy="990600"/>
          </a:xfrm>
        </p:spPr>
        <p:txBody>
          <a:bodyPr/>
          <a:lstStyle>
            <a:lvl1pPr>
              <a:defRPr/>
            </a:lvl1pPr>
          </a:lstStyle>
          <a:p>
            <a:r>
              <a:rPr lang="en-US" smtClean="0"/>
              <a:t>Click to edit Master title style</a:t>
            </a:r>
            <a:endParaRPr lang="en-US" dirty="0"/>
          </a:p>
        </p:txBody>
      </p:sp>
      <p:sp>
        <p:nvSpPr>
          <p:cNvPr id="15" name="Subtitle 2"/>
          <p:cNvSpPr>
            <a:spLocks noGrp="1"/>
          </p:cNvSpPr>
          <p:nvPr>
            <p:ph type="subTitle" idx="4294967295"/>
          </p:nvPr>
        </p:nvSpPr>
        <p:spPr>
          <a:xfrm>
            <a:off x="762000" y="3108151"/>
            <a:ext cx="3962400" cy="549449"/>
          </a:xfrm>
          <a:prstGeom prst="rect">
            <a:avLst/>
          </a:prstGeom>
        </p:spPr>
        <p:txBody>
          <a:bodyPr/>
          <a:lstStyle>
            <a:lvl1pPr>
              <a:defRPr/>
            </a:lvl1pPr>
          </a:lstStyle>
          <a:p>
            <a:r>
              <a:rPr lang="en-US" smtClean="0"/>
              <a:t>Click to edit Master subtitle style</a:t>
            </a:r>
            <a:endParaRPr lang="en-US" dirty="0"/>
          </a:p>
        </p:txBody>
      </p:sp>
    </p:spTree>
    <p:extLst>
      <p:ext uri="{BB962C8B-B14F-4D97-AF65-F5344CB8AC3E}">
        <p14:creationId xmlns:p14="http://schemas.microsoft.com/office/powerpoint/2010/main" val="1614404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pic>
        <p:nvPicPr>
          <p:cNvPr id="4" name="Picture 2" descr="S:\Clients and Prospective Clients Folders\Cognizant\Cognizant Community US 2011\PPTs\PPT_Template_background.jpg"/>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Rectangle 33"/>
          <p:cNvSpPr>
            <a:spLocks noChangeArrowheads="1"/>
          </p:cNvSpPr>
          <p:nvPr/>
        </p:nvSpPr>
        <p:spPr bwMode="auto">
          <a:xfrm>
            <a:off x="1115616" y="6423992"/>
            <a:ext cx="5181600" cy="492968"/>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charset="0"/>
              </a:rPr>
              <a:t>      </a:t>
            </a:r>
            <a:r>
              <a:rPr lang="en-US" sz="800" dirty="0">
                <a:solidFill>
                  <a:srgbClr val="55B738"/>
                </a:solidFill>
                <a:latin typeface="Verdana" charset="0"/>
              </a:rPr>
              <a:t>|  </a:t>
            </a:r>
            <a:r>
              <a:rPr lang="en-US" sz="800" b="0" dirty="0">
                <a:solidFill>
                  <a:srgbClr val="000000"/>
                </a:solidFill>
                <a:latin typeface="Verdana" charset="0"/>
              </a:rPr>
              <a:t>©</a:t>
            </a:r>
            <a:r>
              <a:rPr lang="en-US" sz="800" b="0" dirty="0" smtClean="0">
                <a:solidFill>
                  <a:srgbClr val="000000"/>
                </a:solidFill>
                <a:latin typeface="Verdana" charset="0"/>
              </a:rPr>
              <a:t>2011 Cognizant Technology Solutions, Inc.</a:t>
            </a:r>
            <a:r>
              <a:rPr lang="en-US" sz="800" b="0" dirty="0">
                <a:solidFill>
                  <a:srgbClr val="000000"/>
                </a:solidFill>
                <a:latin typeface="Verdana" charset="0"/>
              </a:rPr>
              <a:t>	</a:t>
            </a:r>
            <a:r>
              <a:rPr lang="en-US" sz="800" b="0" dirty="0" smtClean="0">
                <a:solidFill>
                  <a:srgbClr val="000000"/>
                </a:solidFill>
                <a:latin typeface="Verdana" charset="0"/>
              </a:rPr>
              <a:t>All rights reserved.</a:t>
            </a:r>
            <a:r>
              <a:rPr lang="en-US" sz="800" b="0" dirty="0">
                <a:solidFill>
                  <a:srgbClr val="000000"/>
                </a:solidFill>
                <a:latin typeface="Verdana" charset="0"/>
              </a:rPr>
              <a:t>	</a:t>
            </a:r>
            <a:endParaRPr lang="en-US" sz="900" b="0" dirty="0">
              <a:solidFill>
                <a:srgbClr val="000000"/>
              </a:solidFill>
              <a:latin typeface="Verdana" charset="0"/>
            </a:endParaRPr>
          </a:p>
        </p:txBody>
      </p:sp>
      <p:pic>
        <p:nvPicPr>
          <p:cNvPr id="6" name="CG_logoReflect_RGB.png" descr="/Users/jason_feuilly/Desktop/CG_logoReflect_RGB.png"/>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216775" y="6236667"/>
            <a:ext cx="1963737" cy="720725"/>
          </a:xfrm>
          <a:prstGeom prst="rect">
            <a:avLst/>
          </a:prstGeom>
          <a:noFill/>
          <a:ln w="9525">
            <a:noFill/>
            <a:miter lim="800000"/>
            <a:headEnd/>
            <a:tailEnd/>
          </a:ln>
        </p:spPr>
      </p:pic>
      <p:sp>
        <p:nvSpPr>
          <p:cNvPr id="2" name="Title 1"/>
          <p:cNvSpPr>
            <a:spLocks noGrp="1"/>
          </p:cNvSpPr>
          <p:nvPr>
            <p:ph type="title"/>
          </p:nvPr>
        </p:nvSpPr>
        <p:spPr>
          <a:xfrm>
            <a:off x="152400" y="228600"/>
            <a:ext cx="7620000" cy="608112"/>
          </a:xfrm>
        </p:spPr>
        <p:txBody>
          <a:bodyPr/>
          <a:lstStyle>
            <a:lvl1pPr>
              <a:defRPr sz="2800"/>
            </a:lvl1pPr>
          </a:lstStyle>
          <a:p>
            <a:r>
              <a:rPr lang="en-US" smtClean="0"/>
              <a:t>Click to edit Master title style</a:t>
            </a:r>
            <a:endParaRPr lang="en-US" dirty="0"/>
          </a:p>
        </p:txBody>
      </p:sp>
      <p:sp>
        <p:nvSpPr>
          <p:cNvPr id="11" name="Rectangle 3"/>
          <p:cNvSpPr>
            <a:spLocks noGrp="1" noChangeArrowheads="1"/>
          </p:cNvSpPr>
          <p:nvPr>
            <p:ph idx="1"/>
          </p:nvPr>
        </p:nvSpPr>
        <p:spPr bwMode="auto">
          <a:xfrm>
            <a:off x="152400" y="1124744"/>
            <a:ext cx="8610600" cy="4666456"/>
          </a:xfrm>
          <a:prstGeom prst="rect">
            <a:avLst/>
          </a:prstGeom>
          <a:noFill/>
          <a:ln w="9525">
            <a:noFill/>
            <a:miter lim="800000"/>
            <a:headEnd/>
            <a:tailEnd/>
          </a:ln>
        </p:spPr>
        <p:txBody>
          <a:bodyPr/>
          <a:lstStyle>
            <a:lvl1pPr>
              <a:defRPr sz="2000">
                <a:solidFill>
                  <a:schemeClr val="tx1"/>
                </a:solidFill>
                <a:latin typeface="Lucida Grande"/>
                <a:cs typeface="Lucida Grande"/>
              </a:defRPr>
            </a:lvl1pPr>
            <a:lvl2pPr>
              <a:buClr>
                <a:srgbClr val="55B738"/>
              </a:buClr>
              <a:buSzPct val="90000"/>
              <a:buFont typeface="Arial"/>
              <a:buChar char="•"/>
              <a:defRPr sz="2400"/>
            </a:lvl2pPr>
            <a:lvl3pPr>
              <a:buClr>
                <a:schemeClr val="bg2"/>
              </a:buClr>
              <a:buSzPct val="90000"/>
              <a:buFont typeface="Arial"/>
              <a:buChar char="•"/>
              <a:defRPr sz="2000"/>
            </a:lvl3pPr>
            <a:lvl4pPr>
              <a:buClr>
                <a:schemeClr val="bg2"/>
              </a:buClr>
              <a:buSzPct val="90000"/>
              <a:buFont typeface="Arial"/>
              <a:buChar char="•"/>
              <a:defRPr sz="1800"/>
            </a:lvl4pPr>
            <a:lvl5pPr>
              <a:buClr>
                <a:schemeClr val="bg2"/>
              </a:buClr>
              <a:buSzPct val="90000"/>
              <a:buFont typeface="Arial"/>
              <a:buChar char="•"/>
              <a:defRPr sz="1800"/>
            </a:lvl5pPr>
            <a:lvl6pPr>
              <a:buClr>
                <a:srgbClr val="55B738"/>
              </a:buClr>
              <a:buSzPct val="90000"/>
              <a:buFont typeface="Arial"/>
              <a:buChar char="•"/>
              <a:defRPr b="0" baseline="0">
                <a:solidFill>
                  <a:schemeClr val="tx1"/>
                </a:solidFill>
              </a:defRPr>
            </a:lvl6pPr>
            <a:lvl7pPr>
              <a:buClr>
                <a:schemeClr val="bg2"/>
              </a:buClr>
              <a:buSzPct val="90000"/>
              <a:buFont typeface="Arial"/>
              <a:buChar char="•"/>
              <a:defRPr sz="2000" b="0">
                <a:solidFill>
                  <a:schemeClr val="tx1"/>
                </a:solidFill>
              </a:defRPr>
            </a:lvl7pPr>
            <a:lvl8pPr>
              <a:buClr>
                <a:schemeClr val="bg2"/>
              </a:buClr>
              <a:buSzPct val="90000"/>
              <a:buFont typeface="Arial"/>
              <a:buChar char="•"/>
              <a:defRPr sz="1800" b="0" baseline="0">
                <a:solidFill>
                  <a:schemeClr val="tx1"/>
                </a:solidFill>
              </a:defRPr>
            </a:lvl8pPr>
            <a:lvl9pPr>
              <a:buClr>
                <a:schemeClr val="bg2"/>
              </a:buClr>
              <a:buSzPct val="90000"/>
              <a:buFont typeface="Arial"/>
              <a:buChar char="•"/>
              <a:defRPr sz="1800" b="0" baseline="0">
                <a:solidFill>
                  <a:schemeClr val="tx1"/>
                </a:solidFill>
              </a:defRPr>
            </a:lvl9pPr>
          </a:lstStyle>
          <a:p>
            <a:pPr lvl="0"/>
            <a:r>
              <a:rPr lang="en-US" noProof="0" smtClean="0"/>
              <a:t>Click to edit Master text styles</a:t>
            </a:r>
          </a:p>
        </p:txBody>
      </p:sp>
      <p:sp>
        <p:nvSpPr>
          <p:cNvPr id="7" name="Rectangle 42"/>
          <p:cNvSpPr>
            <a:spLocks noGrp="1" noChangeArrowheads="1"/>
          </p:cNvSpPr>
          <p:nvPr>
            <p:ph type="sldNum" sz="quarter" idx="10"/>
          </p:nvPr>
        </p:nvSpPr>
        <p:spPr>
          <a:xfrm>
            <a:off x="990600" y="6500192"/>
            <a:ext cx="457200" cy="457200"/>
          </a:xfrm>
        </p:spPr>
        <p:txBody>
          <a:bodyPr/>
          <a:lstStyle>
            <a:lvl1pPr>
              <a:defRPr sz="1200">
                <a:solidFill>
                  <a:schemeClr val="tx1"/>
                </a:solidFill>
              </a:defRPr>
            </a:lvl1pPr>
          </a:lstStyle>
          <a:p>
            <a:fld id="{3D4F275F-2261-41A4-924D-D87C36E20C1B}" type="slidenum">
              <a:rPr lang="en-US"/>
              <a:pPr/>
              <a:t>‹#›</a:t>
            </a:fld>
            <a:endParaRPr lang="en-US" dirty="0"/>
          </a:p>
        </p:txBody>
      </p:sp>
      <p:cxnSp>
        <p:nvCxnSpPr>
          <p:cNvPr id="8" name="Straight Connector 7"/>
          <p:cNvCxnSpPr/>
          <p:nvPr userDrawn="1"/>
        </p:nvCxnSpPr>
        <p:spPr bwMode="auto">
          <a:xfrm>
            <a:off x="179512" y="980728"/>
            <a:ext cx="7632848" cy="0"/>
          </a:xfrm>
          <a:prstGeom prst="line">
            <a:avLst/>
          </a:prstGeom>
          <a:solidFill>
            <a:schemeClr val="accent1"/>
          </a:solidFill>
          <a:ln w="9525" cap="flat" cmpd="sng" algn="ctr">
            <a:solidFill>
              <a:srgbClr val="63AFE5"/>
            </a:solidFill>
            <a:prstDash val="solid"/>
            <a:round/>
            <a:headEnd type="none" w="med" len="med"/>
            <a:tailEnd type="none" w="med" len="med"/>
          </a:ln>
          <a:effectLst/>
        </p:spPr>
      </p:cxnSp>
    </p:spTree>
    <p:extLst>
      <p:ext uri="{BB962C8B-B14F-4D97-AF65-F5344CB8AC3E}">
        <p14:creationId xmlns:p14="http://schemas.microsoft.com/office/powerpoint/2010/main" val="240258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pic>
        <p:nvPicPr>
          <p:cNvPr id="4" name="Picture 2" descr="S:\Clients and Prospective Clients Folders\Cognizant\Cognizant Community US 2011\PPTs\PPT_Template_background.jpg"/>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Rectangle 33"/>
          <p:cNvSpPr>
            <a:spLocks noChangeArrowheads="1"/>
          </p:cNvSpPr>
          <p:nvPr/>
        </p:nvSpPr>
        <p:spPr bwMode="auto">
          <a:xfrm>
            <a:off x="1115616" y="6423992"/>
            <a:ext cx="5181600" cy="492968"/>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charset="0"/>
              </a:rPr>
              <a:t>      </a:t>
            </a:r>
            <a:r>
              <a:rPr lang="en-US" sz="800" dirty="0">
                <a:solidFill>
                  <a:srgbClr val="55B738"/>
                </a:solidFill>
                <a:latin typeface="Verdana" charset="0"/>
              </a:rPr>
              <a:t>|  </a:t>
            </a:r>
            <a:r>
              <a:rPr lang="en-US" sz="800" b="0" dirty="0">
                <a:solidFill>
                  <a:srgbClr val="000000"/>
                </a:solidFill>
                <a:latin typeface="Verdana" charset="0"/>
              </a:rPr>
              <a:t>©</a:t>
            </a:r>
            <a:r>
              <a:rPr lang="en-US" sz="800" b="0" dirty="0" smtClean="0">
                <a:solidFill>
                  <a:srgbClr val="000000"/>
                </a:solidFill>
                <a:latin typeface="Verdana" charset="0"/>
              </a:rPr>
              <a:t>2011 Cognizant Technology Solutions, Inc.</a:t>
            </a:r>
            <a:r>
              <a:rPr lang="en-US" sz="800" b="0" dirty="0">
                <a:solidFill>
                  <a:srgbClr val="000000"/>
                </a:solidFill>
                <a:latin typeface="Verdana" charset="0"/>
              </a:rPr>
              <a:t>	</a:t>
            </a:r>
            <a:r>
              <a:rPr lang="en-US" sz="800" b="0" dirty="0" smtClean="0">
                <a:solidFill>
                  <a:srgbClr val="000000"/>
                </a:solidFill>
                <a:latin typeface="Verdana" charset="0"/>
              </a:rPr>
              <a:t>All rights reserved.</a:t>
            </a:r>
            <a:r>
              <a:rPr lang="en-US" sz="800" b="0" dirty="0">
                <a:solidFill>
                  <a:srgbClr val="000000"/>
                </a:solidFill>
                <a:latin typeface="Verdana" charset="0"/>
              </a:rPr>
              <a:t>	</a:t>
            </a:r>
            <a:endParaRPr lang="en-US" sz="900" b="0" dirty="0">
              <a:solidFill>
                <a:srgbClr val="000000"/>
              </a:solidFill>
              <a:latin typeface="Verdana" charset="0"/>
            </a:endParaRPr>
          </a:p>
        </p:txBody>
      </p:sp>
      <p:pic>
        <p:nvPicPr>
          <p:cNvPr id="6" name="CG_logoReflect_RGB.png" descr="/Users/jason_feuilly/Desktop/CG_logoReflect_RGB.png"/>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216775" y="6236667"/>
            <a:ext cx="1963737" cy="720725"/>
          </a:xfrm>
          <a:prstGeom prst="rect">
            <a:avLst/>
          </a:prstGeom>
          <a:noFill/>
          <a:ln w="9525">
            <a:noFill/>
            <a:miter lim="800000"/>
            <a:headEnd/>
            <a:tailEnd/>
          </a:ln>
        </p:spPr>
      </p:pic>
      <p:sp>
        <p:nvSpPr>
          <p:cNvPr id="2" name="Title 1"/>
          <p:cNvSpPr>
            <a:spLocks noGrp="1"/>
          </p:cNvSpPr>
          <p:nvPr>
            <p:ph type="title"/>
          </p:nvPr>
        </p:nvSpPr>
        <p:spPr>
          <a:xfrm>
            <a:off x="152400" y="228600"/>
            <a:ext cx="7620000" cy="608112"/>
          </a:xfrm>
        </p:spPr>
        <p:txBody>
          <a:bodyPr/>
          <a:lstStyle>
            <a:lvl1pPr>
              <a:defRPr sz="2800"/>
            </a:lvl1pPr>
          </a:lstStyle>
          <a:p>
            <a:r>
              <a:rPr lang="en-US" smtClean="0"/>
              <a:t>Click to edit Master title style</a:t>
            </a:r>
            <a:endParaRPr lang="en-US" dirty="0"/>
          </a:p>
        </p:txBody>
      </p:sp>
      <p:sp>
        <p:nvSpPr>
          <p:cNvPr id="11" name="Rectangle 3"/>
          <p:cNvSpPr>
            <a:spLocks noGrp="1" noChangeArrowheads="1"/>
          </p:cNvSpPr>
          <p:nvPr>
            <p:ph idx="1"/>
          </p:nvPr>
        </p:nvSpPr>
        <p:spPr bwMode="auto">
          <a:xfrm>
            <a:off x="152400" y="1124744"/>
            <a:ext cx="8610600" cy="4666456"/>
          </a:xfrm>
          <a:prstGeom prst="rect">
            <a:avLst/>
          </a:prstGeom>
          <a:noFill/>
          <a:ln w="9525">
            <a:noFill/>
            <a:miter lim="800000"/>
            <a:headEnd/>
            <a:tailEnd/>
          </a:ln>
        </p:spPr>
        <p:txBody>
          <a:bodyPr/>
          <a:lstStyle>
            <a:lvl1pPr>
              <a:defRPr sz="2000">
                <a:solidFill>
                  <a:schemeClr val="tx1"/>
                </a:solidFill>
                <a:latin typeface="Lucida Grande"/>
                <a:cs typeface="Lucida Grande"/>
              </a:defRPr>
            </a:lvl1pPr>
            <a:lvl2pPr>
              <a:buClr>
                <a:srgbClr val="55B738"/>
              </a:buClr>
              <a:buSzPct val="90000"/>
              <a:buFont typeface="Arial"/>
              <a:buChar char="•"/>
              <a:defRPr sz="2400"/>
            </a:lvl2pPr>
            <a:lvl3pPr>
              <a:buClr>
                <a:schemeClr val="bg2"/>
              </a:buClr>
              <a:buSzPct val="90000"/>
              <a:buFont typeface="Arial"/>
              <a:buChar char="•"/>
              <a:defRPr sz="2000"/>
            </a:lvl3pPr>
            <a:lvl4pPr>
              <a:buClr>
                <a:schemeClr val="bg2"/>
              </a:buClr>
              <a:buSzPct val="90000"/>
              <a:buFont typeface="Arial"/>
              <a:buChar char="•"/>
              <a:defRPr sz="1800"/>
            </a:lvl4pPr>
            <a:lvl5pPr>
              <a:buClr>
                <a:schemeClr val="bg2"/>
              </a:buClr>
              <a:buSzPct val="90000"/>
              <a:buFont typeface="Arial"/>
              <a:buChar char="•"/>
              <a:defRPr sz="1800"/>
            </a:lvl5pPr>
            <a:lvl6pPr>
              <a:buClr>
                <a:srgbClr val="55B738"/>
              </a:buClr>
              <a:buSzPct val="90000"/>
              <a:buFont typeface="Arial"/>
              <a:buChar char="•"/>
              <a:defRPr b="0" baseline="0">
                <a:solidFill>
                  <a:schemeClr val="tx1"/>
                </a:solidFill>
              </a:defRPr>
            </a:lvl6pPr>
            <a:lvl7pPr>
              <a:buClr>
                <a:schemeClr val="bg2"/>
              </a:buClr>
              <a:buSzPct val="90000"/>
              <a:buFont typeface="Arial"/>
              <a:buChar char="•"/>
              <a:defRPr sz="2000" b="0">
                <a:solidFill>
                  <a:schemeClr val="tx1"/>
                </a:solidFill>
              </a:defRPr>
            </a:lvl7pPr>
            <a:lvl8pPr>
              <a:buClr>
                <a:schemeClr val="bg2"/>
              </a:buClr>
              <a:buSzPct val="90000"/>
              <a:buFont typeface="Arial"/>
              <a:buChar char="•"/>
              <a:defRPr sz="1800" b="0" baseline="0">
                <a:solidFill>
                  <a:schemeClr val="tx1"/>
                </a:solidFill>
              </a:defRPr>
            </a:lvl8pPr>
            <a:lvl9pPr>
              <a:buClr>
                <a:schemeClr val="bg2"/>
              </a:buClr>
              <a:buSzPct val="90000"/>
              <a:buFont typeface="Arial"/>
              <a:buChar char="•"/>
              <a:defRPr sz="1800" b="0" baseline="0">
                <a:solidFill>
                  <a:schemeClr val="tx1"/>
                </a:solidFill>
              </a:defRPr>
            </a:lvl9pPr>
          </a:lstStyle>
          <a:p>
            <a:pPr lvl="0"/>
            <a:r>
              <a:rPr lang="en-US" noProof="0" smtClean="0"/>
              <a:t>Click to edit Master text styles</a:t>
            </a:r>
          </a:p>
        </p:txBody>
      </p:sp>
      <p:sp>
        <p:nvSpPr>
          <p:cNvPr id="7" name="Rectangle 42"/>
          <p:cNvSpPr>
            <a:spLocks noGrp="1" noChangeArrowheads="1"/>
          </p:cNvSpPr>
          <p:nvPr>
            <p:ph type="sldNum" sz="quarter" idx="10"/>
          </p:nvPr>
        </p:nvSpPr>
        <p:spPr>
          <a:xfrm>
            <a:off x="990600" y="6500192"/>
            <a:ext cx="457200" cy="457200"/>
          </a:xfrm>
        </p:spPr>
        <p:txBody>
          <a:bodyPr/>
          <a:lstStyle>
            <a:lvl1pPr>
              <a:defRPr sz="1200">
                <a:solidFill>
                  <a:schemeClr val="tx1"/>
                </a:solidFill>
              </a:defRPr>
            </a:lvl1pPr>
          </a:lstStyle>
          <a:p>
            <a:fld id="{3D4F275F-2261-41A4-924D-D87C36E20C1B}" type="slidenum">
              <a:rPr lang="en-US"/>
              <a:pPr/>
              <a:t>‹#›</a:t>
            </a:fld>
            <a:endParaRPr lang="en-US" dirty="0"/>
          </a:p>
        </p:txBody>
      </p:sp>
      <p:cxnSp>
        <p:nvCxnSpPr>
          <p:cNvPr id="8" name="Straight Connector 7"/>
          <p:cNvCxnSpPr/>
          <p:nvPr userDrawn="1"/>
        </p:nvCxnSpPr>
        <p:spPr bwMode="auto">
          <a:xfrm>
            <a:off x="179512" y="980728"/>
            <a:ext cx="7632848" cy="0"/>
          </a:xfrm>
          <a:prstGeom prst="line">
            <a:avLst/>
          </a:prstGeom>
          <a:solidFill>
            <a:schemeClr val="accent1"/>
          </a:solidFill>
          <a:ln w="9525" cap="flat" cmpd="sng" algn="ctr">
            <a:solidFill>
              <a:srgbClr val="63AFE5"/>
            </a:solidFill>
            <a:prstDash val="solid"/>
            <a:round/>
            <a:headEnd type="none" w="med" len="med"/>
            <a:tailEnd type="none" w="med" len="med"/>
          </a:ln>
          <a:effectLst/>
        </p:spPr>
      </p:cxnSp>
    </p:spTree>
    <p:extLst>
      <p:ext uri="{BB962C8B-B14F-4D97-AF65-F5344CB8AC3E}">
        <p14:creationId xmlns:p14="http://schemas.microsoft.com/office/powerpoint/2010/main" val="3673413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pic>
        <p:nvPicPr>
          <p:cNvPr id="4" name="Picture 2" descr="S:\Clients and Prospective Clients Folders\Cognizant\Cognizant Community US 2011\PPTs\PPT_Template_background.jpg"/>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Rectangle 33"/>
          <p:cNvSpPr>
            <a:spLocks noChangeArrowheads="1"/>
          </p:cNvSpPr>
          <p:nvPr/>
        </p:nvSpPr>
        <p:spPr bwMode="auto">
          <a:xfrm>
            <a:off x="1115616" y="6423992"/>
            <a:ext cx="5181600" cy="492968"/>
          </a:xfrm>
          <a:prstGeom prst="rect">
            <a:avLst/>
          </a:prstGeom>
          <a:noFill/>
          <a:ln w="9525">
            <a:noFill/>
            <a:miter lim="800000"/>
            <a:headEnd/>
            <a:tailEnd/>
          </a:ln>
          <a:effectLst/>
        </p:spPr>
        <p:txBody>
          <a:bodyPr/>
          <a:lstStyle/>
          <a:p>
            <a:pPr eaLnBrk="0" hangingPunct="0">
              <a:lnSpc>
                <a:spcPct val="190000"/>
              </a:lnSpc>
            </a:pPr>
            <a:r>
              <a:rPr lang="en-US" sz="900" dirty="0">
                <a:solidFill>
                  <a:srgbClr val="000000"/>
                </a:solidFill>
                <a:latin typeface="Verdana" charset="0"/>
              </a:rPr>
              <a:t>      </a:t>
            </a:r>
            <a:r>
              <a:rPr lang="en-US" sz="800" dirty="0">
                <a:solidFill>
                  <a:srgbClr val="55B738"/>
                </a:solidFill>
                <a:latin typeface="Verdana" charset="0"/>
              </a:rPr>
              <a:t>|  </a:t>
            </a:r>
            <a:r>
              <a:rPr lang="en-US" sz="800" b="0" dirty="0">
                <a:solidFill>
                  <a:srgbClr val="000000"/>
                </a:solidFill>
                <a:latin typeface="Verdana" charset="0"/>
              </a:rPr>
              <a:t>©</a:t>
            </a:r>
            <a:r>
              <a:rPr lang="en-US" sz="800" b="0" dirty="0" smtClean="0">
                <a:solidFill>
                  <a:srgbClr val="000000"/>
                </a:solidFill>
                <a:latin typeface="Verdana" charset="0"/>
              </a:rPr>
              <a:t>2011 Cognizant Technology Solutions, Inc.</a:t>
            </a:r>
            <a:r>
              <a:rPr lang="en-US" sz="800" b="0" dirty="0">
                <a:solidFill>
                  <a:srgbClr val="000000"/>
                </a:solidFill>
                <a:latin typeface="Verdana" charset="0"/>
              </a:rPr>
              <a:t>	</a:t>
            </a:r>
            <a:r>
              <a:rPr lang="en-US" sz="800" b="0" dirty="0" smtClean="0">
                <a:solidFill>
                  <a:srgbClr val="000000"/>
                </a:solidFill>
                <a:latin typeface="Verdana" charset="0"/>
              </a:rPr>
              <a:t>All rights reserved.</a:t>
            </a:r>
            <a:r>
              <a:rPr lang="en-US" sz="800" b="0" dirty="0">
                <a:solidFill>
                  <a:srgbClr val="000000"/>
                </a:solidFill>
                <a:latin typeface="Verdana" charset="0"/>
              </a:rPr>
              <a:t>	</a:t>
            </a:r>
            <a:endParaRPr lang="en-US" sz="900" b="0" dirty="0">
              <a:solidFill>
                <a:srgbClr val="000000"/>
              </a:solidFill>
              <a:latin typeface="Verdana" charset="0"/>
            </a:endParaRPr>
          </a:p>
        </p:txBody>
      </p:sp>
      <p:pic>
        <p:nvPicPr>
          <p:cNvPr id="6" name="CG_logoReflect_RGB.png" descr="/Users/jason_feuilly/Desktop/CG_logoReflect_RGB.png"/>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216775" y="6236667"/>
            <a:ext cx="1963737" cy="720725"/>
          </a:xfrm>
          <a:prstGeom prst="rect">
            <a:avLst/>
          </a:prstGeom>
          <a:noFill/>
          <a:ln w="9525">
            <a:noFill/>
            <a:miter lim="800000"/>
            <a:headEnd/>
            <a:tailEnd/>
          </a:ln>
        </p:spPr>
      </p:pic>
      <p:sp>
        <p:nvSpPr>
          <p:cNvPr id="2" name="Title 1"/>
          <p:cNvSpPr>
            <a:spLocks noGrp="1"/>
          </p:cNvSpPr>
          <p:nvPr>
            <p:ph type="title"/>
          </p:nvPr>
        </p:nvSpPr>
        <p:spPr>
          <a:xfrm>
            <a:off x="152400" y="228600"/>
            <a:ext cx="7620000" cy="608112"/>
          </a:xfrm>
        </p:spPr>
        <p:txBody>
          <a:bodyPr/>
          <a:lstStyle>
            <a:lvl1pPr>
              <a:defRPr sz="2800"/>
            </a:lvl1pPr>
          </a:lstStyle>
          <a:p>
            <a:r>
              <a:rPr lang="en-US" smtClean="0"/>
              <a:t>Click to edit Master title style</a:t>
            </a:r>
            <a:endParaRPr lang="en-US" dirty="0"/>
          </a:p>
        </p:txBody>
      </p:sp>
      <p:sp>
        <p:nvSpPr>
          <p:cNvPr id="11" name="Rectangle 3"/>
          <p:cNvSpPr>
            <a:spLocks noGrp="1" noChangeArrowheads="1"/>
          </p:cNvSpPr>
          <p:nvPr>
            <p:ph idx="1"/>
          </p:nvPr>
        </p:nvSpPr>
        <p:spPr bwMode="auto">
          <a:xfrm>
            <a:off x="152400" y="1124744"/>
            <a:ext cx="8610600" cy="4666456"/>
          </a:xfrm>
          <a:prstGeom prst="rect">
            <a:avLst/>
          </a:prstGeom>
          <a:noFill/>
          <a:ln w="9525">
            <a:noFill/>
            <a:miter lim="800000"/>
            <a:headEnd/>
            <a:tailEnd/>
          </a:ln>
        </p:spPr>
        <p:txBody>
          <a:bodyPr/>
          <a:lstStyle>
            <a:lvl1pPr>
              <a:defRPr sz="2000">
                <a:solidFill>
                  <a:schemeClr val="tx1"/>
                </a:solidFill>
                <a:latin typeface="Lucida Grande"/>
                <a:cs typeface="Lucida Grande"/>
              </a:defRPr>
            </a:lvl1pPr>
            <a:lvl2pPr>
              <a:buClr>
                <a:srgbClr val="55B738"/>
              </a:buClr>
              <a:buSzPct val="90000"/>
              <a:buFont typeface="Arial"/>
              <a:buChar char="•"/>
              <a:defRPr sz="2400"/>
            </a:lvl2pPr>
            <a:lvl3pPr>
              <a:buClr>
                <a:schemeClr val="bg2"/>
              </a:buClr>
              <a:buSzPct val="90000"/>
              <a:buFont typeface="Arial"/>
              <a:buChar char="•"/>
              <a:defRPr sz="2000"/>
            </a:lvl3pPr>
            <a:lvl4pPr>
              <a:buClr>
                <a:schemeClr val="bg2"/>
              </a:buClr>
              <a:buSzPct val="90000"/>
              <a:buFont typeface="Arial"/>
              <a:buChar char="•"/>
              <a:defRPr sz="1800"/>
            </a:lvl4pPr>
            <a:lvl5pPr>
              <a:buClr>
                <a:schemeClr val="bg2"/>
              </a:buClr>
              <a:buSzPct val="90000"/>
              <a:buFont typeface="Arial"/>
              <a:buChar char="•"/>
              <a:defRPr sz="1800"/>
            </a:lvl5pPr>
            <a:lvl6pPr>
              <a:buClr>
                <a:srgbClr val="55B738"/>
              </a:buClr>
              <a:buSzPct val="90000"/>
              <a:buFont typeface="Arial"/>
              <a:buChar char="•"/>
              <a:defRPr b="0" baseline="0">
                <a:solidFill>
                  <a:schemeClr val="tx1"/>
                </a:solidFill>
              </a:defRPr>
            </a:lvl6pPr>
            <a:lvl7pPr>
              <a:buClr>
                <a:schemeClr val="bg2"/>
              </a:buClr>
              <a:buSzPct val="90000"/>
              <a:buFont typeface="Arial"/>
              <a:buChar char="•"/>
              <a:defRPr sz="2000" b="0">
                <a:solidFill>
                  <a:schemeClr val="tx1"/>
                </a:solidFill>
              </a:defRPr>
            </a:lvl7pPr>
            <a:lvl8pPr>
              <a:buClr>
                <a:schemeClr val="bg2"/>
              </a:buClr>
              <a:buSzPct val="90000"/>
              <a:buFont typeface="Arial"/>
              <a:buChar char="•"/>
              <a:defRPr sz="1800" b="0" baseline="0">
                <a:solidFill>
                  <a:schemeClr val="tx1"/>
                </a:solidFill>
              </a:defRPr>
            </a:lvl8pPr>
            <a:lvl9pPr>
              <a:buClr>
                <a:schemeClr val="bg2"/>
              </a:buClr>
              <a:buSzPct val="90000"/>
              <a:buFont typeface="Arial"/>
              <a:buChar char="•"/>
              <a:defRPr sz="1800" b="0" baseline="0">
                <a:solidFill>
                  <a:schemeClr val="tx1"/>
                </a:solidFill>
              </a:defRPr>
            </a:lvl9pPr>
          </a:lstStyle>
          <a:p>
            <a:pPr lvl="0"/>
            <a:r>
              <a:rPr lang="en-US" noProof="0" smtClean="0"/>
              <a:t>Click to edit Master text styles</a:t>
            </a:r>
          </a:p>
        </p:txBody>
      </p:sp>
      <p:sp>
        <p:nvSpPr>
          <p:cNvPr id="7" name="Rectangle 42"/>
          <p:cNvSpPr>
            <a:spLocks noGrp="1" noChangeArrowheads="1"/>
          </p:cNvSpPr>
          <p:nvPr>
            <p:ph type="sldNum" sz="quarter" idx="10"/>
          </p:nvPr>
        </p:nvSpPr>
        <p:spPr>
          <a:xfrm>
            <a:off x="990600" y="6500192"/>
            <a:ext cx="457200" cy="457200"/>
          </a:xfrm>
        </p:spPr>
        <p:txBody>
          <a:bodyPr/>
          <a:lstStyle>
            <a:lvl1pPr>
              <a:defRPr sz="1200">
                <a:solidFill>
                  <a:schemeClr val="tx1"/>
                </a:solidFill>
              </a:defRPr>
            </a:lvl1pPr>
          </a:lstStyle>
          <a:p>
            <a:fld id="{3D4F275F-2261-41A4-924D-D87C36E20C1B}" type="slidenum">
              <a:rPr lang="en-US"/>
              <a:pPr/>
              <a:t>‹#›</a:t>
            </a:fld>
            <a:endParaRPr lang="en-US" dirty="0"/>
          </a:p>
        </p:txBody>
      </p:sp>
      <p:cxnSp>
        <p:nvCxnSpPr>
          <p:cNvPr id="8" name="Straight Connector 7"/>
          <p:cNvCxnSpPr/>
          <p:nvPr userDrawn="1"/>
        </p:nvCxnSpPr>
        <p:spPr bwMode="auto">
          <a:xfrm>
            <a:off x="179512" y="980728"/>
            <a:ext cx="7632848" cy="0"/>
          </a:xfrm>
          <a:prstGeom prst="line">
            <a:avLst/>
          </a:prstGeom>
          <a:solidFill>
            <a:schemeClr val="accent1"/>
          </a:solidFill>
          <a:ln w="9525" cap="flat" cmpd="sng" algn="ctr">
            <a:solidFill>
              <a:srgbClr val="63AFE5"/>
            </a:solidFill>
            <a:prstDash val="solid"/>
            <a:round/>
            <a:headEnd type="none" w="med" len="med"/>
            <a:tailEnd type="none" w="med" len="med"/>
          </a:ln>
          <a:effectLst/>
        </p:spPr>
      </p:cxnSp>
    </p:spTree>
    <p:extLst>
      <p:ext uri="{BB962C8B-B14F-4D97-AF65-F5344CB8AC3E}">
        <p14:creationId xmlns:p14="http://schemas.microsoft.com/office/powerpoint/2010/main" val="2100695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pic>
        <p:nvPicPr>
          <p:cNvPr id="4" name="Picture 7" descr="Data_Squares_vector.png"/>
          <p:cNvPicPr>
            <a:picLocks noChangeAspect="1"/>
          </p:cNvPicPr>
          <p:nvPr userDrawn="1"/>
        </p:nvPicPr>
        <p:blipFill>
          <a:blip r:embed="rId2"/>
          <a:srcRect t="14557" r="36818" b="5598"/>
          <a:stretch>
            <a:fillRect/>
          </a:stretch>
        </p:blipFill>
        <p:spPr bwMode="auto">
          <a:xfrm>
            <a:off x="5334000" y="0"/>
            <a:ext cx="3810000" cy="5862638"/>
          </a:xfrm>
          <a:prstGeom prst="rect">
            <a:avLst/>
          </a:prstGeom>
          <a:noFill/>
          <a:ln w="9525">
            <a:noFill/>
            <a:miter lim="800000"/>
            <a:headEnd/>
            <a:tailEnd/>
          </a:ln>
        </p:spPr>
      </p:pic>
      <p:sp>
        <p:nvSpPr>
          <p:cNvPr id="5" name="Rectangle 4"/>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7" name="Round Same Side Corner Rectangle 9"/>
          <p:cNvSpPr>
            <a:spLocks noChangeArrowheads="1"/>
          </p:cNvSpPr>
          <p:nvPr userDrawn="1"/>
        </p:nvSpPr>
        <p:spPr bwMode="auto">
          <a:xfrm rot="5400000">
            <a:off x="2514600" y="-381000"/>
            <a:ext cx="2362200" cy="7391400"/>
          </a:xfrm>
          <a:custGeom>
            <a:avLst/>
            <a:gdLst>
              <a:gd name="T0" fmla="*/ 2362200 w 2362200"/>
              <a:gd name="T1" fmla="*/ 3695700 h 7391400"/>
              <a:gd name="T2" fmla="*/ 1181100 w 2362200"/>
              <a:gd name="T3" fmla="*/ 7391400 h 7391400"/>
              <a:gd name="T4" fmla="*/ 0 w 2362200"/>
              <a:gd name="T5" fmla="*/ 3695700 h 7391400"/>
              <a:gd name="T6" fmla="*/ 1181100 w 2362200"/>
              <a:gd name="T7" fmla="*/ 0 h 7391400"/>
              <a:gd name="T8" fmla="*/ 0 60000 65536"/>
              <a:gd name="T9" fmla="*/ 1 60000 65536"/>
              <a:gd name="T10" fmla="*/ 2 60000 65536"/>
              <a:gd name="T11" fmla="*/ 3 60000 65536"/>
              <a:gd name="T12" fmla="*/ 115313 w 2362200"/>
              <a:gd name="T13" fmla="*/ 115313 h 7391400"/>
              <a:gd name="T14" fmla="*/ 2246887 w 2362200"/>
              <a:gd name="T15" fmla="*/ 7391400 h 7391400"/>
            </a:gdLst>
            <a:ahLst/>
            <a:cxnLst>
              <a:cxn ang="T8">
                <a:pos x="T0" y="T1"/>
              </a:cxn>
              <a:cxn ang="T9">
                <a:pos x="T2" y="T3"/>
              </a:cxn>
              <a:cxn ang="T10">
                <a:pos x="T4" y="T5"/>
              </a:cxn>
              <a:cxn ang="T11">
                <a:pos x="T6" y="T7"/>
              </a:cxn>
            </a:cxnLst>
            <a:rect l="T12" t="T13" r="T14" b="T15"/>
            <a:pathLst>
              <a:path w="2362200" h="7391400">
                <a:moveTo>
                  <a:pt x="393708" y="0"/>
                </a:moveTo>
                <a:lnTo>
                  <a:pt x="1968492" y="0"/>
                </a:lnTo>
                <a:lnTo>
                  <a:pt x="1968491" y="0"/>
                </a:lnTo>
                <a:cubicBezTo>
                  <a:pt x="2185930" y="0"/>
                  <a:pt x="2362200" y="176269"/>
                  <a:pt x="2362200" y="393708"/>
                </a:cubicBezTo>
                <a:lnTo>
                  <a:pt x="2362200" y="7391400"/>
                </a:lnTo>
                <a:lnTo>
                  <a:pt x="0" y="7391400"/>
                </a:lnTo>
                <a:lnTo>
                  <a:pt x="0" y="393708"/>
                </a:lnTo>
                <a:cubicBezTo>
                  <a:pt x="0" y="176269"/>
                  <a:pt x="176269" y="0"/>
                  <a:pt x="393707" y="0"/>
                </a:cubicBezTo>
                <a:close/>
              </a:path>
            </a:pathLst>
          </a:custGeom>
          <a:solidFill>
            <a:srgbClr val="00B050"/>
          </a:solidFill>
          <a:ln w="9525">
            <a:noFill/>
            <a:miter lim="800000"/>
            <a:headEnd/>
            <a:tailEnd/>
          </a:ln>
          <a:effectLst>
            <a:outerShdw dist="23000" dir="5400000" rotWithShape="0">
              <a:srgbClr val="808080">
                <a:alpha val="34999"/>
              </a:srgbClr>
            </a:outerShdw>
          </a:effectLst>
        </p:spPr>
        <p:txBody>
          <a:bodyPr/>
          <a:lstStyle/>
          <a:p>
            <a:pPr eaLnBrk="0" hangingPunct="0">
              <a:defRPr/>
            </a:pPr>
            <a:endParaRPr lang="en-US" dirty="0">
              <a:solidFill>
                <a:schemeClr val="lt1"/>
              </a:solidFill>
              <a:latin typeface="Arial" pitchFamily="-12" charset="0"/>
              <a:ea typeface="ＭＳ Ｐゴシック" pitchFamily="-12" charset="-128"/>
              <a:cs typeface="ＭＳ Ｐゴシック" pitchFamily="-12" charset="-128"/>
            </a:endParaRPr>
          </a:p>
        </p:txBody>
      </p:sp>
      <p:pic>
        <p:nvPicPr>
          <p:cNvPr id="8" name="CG_logoReflect_RGB.png" descr="/Users/jason_feuilly/Desktop/CG_logoReflect_RGB.png"/>
          <p:cNvPicPr>
            <a:picLocks noChangeAspect="1"/>
          </p:cNvPicPr>
          <p:nvPr userDrawn="1"/>
        </p:nvPicPr>
        <p:blipFill>
          <a:blip r:embed="rId3"/>
          <a:srcRect/>
          <a:stretch>
            <a:fillRect/>
          </a:stretch>
        </p:blipFill>
        <p:spPr bwMode="auto">
          <a:xfrm>
            <a:off x="7104063" y="6137275"/>
            <a:ext cx="1963737" cy="720725"/>
          </a:xfrm>
          <a:prstGeom prst="rect">
            <a:avLst/>
          </a:prstGeom>
          <a:noFill/>
          <a:ln w="9525">
            <a:noFill/>
            <a:miter lim="800000"/>
            <a:headEnd/>
            <a:tailEnd/>
          </a:ln>
        </p:spPr>
      </p:pic>
      <p:sp>
        <p:nvSpPr>
          <p:cNvPr id="10" name="Rectangle 2"/>
          <p:cNvSpPr>
            <a:spLocks noGrp="1" noChangeArrowheads="1"/>
          </p:cNvSpPr>
          <p:nvPr>
            <p:ph type="title"/>
          </p:nvPr>
        </p:nvSpPr>
        <p:spPr bwMode="auto">
          <a:xfrm>
            <a:off x="304800" y="2514600"/>
            <a:ext cx="6477000" cy="1447800"/>
          </a:xfrm>
          <a:prstGeom prst="rect">
            <a:avLst/>
          </a:prstGeom>
          <a:noFill/>
          <a:ln w="9525">
            <a:noFill/>
            <a:miter lim="800000"/>
            <a:headEnd/>
            <a:tailEnd/>
          </a:ln>
        </p:spPr>
        <p:txBody>
          <a:bodyPr/>
          <a:lstStyle>
            <a:lvl1pPr>
              <a:defRPr>
                <a:solidFill>
                  <a:schemeClr val="bg1"/>
                </a:solidFill>
              </a:defRPr>
            </a:lvl1pPr>
          </a:lstStyle>
          <a:p>
            <a:pPr lvl="0"/>
            <a:r>
              <a:rPr lang="en-US" smtClean="0"/>
              <a:t>Click to edit Master title style</a:t>
            </a:r>
            <a:endParaRPr lang="en-US" dirty="0"/>
          </a:p>
        </p:txBody>
      </p:sp>
      <p:sp>
        <p:nvSpPr>
          <p:cNvPr id="9" name="Rectangle 42"/>
          <p:cNvSpPr>
            <a:spLocks noGrp="1" noChangeArrowheads="1"/>
          </p:cNvSpPr>
          <p:nvPr>
            <p:ph type="sldNum" sz="quarter" idx="10"/>
          </p:nvPr>
        </p:nvSpPr>
        <p:spPr>
          <a:xfrm>
            <a:off x="76200" y="6324600"/>
            <a:ext cx="457200" cy="457200"/>
          </a:xfrm>
        </p:spPr>
        <p:txBody>
          <a:bodyPr/>
          <a:lstStyle>
            <a:lvl1pPr>
              <a:defRPr sz="1200">
                <a:solidFill>
                  <a:schemeClr val="tx1"/>
                </a:solidFill>
              </a:defRPr>
            </a:lvl1pPr>
          </a:lstStyle>
          <a:p>
            <a:fld id="{BEAA5E13-EB24-43B7-BF49-2138EE7314D5}" type="slidenum">
              <a:rPr lang="en-US"/>
              <a:pPr/>
              <a:t>‹#›</a:t>
            </a:fld>
            <a:endParaRPr lang="en-US" dirty="0"/>
          </a:p>
        </p:txBody>
      </p:sp>
    </p:spTree>
    <p:extLst>
      <p:ext uri="{BB962C8B-B14F-4D97-AF65-F5344CB8AC3E}">
        <p14:creationId xmlns:p14="http://schemas.microsoft.com/office/powerpoint/2010/main" val="114779824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Content Placeholder 2"/>
          <p:cNvSpPr>
            <a:spLocks noGrp="1"/>
          </p:cNvSpPr>
          <p:nvPr>
            <p:ph idx="1"/>
          </p:nvPr>
        </p:nvSpPr>
        <p:spPr>
          <a:xfrm>
            <a:off x="470704" y="1370430"/>
            <a:ext cx="8202596" cy="4979472"/>
          </a:xfrm>
          <a:prstGeom prst="rect">
            <a:avLst/>
          </a:prstGeom>
        </p:spPr>
        <p:txBody>
          <a:bodyPr lIns="0" tIns="0" rIns="0" bIns="0"/>
          <a:lstStyle>
            <a:lvl1pPr marL="210007" indent="-210007">
              <a:spcBef>
                <a:spcPts val="0"/>
              </a:spcBef>
              <a:spcAft>
                <a:spcPts val="280"/>
              </a:spcAft>
              <a:defRPr sz="2000" b="1">
                <a:latin typeface="Arial" pitchFamily="34" charset="0"/>
              </a:defRPr>
            </a:lvl1pPr>
            <a:lvl2pPr marL="638897" indent="-181909">
              <a:spcBef>
                <a:spcPts val="0"/>
              </a:spcBef>
              <a:spcAft>
                <a:spcPts val="280"/>
              </a:spcAft>
              <a:defRPr sz="1800">
                <a:latin typeface="Arial" pitchFamily="34" charset="0"/>
              </a:defRPr>
            </a:lvl2pPr>
            <a:lvl3pPr marL="1061870" indent="-147892">
              <a:spcBef>
                <a:spcPts val="0"/>
              </a:spcBef>
              <a:spcAft>
                <a:spcPts val="280"/>
              </a:spcAft>
              <a:defRPr sz="1600">
                <a:latin typeface="Arial" pitchFamily="34" charset="0"/>
              </a:defRPr>
            </a:lvl3pPr>
            <a:lvl4pPr marL="1543999" indent="-173034">
              <a:spcBef>
                <a:spcPts val="0"/>
              </a:spcBef>
              <a:spcAft>
                <a:spcPts val="280"/>
              </a:spcAft>
              <a:defRPr sz="1400">
                <a:latin typeface="Arial" pitchFamily="34" charset="0"/>
              </a:defRPr>
            </a:lvl4pPr>
            <a:lvl5pPr marL="1969930" indent="-141977">
              <a:spcBef>
                <a:spcPts val="0"/>
              </a:spcBef>
              <a:spcAft>
                <a:spcPts val="280"/>
              </a:spcAft>
              <a:defRPr sz="1200">
                <a:latin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470704" y="0"/>
            <a:ext cx="8202596" cy="842441"/>
          </a:xfrm>
          <a:prstGeom prst="rect">
            <a:avLst/>
          </a:prstGeom>
        </p:spPr>
        <p:txBody>
          <a:bodyPr lIns="0" tIns="0" rIns="0" bIns="0" anchor="ctr">
            <a:normAutofit/>
          </a:bodyPr>
          <a:lstStyle>
            <a:lvl1pPr>
              <a:defRPr sz="24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92497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470704" y="0"/>
            <a:ext cx="8202596" cy="842441"/>
          </a:xfrm>
          <a:prstGeom prst="rect">
            <a:avLst/>
          </a:prstGeom>
        </p:spPr>
        <p:txBody>
          <a:bodyPr lIns="0" tIns="0" rIns="0" bIns="0" anchor="ctr">
            <a:normAutofit/>
          </a:bodyPr>
          <a:lstStyle>
            <a:lvl1pPr>
              <a:defRPr sz="24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59514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ad Layout - graphics">
    <p:spTree>
      <p:nvGrpSpPr>
        <p:cNvPr id="1" name=""/>
        <p:cNvGrpSpPr/>
        <p:nvPr/>
      </p:nvGrpSpPr>
      <p:grpSpPr>
        <a:xfrm>
          <a:off x="0" y="0"/>
          <a:ext cx="0" cy="0"/>
          <a:chOff x="0" y="0"/>
          <a:chExt cx="0" cy="0"/>
        </a:xfrm>
      </p:grpSpPr>
      <p:sp>
        <p:nvSpPr>
          <p:cNvPr id="12" name="Content Placeholder 18"/>
          <p:cNvSpPr>
            <a:spLocks noGrp="1"/>
          </p:cNvSpPr>
          <p:nvPr>
            <p:ph sz="quarter" idx="19" hasCustomPrompt="1"/>
          </p:nvPr>
        </p:nvSpPr>
        <p:spPr>
          <a:xfrm>
            <a:off x="4780882" y="1368969"/>
            <a:ext cx="3886200" cy="2426144"/>
          </a:xfrm>
          <a:prstGeom prst="rect">
            <a:avLst/>
          </a:prstGeom>
        </p:spPr>
        <p:txBody>
          <a:bodyPr tIns="42593" bIns="42593"/>
          <a:lstStyle>
            <a:lvl1pPr marL="113309" indent="-113309">
              <a:buFont typeface="Arial" pitchFamily="34" charset="0"/>
              <a:buChar char="•"/>
              <a:defRPr sz="1200" baseline="0">
                <a:solidFill>
                  <a:schemeClr val="tx1"/>
                </a:solidFill>
                <a:latin typeface="Arial" pitchFamily="34" charset="0"/>
                <a:cs typeface="Arial" pitchFamily="34" charset="0"/>
              </a:defRPr>
            </a:lvl1pPr>
            <a:lvl2pPr marL="389781" indent="-113309">
              <a:spcBef>
                <a:spcPts val="248"/>
              </a:spcBef>
              <a:buFont typeface="Arial" pitchFamily="34" charset="0"/>
              <a:buChar char="-"/>
              <a:defRPr sz="1000" baseline="0">
                <a:solidFill>
                  <a:schemeClr val="tx1"/>
                </a:solidFill>
                <a:latin typeface="Arial" pitchFamily="34" charset="0"/>
                <a:cs typeface="Arial" pitchFamily="34" charset="0"/>
              </a:defRPr>
            </a:lvl2pPr>
            <a:lvl3pPr marL="661721" indent="-113309">
              <a:spcBef>
                <a:spcPts val="198"/>
              </a:spcBef>
              <a:buFont typeface="Courier New" pitchFamily="49" charset="0"/>
              <a:buChar char="o"/>
              <a:defRPr sz="900">
                <a:solidFill>
                  <a:schemeClr val="tx1"/>
                </a:solidFill>
                <a:latin typeface="Arial" pitchFamily="34" charset="0"/>
                <a:cs typeface="Arial" pitchFamily="34" charset="0"/>
              </a:defRPr>
            </a:lvl3pPr>
            <a:lvl4pPr marL="933660" indent="-113309">
              <a:spcBef>
                <a:spcPts val="149"/>
              </a:spcBef>
              <a:buFont typeface="Wingdings" pitchFamily="2" charset="2"/>
              <a:buChar char="§"/>
              <a:defRPr sz="800" baseline="0">
                <a:solidFill>
                  <a:schemeClr val="tx1"/>
                </a:solidFill>
                <a:latin typeface="Arial" pitchFamily="34" charset="0"/>
                <a:cs typeface="Arial" pitchFamily="34" charset="0"/>
              </a:defRPr>
            </a:lvl4pPr>
            <a:lvl5pPr>
              <a:buFont typeface="Arial" pitchFamily="34" charset="0"/>
              <a:buChar char="•"/>
              <a:defRPr sz="1000" baseline="0">
                <a:solidFill>
                  <a:schemeClr val="accent2"/>
                </a:solidFill>
                <a:latin typeface="Arial" pitchFamily="34" charset="0"/>
                <a:cs typeface="Arial" pitchFamily="34" charset="0"/>
              </a:defRPr>
            </a:lvl5pPr>
          </a:lstStyle>
          <a:p>
            <a:pPr lvl="0"/>
            <a:r>
              <a:rPr lang="en-US" dirty="0" smtClean="0"/>
              <a:t>This area can be used to insert a chart, spreadsheet, or picture. </a:t>
            </a:r>
          </a:p>
          <a:p>
            <a:pPr lvl="1"/>
            <a:r>
              <a:rPr lang="en-US" dirty="0" smtClean="0"/>
              <a:t>Second level,11 pt-Arial</a:t>
            </a:r>
          </a:p>
          <a:p>
            <a:pPr lvl="2"/>
            <a:r>
              <a:rPr lang="en-US" dirty="0" smtClean="0"/>
              <a:t>Third level, 10 pt-Arial</a:t>
            </a:r>
          </a:p>
          <a:p>
            <a:pPr lvl="3"/>
            <a:r>
              <a:rPr lang="en-US" dirty="0" smtClean="0"/>
              <a:t>Fourth level, 9-pt Arial</a:t>
            </a:r>
          </a:p>
        </p:txBody>
      </p:sp>
      <p:sp>
        <p:nvSpPr>
          <p:cNvPr id="17" name="Content Placeholder 18"/>
          <p:cNvSpPr>
            <a:spLocks noGrp="1"/>
          </p:cNvSpPr>
          <p:nvPr>
            <p:ph sz="quarter" idx="21" hasCustomPrompt="1"/>
          </p:nvPr>
        </p:nvSpPr>
        <p:spPr>
          <a:xfrm>
            <a:off x="4780882" y="3921565"/>
            <a:ext cx="3886200" cy="2426144"/>
          </a:xfrm>
          <a:prstGeom prst="rect">
            <a:avLst/>
          </a:prstGeom>
        </p:spPr>
        <p:txBody>
          <a:bodyPr tIns="42593" bIns="42593"/>
          <a:lstStyle>
            <a:lvl1pPr marL="113309" indent="-113309">
              <a:buFont typeface="Arial" pitchFamily="34" charset="0"/>
              <a:buChar char="•"/>
              <a:defRPr sz="1200" baseline="0">
                <a:solidFill>
                  <a:schemeClr val="tx1"/>
                </a:solidFill>
                <a:latin typeface="Arial" pitchFamily="34" charset="0"/>
                <a:cs typeface="Arial" pitchFamily="34" charset="0"/>
              </a:defRPr>
            </a:lvl1pPr>
            <a:lvl2pPr marL="389781" indent="-113309">
              <a:spcBef>
                <a:spcPts val="248"/>
              </a:spcBef>
              <a:buFont typeface="Arial" pitchFamily="34" charset="0"/>
              <a:buChar char="-"/>
              <a:defRPr sz="1000" baseline="0">
                <a:solidFill>
                  <a:schemeClr val="tx1"/>
                </a:solidFill>
                <a:latin typeface="Arial" pitchFamily="34" charset="0"/>
                <a:cs typeface="Arial" pitchFamily="34" charset="0"/>
              </a:defRPr>
            </a:lvl2pPr>
            <a:lvl3pPr marL="661721" indent="-113309">
              <a:spcBef>
                <a:spcPts val="198"/>
              </a:spcBef>
              <a:buFont typeface="Courier New" pitchFamily="49" charset="0"/>
              <a:buChar char="o"/>
              <a:defRPr sz="900">
                <a:solidFill>
                  <a:schemeClr val="tx1"/>
                </a:solidFill>
                <a:latin typeface="Arial" pitchFamily="34" charset="0"/>
                <a:cs typeface="Arial" pitchFamily="34" charset="0"/>
              </a:defRPr>
            </a:lvl3pPr>
            <a:lvl4pPr marL="933660" indent="-113309">
              <a:spcBef>
                <a:spcPts val="149"/>
              </a:spcBef>
              <a:buFont typeface="Wingdings" pitchFamily="2" charset="2"/>
              <a:buChar char="§"/>
              <a:defRPr sz="800" baseline="0">
                <a:solidFill>
                  <a:schemeClr val="tx1"/>
                </a:solidFill>
                <a:latin typeface="Arial" pitchFamily="34" charset="0"/>
                <a:cs typeface="Arial" pitchFamily="34" charset="0"/>
              </a:defRPr>
            </a:lvl4pPr>
            <a:lvl5pPr>
              <a:buFont typeface="Arial" pitchFamily="34" charset="0"/>
              <a:buChar char="•"/>
              <a:defRPr sz="1000" baseline="0">
                <a:solidFill>
                  <a:schemeClr val="accent2"/>
                </a:solidFill>
                <a:latin typeface="Arial" pitchFamily="34" charset="0"/>
                <a:cs typeface="Arial" pitchFamily="34" charset="0"/>
              </a:defRPr>
            </a:lvl5pPr>
          </a:lstStyle>
          <a:p>
            <a:pPr lvl="0"/>
            <a:r>
              <a:rPr lang="en-US" dirty="0" smtClean="0"/>
              <a:t>This area can be used to insert a chart, spreadsheet, or picture. </a:t>
            </a:r>
          </a:p>
          <a:p>
            <a:pPr lvl="1"/>
            <a:r>
              <a:rPr lang="en-US" dirty="0" smtClean="0"/>
              <a:t>Second level,11 pt-Arial</a:t>
            </a:r>
          </a:p>
          <a:p>
            <a:pPr lvl="2"/>
            <a:r>
              <a:rPr lang="en-US" dirty="0" smtClean="0"/>
              <a:t>Third level, 10 pt-Arial</a:t>
            </a:r>
          </a:p>
          <a:p>
            <a:pPr lvl="3"/>
            <a:r>
              <a:rPr lang="en-US" dirty="0" smtClean="0"/>
              <a:t>Fourth level, 9-pt Arial</a:t>
            </a:r>
          </a:p>
        </p:txBody>
      </p:sp>
      <p:sp>
        <p:nvSpPr>
          <p:cNvPr id="14" name="Title 1"/>
          <p:cNvSpPr>
            <a:spLocks noGrp="1"/>
          </p:cNvSpPr>
          <p:nvPr>
            <p:ph type="title"/>
          </p:nvPr>
        </p:nvSpPr>
        <p:spPr>
          <a:xfrm>
            <a:off x="470704" y="0"/>
            <a:ext cx="8202596" cy="842441"/>
          </a:xfrm>
          <a:prstGeom prst="rect">
            <a:avLst/>
          </a:prstGeom>
        </p:spPr>
        <p:txBody>
          <a:bodyPr lIns="0" tIns="0" rIns="0" bIns="0" anchor="ctr">
            <a:normAutofit/>
          </a:bodyPr>
          <a:lstStyle>
            <a:lvl1pPr>
              <a:defRPr sz="2400">
                <a:solidFill>
                  <a:schemeClr val="bg1"/>
                </a:solidFill>
              </a:defRPr>
            </a:lvl1pPr>
          </a:lstStyle>
          <a:p>
            <a:r>
              <a:rPr lang="en-US" dirty="0" smtClean="0"/>
              <a:t>Click to edit Master title style</a:t>
            </a:r>
            <a:endParaRPr lang="en-US" dirty="0"/>
          </a:p>
        </p:txBody>
      </p:sp>
      <p:sp>
        <p:nvSpPr>
          <p:cNvPr id="15" name="Content Placeholder 18"/>
          <p:cNvSpPr>
            <a:spLocks noGrp="1"/>
          </p:cNvSpPr>
          <p:nvPr>
            <p:ph sz="quarter" idx="20" hasCustomPrompt="1"/>
          </p:nvPr>
        </p:nvSpPr>
        <p:spPr>
          <a:xfrm>
            <a:off x="455468" y="1365950"/>
            <a:ext cx="3886200" cy="2426144"/>
          </a:xfrm>
          <a:prstGeom prst="rect">
            <a:avLst/>
          </a:prstGeom>
        </p:spPr>
        <p:txBody>
          <a:bodyPr lIns="0" tIns="45711" rIns="0" bIns="45711"/>
          <a:lstStyle>
            <a:lvl1pPr marL="114278" indent="-114278">
              <a:buFont typeface="Arial" pitchFamily="34" charset="0"/>
              <a:buChar char="•"/>
              <a:defRPr sz="1200" baseline="0">
                <a:solidFill>
                  <a:schemeClr val="tx1"/>
                </a:solidFill>
                <a:latin typeface="Arial" pitchFamily="34" charset="0"/>
                <a:cs typeface="Arial" pitchFamily="34" charset="0"/>
              </a:defRPr>
            </a:lvl1pPr>
            <a:lvl2pPr marL="393114" indent="-114278">
              <a:spcBef>
                <a:spcPts val="250"/>
              </a:spcBef>
              <a:buFont typeface="Arial" pitchFamily="34" charset="0"/>
              <a:buChar char="-"/>
              <a:defRPr sz="1000" baseline="0">
                <a:solidFill>
                  <a:schemeClr val="tx1"/>
                </a:solidFill>
                <a:latin typeface="Arial" pitchFamily="34" charset="0"/>
                <a:cs typeface="Arial" pitchFamily="34" charset="0"/>
              </a:defRPr>
            </a:lvl2pPr>
            <a:lvl3pPr marL="667380" indent="-114278">
              <a:spcBef>
                <a:spcPts val="200"/>
              </a:spcBef>
              <a:buFont typeface="Courier New" pitchFamily="49" charset="0"/>
              <a:buChar char="o"/>
              <a:defRPr sz="900">
                <a:solidFill>
                  <a:schemeClr val="tx1"/>
                </a:solidFill>
                <a:latin typeface="Arial" pitchFamily="34" charset="0"/>
                <a:cs typeface="Arial" pitchFamily="34" charset="0"/>
              </a:defRPr>
            </a:lvl3pPr>
            <a:lvl4pPr marL="941644" indent="-114278">
              <a:spcBef>
                <a:spcPts val="150"/>
              </a:spcBef>
              <a:buFont typeface="Wingdings" pitchFamily="2" charset="2"/>
              <a:buChar char="§"/>
              <a:defRPr sz="800" baseline="0">
                <a:solidFill>
                  <a:schemeClr val="tx1"/>
                </a:solidFill>
                <a:latin typeface="Arial" pitchFamily="34" charset="0"/>
                <a:cs typeface="Arial" pitchFamily="34" charset="0"/>
              </a:defRPr>
            </a:lvl4pPr>
            <a:lvl5pPr>
              <a:buFont typeface="Arial" pitchFamily="34" charset="0"/>
              <a:buChar char="•"/>
              <a:defRPr sz="1000" baseline="0">
                <a:solidFill>
                  <a:schemeClr val="accent2"/>
                </a:solidFill>
                <a:latin typeface="Arial" pitchFamily="34" charset="0"/>
                <a:cs typeface="Arial" pitchFamily="34" charset="0"/>
              </a:defRPr>
            </a:lvl5pPr>
          </a:lstStyle>
          <a:p>
            <a:pPr lvl="0"/>
            <a:r>
              <a:rPr lang="en-US" dirty="0" smtClean="0"/>
              <a:t>This area can be used to insert a chart, spreadsheet, or picture. </a:t>
            </a:r>
          </a:p>
          <a:p>
            <a:pPr lvl="1"/>
            <a:r>
              <a:rPr lang="en-US" dirty="0" smtClean="0"/>
              <a:t>Second level,11 pt-Arial</a:t>
            </a:r>
          </a:p>
          <a:p>
            <a:pPr lvl="2"/>
            <a:r>
              <a:rPr lang="en-US" dirty="0" smtClean="0"/>
              <a:t>Third level, 10 pt-Arial</a:t>
            </a:r>
          </a:p>
          <a:p>
            <a:pPr lvl="3"/>
            <a:r>
              <a:rPr lang="en-US" dirty="0" smtClean="0"/>
              <a:t>Fourth level, 9-pt Arial</a:t>
            </a:r>
          </a:p>
        </p:txBody>
      </p:sp>
      <p:sp>
        <p:nvSpPr>
          <p:cNvPr id="16" name="Content Placeholder 18"/>
          <p:cNvSpPr>
            <a:spLocks noGrp="1"/>
          </p:cNvSpPr>
          <p:nvPr>
            <p:ph sz="quarter" idx="22" hasCustomPrompt="1"/>
          </p:nvPr>
        </p:nvSpPr>
        <p:spPr>
          <a:xfrm>
            <a:off x="455468" y="3925306"/>
            <a:ext cx="3886200" cy="2426144"/>
          </a:xfrm>
          <a:prstGeom prst="rect">
            <a:avLst/>
          </a:prstGeom>
        </p:spPr>
        <p:txBody>
          <a:bodyPr lIns="0" tIns="45711" rIns="0" bIns="45711"/>
          <a:lstStyle>
            <a:lvl1pPr marL="114278" indent="-114278">
              <a:buFont typeface="Arial" pitchFamily="34" charset="0"/>
              <a:buChar char="•"/>
              <a:defRPr sz="1200" baseline="0">
                <a:solidFill>
                  <a:schemeClr val="tx1"/>
                </a:solidFill>
                <a:latin typeface="Arial" pitchFamily="34" charset="0"/>
                <a:cs typeface="Arial" pitchFamily="34" charset="0"/>
              </a:defRPr>
            </a:lvl1pPr>
            <a:lvl2pPr marL="393114" indent="-114278">
              <a:spcBef>
                <a:spcPts val="250"/>
              </a:spcBef>
              <a:buFont typeface="Arial" pitchFamily="34" charset="0"/>
              <a:buChar char="-"/>
              <a:defRPr sz="1000" baseline="0">
                <a:solidFill>
                  <a:schemeClr val="tx1"/>
                </a:solidFill>
                <a:latin typeface="Arial" pitchFamily="34" charset="0"/>
                <a:cs typeface="Arial" pitchFamily="34" charset="0"/>
              </a:defRPr>
            </a:lvl2pPr>
            <a:lvl3pPr marL="667380" indent="-114278">
              <a:spcBef>
                <a:spcPts val="200"/>
              </a:spcBef>
              <a:buFont typeface="Courier New" pitchFamily="49" charset="0"/>
              <a:buChar char="o"/>
              <a:defRPr sz="900">
                <a:solidFill>
                  <a:schemeClr val="tx1"/>
                </a:solidFill>
                <a:latin typeface="Arial" pitchFamily="34" charset="0"/>
                <a:cs typeface="Arial" pitchFamily="34" charset="0"/>
              </a:defRPr>
            </a:lvl3pPr>
            <a:lvl4pPr marL="941644" indent="-114278">
              <a:spcBef>
                <a:spcPts val="150"/>
              </a:spcBef>
              <a:buFont typeface="Wingdings" pitchFamily="2" charset="2"/>
              <a:buChar char="§"/>
              <a:defRPr sz="800" baseline="0">
                <a:solidFill>
                  <a:schemeClr val="tx1"/>
                </a:solidFill>
                <a:latin typeface="Arial" pitchFamily="34" charset="0"/>
                <a:cs typeface="Arial" pitchFamily="34" charset="0"/>
              </a:defRPr>
            </a:lvl4pPr>
            <a:lvl5pPr>
              <a:buFont typeface="Arial" pitchFamily="34" charset="0"/>
              <a:buChar char="•"/>
              <a:defRPr sz="1000" baseline="0">
                <a:solidFill>
                  <a:schemeClr val="accent2"/>
                </a:solidFill>
                <a:latin typeface="Arial" pitchFamily="34" charset="0"/>
                <a:cs typeface="Arial" pitchFamily="34" charset="0"/>
              </a:defRPr>
            </a:lvl5pPr>
          </a:lstStyle>
          <a:p>
            <a:pPr lvl="0"/>
            <a:r>
              <a:rPr lang="en-US" dirty="0" smtClean="0"/>
              <a:t>This area can be used to insert a chart, spreadsheet, or picture. </a:t>
            </a:r>
          </a:p>
          <a:p>
            <a:pPr lvl="1"/>
            <a:r>
              <a:rPr lang="en-US" dirty="0" smtClean="0"/>
              <a:t>Second level,11 pt-Arial</a:t>
            </a:r>
          </a:p>
          <a:p>
            <a:pPr lvl="2"/>
            <a:r>
              <a:rPr lang="en-US" dirty="0" smtClean="0"/>
              <a:t>Third level, 10 pt-Arial</a:t>
            </a:r>
          </a:p>
          <a:p>
            <a:pPr lvl="3"/>
            <a:r>
              <a:rPr lang="en-US" dirty="0" smtClean="0"/>
              <a:t>Fourth level, 9-pt Arial</a:t>
            </a:r>
          </a:p>
        </p:txBody>
      </p:sp>
    </p:spTree>
    <p:extLst>
      <p:ext uri="{BB962C8B-B14F-4D97-AF65-F5344CB8AC3E}">
        <p14:creationId xmlns:p14="http://schemas.microsoft.com/office/powerpoint/2010/main" val="198060172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ertical Comparison">
    <p:spTree>
      <p:nvGrpSpPr>
        <p:cNvPr id="1" name=""/>
        <p:cNvGrpSpPr/>
        <p:nvPr/>
      </p:nvGrpSpPr>
      <p:grpSpPr>
        <a:xfrm>
          <a:off x="0" y="0"/>
          <a:ext cx="0" cy="0"/>
          <a:chOff x="0" y="0"/>
          <a:chExt cx="0" cy="0"/>
        </a:xfrm>
      </p:grpSpPr>
      <p:sp>
        <p:nvSpPr>
          <p:cNvPr id="14" name="Title 1"/>
          <p:cNvSpPr>
            <a:spLocks noGrp="1"/>
          </p:cNvSpPr>
          <p:nvPr>
            <p:ph type="title"/>
          </p:nvPr>
        </p:nvSpPr>
        <p:spPr>
          <a:xfrm>
            <a:off x="470704" y="0"/>
            <a:ext cx="8202596" cy="842441"/>
          </a:xfrm>
          <a:prstGeom prst="rect">
            <a:avLst/>
          </a:prstGeom>
        </p:spPr>
        <p:txBody>
          <a:bodyPr lIns="0" tIns="0" rIns="0" bIns="0" anchor="ctr">
            <a:normAutofit/>
          </a:bodyPr>
          <a:lstStyle>
            <a:lvl1pPr>
              <a:defRPr sz="2400">
                <a:solidFill>
                  <a:schemeClr val="bg1"/>
                </a:solidFill>
              </a:defRPr>
            </a:lvl1pPr>
          </a:lstStyle>
          <a:p>
            <a:r>
              <a:rPr lang="en-US" dirty="0" smtClean="0"/>
              <a:t>Click to edit Master title style</a:t>
            </a:r>
            <a:endParaRPr lang="en-US" dirty="0"/>
          </a:p>
        </p:txBody>
      </p:sp>
      <p:sp>
        <p:nvSpPr>
          <p:cNvPr id="7" name="Text Placeholder 3"/>
          <p:cNvSpPr>
            <a:spLocks noGrp="1"/>
          </p:cNvSpPr>
          <p:nvPr>
            <p:ph type="body" sz="half" idx="16" hasCustomPrompt="1"/>
          </p:nvPr>
        </p:nvSpPr>
        <p:spPr>
          <a:xfrm>
            <a:off x="472473" y="6010862"/>
            <a:ext cx="3866613" cy="336977"/>
          </a:xfrm>
          <a:prstGeom prst="rect">
            <a:avLst/>
          </a:prstGeom>
        </p:spPr>
        <p:txBody>
          <a:bodyPr>
            <a:normAutofit/>
          </a:bodyPr>
          <a:lstStyle>
            <a:lvl1pPr marL="0" indent="0">
              <a:buNone/>
              <a:defRPr sz="900" b="0" i="1" baseline="0">
                <a:solidFill>
                  <a:schemeClr val="tx1"/>
                </a:solidFill>
                <a:latin typeface="Arial"/>
              </a:defRPr>
            </a:lvl1pPr>
            <a:lvl2pPr marL="425930" indent="0">
              <a:buNone/>
              <a:defRPr sz="1100"/>
            </a:lvl2pPr>
            <a:lvl3pPr marL="851861" indent="0">
              <a:buNone/>
              <a:defRPr sz="900"/>
            </a:lvl3pPr>
            <a:lvl4pPr marL="1277793" indent="0">
              <a:buNone/>
              <a:defRPr sz="800"/>
            </a:lvl4pPr>
            <a:lvl5pPr marL="1703723" indent="0">
              <a:buNone/>
              <a:defRPr sz="800"/>
            </a:lvl5pPr>
            <a:lvl6pPr marL="2129654" indent="0">
              <a:buNone/>
              <a:defRPr sz="800"/>
            </a:lvl6pPr>
            <a:lvl7pPr marL="2555584" indent="0">
              <a:buNone/>
              <a:defRPr sz="800"/>
            </a:lvl7pPr>
            <a:lvl8pPr marL="2981516" indent="0">
              <a:buNone/>
              <a:defRPr sz="800"/>
            </a:lvl8pPr>
            <a:lvl9pPr marL="3407447" indent="0">
              <a:buNone/>
              <a:defRPr sz="800"/>
            </a:lvl9pPr>
          </a:lstStyle>
          <a:p>
            <a:pPr lvl="0"/>
            <a:r>
              <a:rPr lang="en-US" dirty="0" smtClean="0"/>
              <a:t>Use this space for additional information or to insert a footnote.               Arial 9-pt, Italic</a:t>
            </a:r>
          </a:p>
        </p:txBody>
      </p:sp>
      <p:sp>
        <p:nvSpPr>
          <p:cNvPr id="8" name="Content Placeholder 18"/>
          <p:cNvSpPr>
            <a:spLocks noGrp="1"/>
          </p:cNvSpPr>
          <p:nvPr>
            <p:ph sz="quarter" idx="19" hasCustomPrompt="1"/>
          </p:nvPr>
        </p:nvSpPr>
        <p:spPr>
          <a:xfrm>
            <a:off x="472741" y="1720580"/>
            <a:ext cx="3869060" cy="4255044"/>
          </a:xfrm>
          <a:prstGeom prst="rect">
            <a:avLst/>
          </a:prstGeom>
        </p:spPr>
        <p:txBody>
          <a:bodyPr/>
          <a:lstStyle>
            <a:lvl1pPr marL="106482" indent="-106482">
              <a:buFont typeface="Arial" pitchFamily="34" charset="0"/>
              <a:buChar char="•"/>
              <a:defRPr sz="1200" baseline="0">
                <a:solidFill>
                  <a:schemeClr val="tx1"/>
                </a:solidFill>
                <a:latin typeface="Arial" pitchFamily="34" charset="0"/>
                <a:cs typeface="Arial" pitchFamily="34" charset="0"/>
              </a:defRPr>
            </a:lvl1pPr>
            <a:lvl2pPr marL="366301" indent="-106482">
              <a:spcBef>
                <a:spcPts val="233"/>
              </a:spcBef>
              <a:buFont typeface="Arial" pitchFamily="34" charset="0"/>
              <a:buChar char="-"/>
              <a:defRPr sz="1000" baseline="0">
                <a:solidFill>
                  <a:schemeClr val="tx1"/>
                </a:solidFill>
                <a:latin typeface="Arial" pitchFamily="34" charset="0"/>
                <a:cs typeface="Arial" pitchFamily="34" charset="0"/>
              </a:defRPr>
            </a:lvl2pPr>
            <a:lvl3pPr marL="621859" indent="-106482">
              <a:spcBef>
                <a:spcPts val="186"/>
              </a:spcBef>
              <a:buFont typeface="Courier New" pitchFamily="49" charset="0"/>
              <a:buChar char="o"/>
              <a:defRPr sz="900">
                <a:solidFill>
                  <a:schemeClr val="tx1"/>
                </a:solidFill>
                <a:latin typeface="Arial" pitchFamily="34" charset="0"/>
                <a:cs typeface="Arial" pitchFamily="34" charset="0"/>
              </a:defRPr>
            </a:lvl3pPr>
            <a:lvl4pPr marL="877417" indent="-106482">
              <a:spcBef>
                <a:spcPts val="140"/>
              </a:spcBef>
              <a:buFont typeface="Wingdings" pitchFamily="2" charset="2"/>
              <a:buChar char="§"/>
              <a:defRPr sz="800" baseline="0">
                <a:solidFill>
                  <a:schemeClr val="tx1"/>
                </a:solidFill>
                <a:latin typeface="Arial" pitchFamily="34" charset="0"/>
                <a:cs typeface="Arial" pitchFamily="34" charset="0"/>
              </a:defRPr>
            </a:lvl4pPr>
            <a:lvl5pPr>
              <a:buFont typeface="Arial" pitchFamily="34" charset="0"/>
              <a:buChar char="•"/>
              <a:defRPr sz="900" baseline="0">
                <a:solidFill>
                  <a:schemeClr val="accent2"/>
                </a:solidFill>
                <a:latin typeface="Arial" pitchFamily="34" charset="0"/>
                <a:cs typeface="Arial" pitchFamily="34" charset="0"/>
              </a:defRPr>
            </a:lvl5pPr>
          </a:lstStyle>
          <a:p>
            <a:pPr lvl="0"/>
            <a:r>
              <a:rPr lang="en-US" dirty="0" smtClean="0"/>
              <a:t>This area can be used to insert a chart, spreadsheet,  or picture. </a:t>
            </a:r>
          </a:p>
          <a:p>
            <a:pPr lvl="1"/>
            <a:r>
              <a:rPr lang="en-US" dirty="0" smtClean="0"/>
              <a:t>Second level,11 pt-Arial</a:t>
            </a:r>
          </a:p>
          <a:p>
            <a:pPr lvl="2"/>
            <a:r>
              <a:rPr lang="en-US" dirty="0" smtClean="0"/>
              <a:t>Third level, 10 pt-Arial</a:t>
            </a:r>
          </a:p>
          <a:p>
            <a:pPr lvl="3"/>
            <a:r>
              <a:rPr lang="en-US" dirty="0" smtClean="0"/>
              <a:t>Fourth level, 9-pt Arial</a:t>
            </a:r>
          </a:p>
        </p:txBody>
      </p:sp>
      <p:sp>
        <p:nvSpPr>
          <p:cNvPr id="9" name="Text Placeholder 2"/>
          <p:cNvSpPr>
            <a:spLocks noGrp="1"/>
          </p:cNvSpPr>
          <p:nvPr>
            <p:ph type="body" idx="20" hasCustomPrompt="1"/>
          </p:nvPr>
        </p:nvSpPr>
        <p:spPr>
          <a:xfrm>
            <a:off x="469248" y="1369146"/>
            <a:ext cx="3869060" cy="336977"/>
          </a:xfrm>
          <a:prstGeom prst="rect">
            <a:avLst/>
          </a:prstGeom>
        </p:spPr>
        <p:txBody>
          <a:bodyPr anchor="t" anchorCtr="0">
            <a:normAutofit/>
          </a:bodyPr>
          <a:lstStyle>
            <a:lvl1pPr marL="0" indent="0">
              <a:buNone/>
              <a:defRPr sz="2000" b="1" baseline="0">
                <a:solidFill>
                  <a:schemeClr val="tx1"/>
                </a:solidFill>
                <a:latin typeface="Arial"/>
              </a:defRPr>
            </a:lvl1pPr>
            <a:lvl2pPr marL="425930" indent="0">
              <a:buNone/>
              <a:defRPr sz="1900" b="1"/>
            </a:lvl2pPr>
            <a:lvl3pPr marL="851861" indent="0">
              <a:buNone/>
              <a:defRPr sz="1700" b="1"/>
            </a:lvl3pPr>
            <a:lvl4pPr marL="1277793" indent="0">
              <a:buNone/>
              <a:defRPr sz="1500" b="1"/>
            </a:lvl4pPr>
            <a:lvl5pPr marL="1703723" indent="0">
              <a:buNone/>
              <a:defRPr sz="1500" b="1"/>
            </a:lvl5pPr>
            <a:lvl6pPr marL="2129654" indent="0">
              <a:buNone/>
              <a:defRPr sz="1500" b="1"/>
            </a:lvl6pPr>
            <a:lvl7pPr marL="2555584" indent="0">
              <a:buNone/>
              <a:defRPr sz="1500" b="1"/>
            </a:lvl7pPr>
            <a:lvl8pPr marL="2981516" indent="0">
              <a:buNone/>
              <a:defRPr sz="1500" b="1"/>
            </a:lvl8pPr>
            <a:lvl9pPr marL="3407447" indent="0">
              <a:buNone/>
              <a:defRPr sz="1500" b="1"/>
            </a:lvl9pPr>
          </a:lstStyle>
          <a:p>
            <a:pPr lvl="0"/>
            <a:r>
              <a:rPr lang="en-US" dirty="0" smtClean="0"/>
              <a:t>Header, Arial 20-pt bold</a:t>
            </a:r>
          </a:p>
        </p:txBody>
      </p:sp>
      <p:sp>
        <p:nvSpPr>
          <p:cNvPr id="10" name="Text Placeholder 3"/>
          <p:cNvSpPr>
            <a:spLocks noGrp="1"/>
          </p:cNvSpPr>
          <p:nvPr>
            <p:ph type="body" sz="half" idx="21" hasCustomPrompt="1"/>
          </p:nvPr>
        </p:nvSpPr>
        <p:spPr>
          <a:xfrm>
            <a:off x="4804255" y="6010862"/>
            <a:ext cx="3866613" cy="336977"/>
          </a:xfrm>
          <a:prstGeom prst="rect">
            <a:avLst/>
          </a:prstGeom>
        </p:spPr>
        <p:txBody>
          <a:bodyPr>
            <a:normAutofit/>
          </a:bodyPr>
          <a:lstStyle>
            <a:lvl1pPr marL="0" indent="0">
              <a:buNone/>
              <a:defRPr sz="900" b="0" i="1" baseline="0">
                <a:solidFill>
                  <a:schemeClr val="tx1"/>
                </a:solidFill>
                <a:latin typeface="Arial"/>
              </a:defRPr>
            </a:lvl1pPr>
            <a:lvl2pPr marL="425930" indent="0">
              <a:buNone/>
              <a:defRPr sz="1100"/>
            </a:lvl2pPr>
            <a:lvl3pPr marL="851861" indent="0">
              <a:buNone/>
              <a:defRPr sz="900"/>
            </a:lvl3pPr>
            <a:lvl4pPr marL="1277793" indent="0">
              <a:buNone/>
              <a:defRPr sz="800"/>
            </a:lvl4pPr>
            <a:lvl5pPr marL="1703723" indent="0">
              <a:buNone/>
              <a:defRPr sz="800"/>
            </a:lvl5pPr>
            <a:lvl6pPr marL="2129654" indent="0">
              <a:buNone/>
              <a:defRPr sz="800"/>
            </a:lvl6pPr>
            <a:lvl7pPr marL="2555584" indent="0">
              <a:buNone/>
              <a:defRPr sz="800"/>
            </a:lvl7pPr>
            <a:lvl8pPr marL="2981516" indent="0">
              <a:buNone/>
              <a:defRPr sz="800"/>
            </a:lvl8pPr>
            <a:lvl9pPr marL="3407447" indent="0">
              <a:buNone/>
              <a:defRPr sz="800"/>
            </a:lvl9pPr>
          </a:lstStyle>
          <a:p>
            <a:pPr lvl="0"/>
            <a:r>
              <a:rPr lang="en-US" dirty="0" smtClean="0"/>
              <a:t>Use this space for additional information or to insert a footnote.               Arial 9-pt, Italic</a:t>
            </a:r>
          </a:p>
        </p:txBody>
      </p:sp>
      <p:sp>
        <p:nvSpPr>
          <p:cNvPr id="11" name="Content Placeholder 18"/>
          <p:cNvSpPr>
            <a:spLocks noGrp="1"/>
          </p:cNvSpPr>
          <p:nvPr>
            <p:ph sz="quarter" idx="22" hasCustomPrompt="1"/>
          </p:nvPr>
        </p:nvSpPr>
        <p:spPr>
          <a:xfrm>
            <a:off x="4804523" y="1720580"/>
            <a:ext cx="3869060" cy="4255044"/>
          </a:xfrm>
          <a:prstGeom prst="rect">
            <a:avLst/>
          </a:prstGeom>
        </p:spPr>
        <p:txBody>
          <a:bodyPr/>
          <a:lstStyle>
            <a:lvl1pPr marL="106482" indent="-106482">
              <a:buFont typeface="Arial" pitchFamily="34" charset="0"/>
              <a:buChar char="•"/>
              <a:defRPr sz="1200" baseline="0">
                <a:solidFill>
                  <a:schemeClr val="tx1"/>
                </a:solidFill>
                <a:latin typeface="Arial" pitchFamily="34" charset="0"/>
                <a:cs typeface="Arial" pitchFamily="34" charset="0"/>
              </a:defRPr>
            </a:lvl1pPr>
            <a:lvl2pPr marL="366301" indent="-106482">
              <a:spcBef>
                <a:spcPts val="233"/>
              </a:spcBef>
              <a:buFont typeface="Arial" pitchFamily="34" charset="0"/>
              <a:buChar char="-"/>
              <a:defRPr sz="1000" baseline="0">
                <a:solidFill>
                  <a:schemeClr val="tx1"/>
                </a:solidFill>
                <a:latin typeface="Arial" pitchFamily="34" charset="0"/>
                <a:cs typeface="Arial" pitchFamily="34" charset="0"/>
              </a:defRPr>
            </a:lvl2pPr>
            <a:lvl3pPr marL="621859" indent="-106482">
              <a:spcBef>
                <a:spcPts val="186"/>
              </a:spcBef>
              <a:buFont typeface="Courier New" pitchFamily="49" charset="0"/>
              <a:buChar char="o"/>
              <a:defRPr sz="900">
                <a:solidFill>
                  <a:schemeClr val="tx1"/>
                </a:solidFill>
                <a:latin typeface="Arial" pitchFamily="34" charset="0"/>
                <a:cs typeface="Arial" pitchFamily="34" charset="0"/>
              </a:defRPr>
            </a:lvl3pPr>
            <a:lvl4pPr marL="877417" indent="-106482">
              <a:spcBef>
                <a:spcPts val="140"/>
              </a:spcBef>
              <a:buFont typeface="Wingdings" pitchFamily="2" charset="2"/>
              <a:buChar char="§"/>
              <a:defRPr sz="800" baseline="0">
                <a:solidFill>
                  <a:schemeClr val="tx1"/>
                </a:solidFill>
                <a:latin typeface="Arial" pitchFamily="34" charset="0"/>
                <a:cs typeface="Arial" pitchFamily="34" charset="0"/>
              </a:defRPr>
            </a:lvl4pPr>
            <a:lvl5pPr>
              <a:buFont typeface="Arial" pitchFamily="34" charset="0"/>
              <a:buChar char="•"/>
              <a:defRPr sz="900" baseline="0">
                <a:solidFill>
                  <a:schemeClr val="accent2"/>
                </a:solidFill>
                <a:latin typeface="Arial" pitchFamily="34" charset="0"/>
                <a:cs typeface="Arial" pitchFamily="34" charset="0"/>
              </a:defRPr>
            </a:lvl5pPr>
          </a:lstStyle>
          <a:p>
            <a:pPr lvl="0"/>
            <a:r>
              <a:rPr lang="en-US" dirty="0" smtClean="0"/>
              <a:t>This area can be used to insert a chart, spreadsheet,  or picture. </a:t>
            </a:r>
          </a:p>
          <a:p>
            <a:pPr lvl="1"/>
            <a:r>
              <a:rPr lang="en-US" dirty="0" smtClean="0"/>
              <a:t>Second level,11 pt-Arial</a:t>
            </a:r>
          </a:p>
          <a:p>
            <a:pPr lvl="2"/>
            <a:r>
              <a:rPr lang="en-US" dirty="0" smtClean="0"/>
              <a:t>Third level, 10 pt-Arial</a:t>
            </a:r>
          </a:p>
          <a:p>
            <a:pPr lvl="3"/>
            <a:r>
              <a:rPr lang="en-US" dirty="0" smtClean="0"/>
              <a:t>Fourth level, 9-pt Arial</a:t>
            </a:r>
          </a:p>
        </p:txBody>
      </p:sp>
      <p:sp>
        <p:nvSpPr>
          <p:cNvPr id="13" name="Text Placeholder 2"/>
          <p:cNvSpPr>
            <a:spLocks noGrp="1"/>
          </p:cNvSpPr>
          <p:nvPr>
            <p:ph type="body" idx="23" hasCustomPrompt="1"/>
          </p:nvPr>
        </p:nvSpPr>
        <p:spPr>
          <a:xfrm>
            <a:off x="4801030" y="1369146"/>
            <a:ext cx="3869060" cy="336977"/>
          </a:xfrm>
          <a:prstGeom prst="rect">
            <a:avLst/>
          </a:prstGeom>
        </p:spPr>
        <p:txBody>
          <a:bodyPr anchor="t" anchorCtr="0">
            <a:normAutofit/>
          </a:bodyPr>
          <a:lstStyle>
            <a:lvl1pPr marL="0" indent="0">
              <a:buNone/>
              <a:defRPr sz="2000" b="1" baseline="0">
                <a:solidFill>
                  <a:schemeClr val="tx1"/>
                </a:solidFill>
                <a:latin typeface="Arial"/>
              </a:defRPr>
            </a:lvl1pPr>
            <a:lvl2pPr marL="425930" indent="0">
              <a:buNone/>
              <a:defRPr sz="1900" b="1"/>
            </a:lvl2pPr>
            <a:lvl3pPr marL="851861" indent="0">
              <a:buNone/>
              <a:defRPr sz="1700" b="1"/>
            </a:lvl3pPr>
            <a:lvl4pPr marL="1277793" indent="0">
              <a:buNone/>
              <a:defRPr sz="1500" b="1"/>
            </a:lvl4pPr>
            <a:lvl5pPr marL="1703723" indent="0">
              <a:buNone/>
              <a:defRPr sz="1500" b="1"/>
            </a:lvl5pPr>
            <a:lvl6pPr marL="2129654" indent="0">
              <a:buNone/>
              <a:defRPr sz="1500" b="1"/>
            </a:lvl6pPr>
            <a:lvl7pPr marL="2555584" indent="0">
              <a:buNone/>
              <a:defRPr sz="1500" b="1"/>
            </a:lvl7pPr>
            <a:lvl8pPr marL="2981516" indent="0">
              <a:buNone/>
              <a:defRPr sz="1500" b="1"/>
            </a:lvl8pPr>
            <a:lvl9pPr marL="3407447" indent="0">
              <a:buNone/>
              <a:defRPr sz="1500" b="1"/>
            </a:lvl9pPr>
          </a:lstStyle>
          <a:p>
            <a:pPr lvl="0"/>
            <a:r>
              <a:rPr lang="en-US" dirty="0" smtClean="0"/>
              <a:t>Header, Arial 20-pt bold</a:t>
            </a:r>
          </a:p>
        </p:txBody>
      </p:sp>
    </p:spTree>
    <p:extLst>
      <p:ext uri="{BB962C8B-B14F-4D97-AF65-F5344CB8AC3E}">
        <p14:creationId xmlns:p14="http://schemas.microsoft.com/office/powerpoint/2010/main" val="255633262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ertical Graphic and Text">
    <p:spTree>
      <p:nvGrpSpPr>
        <p:cNvPr id="1" name=""/>
        <p:cNvGrpSpPr/>
        <p:nvPr/>
      </p:nvGrpSpPr>
      <p:grpSpPr>
        <a:xfrm>
          <a:off x="0" y="0"/>
          <a:ext cx="0" cy="0"/>
          <a:chOff x="0" y="0"/>
          <a:chExt cx="0" cy="0"/>
        </a:xfrm>
      </p:grpSpPr>
      <p:sp>
        <p:nvSpPr>
          <p:cNvPr id="14" name="Title 1"/>
          <p:cNvSpPr>
            <a:spLocks noGrp="1"/>
          </p:cNvSpPr>
          <p:nvPr>
            <p:ph type="title"/>
          </p:nvPr>
        </p:nvSpPr>
        <p:spPr>
          <a:xfrm>
            <a:off x="470704" y="0"/>
            <a:ext cx="8202596" cy="842441"/>
          </a:xfrm>
          <a:prstGeom prst="rect">
            <a:avLst/>
          </a:prstGeom>
        </p:spPr>
        <p:txBody>
          <a:bodyPr lIns="0" tIns="0" rIns="0" bIns="0" anchor="ctr">
            <a:normAutofit/>
          </a:bodyPr>
          <a:lstStyle>
            <a:lvl1pPr>
              <a:defRPr sz="2400">
                <a:solidFill>
                  <a:schemeClr val="bg1"/>
                </a:solidFill>
              </a:defRPr>
            </a:lvl1pPr>
          </a:lstStyle>
          <a:p>
            <a:r>
              <a:rPr lang="en-US" dirty="0" smtClean="0"/>
              <a:t>Click to edit Master title style</a:t>
            </a:r>
            <a:endParaRPr lang="en-US" dirty="0"/>
          </a:p>
        </p:txBody>
      </p:sp>
      <p:sp>
        <p:nvSpPr>
          <p:cNvPr id="7" name="Text Placeholder 3"/>
          <p:cNvSpPr>
            <a:spLocks noGrp="1"/>
          </p:cNvSpPr>
          <p:nvPr>
            <p:ph type="body" sz="half" idx="16" hasCustomPrompt="1"/>
          </p:nvPr>
        </p:nvSpPr>
        <p:spPr>
          <a:xfrm>
            <a:off x="472473" y="6010862"/>
            <a:ext cx="3866613" cy="336977"/>
          </a:xfrm>
          <a:prstGeom prst="rect">
            <a:avLst/>
          </a:prstGeom>
        </p:spPr>
        <p:txBody>
          <a:bodyPr>
            <a:normAutofit/>
          </a:bodyPr>
          <a:lstStyle>
            <a:lvl1pPr marL="0" indent="0">
              <a:buNone/>
              <a:defRPr sz="900" b="0" i="1" baseline="0">
                <a:solidFill>
                  <a:schemeClr val="tx1"/>
                </a:solidFill>
                <a:latin typeface="Arial"/>
              </a:defRPr>
            </a:lvl1pPr>
            <a:lvl2pPr marL="425930" indent="0">
              <a:buNone/>
              <a:defRPr sz="1100"/>
            </a:lvl2pPr>
            <a:lvl3pPr marL="851861" indent="0">
              <a:buNone/>
              <a:defRPr sz="900"/>
            </a:lvl3pPr>
            <a:lvl4pPr marL="1277793" indent="0">
              <a:buNone/>
              <a:defRPr sz="800"/>
            </a:lvl4pPr>
            <a:lvl5pPr marL="1703723" indent="0">
              <a:buNone/>
              <a:defRPr sz="800"/>
            </a:lvl5pPr>
            <a:lvl6pPr marL="2129654" indent="0">
              <a:buNone/>
              <a:defRPr sz="800"/>
            </a:lvl6pPr>
            <a:lvl7pPr marL="2555584" indent="0">
              <a:buNone/>
              <a:defRPr sz="800"/>
            </a:lvl7pPr>
            <a:lvl8pPr marL="2981516" indent="0">
              <a:buNone/>
              <a:defRPr sz="800"/>
            </a:lvl8pPr>
            <a:lvl9pPr marL="3407447" indent="0">
              <a:buNone/>
              <a:defRPr sz="800"/>
            </a:lvl9pPr>
          </a:lstStyle>
          <a:p>
            <a:pPr lvl="0"/>
            <a:r>
              <a:rPr lang="en-US" dirty="0" smtClean="0"/>
              <a:t>Use this space for additional information or to insert a footnote.               Arial 9-pt, Italic</a:t>
            </a:r>
          </a:p>
        </p:txBody>
      </p:sp>
      <p:sp>
        <p:nvSpPr>
          <p:cNvPr id="8" name="Content Placeholder 18"/>
          <p:cNvSpPr>
            <a:spLocks noGrp="1"/>
          </p:cNvSpPr>
          <p:nvPr>
            <p:ph sz="quarter" idx="19" hasCustomPrompt="1"/>
          </p:nvPr>
        </p:nvSpPr>
        <p:spPr>
          <a:xfrm>
            <a:off x="472741" y="1720580"/>
            <a:ext cx="3869060" cy="4255044"/>
          </a:xfrm>
          <a:prstGeom prst="rect">
            <a:avLst/>
          </a:prstGeom>
        </p:spPr>
        <p:txBody>
          <a:bodyPr/>
          <a:lstStyle>
            <a:lvl1pPr marL="106482" indent="-106482">
              <a:buFont typeface="Arial" pitchFamily="34" charset="0"/>
              <a:buChar char="•"/>
              <a:defRPr sz="1200" baseline="0">
                <a:solidFill>
                  <a:schemeClr val="tx1"/>
                </a:solidFill>
                <a:latin typeface="Arial" pitchFamily="34" charset="0"/>
                <a:cs typeface="Arial" pitchFamily="34" charset="0"/>
              </a:defRPr>
            </a:lvl1pPr>
            <a:lvl2pPr marL="366301" indent="-106482">
              <a:spcBef>
                <a:spcPts val="233"/>
              </a:spcBef>
              <a:buFont typeface="Arial" pitchFamily="34" charset="0"/>
              <a:buChar char="-"/>
              <a:defRPr sz="1000" baseline="0">
                <a:solidFill>
                  <a:schemeClr val="tx1"/>
                </a:solidFill>
                <a:latin typeface="Arial" pitchFamily="34" charset="0"/>
                <a:cs typeface="Arial" pitchFamily="34" charset="0"/>
              </a:defRPr>
            </a:lvl2pPr>
            <a:lvl3pPr marL="621859" indent="-106482">
              <a:spcBef>
                <a:spcPts val="186"/>
              </a:spcBef>
              <a:buFont typeface="Courier New" pitchFamily="49" charset="0"/>
              <a:buChar char="o"/>
              <a:defRPr sz="900">
                <a:solidFill>
                  <a:schemeClr val="tx1"/>
                </a:solidFill>
                <a:latin typeface="Arial" pitchFamily="34" charset="0"/>
                <a:cs typeface="Arial" pitchFamily="34" charset="0"/>
              </a:defRPr>
            </a:lvl3pPr>
            <a:lvl4pPr marL="877417" indent="-106482">
              <a:spcBef>
                <a:spcPts val="140"/>
              </a:spcBef>
              <a:buFont typeface="Wingdings" pitchFamily="2" charset="2"/>
              <a:buChar char="§"/>
              <a:defRPr sz="800" baseline="0">
                <a:solidFill>
                  <a:schemeClr val="tx1"/>
                </a:solidFill>
                <a:latin typeface="Arial" pitchFamily="34" charset="0"/>
                <a:cs typeface="Arial" pitchFamily="34" charset="0"/>
              </a:defRPr>
            </a:lvl4pPr>
            <a:lvl5pPr>
              <a:buFont typeface="Arial" pitchFamily="34" charset="0"/>
              <a:buChar char="•"/>
              <a:defRPr sz="900" baseline="0">
                <a:solidFill>
                  <a:schemeClr val="accent2"/>
                </a:solidFill>
                <a:latin typeface="Arial" pitchFamily="34" charset="0"/>
                <a:cs typeface="Arial" pitchFamily="34" charset="0"/>
              </a:defRPr>
            </a:lvl5pPr>
          </a:lstStyle>
          <a:p>
            <a:pPr lvl="0"/>
            <a:r>
              <a:rPr lang="en-US" dirty="0" smtClean="0"/>
              <a:t>This area can be used to insert a chart, spreadsheet,  or picture. </a:t>
            </a:r>
          </a:p>
          <a:p>
            <a:pPr lvl="1"/>
            <a:r>
              <a:rPr lang="en-US" dirty="0" smtClean="0"/>
              <a:t>Second level,11 pt-Arial</a:t>
            </a:r>
          </a:p>
          <a:p>
            <a:pPr lvl="2"/>
            <a:r>
              <a:rPr lang="en-US" dirty="0" smtClean="0"/>
              <a:t>Third level, 10 pt-Arial</a:t>
            </a:r>
          </a:p>
          <a:p>
            <a:pPr lvl="3"/>
            <a:r>
              <a:rPr lang="en-US" dirty="0" smtClean="0"/>
              <a:t>Fourth level, 9-pt Arial</a:t>
            </a:r>
          </a:p>
        </p:txBody>
      </p:sp>
      <p:sp>
        <p:nvSpPr>
          <p:cNvPr id="9" name="Text Placeholder 2"/>
          <p:cNvSpPr>
            <a:spLocks noGrp="1"/>
          </p:cNvSpPr>
          <p:nvPr>
            <p:ph type="body" idx="20" hasCustomPrompt="1"/>
          </p:nvPr>
        </p:nvSpPr>
        <p:spPr>
          <a:xfrm>
            <a:off x="469248" y="1369146"/>
            <a:ext cx="3869060" cy="336977"/>
          </a:xfrm>
          <a:prstGeom prst="rect">
            <a:avLst/>
          </a:prstGeom>
        </p:spPr>
        <p:txBody>
          <a:bodyPr anchor="t" anchorCtr="0">
            <a:normAutofit/>
          </a:bodyPr>
          <a:lstStyle>
            <a:lvl1pPr marL="0" indent="0">
              <a:buNone/>
              <a:defRPr sz="2000" b="1" baseline="0">
                <a:solidFill>
                  <a:schemeClr val="tx1"/>
                </a:solidFill>
                <a:latin typeface="Arial"/>
              </a:defRPr>
            </a:lvl1pPr>
            <a:lvl2pPr marL="425930" indent="0">
              <a:buNone/>
              <a:defRPr sz="1900" b="1"/>
            </a:lvl2pPr>
            <a:lvl3pPr marL="851861" indent="0">
              <a:buNone/>
              <a:defRPr sz="1700" b="1"/>
            </a:lvl3pPr>
            <a:lvl4pPr marL="1277793" indent="0">
              <a:buNone/>
              <a:defRPr sz="1500" b="1"/>
            </a:lvl4pPr>
            <a:lvl5pPr marL="1703723" indent="0">
              <a:buNone/>
              <a:defRPr sz="1500" b="1"/>
            </a:lvl5pPr>
            <a:lvl6pPr marL="2129654" indent="0">
              <a:buNone/>
              <a:defRPr sz="1500" b="1"/>
            </a:lvl6pPr>
            <a:lvl7pPr marL="2555584" indent="0">
              <a:buNone/>
              <a:defRPr sz="1500" b="1"/>
            </a:lvl7pPr>
            <a:lvl8pPr marL="2981516" indent="0">
              <a:buNone/>
              <a:defRPr sz="1500" b="1"/>
            </a:lvl8pPr>
            <a:lvl9pPr marL="3407447" indent="0">
              <a:buNone/>
              <a:defRPr sz="1500" b="1"/>
            </a:lvl9pPr>
          </a:lstStyle>
          <a:p>
            <a:pPr lvl="0"/>
            <a:r>
              <a:rPr lang="en-US" dirty="0" smtClean="0"/>
              <a:t>Header, Arial 20-pt bold</a:t>
            </a:r>
          </a:p>
        </p:txBody>
      </p:sp>
      <p:sp>
        <p:nvSpPr>
          <p:cNvPr id="12" name="Text Placeholder 14"/>
          <p:cNvSpPr>
            <a:spLocks noGrp="1"/>
          </p:cNvSpPr>
          <p:nvPr>
            <p:ph type="body" sz="quarter" idx="17" hasCustomPrompt="1"/>
          </p:nvPr>
        </p:nvSpPr>
        <p:spPr>
          <a:xfrm>
            <a:off x="4799242" y="1368969"/>
            <a:ext cx="3879279" cy="4993220"/>
          </a:xfrm>
          <a:prstGeom prst="rect">
            <a:avLst/>
          </a:prstGeom>
        </p:spPr>
        <p:txBody>
          <a:bodyPr>
            <a:normAutofit/>
          </a:bodyPr>
          <a:lstStyle>
            <a:lvl1pPr marL="110742" marR="0" indent="-110742" algn="l" defTabSz="425930" rtl="0" eaLnBrk="1" fontAlgn="auto" latinLnBrk="0" hangingPunct="1">
              <a:lnSpc>
                <a:spcPct val="100000"/>
              </a:lnSpc>
              <a:spcBef>
                <a:spcPts val="268"/>
              </a:spcBef>
              <a:spcAft>
                <a:spcPts val="0"/>
              </a:spcAft>
              <a:buClrTx/>
              <a:buSzTx/>
              <a:buFont typeface="Arial" pitchFamily="34" charset="0"/>
              <a:buChar char="•"/>
              <a:tabLst/>
              <a:defRPr sz="1600" b="0" baseline="0">
                <a:solidFill>
                  <a:schemeClr val="tx1"/>
                </a:solidFill>
                <a:latin typeface="Arial" pitchFamily="34" charset="0"/>
                <a:cs typeface="Arial" pitchFamily="34" charset="0"/>
              </a:defRPr>
            </a:lvl1pPr>
            <a:lvl2pPr marL="403225" indent="-147638">
              <a:spcBef>
                <a:spcPts val="233"/>
              </a:spcBef>
              <a:buFont typeface="Arial" pitchFamily="34" charset="0"/>
              <a:buChar char="–"/>
              <a:defRPr sz="1400" baseline="0">
                <a:solidFill>
                  <a:schemeClr val="tx1"/>
                </a:solidFill>
                <a:latin typeface="Arial" pitchFamily="34" charset="0"/>
                <a:cs typeface="Arial" pitchFamily="34" charset="0"/>
              </a:defRPr>
            </a:lvl2pPr>
            <a:lvl3pPr marL="621859" indent="-110742">
              <a:spcBef>
                <a:spcPts val="186"/>
              </a:spcBef>
              <a:buFont typeface="Courier New" pitchFamily="49" charset="0"/>
              <a:buChar char="o"/>
              <a:defRPr sz="1200">
                <a:solidFill>
                  <a:schemeClr val="tx1"/>
                </a:solidFill>
                <a:latin typeface="Arial" pitchFamily="34" charset="0"/>
                <a:cs typeface="Arial" pitchFamily="34" charset="0"/>
              </a:defRPr>
            </a:lvl3pPr>
            <a:lvl4pPr marL="877417" indent="-110742">
              <a:spcBef>
                <a:spcPts val="140"/>
              </a:spcBef>
              <a:buFont typeface="Wingdings" pitchFamily="2" charset="2"/>
              <a:buChar char="§"/>
              <a:defRPr sz="1000" baseline="0">
                <a:solidFill>
                  <a:schemeClr val="tx1"/>
                </a:solidFill>
                <a:latin typeface="Arial" pitchFamily="34" charset="0"/>
                <a:cs typeface="Arial" pitchFamily="34" charset="0"/>
              </a:defRPr>
            </a:lvl4pPr>
            <a:lvl5pPr>
              <a:buFont typeface="Arial" pitchFamily="34" charset="0"/>
              <a:buChar char="•"/>
              <a:defRPr sz="900">
                <a:solidFill>
                  <a:schemeClr val="accent2"/>
                </a:solidFill>
                <a:latin typeface="Arial" pitchFamily="34" charset="0"/>
                <a:cs typeface="Arial" pitchFamily="34" charset="0"/>
              </a:defRPr>
            </a:lvl5pPr>
          </a:lstStyle>
          <a:p>
            <a:pPr lvl="0"/>
            <a:r>
              <a:rPr lang="en-US" dirty="0" smtClean="0"/>
              <a:t>First Bullet, 16-pt Arial (Use 20 pt bold if headline)</a:t>
            </a:r>
          </a:p>
          <a:p>
            <a:pPr lvl="1"/>
            <a:r>
              <a:rPr lang="en-US" dirty="0" smtClean="0"/>
              <a:t>Second bullet point, 14-pt Arial</a:t>
            </a:r>
          </a:p>
          <a:p>
            <a:pPr lvl="2"/>
            <a:r>
              <a:rPr lang="en-US" dirty="0" smtClean="0"/>
              <a:t>Third bullet point, 12-pt Arial</a:t>
            </a:r>
          </a:p>
          <a:p>
            <a:pPr lvl="3"/>
            <a:r>
              <a:rPr lang="en-US" dirty="0" smtClean="0"/>
              <a:t>Fourth bullet point, 10-pt Arial</a:t>
            </a:r>
          </a:p>
          <a:p>
            <a:pPr lvl="3"/>
            <a:endParaRPr lang="en-US" dirty="0" smtClean="0"/>
          </a:p>
          <a:p>
            <a:pPr lvl="0"/>
            <a:endParaRPr lang="en-US" dirty="0"/>
          </a:p>
        </p:txBody>
      </p:sp>
    </p:spTree>
    <p:extLst>
      <p:ext uri="{BB962C8B-B14F-4D97-AF65-F5344CB8AC3E}">
        <p14:creationId xmlns:p14="http://schemas.microsoft.com/office/powerpoint/2010/main" val="21386113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6416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995988"/>
            <a:ext cx="914400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3"/>
          <p:cNvSpPr>
            <a:spLocks noChangeArrowheads="1"/>
          </p:cNvSpPr>
          <p:nvPr userDrawn="1"/>
        </p:nvSpPr>
        <p:spPr bwMode="auto">
          <a:xfrm>
            <a:off x="182563" y="6376988"/>
            <a:ext cx="518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nSpc>
                <a:spcPct val="190000"/>
              </a:lnSpc>
            </a:pPr>
            <a:r>
              <a:rPr lang="en-US" altLang="en-US" sz="900" dirty="0">
                <a:solidFill>
                  <a:srgbClr val="000000"/>
                </a:solidFill>
                <a:latin typeface="Verdana" pitchFamily="34" charset="0"/>
              </a:rPr>
              <a:t>      </a:t>
            </a:r>
            <a:r>
              <a:rPr lang="en-US" altLang="en-US" sz="800" dirty="0">
                <a:solidFill>
                  <a:srgbClr val="000000"/>
                </a:solidFill>
                <a:latin typeface="Verdana" pitchFamily="34" charset="0"/>
              </a:rPr>
              <a:t>|  </a:t>
            </a:r>
            <a:r>
              <a:rPr lang="en-US" altLang="en-US" sz="800" b="0" dirty="0">
                <a:solidFill>
                  <a:srgbClr val="000000"/>
                </a:solidFill>
                <a:latin typeface="Verdana" pitchFamily="34" charset="0"/>
              </a:rPr>
              <a:t>©</a:t>
            </a:r>
            <a:r>
              <a:rPr lang="en-US" altLang="en-US" sz="800" b="0" dirty="0" smtClean="0">
                <a:solidFill>
                  <a:srgbClr val="000000"/>
                </a:solidFill>
                <a:latin typeface="Verdana" pitchFamily="34" charset="0"/>
              </a:rPr>
              <a:t>2014, </a:t>
            </a:r>
            <a:r>
              <a:rPr lang="en-US" altLang="en-US" sz="800" b="0" dirty="0">
                <a:solidFill>
                  <a:srgbClr val="000000"/>
                </a:solidFill>
                <a:latin typeface="Verdana" pitchFamily="34" charset="0"/>
              </a:rPr>
              <a:t>Cognizant 	</a:t>
            </a:r>
            <a:endParaRPr lang="en-US" altLang="en-US" sz="900" b="0" dirty="0">
              <a:solidFill>
                <a:srgbClr val="000000"/>
              </a:solidFill>
              <a:latin typeface="Verdana" pitchFamily="34" charset="0"/>
            </a:endParaRPr>
          </a:p>
        </p:txBody>
      </p:sp>
      <p:pic>
        <p:nvPicPr>
          <p:cNvPr id="5" name="CG_logoReflect_RGB.png" descr="/Users/jason_feuilly/Desktop/CG_logoReflect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04063" y="6262688"/>
            <a:ext cx="19637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rot="10800000">
            <a:off x="0" y="14288"/>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cxnSp>
        <p:nvCxnSpPr>
          <p:cNvPr id="7" name="Straight Connector 9"/>
          <p:cNvCxnSpPr>
            <a:cxnSpLocks noChangeShapeType="1"/>
          </p:cNvCxnSpPr>
          <p:nvPr userDrawn="1"/>
        </p:nvCxnSpPr>
        <p:spPr bwMode="auto">
          <a:xfrm>
            <a:off x="152400" y="242888"/>
            <a:ext cx="8763000" cy="1587"/>
          </a:xfrm>
          <a:prstGeom prst="line">
            <a:avLst/>
          </a:prstGeom>
          <a:noFill/>
          <a:ln w="9525">
            <a:solidFill>
              <a:srgbClr val="55B738"/>
            </a:solidFill>
            <a:round/>
            <a:headEnd/>
            <a:tailEnd/>
          </a:ln>
          <a:extLst>
            <a:ext uri="{909E8E84-426E-40DD-AFC4-6F175D3DCCD1}">
              <a14:hiddenFill xmlns:a14="http://schemas.microsoft.com/office/drawing/2010/main">
                <a:noFill/>
              </a14:hiddenFill>
            </a:ext>
          </a:extLst>
        </p:spPr>
      </p:cxnSp>
      <p:sp>
        <p:nvSpPr>
          <p:cNvPr id="16" name="Title 1"/>
          <p:cNvSpPr>
            <a:spLocks noGrp="1"/>
          </p:cNvSpPr>
          <p:nvPr>
            <p:ph type="title"/>
          </p:nvPr>
        </p:nvSpPr>
        <p:spPr>
          <a:xfrm>
            <a:off x="152400" y="242248"/>
            <a:ext cx="8610600" cy="990600"/>
          </a:xfrm>
        </p:spPr>
        <p:txBody>
          <a:bodyPr/>
          <a:lstStyle/>
          <a:p>
            <a:r>
              <a:rPr lang="en-US" smtClean="0"/>
              <a:t>Click to edit Master title style</a:t>
            </a:r>
            <a:endParaRPr lang="en-US" dirty="0"/>
          </a:p>
        </p:txBody>
      </p:sp>
      <p:sp>
        <p:nvSpPr>
          <p:cNvPr id="8" name="Rectangle 42"/>
          <p:cNvSpPr>
            <a:spLocks noGrp="1" noChangeArrowheads="1"/>
          </p:cNvSpPr>
          <p:nvPr>
            <p:ph type="sldNum" sz="quarter" idx="10"/>
          </p:nvPr>
        </p:nvSpPr>
        <p:spPr>
          <a:xfrm>
            <a:off x="22225" y="6442075"/>
            <a:ext cx="457200" cy="457200"/>
          </a:xfrm>
        </p:spPr>
        <p:txBody>
          <a:bodyPr/>
          <a:lstStyle>
            <a:lvl1pPr>
              <a:defRPr sz="1200">
                <a:solidFill>
                  <a:srgbClr val="6DB23F"/>
                </a:solidFill>
              </a:defRPr>
            </a:lvl1pPr>
          </a:lstStyle>
          <a:p>
            <a:pPr>
              <a:defRPr/>
            </a:pPr>
            <a:fld id="{B983558D-C98C-4013-9F8D-937FCE5853E9}" type="slidenum">
              <a:rPr lang="en-US"/>
              <a:pPr>
                <a:defRPr/>
              </a:pPr>
              <a:t>‹#›</a:t>
            </a:fld>
            <a:endParaRPr lang="en-US" dirty="0"/>
          </a:p>
        </p:txBody>
      </p:sp>
    </p:spTree>
    <p:extLst>
      <p:ext uri="{BB962C8B-B14F-4D97-AF65-F5344CB8AC3E}">
        <p14:creationId xmlns:p14="http://schemas.microsoft.com/office/powerpoint/2010/main" val="37077924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4288"/>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a:spLocks noChangeArrowheads="1"/>
          </p:cNvSpPr>
          <p:nvPr userDrawn="1"/>
        </p:nvSpPr>
        <p:spPr bwMode="auto">
          <a:xfrm rot="10800000">
            <a:off x="0" y="0"/>
            <a:ext cx="9144000" cy="1157288"/>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pic>
        <p:nvPicPr>
          <p:cNvPr id="4" name="CG_logoReflect_RGB.png" descr="/Users/jason_feuilly/Desktop/CG_logoReflect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04063" y="6275388"/>
            <a:ext cx="19637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3"/>
          <p:cNvSpPr>
            <a:spLocks noChangeArrowheads="1"/>
          </p:cNvSpPr>
          <p:nvPr userDrawn="1"/>
        </p:nvSpPr>
        <p:spPr bwMode="auto">
          <a:xfrm>
            <a:off x="182563" y="6376988"/>
            <a:ext cx="518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nSpc>
                <a:spcPct val="190000"/>
              </a:lnSpc>
            </a:pPr>
            <a:r>
              <a:rPr lang="en-US" altLang="en-US" sz="900" dirty="0">
                <a:solidFill>
                  <a:srgbClr val="000000"/>
                </a:solidFill>
                <a:latin typeface="Verdana" pitchFamily="34" charset="0"/>
              </a:rPr>
              <a:t>      </a:t>
            </a:r>
            <a:r>
              <a:rPr lang="en-US" altLang="en-US" sz="800" dirty="0">
                <a:solidFill>
                  <a:srgbClr val="000000"/>
                </a:solidFill>
                <a:latin typeface="Verdana" pitchFamily="34" charset="0"/>
              </a:rPr>
              <a:t>|  </a:t>
            </a:r>
            <a:r>
              <a:rPr lang="en-US" altLang="en-US" sz="800" b="0" dirty="0">
                <a:solidFill>
                  <a:srgbClr val="000000"/>
                </a:solidFill>
                <a:latin typeface="Verdana" pitchFamily="34" charset="0"/>
              </a:rPr>
              <a:t>©2013, Cognizant 	</a:t>
            </a:r>
            <a:endParaRPr lang="en-US" altLang="en-US" sz="900" b="0" dirty="0">
              <a:solidFill>
                <a:srgbClr val="000000"/>
              </a:solidFill>
              <a:latin typeface="Verdana" pitchFamily="34" charset="0"/>
            </a:endParaRPr>
          </a:p>
        </p:txBody>
      </p:sp>
      <p:sp>
        <p:nvSpPr>
          <p:cNvPr id="6" name="Rectangle 42"/>
          <p:cNvSpPr>
            <a:spLocks noGrp="1" noChangeArrowheads="1"/>
          </p:cNvSpPr>
          <p:nvPr>
            <p:ph type="sldNum" sz="quarter" idx="10"/>
          </p:nvPr>
        </p:nvSpPr>
        <p:spPr>
          <a:xfrm>
            <a:off x="22225" y="6496050"/>
            <a:ext cx="457200" cy="457200"/>
          </a:xfrm>
        </p:spPr>
        <p:txBody>
          <a:bodyPr/>
          <a:lstStyle>
            <a:lvl1pPr>
              <a:defRPr sz="1200">
                <a:solidFill>
                  <a:srgbClr val="6DB23F"/>
                </a:solidFill>
              </a:defRPr>
            </a:lvl1pPr>
          </a:lstStyle>
          <a:p>
            <a:pPr>
              <a:defRPr/>
            </a:pPr>
            <a:fld id="{E96CE940-71AB-48F3-9C72-A69A1A0F0540}" type="slidenum">
              <a:rPr lang="en-US"/>
              <a:pPr>
                <a:defRPr/>
              </a:pPr>
              <a:t>‹#›</a:t>
            </a:fld>
            <a:endParaRPr lang="en-US" dirty="0"/>
          </a:p>
        </p:txBody>
      </p:sp>
    </p:spTree>
    <p:extLst>
      <p:ext uri="{BB962C8B-B14F-4D97-AF65-F5344CB8AC3E}">
        <p14:creationId xmlns:p14="http://schemas.microsoft.com/office/powerpoint/2010/main" val="363148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428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rot="10800000">
            <a:off x="0" y="0"/>
            <a:ext cx="9144000" cy="1157288"/>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pic>
        <p:nvPicPr>
          <p:cNvPr id="4" name="CG_logoReflect_RGB.png" descr="/Users/jason_feuilly/Desktop/CG_logoReflect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04063" y="6248400"/>
            <a:ext cx="19637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 Same Side Corner Rectangle 4"/>
          <p:cNvSpPr/>
          <p:nvPr userDrawn="1"/>
        </p:nvSpPr>
        <p:spPr bwMode="auto">
          <a:xfrm rot="5400000">
            <a:off x="2514600" y="-103187"/>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sp>
        <p:nvSpPr>
          <p:cNvPr id="6" name="Rectangle 33"/>
          <p:cNvSpPr>
            <a:spLocks noChangeArrowheads="1"/>
          </p:cNvSpPr>
          <p:nvPr userDrawn="1"/>
        </p:nvSpPr>
        <p:spPr bwMode="auto">
          <a:xfrm>
            <a:off x="182563" y="6376988"/>
            <a:ext cx="518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a:lnSpc>
                <a:spcPct val="190000"/>
              </a:lnSpc>
            </a:pPr>
            <a:r>
              <a:rPr lang="en-US" altLang="en-US" sz="900" dirty="0">
                <a:solidFill>
                  <a:srgbClr val="000000"/>
                </a:solidFill>
                <a:latin typeface="Verdana" pitchFamily="34" charset="0"/>
              </a:rPr>
              <a:t>      </a:t>
            </a:r>
            <a:r>
              <a:rPr lang="en-US" altLang="en-US" sz="800" dirty="0">
                <a:solidFill>
                  <a:srgbClr val="000000"/>
                </a:solidFill>
                <a:latin typeface="Verdana" pitchFamily="34" charset="0"/>
              </a:rPr>
              <a:t>|  </a:t>
            </a:r>
            <a:r>
              <a:rPr lang="en-US" altLang="en-US" sz="800" b="0" dirty="0">
                <a:solidFill>
                  <a:srgbClr val="000000"/>
                </a:solidFill>
                <a:latin typeface="Verdana" pitchFamily="34" charset="0"/>
              </a:rPr>
              <a:t>©2013, Cognizant 	</a:t>
            </a:r>
            <a:endParaRPr lang="en-US" altLang="en-US" sz="900" b="0" dirty="0">
              <a:solidFill>
                <a:srgbClr val="000000"/>
              </a:solidFill>
              <a:latin typeface="Verdana" pitchFamily="34" charset="0"/>
            </a:endParaRPr>
          </a:p>
        </p:txBody>
      </p:sp>
      <p:sp>
        <p:nvSpPr>
          <p:cNvPr id="7" name="Rectangle 42"/>
          <p:cNvSpPr>
            <a:spLocks noGrp="1" noChangeArrowheads="1"/>
          </p:cNvSpPr>
          <p:nvPr>
            <p:ph type="sldNum" sz="quarter" idx="10"/>
          </p:nvPr>
        </p:nvSpPr>
        <p:spPr>
          <a:xfrm>
            <a:off x="22225" y="6442075"/>
            <a:ext cx="457200" cy="457200"/>
          </a:xfrm>
        </p:spPr>
        <p:txBody>
          <a:bodyPr/>
          <a:lstStyle>
            <a:lvl1pPr>
              <a:defRPr sz="1200">
                <a:solidFill>
                  <a:srgbClr val="6DB23F"/>
                </a:solidFill>
              </a:defRPr>
            </a:lvl1pPr>
          </a:lstStyle>
          <a:p>
            <a:pPr>
              <a:defRPr/>
            </a:pPr>
            <a:fld id="{41AB242C-6860-4BDA-A126-820241469539}" type="slidenum">
              <a:rPr lang="en-US"/>
              <a:pPr>
                <a:defRPr/>
              </a:pPr>
              <a:t>‹#›</a:t>
            </a:fld>
            <a:endParaRPr lang="en-US" dirty="0"/>
          </a:p>
        </p:txBody>
      </p:sp>
    </p:spTree>
    <p:extLst>
      <p:ext uri="{BB962C8B-B14F-4D97-AF65-F5344CB8AC3E}">
        <p14:creationId xmlns:p14="http://schemas.microsoft.com/office/powerpoint/2010/main" val="13501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4178450"/>
      </p:ext>
    </p:extLst>
  </p:cSld>
  <p:clrMapOvr>
    <a:masterClrMapping/>
  </p:clrMapOv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1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pic>
        <p:nvPicPr>
          <p:cNvPr id="6" name="CG_logoReflect_RGB.png" descr="/Users/jason_feuilly/Desktop/CG_logoReflect_RGB.png"/>
          <p:cNvPicPr>
            <a:picLocks noChangeAspect="1"/>
          </p:cNvPicPr>
          <p:nvPr userDrawn="1"/>
        </p:nvPicPr>
        <p:blipFill>
          <a:blip r:embed="rId2"/>
          <a:srcRect/>
          <a:stretch>
            <a:fillRect/>
          </a:stretch>
        </p:blipFill>
        <p:spPr bwMode="auto">
          <a:xfrm>
            <a:off x="152400" y="5562600"/>
            <a:ext cx="2955925" cy="1084263"/>
          </a:xfrm>
          <a:prstGeom prst="rect">
            <a:avLst/>
          </a:prstGeom>
          <a:noFill/>
          <a:ln w="9525">
            <a:noFill/>
            <a:miter lim="800000"/>
            <a:headEnd/>
            <a:tailEnd/>
          </a:ln>
        </p:spPr>
      </p:pic>
      <p:pic>
        <p:nvPicPr>
          <p:cNvPr id="7" name="Picture 7" descr="Data_Squares_vector.png"/>
          <p:cNvPicPr>
            <a:picLocks noChangeAspect="1"/>
          </p:cNvPicPr>
          <p:nvPr userDrawn="1"/>
        </p:nvPicPr>
        <p:blipFill>
          <a:blip r:embed="rId3"/>
          <a:srcRect r="38182" b="34712"/>
          <a:stretch>
            <a:fillRect/>
          </a:stretch>
        </p:blipFill>
        <p:spPr bwMode="auto">
          <a:xfrm>
            <a:off x="5311775" y="1930400"/>
            <a:ext cx="3832225" cy="4927600"/>
          </a:xfrm>
          <a:prstGeom prst="rect">
            <a:avLst/>
          </a:prstGeom>
          <a:noFill/>
          <a:ln w="9525">
            <a:noFill/>
            <a:miter lim="800000"/>
            <a:headEnd/>
            <a:tailEnd/>
          </a:ln>
        </p:spPr>
      </p:pic>
      <p:sp>
        <p:nvSpPr>
          <p:cNvPr id="36870" name="Rectangle 3"/>
          <p:cNvSpPr>
            <a:spLocks noGrp="1" noChangeArrowheads="1"/>
          </p:cNvSpPr>
          <p:nvPr>
            <p:ph type="subTitle" idx="1"/>
          </p:nvPr>
        </p:nvSpPr>
        <p:spPr>
          <a:xfrm>
            <a:off x="609600" y="2471737"/>
            <a:ext cx="5334000" cy="1295400"/>
          </a:xfrm>
        </p:spPr>
        <p:txBody>
          <a:bodyPr/>
          <a:lstStyle>
            <a:lvl1pPr marL="0" indent="0">
              <a:defRPr sz="2400">
                <a:solidFill>
                  <a:srgbClr val="3E9AC0"/>
                </a:solidFill>
              </a:defRPr>
            </a:lvl1pPr>
          </a:lstStyle>
          <a:p>
            <a:r>
              <a:rPr lang="en-US" smtClean="0"/>
              <a:t>Click to edit Master subtitle style</a:t>
            </a:r>
            <a:endParaRPr lang="en-US" dirty="0"/>
          </a:p>
        </p:txBody>
      </p:sp>
      <p:sp>
        <p:nvSpPr>
          <p:cNvPr id="36869" name="Rectangle 2"/>
          <p:cNvSpPr>
            <a:spLocks noGrp="1" noChangeArrowheads="1"/>
          </p:cNvSpPr>
          <p:nvPr>
            <p:ph type="ctrTitle"/>
          </p:nvPr>
        </p:nvSpPr>
        <p:spPr>
          <a:xfrm>
            <a:off x="609600" y="533400"/>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930408"/>
      </p:ext>
    </p:extLst>
  </p:cSld>
  <p:clrMapOvr>
    <a:masterClrMapping/>
  </p:clrMapOv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pic>
        <p:nvPicPr>
          <p:cNvPr id="4" name="Picture 7" descr="Data_Squares_vector.png"/>
          <p:cNvPicPr>
            <a:picLocks noChangeAspect="1"/>
          </p:cNvPicPr>
          <p:nvPr userDrawn="1"/>
        </p:nvPicPr>
        <p:blipFill>
          <a:blip r:embed="rId2"/>
          <a:srcRect t="14557" r="36818" b="5598"/>
          <a:stretch>
            <a:fillRect/>
          </a:stretch>
        </p:blipFill>
        <p:spPr bwMode="auto">
          <a:xfrm>
            <a:off x="5334000" y="0"/>
            <a:ext cx="3810000" cy="5862638"/>
          </a:xfrm>
          <a:prstGeom prst="rect">
            <a:avLst/>
          </a:prstGeom>
          <a:noFill/>
          <a:ln w="9525">
            <a:noFill/>
            <a:miter lim="800000"/>
            <a:headEnd/>
            <a:tailEnd/>
          </a:ln>
        </p:spPr>
      </p:pic>
      <p:sp>
        <p:nvSpPr>
          <p:cNvPr id="5" name="Rectangle 4"/>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7" name="Round Same Side Corner Rectangle 9"/>
          <p:cNvSpPr>
            <a:spLocks noChangeArrowheads="1"/>
          </p:cNvSpPr>
          <p:nvPr userDrawn="1"/>
        </p:nvSpPr>
        <p:spPr bwMode="auto">
          <a:xfrm rot="5400000">
            <a:off x="2514600" y="-381000"/>
            <a:ext cx="2362200" cy="7391400"/>
          </a:xfrm>
          <a:custGeom>
            <a:avLst/>
            <a:gdLst>
              <a:gd name="T0" fmla="*/ 2362200 w 2362200"/>
              <a:gd name="T1" fmla="*/ 3695700 h 7391400"/>
              <a:gd name="T2" fmla="*/ 1181100 w 2362200"/>
              <a:gd name="T3" fmla="*/ 7391400 h 7391400"/>
              <a:gd name="T4" fmla="*/ 0 w 2362200"/>
              <a:gd name="T5" fmla="*/ 3695700 h 7391400"/>
              <a:gd name="T6" fmla="*/ 1181100 w 2362200"/>
              <a:gd name="T7" fmla="*/ 0 h 7391400"/>
              <a:gd name="T8" fmla="*/ 0 60000 65536"/>
              <a:gd name="T9" fmla="*/ 1 60000 65536"/>
              <a:gd name="T10" fmla="*/ 2 60000 65536"/>
              <a:gd name="T11" fmla="*/ 3 60000 65536"/>
              <a:gd name="T12" fmla="*/ 115313 w 2362200"/>
              <a:gd name="T13" fmla="*/ 115313 h 7391400"/>
              <a:gd name="T14" fmla="*/ 2246887 w 2362200"/>
              <a:gd name="T15" fmla="*/ 7391400 h 7391400"/>
            </a:gdLst>
            <a:ahLst/>
            <a:cxnLst>
              <a:cxn ang="T8">
                <a:pos x="T0" y="T1"/>
              </a:cxn>
              <a:cxn ang="T9">
                <a:pos x="T2" y="T3"/>
              </a:cxn>
              <a:cxn ang="T10">
                <a:pos x="T4" y="T5"/>
              </a:cxn>
              <a:cxn ang="T11">
                <a:pos x="T6" y="T7"/>
              </a:cxn>
            </a:cxnLst>
            <a:rect l="T12" t="T13" r="T14" b="T15"/>
            <a:pathLst>
              <a:path w="2362200" h="7391400">
                <a:moveTo>
                  <a:pt x="393708" y="0"/>
                </a:moveTo>
                <a:lnTo>
                  <a:pt x="1968492" y="0"/>
                </a:lnTo>
                <a:lnTo>
                  <a:pt x="1968491" y="0"/>
                </a:lnTo>
                <a:cubicBezTo>
                  <a:pt x="2185930" y="0"/>
                  <a:pt x="2362200" y="176269"/>
                  <a:pt x="2362200" y="393708"/>
                </a:cubicBezTo>
                <a:lnTo>
                  <a:pt x="2362200" y="7391400"/>
                </a:lnTo>
                <a:lnTo>
                  <a:pt x="0" y="7391400"/>
                </a:lnTo>
                <a:lnTo>
                  <a:pt x="0" y="393708"/>
                </a:lnTo>
                <a:cubicBezTo>
                  <a:pt x="0" y="176269"/>
                  <a:pt x="176269" y="0"/>
                  <a:pt x="393707" y="0"/>
                </a:cubicBezTo>
                <a:close/>
              </a:path>
            </a:pathLst>
          </a:custGeom>
          <a:solidFill>
            <a:srgbClr val="00B050"/>
          </a:solidFill>
          <a:ln w="9525">
            <a:noFill/>
            <a:miter lim="800000"/>
            <a:headEnd/>
            <a:tailEnd/>
          </a:ln>
          <a:effectLst>
            <a:outerShdw dist="23000" dir="5400000" rotWithShape="0">
              <a:srgbClr val="808080">
                <a:alpha val="34999"/>
              </a:srgbClr>
            </a:outerShdw>
          </a:effectLst>
        </p:spPr>
        <p:txBody>
          <a:bodyPr/>
          <a:lstStyle/>
          <a:p>
            <a:pPr eaLnBrk="0" hangingPunct="0">
              <a:defRPr/>
            </a:pPr>
            <a:endParaRPr lang="en-US" dirty="0">
              <a:solidFill>
                <a:schemeClr val="lt1"/>
              </a:solidFill>
              <a:latin typeface="Arial" pitchFamily="-12" charset="0"/>
              <a:ea typeface="ＭＳ Ｐゴシック" pitchFamily="-12" charset="-128"/>
              <a:cs typeface="ＭＳ Ｐゴシック" pitchFamily="-12" charset="-128"/>
            </a:endParaRPr>
          </a:p>
        </p:txBody>
      </p:sp>
      <p:pic>
        <p:nvPicPr>
          <p:cNvPr id="8" name="CG_logoReflect_RGB.png" descr="/Users/jason_feuilly/Desktop/CG_logoReflect_RGB.png"/>
          <p:cNvPicPr>
            <a:picLocks noChangeAspect="1"/>
          </p:cNvPicPr>
          <p:nvPr userDrawn="1"/>
        </p:nvPicPr>
        <p:blipFill>
          <a:blip r:embed="rId3"/>
          <a:srcRect/>
          <a:stretch>
            <a:fillRect/>
          </a:stretch>
        </p:blipFill>
        <p:spPr bwMode="auto">
          <a:xfrm>
            <a:off x="7104063" y="6137275"/>
            <a:ext cx="1963737" cy="720725"/>
          </a:xfrm>
          <a:prstGeom prst="rect">
            <a:avLst/>
          </a:prstGeom>
          <a:noFill/>
          <a:ln w="9525">
            <a:noFill/>
            <a:miter lim="800000"/>
            <a:headEnd/>
            <a:tailEnd/>
          </a:ln>
        </p:spPr>
      </p:pic>
      <p:sp>
        <p:nvSpPr>
          <p:cNvPr id="10" name="Rectangle 2"/>
          <p:cNvSpPr>
            <a:spLocks noGrp="1" noChangeArrowheads="1"/>
          </p:cNvSpPr>
          <p:nvPr>
            <p:ph type="title"/>
          </p:nvPr>
        </p:nvSpPr>
        <p:spPr bwMode="auto">
          <a:xfrm>
            <a:off x="304800" y="2514600"/>
            <a:ext cx="6477000" cy="1447800"/>
          </a:xfrm>
          <a:prstGeom prst="rect">
            <a:avLst/>
          </a:prstGeom>
          <a:noFill/>
          <a:ln w="9525">
            <a:noFill/>
            <a:miter lim="800000"/>
            <a:headEnd/>
            <a:tailEnd/>
          </a:ln>
        </p:spPr>
        <p:txBody>
          <a:bodyPr/>
          <a:lstStyle>
            <a:lvl1pPr>
              <a:defRPr>
                <a:solidFill>
                  <a:schemeClr val="bg1"/>
                </a:solidFill>
              </a:defRPr>
            </a:lvl1pPr>
          </a:lstStyle>
          <a:p>
            <a:pPr lvl="0"/>
            <a:r>
              <a:rPr lang="en-US" smtClean="0"/>
              <a:t>Click to edit Master title style</a:t>
            </a:r>
            <a:endParaRPr lang="en-US" dirty="0"/>
          </a:p>
        </p:txBody>
      </p:sp>
      <p:sp>
        <p:nvSpPr>
          <p:cNvPr id="9" name="Rectangle 42"/>
          <p:cNvSpPr>
            <a:spLocks noGrp="1" noChangeArrowheads="1"/>
          </p:cNvSpPr>
          <p:nvPr>
            <p:ph type="sldNum" sz="quarter" idx="10"/>
          </p:nvPr>
        </p:nvSpPr>
        <p:spPr>
          <a:xfrm>
            <a:off x="76200" y="6324600"/>
            <a:ext cx="457200" cy="457200"/>
          </a:xfrm>
        </p:spPr>
        <p:txBody>
          <a:bodyPr/>
          <a:lstStyle>
            <a:lvl1pPr>
              <a:defRPr sz="1200">
                <a:solidFill>
                  <a:schemeClr val="tx1"/>
                </a:solidFill>
              </a:defRPr>
            </a:lvl1pPr>
          </a:lstStyle>
          <a:p>
            <a:fld id="{BEAA5E13-EB24-43B7-BF49-2138EE7314D5}" type="slidenum">
              <a:rPr lang="en-US"/>
              <a:pPr/>
              <a:t>‹#›</a:t>
            </a:fld>
            <a:endParaRPr lang="en-US" dirty="0"/>
          </a:p>
        </p:txBody>
      </p:sp>
    </p:spTree>
    <p:extLst>
      <p:ext uri="{BB962C8B-B14F-4D97-AF65-F5344CB8AC3E}">
        <p14:creationId xmlns:p14="http://schemas.microsoft.com/office/powerpoint/2010/main" val="114779824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pic>
        <p:nvPicPr>
          <p:cNvPr id="4" name="Picture 7" descr="Data_Squares_vector.png"/>
          <p:cNvPicPr>
            <a:picLocks noChangeAspect="1"/>
          </p:cNvPicPr>
          <p:nvPr userDrawn="1"/>
        </p:nvPicPr>
        <p:blipFill>
          <a:blip r:embed="rId2"/>
          <a:srcRect t="14557" r="36818" b="5598"/>
          <a:stretch>
            <a:fillRect/>
          </a:stretch>
        </p:blipFill>
        <p:spPr bwMode="auto">
          <a:xfrm>
            <a:off x="5334000" y="0"/>
            <a:ext cx="3810000" cy="5862638"/>
          </a:xfrm>
          <a:prstGeom prst="rect">
            <a:avLst/>
          </a:prstGeom>
          <a:noFill/>
          <a:ln w="9525">
            <a:noFill/>
            <a:miter lim="800000"/>
            <a:headEnd/>
            <a:tailEnd/>
          </a:ln>
        </p:spPr>
      </p:pic>
      <p:sp>
        <p:nvSpPr>
          <p:cNvPr id="5" name="Rectangle 4"/>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7" name="Round Same Side Corner Rectangle 9"/>
          <p:cNvSpPr>
            <a:spLocks noChangeArrowheads="1"/>
          </p:cNvSpPr>
          <p:nvPr userDrawn="1"/>
        </p:nvSpPr>
        <p:spPr bwMode="auto">
          <a:xfrm rot="5400000">
            <a:off x="2514600" y="-381000"/>
            <a:ext cx="2362200" cy="7391400"/>
          </a:xfrm>
          <a:custGeom>
            <a:avLst/>
            <a:gdLst>
              <a:gd name="T0" fmla="*/ 2362200 w 2362200"/>
              <a:gd name="T1" fmla="*/ 3695700 h 7391400"/>
              <a:gd name="T2" fmla="*/ 1181100 w 2362200"/>
              <a:gd name="T3" fmla="*/ 7391400 h 7391400"/>
              <a:gd name="T4" fmla="*/ 0 w 2362200"/>
              <a:gd name="T5" fmla="*/ 3695700 h 7391400"/>
              <a:gd name="T6" fmla="*/ 1181100 w 2362200"/>
              <a:gd name="T7" fmla="*/ 0 h 7391400"/>
              <a:gd name="T8" fmla="*/ 0 60000 65536"/>
              <a:gd name="T9" fmla="*/ 1 60000 65536"/>
              <a:gd name="T10" fmla="*/ 2 60000 65536"/>
              <a:gd name="T11" fmla="*/ 3 60000 65536"/>
              <a:gd name="T12" fmla="*/ 115313 w 2362200"/>
              <a:gd name="T13" fmla="*/ 115313 h 7391400"/>
              <a:gd name="T14" fmla="*/ 2246887 w 2362200"/>
              <a:gd name="T15" fmla="*/ 7391400 h 7391400"/>
            </a:gdLst>
            <a:ahLst/>
            <a:cxnLst>
              <a:cxn ang="T8">
                <a:pos x="T0" y="T1"/>
              </a:cxn>
              <a:cxn ang="T9">
                <a:pos x="T2" y="T3"/>
              </a:cxn>
              <a:cxn ang="T10">
                <a:pos x="T4" y="T5"/>
              </a:cxn>
              <a:cxn ang="T11">
                <a:pos x="T6" y="T7"/>
              </a:cxn>
            </a:cxnLst>
            <a:rect l="T12" t="T13" r="T14" b="T15"/>
            <a:pathLst>
              <a:path w="2362200" h="7391400">
                <a:moveTo>
                  <a:pt x="393708" y="0"/>
                </a:moveTo>
                <a:lnTo>
                  <a:pt x="1968492" y="0"/>
                </a:lnTo>
                <a:lnTo>
                  <a:pt x="1968491" y="0"/>
                </a:lnTo>
                <a:cubicBezTo>
                  <a:pt x="2185930" y="0"/>
                  <a:pt x="2362200" y="176269"/>
                  <a:pt x="2362200" y="393708"/>
                </a:cubicBezTo>
                <a:lnTo>
                  <a:pt x="2362200" y="7391400"/>
                </a:lnTo>
                <a:lnTo>
                  <a:pt x="0" y="7391400"/>
                </a:lnTo>
                <a:lnTo>
                  <a:pt x="0" y="393708"/>
                </a:lnTo>
                <a:cubicBezTo>
                  <a:pt x="0" y="176269"/>
                  <a:pt x="176269" y="0"/>
                  <a:pt x="393707" y="0"/>
                </a:cubicBezTo>
                <a:close/>
              </a:path>
            </a:pathLst>
          </a:custGeom>
          <a:solidFill>
            <a:srgbClr val="00B050"/>
          </a:solidFill>
          <a:ln w="9525">
            <a:noFill/>
            <a:miter lim="800000"/>
            <a:headEnd/>
            <a:tailEnd/>
          </a:ln>
          <a:effectLst>
            <a:outerShdw dist="23000" dir="5400000" rotWithShape="0">
              <a:srgbClr val="808080">
                <a:alpha val="34999"/>
              </a:srgbClr>
            </a:outerShdw>
          </a:effectLst>
        </p:spPr>
        <p:txBody>
          <a:bodyPr/>
          <a:lstStyle/>
          <a:p>
            <a:pPr eaLnBrk="0" hangingPunct="0">
              <a:defRPr/>
            </a:pPr>
            <a:endParaRPr lang="en-US" dirty="0">
              <a:solidFill>
                <a:schemeClr val="lt1"/>
              </a:solidFill>
              <a:latin typeface="Arial" pitchFamily="-12" charset="0"/>
              <a:ea typeface="ＭＳ Ｐゴシック" pitchFamily="-12" charset="-128"/>
              <a:cs typeface="ＭＳ Ｐゴシック" pitchFamily="-12" charset="-128"/>
            </a:endParaRPr>
          </a:p>
        </p:txBody>
      </p:sp>
      <p:pic>
        <p:nvPicPr>
          <p:cNvPr id="8" name="CG_logoReflect_RGB.png" descr="/Users/jason_feuilly/Desktop/CG_logoReflect_RGB.png"/>
          <p:cNvPicPr>
            <a:picLocks noChangeAspect="1"/>
          </p:cNvPicPr>
          <p:nvPr userDrawn="1"/>
        </p:nvPicPr>
        <p:blipFill>
          <a:blip r:embed="rId3"/>
          <a:srcRect/>
          <a:stretch>
            <a:fillRect/>
          </a:stretch>
        </p:blipFill>
        <p:spPr bwMode="auto">
          <a:xfrm>
            <a:off x="7104063" y="6137275"/>
            <a:ext cx="1963737" cy="720725"/>
          </a:xfrm>
          <a:prstGeom prst="rect">
            <a:avLst/>
          </a:prstGeom>
          <a:noFill/>
          <a:ln w="9525">
            <a:noFill/>
            <a:miter lim="800000"/>
            <a:headEnd/>
            <a:tailEnd/>
          </a:ln>
        </p:spPr>
      </p:pic>
      <p:sp>
        <p:nvSpPr>
          <p:cNvPr id="10" name="Rectangle 2"/>
          <p:cNvSpPr>
            <a:spLocks noGrp="1" noChangeArrowheads="1"/>
          </p:cNvSpPr>
          <p:nvPr>
            <p:ph type="title"/>
          </p:nvPr>
        </p:nvSpPr>
        <p:spPr bwMode="auto">
          <a:xfrm>
            <a:off x="304800" y="2514600"/>
            <a:ext cx="6477000" cy="1447800"/>
          </a:xfrm>
          <a:prstGeom prst="rect">
            <a:avLst/>
          </a:prstGeom>
          <a:noFill/>
          <a:ln w="9525">
            <a:noFill/>
            <a:miter lim="800000"/>
            <a:headEnd/>
            <a:tailEnd/>
          </a:ln>
        </p:spPr>
        <p:txBody>
          <a:bodyPr/>
          <a:lstStyle>
            <a:lvl1pPr>
              <a:defRPr>
                <a:solidFill>
                  <a:schemeClr val="bg1"/>
                </a:solidFill>
              </a:defRPr>
            </a:lvl1pPr>
          </a:lstStyle>
          <a:p>
            <a:pPr lvl="0"/>
            <a:r>
              <a:rPr lang="en-US" smtClean="0"/>
              <a:t>Click to edit Master title style</a:t>
            </a:r>
            <a:endParaRPr lang="en-US" dirty="0"/>
          </a:p>
        </p:txBody>
      </p:sp>
      <p:sp>
        <p:nvSpPr>
          <p:cNvPr id="9" name="Rectangle 42"/>
          <p:cNvSpPr>
            <a:spLocks noGrp="1" noChangeArrowheads="1"/>
          </p:cNvSpPr>
          <p:nvPr>
            <p:ph type="sldNum" sz="quarter" idx="10"/>
          </p:nvPr>
        </p:nvSpPr>
        <p:spPr>
          <a:xfrm>
            <a:off x="76200" y="6324600"/>
            <a:ext cx="457200" cy="457200"/>
          </a:xfrm>
        </p:spPr>
        <p:txBody>
          <a:bodyPr/>
          <a:lstStyle>
            <a:lvl1pPr>
              <a:defRPr sz="1200">
                <a:solidFill>
                  <a:schemeClr val="tx1"/>
                </a:solidFill>
              </a:defRPr>
            </a:lvl1pPr>
          </a:lstStyle>
          <a:p>
            <a:fld id="{BEAA5E13-EB24-43B7-BF49-2138EE7314D5}" type="slidenum">
              <a:rPr lang="en-US"/>
              <a:pPr/>
              <a:t>‹#›</a:t>
            </a:fld>
            <a:endParaRPr lang="en-US" dirty="0"/>
          </a:p>
        </p:txBody>
      </p:sp>
    </p:spTree>
    <p:extLst>
      <p:ext uri="{BB962C8B-B14F-4D97-AF65-F5344CB8AC3E}">
        <p14:creationId xmlns:p14="http://schemas.microsoft.com/office/powerpoint/2010/main" val="11477982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16.xml"/><Relationship Id="rId7" Type="http://schemas.openxmlformats.org/officeDocument/2006/relationships/image" Target="../media/image12.jpe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image" Target="../media/image14.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rgbClr val="55B738"/>
                </a:solidFill>
                <a:latin typeface="Arial Black" pitchFamily="34" charset="0"/>
              </a:defRPr>
            </a:lvl1pPr>
          </a:lstStyle>
          <a:p>
            <a:pPr>
              <a:defRPr/>
            </a:pPr>
            <a:fld id="{C985B51B-BDE8-4360-B4C9-C3FA29A7F46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219" r:id="rId1"/>
    <p:sldLayoutId id="2147484220" r:id="rId2"/>
    <p:sldLayoutId id="2147484221" r:id="rId3"/>
    <p:sldLayoutId id="2147484222" r:id="rId4"/>
    <p:sldLayoutId id="2147484223" r:id="rId5"/>
    <p:sldLayoutId id="2147484224" r:id="rId6"/>
    <p:sldLayoutId id="2147484225" r:id="rId7"/>
    <p:sldLayoutId id="2147484226" r:id="rId8"/>
    <p:sldLayoutId id="2147484227" r:id="rId9"/>
    <p:sldLayoutId id="2147484228" r:id="rId10"/>
    <p:sldLayoutId id="2147484229" r:id="rId11"/>
    <p:sldLayoutId id="2147484230" r:id="rId12"/>
    <p:sldLayoutId id="2147484231"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5" name="Picture 3" descr="C:\Users\Anivek\Clients\NEW\Asurion Corporate PPT\Support\Dark Blue Slide Header_v2.jpg"/>
          <p:cNvPicPr>
            <a:picLocks noChangeAspect="1" noChangeArrowheads="1"/>
          </p:cNvPicPr>
          <p:nvPr userDrawn="1"/>
        </p:nvPicPr>
        <p:blipFill>
          <a:blip r:embed="rId7"/>
          <a:srcRect t="21682"/>
          <a:stretch>
            <a:fillRect/>
          </a:stretch>
        </p:blipFill>
        <p:spPr bwMode="auto">
          <a:xfrm>
            <a:off x="0" y="1"/>
            <a:ext cx="9144000" cy="1107776"/>
          </a:xfrm>
          <a:prstGeom prst="rect">
            <a:avLst/>
          </a:prstGeom>
          <a:noFill/>
        </p:spPr>
      </p:pic>
      <p:pic>
        <p:nvPicPr>
          <p:cNvPr id="8" name="Picture 7" descr="Asurion Logo.png"/>
          <p:cNvPicPr>
            <a:picLocks noChangeAspect="1"/>
          </p:cNvPicPr>
          <p:nvPr/>
        </p:nvPicPr>
        <p:blipFill rotWithShape="1">
          <a:blip r:embed="rId8">
            <a:extLst>
              <a:ext uri="{28A0092B-C50C-407E-A947-70E740481C1C}">
                <a14:useLocalDpi xmlns:a14="http://schemas.microsoft.com/office/drawing/2010/main" val="0"/>
              </a:ext>
            </a:extLst>
          </a:blip>
          <a:srcRect l="5541" t="12377" r="4701" b="12946"/>
          <a:stretch/>
        </p:blipFill>
        <p:spPr>
          <a:xfrm>
            <a:off x="7656626" y="6487701"/>
            <a:ext cx="1351683" cy="314873"/>
          </a:xfrm>
          <a:prstGeom prst="rect">
            <a:avLst/>
          </a:prstGeom>
        </p:spPr>
      </p:pic>
      <p:sp>
        <p:nvSpPr>
          <p:cNvPr id="11" name="Slide Number Placeholder 6"/>
          <p:cNvSpPr txBox="1">
            <a:spLocks/>
          </p:cNvSpPr>
          <p:nvPr/>
        </p:nvSpPr>
        <p:spPr>
          <a:xfrm>
            <a:off x="4268791" y="6536698"/>
            <a:ext cx="600844" cy="336392"/>
          </a:xfrm>
          <a:prstGeom prst="rect">
            <a:avLst/>
          </a:prstGeom>
        </p:spPr>
        <p:txBody>
          <a:bodyPr vert="horz" lIns="85186" tIns="42593" rIns="85186" bIns="42593"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fld id="{90928459-CD84-904A-B3F0-7B656C303D97}" type="slidenum">
              <a:rPr lang="en-US" b="0" smtClean="0">
                <a:solidFill>
                  <a:srgbClr val="000000">
                    <a:tint val="75000"/>
                  </a:srgbClr>
                </a:solidFill>
              </a:rPr>
              <a:pPr algn="ctr" fontAlgn="auto">
                <a:spcBef>
                  <a:spcPts val="0"/>
                </a:spcBef>
                <a:spcAft>
                  <a:spcPts val="0"/>
                </a:spcAft>
              </a:pPr>
              <a:t>‹#›</a:t>
            </a:fld>
            <a:endParaRPr lang="en-US" b="0" dirty="0">
              <a:solidFill>
                <a:srgbClr val="000000">
                  <a:tint val="75000"/>
                </a:srgbClr>
              </a:solidFill>
            </a:endParaRPr>
          </a:p>
        </p:txBody>
      </p:sp>
      <p:sp>
        <p:nvSpPr>
          <p:cNvPr id="12" name="Footer Placeholder 3"/>
          <p:cNvSpPr txBox="1">
            <a:spLocks/>
          </p:cNvSpPr>
          <p:nvPr/>
        </p:nvSpPr>
        <p:spPr>
          <a:xfrm>
            <a:off x="4869635" y="6487701"/>
            <a:ext cx="1587407" cy="336392"/>
          </a:xfrm>
          <a:prstGeom prst="rect">
            <a:avLst/>
          </a:prstGeom>
        </p:spPr>
        <p:txBody>
          <a:bodyPr vert="horz" lIns="85186" tIns="42593" rIns="85186" bIns="42593" rtlCol="0" anchor="ctr"/>
          <a:lstStyle>
            <a:defPPr>
              <a:defRPr lang="en-US"/>
            </a:defPPr>
            <a:lvl1pPr marL="0" algn="ctr" defTabSz="457200" rtl="0" eaLnBrk="1" latinLnBrk="0" hangingPunct="1">
              <a:defRPr sz="1200" kern="1200">
                <a:solidFill>
                  <a:schemeClr val="bg1">
                    <a:lumMod val="6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fontAlgn="auto">
              <a:spcBef>
                <a:spcPts val="0"/>
              </a:spcBef>
              <a:spcAft>
                <a:spcPts val="0"/>
              </a:spcAft>
            </a:pPr>
            <a:r>
              <a:rPr lang="en-US" sz="900" b="0" dirty="0" smtClean="0">
                <a:solidFill>
                  <a:srgbClr val="FFFFFF">
                    <a:lumMod val="65000"/>
                  </a:srgbClr>
                </a:solidFill>
              </a:rPr>
              <a:t>Asurion_Internal_Use_Only</a:t>
            </a:r>
            <a:endParaRPr lang="en-US" sz="900" b="0" dirty="0">
              <a:solidFill>
                <a:srgbClr val="FFFFFF">
                  <a:lumMod val="65000"/>
                </a:srgbClr>
              </a:solidFill>
            </a:endParaRPr>
          </a:p>
        </p:txBody>
      </p:sp>
      <p:sp>
        <p:nvSpPr>
          <p:cNvPr id="14" name="Title Placeholder 13"/>
          <p:cNvSpPr>
            <a:spLocks noGrp="1"/>
          </p:cNvSpPr>
          <p:nvPr>
            <p:ph type="title"/>
          </p:nvPr>
        </p:nvSpPr>
        <p:spPr>
          <a:xfrm>
            <a:off x="472641" y="0"/>
            <a:ext cx="8206773" cy="842441"/>
          </a:xfrm>
          <a:prstGeom prst="rect">
            <a:avLst/>
          </a:prstGeom>
        </p:spPr>
        <p:txBody>
          <a:bodyPr vert="horz" lIns="0" tIns="42593" rIns="0" bIns="42593" rtlCol="0" anchor="ctr">
            <a:normAutofit/>
          </a:bodyPr>
          <a:lstStyle/>
          <a:p>
            <a:r>
              <a:rPr lang="en-US" dirty="0" smtClean="0"/>
              <a:t>Click to edit Master title style</a:t>
            </a:r>
            <a:endParaRPr lang="en-US" dirty="0"/>
          </a:p>
        </p:txBody>
      </p:sp>
      <p:sp>
        <p:nvSpPr>
          <p:cNvPr id="15" name="Text Placeholder 14"/>
          <p:cNvSpPr>
            <a:spLocks noGrp="1"/>
          </p:cNvSpPr>
          <p:nvPr>
            <p:ph type="body" idx="1"/>
          </p:nvPr>
        </p:nvSpPr>
        <p:spPr>
          <a:xfrm>
            <a:off x="472641" y="1373179"/>
            <a:ext cx="8206773" cy="4978829"/>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2" name="Picture 1"/>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39849" y="6410596"/>
            <a:ext cx="1929943" cy="354554"/>
          </a:xfrm>
          <a:prstGeom prst="rect">
            <a:avLst/>
          </a:prstGeom>
        </p:spPr>
      </p:pic>
    </p:spTree>
    <p:extLst>
      <p:ext uri="{BB962C8B-B14F-4D97-AF65-F5344CB8AC3E}">
        <p14:creationId xmlns:p14="http://schemas.microsoft.com/office/powerpoint/2010/main" val="822752454"/>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Lst>
  <p:timing>
    <p:tnLst>
      <p:par>
        <p:cTn id="1" dur="indefinite" restart="never" nodeType="tmRoot"/>
      </p:par>
    </p:tnLst>
  </p:timing>
  <p:hf hdr="0" ftr="0" dt="0"/>
  <p:txStyles>
    <p:titleStyle>
      <a:lvl1pPr algn="l" defTabSz="457109" rtl="0" eaLnBrk="1" latinLnBrk="0" hangingPunct="1">
        <a:spcBef>
          <a:spcPct val="0"/>
        </a:spcBef>
        <a:buNone/>
        <a:defRPr sz="2400" b="1" kern="1200">
          <a:solidFill>
            <a:schemeClr val="bg1"/>
          </a:solidFill>
          <a:latin typeface="+mj-lt"/>
          <a:ea typeface="+mj-ea"/>
          <a:cs typeface="+mj-cs"/>
        </a:defRPr>
      </a:lvl1pPr>
    </p:titleStyle>
    <p:bodyStyle>
      <a:lvl1pPr marL="212966" indent="-212966" algn="l" defTabSz="457109" rtl="0" eaLnBrk="1" latinLnBrk="0" hangingPunct="1">
        <a:spcBef>
          <a:spcPts val="0"/>
        </a:spcBef>
        <a:spcAft>
          <a:spcPts val="280"/>
        </a:spcAft>
        <a:buFont typeface="Arial"/>
        <a:buChar char="•"/>
        <a:defRPr sz="2000" b="1" kern="1200">
          <a:solidFill>
            <a:schemeClr val="tx1"/>
          </a:solidFill>
          <a:latin typeface="+mn-lt"/>
          <a:ea typeface="+mn-ea"/>
          <a:cs typeface="+mn-cs"/>
        </a:defRPr>
      </a:lvl1pPr>
      <a:lvl2pPr marL="638897" indent="-181909" algn="l" defTabSz="457109" rtl="0" eaLnBrk="1" latinLnBrk="0" hangingPunct="1">
        <a:spcBef>
          <a:spcPts val="0"/>
        </a:spcBef>
        <a:spcAft>
          <a:spcPts val="280"/>
        </a:spcAft>
        <a:buFont typeface="Arial"/>
        <a:buChar char="–"/>
        <a:defRPr sz="1800" kern="1200">
          <a:solidFill>
            <a:schemeClr val="tx1"/>
          </a:solidFill>
          <a:latin typeface="+mn-lt"/>
          <a:ea typeface="+mn-ea"/>
          <a:cs typeface="+mn-cs"/>
        </a:defRPr>
      </a:lvl2pPr>
      <a:lvl3pPr marL="1064827" indent="-150851" algn="l" defTabSz="457109" rtl="0" eaLnBrk="1" latinLnBrk="0" hangingPunct="1">
        <a:spcBef>
          <a:spcPts val="0"/>
        </a:spcBef>
        <a:spcAft>
          <a:spcPts val="280"/>
        </a:spcAft>
        <a:buFont typeface="Arial"/>
        <a:buChar char="•"/>
        <a:defRPr sz="1600" kern="1200">
          <a:solidFill>
            <a:schemeClr val="tx1"/>
          </a:solidFill>
          <a:latin typeface="+mn-lt"/>
          <a:ea typeface="+mn-ea"/>
          <a:cs typeface="+mn-cs"/>
        </a:defRPr>
      </a:lvl3pPr>
      <a:lvl4pPr marL="1543999" indent="-173034" algn="l" defTabSz="457109" rtl="0" eaLnBrk="1" latinLnBrk="0" hangingPunct="1">
        <a:spcBef>
          <a:spcPts val="0"/>
        </a:spcBef>
        <a:spcAft>
          <a:spcPts val="280"/>
        </a:spcAft>
        <a:buFont typeface="Arial"/>
        <a:buChar char="–"/>
        <a:defRPr sz="1400" kern="1200">
          <a:solidFill>
            <a:schemeClr val="tx1"/>
          </a:solidFill>
          <a:latin typeface="+mn-lt"/>
          <a:ea typeface="+mn-ea"/>
          <a:cs typeface="+mn-cs"/>
        </a:defRPr>
      </a:lvl4pPr>
      <a:lvl5pPr marL="1969930" indent="-141977" algn="l" defTabSz="457109" rtl="0" eaLnBrk="1" latinLnBrk="0" hangingPunct="1">
        <a:spcBef>
          <a:spcPts val="0"/>
        </a:spcBef>
        <a:spcAft>
          <a:spcPts val="280"/>
        </a:spcAft>
        <a:buFont typeface="Arial"/>
        <a:buChar char="»"/>
        <a:defRPr sz="1200" kern="1200">
          <a:solidFill>
            <a:schemeClr val="tx1"/>
          </a:solidFill>
          <a:latin typeface="+mn-lt"/>
          <a:ea typeface="+mn-ea"/>
          <a:cs typeface="+mn-cs"/>
        </a:defRPr>
      </a:lvl5pPr>
      <a:lvl6pPr marL="2514099" indent="-228555" algn="l" defTabSz="457109" rtl="0" eaLnBrk="1" latinLnBrk="0" hangingPunct="1">
        <a:spcBef>
          <a:spcPct val="20000"/>
        </a:spcBef>
        <a:buFont typeface="Arial"/>
        <a:buChar char="•"/>
        <a:defRPr sz="2000" kern="1200">
          <a:solidFill>
            <a:schemeClr val="tx1"/>
          </a:solidFill>
          <a:latin typeface="+mn-lt"/>
          <a:ea typeface="+mn-ea"/>
          <a:cs typeface="+mn-cs"/>
        </a:defRPr>
      </a:lvl6pPr>
      <a:lvl7pPr marL="2971208" indent="-228555" algn="l" defTabSz="457109" rtl="0" eaLnBrk="1" latinLnBrk="0" hangingPunct="1">
        <a:spcBef>
          <a:spcPct val="20000"/>
        </a:spcBef>
        <a:buFont typeface="Arial"/>
        <a:buChar char="•"/>
        <a:defRPr sz="2000" kern="1200">
          <a:solidFill>
            <a:schemeClr val="tx1"/>
          </a:solidFill>
          <a:latin typeface="+mn-lt"/>
          <a:ea typeface="+mn-ea"/>
          <a:cs typeface="+mn-cs"/>
        </a:defRPr>
      </a:lvl7pPr>
      <a:lvl8pPr marL="3428318" indent="-228555" algn="l" defTabSz="457109" rtl="0" eaLnBrk="1" latinLnBrk="0" hangingPunct="1">
        <a:spcBef>
          <a:spcPct val="20000"/>
        </a:spcBef>
        <a:buFont typeface="Arial"/>
        <a:buChar char="•"/>
        <a:defRPr sz="2000" kern="1200">
          <a:solidFill>
            <a:schemeClr val="tx1"/>
          </a:solidFill>
          <a:latin typeface="+mn-lt"/>
          <a:ea typeface="+mn-ea"/>
          <a:cs typeface="+mn-cs"/>
        </a:defRPr>
      </a:lvl8pPr>
      <a:lvl9pPr marL="3885427" indent="-228555" algn="l" defTabSz="45710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09" rtl="0" eaLnBrk="1" latinLnBrk="0" hangingPunct="1">
        <a:defRPr sz="1800" kern="1200">
          <a:solidFill>
            <a:schemeClr val="tx1"/>
          </a:solidFill>
          <a:latin typeface="+mn-lt"/>
          <a:ea typeface="+mn-ea"/>
          <a:cs typeface="+mn-cs"/>
        </a:defRPr>
      </a:lvl1pPr>
      <a:lvl2pPr marL="457109" algn="l" defTabSz="457109" rtl="0" eaLnBrk="1" latinLnBrk="0" hangingPunct="1">
        <a:defRPr sz="1800" kern="1200">
          <a:solidFill>
            <a:schemeClr val="tx1"/>
          </a:solidFill>
          <a:latin typeface="+mn-lt"/>
          <a:ea typeface="+mn-ea"/>
          <a:cs typeface="+mn-cs"/>
        </a:defRPr>
      </a:lvl2pPr>
      <a:lvl3pPr marL="914218" algn="l" defTabSz="457109" rtl="0" eaLnBrk="1" latinLnBrk="0" hangingPunct="1">
        <a:defRPr sz="1800" kern="1200">
          <a:solidFill>
            <a:schemeClr val="tx1"/>
          </a:solidFill>
          <a:latin typeface="+mn-lt"/>
          <a:ea typeface="+mn-ea"/>
          <a:cs typeface="+mn-cs"/>
        </a:defRPr>
      </a:lvl3pPr>
      <a:lvl4pPr marL="1371326" algn="l" defTabSz="457109" rtl="0" eaLnBrk="1" latinLnBrk="0" hangingPunct="1">
        <a:defRPr sz="1800" kern="1200">
          <a:solidFill>
            <a:schemeClr val="tx1"/>
          </a:solidFill>
          <a:latin typeface="+mn-lt"/>
          <a:ea typeface="+mn-ea"/>
          <a:cs typeface="+mn-cs"/>
        </a:defRPr>
      </a:lvl4pPr>
      <a:lvl5pPr marL="1828436" algn="l" defTabSz="457109" rtl="0" eaLnBrk="1" latinLnBrk="0" hangingPunct="1">
        <a:defRPr sz="1800" kern="1200">
          <a:solidFill>
            <a:schemeClr val="tx1"/>
          </a:solidFill>
          <a:latin typeface="+mn-lt"/>
          <a:ea typeface="+mn-ea"/>
          <a:cs typeface="+mn-cs"/>
        </a:defRPr>
      </a:lvl5pPr>
      <a:lvl6pPr marL="2285545" algn="l" defTabSz="457109" rtl="0" eaLnBrk="1" latinLnBrk="0" hangingPunct="1">
        <a:defRPr sz="1800" kern="1200">
          <a:solidFill>
            <a:schemeClr val="tx1"/>
          </a:solidFill>
          <a:latin typeface="+mn-lt"/>
          <a:ea typeface="+mn-ea"/>
          <a:cs typeface="+mn-cs"/>
        </a:defRPr>
      </a:lvl6pPr>
      <a:lvl7pPr marL="2742654" algn="l" defTabSz="457109" rtl="0" eaLnBrk="1" latinLnBrk="0" hangingPunct="1">
        <a:defRPr sz="1800" kern="1200">
          <a:solidFill>
            <a:schemeClr val="tx1"/>
          </a:solidFill>
          <a:latin typeface="+mn-lt"/>
          <a:ea typeface="+mn-ea"/>
          <a:cs typeface="+mn-cs"/>
        </a:defRPr>
      </a:lvl7pPr>
      <a:lvl8pPr marL="3199762" algn="l" defTabSz="457109" rtl="0" eaLnBrk="1" latinLnBrk="0" hangingPunct="1">
        <a:defRPr sz="1800" kern="1200">
          <a:solidFill>
            <a:schemeClr val="tx1"/>
          </a:solidFill>
          <a:latin typeface="+mn-lt"/>
          <a:ea typeface="+mn-ea"/>
          <a:cs typeface="+mn-cs"/>
        </a:defRPr>
      </a:lvl8pPr>
      <a:lvl9pPr marL="3656872" algn="l" defTabSz="4571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5.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3.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jpeg"/><Relationship Id="rId7" Type="http://schemas.openxmlformats.org/officeDocument/2006/relationships/image" Target="../media/image39.gif"/><Relationship Id="rId2" Type="http://schemas.openxmlformats.org/officeDocument/2006/relationships/image" Target="../media/image34.wmf"/><Relationship Id="rId1" Type="http://schemas.openxmlformats.org/officeDocument/2006/relationships/slideLayout" Target="../slideLayouts/slideLayout3.xml"/><Relationship Id="rId6" Type="http://schemas.openxmlformats.org/officeDocument/2006/relationships/image" Target="../media/image38.wmf"/><Relationship Id="rId5" Type="http://schemas.openxmlformats.org/officeDocument/2006/relationships/image" Target="../media/image37.pn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2.png"/><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png"/></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gile01.png"/>
          <p:cNvPicPr>
            <a:picLocks noChangeAspect="1"/>
          </p:cNvPicPr>
          <p:nvPr/>
        </p:nvPicPr>
        <p:blipFill>
          <a:blip r:embed="rId3"/>
          <a:srcRect/>
          <a:stretch>
            <a:fillRect/>
          </a:stretch>
        </p:blipFill>
        <p:spPr bwMode="auto">
          <a:xfrm>
            <a:off x="5404048" y="404664"/>
            <a:ext cx="3200400" cy="2590800"/>
          </a:xfrm>
          <a:prstGeom prst="rect">
            <a:avLst/>
          </a:prstGeom>
          <a:noFill/>
          <a:ln w="9525">
            <a:noFill/>
            <a:miter lim="800000"/>
            <a:headEnd/>
            <a:tailEnd/>
          </a:ln>
        </p:spPr>
      </p:pic>
      <p:sp>
        <p:nvSpPr>
          <p:cNvPr id="7171" name="Rectangle 2"/>
          <p:cNvSpPr>
            <a:spLocks noGrp="1" noChangeArrowheads="1"/>
          </p:cNvSpPr>
          <p:nvPr>
            <p:ph type="title"/>
          </p:nvPr>
        </p:nvSpPr>
        <p:spPr/>
        <p:txBody>
          <a:bodyPr/>
          <a:lstStyle/>
          <a:p>
            <a:r>
              <a:rPr lang="en-US" sz="4000" dirty="0"/>
              <a:t>Daikibo™</a:t>
            </a:r>
            <a:endParaRPr lang="en-US" sz="1100" i="1" dirty="0" smtClean="0"/>
          </a:p>
        </p:txBody>
      </p:sp>
      <p:sp>
        <p:nvSpPr>
          <p:cNvPr id="7170" name="Rectangle 3"/>
          <p:cNvSpPr>
            <a:spLocks noGrp="1" noChangeArrowheads="1"/>
          </p:cNvSpPr>
          <p:nvPr>
            <p:ph type="subTitle" idx="4294967295"/>
          </p:nvPr>
        </p:nvSpPr>
        <p:spPr>
          <a:xfrm>
            <a:off x="762000" y="2636912"/>
            <a:ext cx="3962400" cy="549449"/>
          </a:xfrm>
        </p:spPr>
        <p:txBody>
          <a:bodyPr/>
          <a:lstStyle/>
          <a:p>
            <a:pPr marL="0" indent="0"/>
            <a:r>
              <a:rPr lang="en-US" dirty="0" smtClean="0"/>
              <a:t>An Agile framework for large scale distributed development</a:t>
            </a:r>
          </a:p>
        </p:txBody>
      </p:sp>
      <p:sp>
        <p:nvSpPr>
          <p:cNvPr id="5" name="Rectangle 4"/>
          <p:cNvSpPr/>
          <p:nvPr/>
        </p:nvSpPr>
        <p:spPr bwMode="auto">
          <a:xfrm>
            <a:off x="685800" y="4648200"/>
            <a:ext cx="1581944" cy="457200"/>
          </a:xfrm>
          <a:prstGeom prst="rect">
            <a:avLst/>
          </a:prstGeom>
          <a:gradFill flip="none" rotWithShape="1">
            <a:gsLst>
              <a:gs pos="0">
                <a:srgbClr val="E6DCAC"/>
              </a:gs>
              <a:gs pos="12000">
                <a:srgbClr val="E6D78A"/>
              </a:gs>
              <a:gs pos="30000">
                <a:srgbClr val="C7AC4C"/>
              </a:gs>
              <a:gs pos="45000">
                <a:srgbClr val="E6D78A"/>
              </a:gs>
              <a:gs pos="77000">
                <a:srgbClr val="C7AC4C"/>
              </a:gs>
              <a:gs pos="100000">
                <a:srgbClr val="E6DCAC"/>
              </a:gs>
            </a:gsLst>
            <a:lin ang="2700000" scaled="0"/>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1050" dirty="0" smtClean="0"/>
              <a:t>Daikibo</a:t>
            </a:r>
            <a:r>
              <a:rPr lang="en-US" sz="1050" dirty="0">
                <a:latin typeface="Lucida Grande"/>
              </a:rPr>
              <a:t> </a:t>
            </a:r>
            <a:r>
              <a:rPr lang="en-US" sz="1050" dirty="0" smtClean="0">
                <a:latin typeface="Lucida Grande"/>
                <a:ea typeface="Lucida Grande"/>
                <a:cs typeface="Lucida Grande"/>
              </a:rPr>
              <a:t>© April 2010</a:t>
            </a:r>
          </a:p>
          <a:p>
            <a:pPr eaLnBrk="0" hangingPunct="0"/>
            <a:r>
              <a:rPr kumimoji="0" lang="en-US" sz="1050" b="1" i="0" u="none" strike="noStrike" cap="none" normalizeH="0" baseline="0" dirty="0">
                <a:ln>
                  <a:noFill/>
                </a:ln>
                <a:solidFill>
                  <a:schemeClr val="tx1"/>
                </a:solidFill>
                <a:effectLst/>
                <a:latin typeface="Lucida Grande"/>
                <a:ea typeface="Lucida Grande"/>
                <a:cs typeface="Lucida Grande"/>
              </a:rPr>
              <a:t>All rights reserved.</a:t>
            </a:r>
            <a:endParaRPr kumimoji="0" lang="en-US" sz="105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2" name="Rectangle 1"/>
          <p:cNvSpPr/>
          <p:nvPr/>
        </p:nvSpPr>
        <p:spPr>
          <a:xfrm>
            <a:off x="4463728" y="6381055"/>
            <a:ext cx="4680272" cy="461665"/>
          </a:xfrm>
          <a:prstGeom prst="rect">
            <a:avLst/>
          </a:prstGeom>
        </p:spPr>
        <p:txBody>
          <a:bodyPr wrap="square">
            <a:spAutoFit/>
          </a:bodyPr>
          <a:lstStyle/>
          <a:p>
            <a:r>
              <a:rPr lang="en-US" sz="1200" dirty="0"/>
              <a:t>Daikibo is a trademark of Cognizant Technology Solutions US Corporation, Inc.</a:t>
            </a:r>
          </a:p>
        </p:txBody>
      </p:sp>
    </p:spTree>
    <p:extLst>
      <p:ext uri="{BB962C8B-B14F-4D97-AF65-F5344CB8AC3E}">
        <p14:creationId xmlns:p14="http://schemas.microsoft.com/office/powerpoint/2010/main" val="377143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bwMode="auto">
          <a:xfrm>
            <a:off x="197618" y="962085"/>
            <a:ext cx="1420582" cy="4524315"/>
          </a:xfrm>
          <a:prstGeom prst="rect">
            <a:avLst/>
          </a:prstGeom>
          <a:noFill/>
          <a:ln w="9525">
            <a:noFill/>
            <a:miter lim="800000"/>
            <a:headEnd/>
            <a:tailEnd/>
          </a:ln>
        </p:spPr>
        <p:txBody>
          <a:bodyPr wrap="none" rtlCol="0">
            <a:prstTxWarp prst="textNoShape">
              <a:avLst/>
            </a:prstTxWarp>
            <a:spAutoFit/>
          </a:bodyPr>
          <a:lstStyle/>
          <a:p>
            <a:pPr algn="ctr" eaLnBrk="0" hangingPunct="0"/>
            <a:r>
              <a:rPr lang="ja-JP" altLang="en-US" sz="9600" dirty="0" smtClean="0">
                <a:solidFill>
                  <a:srgbClr val="E3EDF5"/>
                </a:solidFill>
              </a:rPr>
              <a:t>大</a:t>
            </a:r>
            <a:endParaRPr lang="en-US" altLang="ja-JP" sz="9600" dirty="0" smtClean="0">
              <a:solidFill>
                <a:srgbClr val="E3EDF5"/>
              </a:solidFill>
            </a:endParaRPr>
          </a:p>
          <a:p>
            <a:pPr algn="ctr" eaLnBrk="0" hangingPunct="0"/>
            <a:r>
              <a:rPr lang="ja-JP" altLang="en-US" sz="9600" dirty="0" smtClean="0">
                <a:solidFill>
                  <a:srgbClr val="E3EDF5"/>
                </a:solidFill>
              </a:rPr>
              <a:t>規</a:t>
            </a:r>
            <a:endParaRPr lang="en-US" altLang="ja-JP" sz="9600" dirty="0" smtClean="0">
              <a:solidFill>
                <a:srgbClr val="E3EDF5"/>
              </a:solidFill>
            </a:endParaRPr>
          </a:p>
          <a:p>
            <a:pPr algn="ctr" eaLnBrk="0" hangingPunct="0"/>
            <a:r>
              <a:rPr lang="ja-JP" altLang="en-US" sz="9600" dirty="0" smtClean="0">
                <a:solidFill>
                  <a:srgbClr val="E3EDF5"/>
                </a:solidFill>
              </a:rPr>
              <a:t>模</a:t>
            </a:r>
            <a:endParaRPr lang="ja-JP" altLang="en-US" sz="9600" dirty="0">
              <a:solidFill>
                <a:srgbClr val="E3EDF5"/>
              </a:solidFill>
            </a:endParaRPr>
          </a:p>
        </p:txBody>
      </p:sp>
      <p:sp>
        <p:nvSpPr>
          <p:cNvPr id="2" name="Title 1"/>
          <p:cNvSpPr>
            <a:spLocks noGrp="1"/>
          </p:cNvSpPr>
          <p:nvPr>
            <p:ph type="title"/>
          </p:nvPr>
        </p:nvSpPr>
        <p:spPr/>
        <p:txBody>
          <a:bodyPr/>
          <a:lstStyle/>
          <a:p>
            <a:r>
              <a:rPr lang="en-US" dirty="0" smtClean="0">
                <a:cs typeface="Calibri" pitchFamily="34" charset="0"/>
              </a:rPr>
              <a:t>The Daikibo Pipeline</a:t>
            </a:r>
            <a:endParaRPr lang="en-US" dirty="0"/>
          </a:p>
        </p:txBody>
      </p:sp>
      <p:sp>
        <p:nvSpPr>
          <p:cNvPr id="4" name="Slide Number Placeholder 3"/>
          <p:cNvSpPr>
            <a:spLocks noGrp="1"/>
          </p:cNvSpPr>
          <p:nvPr>
            <p:ph type="sldNum" sz="quarter" idx="10"/>
          </p:nvPr>
        </p:nvSpPr>
        <p:spPr>
          <a:prstGeom prst="rect">
            <a:avLst/>
          </a:prstGeom>
        </p:spPr>
        <p:txBody>
          <a:bodyPr/>
          <a:lstStyle/>
          <a:p>
            <a:fld id="{3D4F275F-2261-41A4-924D-D87C36E20C1B}" type="slidenum">
              <a:rPr lang="en-US" smtClean="0">
                <a:solidFill>
                  <a:srgbClr val="00B050"/>
                </a:solidFill>
              </a:rPr>
              <a:pPr/>
              <a:t>9</a:t>
            </a:fld>
            <a:endParaRPr lang="en-US" dirty="0">
              <a:solidFill>
                <a:srgbClr val="00B050"/>
              </a:solidFill>
            </a:endParaRPr>
          </a:p>
        </p:txBody>
      </p:sp>
      <p:graphicFrame>
        <p:nvGraphicFramePr>
          <p:cNvPr id="5" name="Group 10"/>
          <p:cNvGraphicFramePr>
            <a:graphicFrameLocks noGrp="1"/>
          </p:cNvGraphicFramePr>
          <p:nvPr>
            <p:extLst>
              <p:ext uri="{D42A27DB-BD31-4B8C-83A1-F6EECF244321}">
                <p14:modId xmlns:p14="http://schemas.microsoft.com/office/powerpoint/2010/main" val="3212791100"/>
              </p:ext>
            </p:extLst>
          </p:nvPr>
        </p:nvGraphicFramePr>
        <p:xfrm>
          <a:off x="523871" y="1628800"/>
          <a:ext cx="8315328" cy="1660718"/>
        </p:xfrm>
        <a:graphic>
          <a:graphicData uri="http://schemas.openxmlformats.org/drawingml/2006/table">
            <a:tbl>
              <a:tblPr/>
              <a:tblGrid>
                <a:gridCol w="1187904"/>
                <a:gridCol w="1187904"/>
                <a:gridCol w="1187904"/>
                <a:gridCol w="1187904"/>
                <a:gridCol w="1187904"/>
                <a:gridCol w="1187904"/>
                <a:gridCol w="1187904"/>
              </a:tblGrid>
              <a:tr h="387626">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r>
                        <a:rPr kumimoji="0" lang="en-US" sz="1000" b="0" i="0" u="none" strike="noStrike" cap="none" normalizeH="0" baseline="0" dirty="0">
                          <a:ln>
                            <a:noFill/>
                          </a:ln>
                          <a:solidFill>
                            <a:schemeClr val="tx1"/>
                          </a:solidFill>
                          <a:effectLst/>
                          <a:latin typeface="Verdana Italic" charset="0"/>
                          <a:ea typeface="ヒラギノ角ゴ ProN W3" charset="0"/>
                          <a:cs typeface="Verdana Italic" charset="0"/>
                          <a:sym typeface="Verdana Italic" charset="0"/>
                        </a:rPr>
                        <a:t>Concept</a:t>
                      </a: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D8"/>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r>
                        <a:rPr kumimoji="0" lang="en-US" sz="11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rPr>
                        <a:t>First set of  stories</a:t>
                      </a: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r>
                        <a:rPr kumimoji="0" lang="en-US" sz="11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rPr>
                        <a:t>Second set of  stories</a:t>
                      </a: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r>
                        <a:rPr kumimoji="0" lang="en-US" sz="11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rPr>
                        <a:t>Third set of  stories</a:t>
                      </a: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r>
                        <a:rPr kumimoji="0" lang="en-US" sz="11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rPr>
                        <a:t>Fourth set of  stories</a:t>
                      </a: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r>
                        <a:rPr kumimoji="0" lang="en-US" sz="11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rPr>
                        <a:t>Fifth set of  stories</a:t>
                      </a: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r>
                        <a:rPr kumimoji="0" lang="en-US" sz="11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rPr>
                        <a:t>N+1 set of  stories</a:t>
                      </a: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7922">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endParaRPr kumimoji="0" lang="en-US" sz="500" b="0" i="0" u="none" strike="noStrike" cap="none" normalizeH="0" baseline="0" dirty="0">
                        <a:ln>
                          <a:noFill/>
                        </a:ln>
                        <a:solidFill>
                          <a:schemeClr val="tx1"/>
                        </a:solidFill>
                        <a:effectLst/>
                        <a:latin typeface="Verdana Italic" charset="0"/>
                        <a:ea typeface="ヒラギノ角ゴ ProN W3" charset="0"/>
                        <a:cs typeface="ヒラギノ角ゴ ProN W3" charset="0"/>
                        <a:sym typeface="Verdana Italic" charset="0"/>
                      </a:endParaRP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endParaRPr kumimoji="0" lang="en-US" sz="6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endParaRP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endParaRPr kumimoji="0" lang="en-US" sz="6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endParaRP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endParaRPr kumimoji="0" lang="en-US" sz="6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endParaRP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endParaRPr kumimoji="0" lang="en-US" sz="6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endParaRP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endParaRPr kumimoji="0" lang="en-US" sz="6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endParaRP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endParaRPr kumimoji="0" lang="en-US" sz="6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endParaRP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r>
              <a:tr h="387626">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r>
                        <a:rPr kumimoji="0" lang="en-US" sz="1000" b="0" i="0" u="none" strike="noStrike" cap="none" normalizeH="0" baseline="0" dirty="0">
                          <a:ln>
                            <a:noFill/>
                          </a:ln>
                          <a:solidFill>
                            <a:schemeClr val="tx1"/>
                          </a:solidFill>
                          <a:effectLst/>
                          <a:latin typeface="Verdana Italic" charset="0"/>
                          <a:ea typeface="ヒラギノ角ゴ ProN W3" charset="0"/>
                          <a:cs typeface="Verdana Italic" charset="0"/>
                          <a:sym typeface="Verdana Italic" charset="0"/>
                        </a:rPr>
                        <a:t>Delivery</a:t>
                      </a:r>
                      <a:br>
                        <a:rPr kumimoji="0" lang="en-US" sz="1000" b="0" i="0" u="none" strike="noStrike" cap="none" normalizeH="0" baseline="0" dirty="0">
                          <a:ln>
                            <a:noFill/>
                          </a:ln>
                          <a:solidFill>
                            <a:schemeClr val="tx1"/>
                          </a:solidFill>
                          <a:effectLst/>
                          <a:latin typeface="Verdana Italic" charset="0"/>
                          <a:ea typeface="ヒラギノ角ゴ ProN W3" charset="0"/>
                          <a:cs typeface="Verdana Italic" charset="0"/>
                          <a:sym typeface="Verdana Italic" charset="0"/>
                        </a:rPr>
                      </a:br>
                      <a:r>
                        <a:rPr kumimoji="0" lang="en-US" sz="1000" b="0" i="0" u="none" strike="noStrike" cap="none" normalizeH="0" baseline="0" dirty="0">
                          <a:ln>
                            <a:noFill/>
                          </a:ln>
                          <a:solidFill>
                            <a:schemeClr val="tx1"/>
                          </a:solidFill>
                          <a:effectLst/>
                          <a:latin typeface="Verdana Italic" charset="0"/>
                          <a:ea typeface="ヒラギノ角ゴ ProN W3" charset="0"/>
                          <a:cs typeface="Verdana Italic" charset="0"/>
                          <a:sym typeface="Verdana Italic" charset="0"/>
                        </a:rPr>
                        <a:t>(dev+testing)</a:t>
                      </a: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D8"/>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r>
                        <a:rPr kumimoji="0" lang="en-US" sz="11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rPr>
                        <a:t>Prep</a:t>
                      </a: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r>
                        <a:rPr kumimoji="0" lang="en-US" sz="11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rPr>
                        <a:t>First set of stories</a:t>
                      </a: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r>
                        <a:rPr kumimoji="0" lang="en-US" sz="11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rPr>
                        <a:t>Second set </a:t>
                      </a:r>
                      <a:br>
                        <a:rPr kumimoji="0" lang="en-US" sz="11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rPr>
                      </a:br>
                      <a:r>
                        <a:rPr kumimoji="0" lang="en-US" sz="11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rPr>
                        <a:t>of stories</a:t>
                      </a: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r>
                        <a:rPr kumimoji="0" lang="en-US" sz="11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rPr>
                        <a:t>Third set of stories</a:t>
                      </a: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r>
                        <a:rPr kumimoji="0" lang="en-US" sz="11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rPr>
                        <a:t>Fourth set of stories</a:t>
                      </a: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r>
                        <a:rPr kumimoji="0" lang="en-US" sz="11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rPr>
                        <a:t>N set of </a:t>
                      </a:r>
                      <a:br>
                        <a:rPr kumimoji="0" lang="en-US" sz="11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rPr>
                      </a:br>
                      <a:r>
                        <a:rPr kumimoji="0" lang="en-US" sz="11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rPr>
                        <a:t>stories</a:t>
                      </a: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7922">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endParaRPr kumimoji="0" lang="en-US" sz="500" b="0" i="0" u="none" strike="noStrike" cap="none" normalizeH="0" baseline="0" dirty="0">
                        <a:ln>
                          <a:noFill/>
                        </a:ln>
                        <a:solidFill>
                          <a:schemeClr val="tx1"/>
                        </a:solidFill>
                        <a:effectLst/>
                        <a:latin typeface="Verdana Italic" charset="0"/>
                        <a:ea typeface="ヒラギノ角ゴ ProN W3" charset="0"/>
                        <a:cs typeface="ヒラギノ角ゴ ProN W3" charset="0"/>
                        <a:sym typeface="Verdana Italic" charset="0"/>
                      </a:endParaRP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endParaRPr kumimoji="0" lang="en-US" sz="6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endParaRP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endParaRPr kumimoji="0" lang="en-US" sz="6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endParaRP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endParaRPr kumimoji="0" lang="en-US" sz="6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endParaRP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endParaRPr kumimoji="0" lang="en-US" sz="6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endParaRP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endParaRPr kumimoji="0" lang="en-US" sz="6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endParaRP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endParaRPr kumimoji="0" lang="en-US" sz="6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endParaRP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2060"/>
                    </a:solidFill>
                  </a:tcPr>
                </a:tc>
              </a:tr>
              <a:tr h="502478">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r>
                        <a:rPr kumimoji="0" lang="en-US" sz="1000" b="0" i="0" u="none" strike="noStrike" cap="none" normalizeH="0" baseline="0" dirty="0">
                          <a:ln>
                            <a:noFill/>
                          </a:ln>
                          <a:solidFill>
                            <a:schemeClr val="tx1"/>
                          </a:solidFill>
                          <a:effectLst/>
                          <a:latin typeface="Verdana Italic" charset="0"/>
                          <a:ea typeface="ヒラギノ角ゴ ProN W3" charset="0"/>
                          <a:cs typeface="Verdana Italic" charset="0"/>
                          <a:sym typeface="Verdana Italic" charset="0"/>
                        </a:rPr>
                        <a:t>Validation</a:t>
                      </a: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D8"/>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r>
                        <a:rPr kumimoji="0" lang="en-US" sz="11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rPr>
                        <a:t>Prep</a:t>
                      </a: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r>
                        <a:rPr kumimoji="0" lang="en-US" sz="11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rPr>
                        <a:t>Prep</a:t>
                      </a: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r>
                        <a:rPr kumimoji="0" lang="en-US" sz="11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rPr>
                        <a:t>First set of stories</a:t>
                      </a: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r>
                        <a:rPr kumimoji="0" lang="en-US" sz="11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rPr>
                        <a:t>Second set of </a:t>
                      </a:r>
                      <a:r>
                        <a:rPr kumimoji="0" lang="en-US" sz="1100" b="0" i="0" u="none" strike="noStrike" cap="none" normalizeH="0" baseline="0" dirty="0" smtClean="0">
                          <a:ln>
                            <a:noFill/>
                          </a:ln>
                          <a:solidFill>
                            <a:schemeClr val="tx1"/>
                          </a:solidFill>
                          <a:effectLst/>
                          <a:latin typeface="Verdana" charset="0"/>
                          <a:ea typeface="ヒラギノ角ゴ ProN W3" charset="0"/>
                          <a:cs typeface="ヒラギノ角ゴ ProN W3" charset="0"/>
                          <a:sym typeface="Verdana" charset="0"/>
                        </a:rPr>
                        <a:t>stories</a:t>
                      </a:r>
                      <a:endParaRPr kumimoji="0" lang="en-US" sz="11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endParaRP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r>
                        <a:rPr kumimoji="0" lang="en-US" sz="11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rPr>
                        <a:t>Third set of stories</a:t>
                      </a: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Wingdings" charset="0"/>
                        <a:buNone/>
                        <a:tabLst>
                          <a:tab pos="914400" algn="l"/>
                        </a:tabLst>
                      </a:pPr>
                      <a:r>
                        <a:rPr kumimoji="0" lang="en-US" sz="1100" b="0" i="0" u="none" strike="noStrike" cap="none" normalizeH="0" baseline="0" dirty="0">
                          <a:ln>
                            <a:noFill/>
                          </a:ln>
                          <a:solidFill>
                            <a:schemeClr val="tx1"/>
                          </a:solidFill>
                          <a:effectLst/>
                          <a:latin typeface="Verdana" charset="0"/>
                          <a:ea typeface="ヒラギノ角ゴ ProN W3" charset="0"/>
                          <a:cs typeface="ヒラギノ角ゴ ProN W3" charset="0"/>
                          <a:sym typeface="Verdana" charset="0"/>
                        </a:rPr>
                        <a:t>N-1 set of stories</a:t>
                      </a:r>
                    </a:p>
                  </a:txBody>
                  <a:tcPr marL="38100" marR="38100" marT="38100" marB="381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19" name="Group 18"/>
          <p:cNvGrpSpPr/>
          <p:nvPr/>
        </p:nvGrpSpPr>
        <p:grpSpPr>
          <a:xfrm>
            <a:off x="539552" y="822960"/>
            <a:ext cx="8280919" cy="541734"/>
            <a:chOff x="523875" y="1047751"/>
            <a:chExt cx="8039100" cy="541734"/>
          </a:xfrm>
        </p:grpSpPr>
        <p:sp>
          <p:nvSpPr>
            <p:cNvPr id="6" name="Rectangle 128"/>
            <p:cNvSpPr>
              <a:spLocks/>
            </p:cNvSpPr>
            <p:nvPr/>
          </p:nvSpPr>
          <p:spPr bwMode="auto">
            <a:xfrm>
              <a:off x="523875" y="1295400"/>
              <a:ext cx="977900" cy="24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l"/>
              <a:r>
                <a:rPr lang="en-US" sz="1600" dirty="0">
                  <a:solidFill>
                    <a:schemeClr val="tx1"/>
                  </a:solidFill>
                  <a:latin typeface="Arial Italic" charset="0"/>
                  <a:ea typeface="ＭＳ Ｐゴシック" charset="0"/>
                  <a:cs typeface="Arial Italic" charset="0"/>
                  <a:sym typeface="Arial Italic" charset="0"/>
                </a:rPr>
                <a:t>Team</a:t>
              </a:r>
            </a:p>
          </p:txBody>
        </p:sp>
        <p:grpSp>
          <p:nvGrpSpPr>
            <p:cNvPr id="3" name="Group 129"/>
            <p:cNvGrpSpPr>
              <a:grpSpLocks/>
            </p:cNvGrpSpPr>
            <p:nvPr/>
          </p:nvGrpSpPr>
          <p:grpSpPr bwMode="auto">
            <a:xfrm>
              <a:off x="1501774" y="1047751"/>
              <a:ext cx="7061201" cy="541734"/>
              <a:chOff x="-92" y="0"/>
              <a:chExt cx="4448" cy="398"/>
            </a:xfrm>
          </p:grpSpPr>
          <p:sp>
            <p:nvSpPr>
              <p:cNvPr id="8" name="AutoShape 130"/>
              <p:cNvSpPr>
                <a:spLocks/>
              </p:cNvSpPr>
              <p:nvPr/>
            </p:nvSpPr>
            <p:spPr bwMode="auto">
              <a:xfrm>
                <a:off x="-92" y="0"/>
                <a:ext cx="623" cy="398"/>
              </a:xfrm>
              <a:prstGeom prst="roundRect">
                <a:avLst>
                  <a:gd name="adj" fmla="val 75000"/>
                </a:avLst>
              </a:prstGeom>
              <a:gradFill rotWithShape="0">
                <a:gsLst>
                  <a:gs pos="0">
                    <a:srgbClr val="F7F7F7"/>
                  </a:gs>
                  <a:gs pos="20001">
                    <a:srgbClr val="F6F6F6"/>
                  </a:gs>
                  <a:gs pos="100000">
                    <a:srgbClr val="BBBBBB"/>
                  </a:gs>
                </a:gsLst>
                <a:lin ang="5400000" scaled="1"/>
              </a:gradFill>
              <a:ln>
                <a:noFill/>
              </a:ln>
              <a:effectLst>
                <a:outerShdw blurRad="38100" dist="23000" dir="5400000" algn="ctr" rotWithShape="0">
                  <a:schemeClr val="bg2">
                    <a:alpha val="34999"/>
                  </a:schemeClr>
                </a:outerShdw>
              </a:effectLst>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0" tIns="0" rIns="0" bIns="0" anchor="ctr"/>
              <a:lstStyle/>
              <a:p>
                <a:r>
                  <a:rPr lang="en-US" sz="1200" dirty="0" smtClean="0">
                    <a:solidFill>
                      <a:schemeClr val="tx1"/>
                    </a:solidFill>
                    <a:latin typeface="Verdana" charset="0"/>
                    <a:ea typeface="ＭＳ Ｐゴシック" charset="0"/>
                    <a:cs typeface="Verdana" charset="0"/>
                    <a:sym typeface="Verdana" charset="0"/>
                  </a:rPr>
                  <a:t>Iteration </a:t>
                </a:r>
                <a:r>
                  <a:rPr lang="en-US" sz="1200" dirty="0">
                    <a:solidFill>
                      <a:schemeClr val="tx1"/>
                    </a:solidFill>
                    <a:latin typeface="Verdana" charset="0"/>
                    <a:ea typeface="ＭＳ Ｐゴシック" charset="0"/>
                    <a:cs typeface="Verdana" charset="0"/>
                    <a:sym typeface="Verdana" charset="0"/>
                  </a:rPr>
                  <a:t>0</a:t>
                </a:r>
              </a:p>
            </p:txBody>
          </p:sp>
          <p:sp>
            <p:nvSpPr>
              <p:cNvPr id="9" name="AutoShape 131"/>
              <p:cNvSpPr>
                <a:spLocks/>
              </p:cNvSpPr>
              <p:nvPr/>
            </p:nvSpPr>
            <p:spPr bwMode="auto">
              <a:xfrm>
                <a:off x="589" y="140"/>
                <a:ext cx="117" cy="117"/>
              </a:xfrm>
              <a:prstGeom prst="rightArrow">
                <a:avLst>
                  <a:gd name="adj1" fmla="val 64000"/>
                  <a:gd name="adj2" fmla="val 50000"/>
                </a:avLst>
              </a:prstGeom>
              <a:gradFill rotWithShape="0">
                <a:gsLst>
                  <a:gs pos="0">
                    <a:srgbClr val="B7B7D7"/>
                  </a:gs>
                  <a:gs pos="20001">
                    <a:srgbClr val="B7B7D7"/>
                  </a:gs>
                  <a:gs pos="100000">
                    <a:srgbClr val="B7B7D7"/>
                  </a:gs>
                </a:gsLst>
                <a:lin ang="5400000" scaled="1"/>
              </a:gradFill>
              <a:ln>
                <a:noFill/>
              </a:ln>
              <a:effectLst>
                <a:outerShdw blurRad="38100" dist="23000" dir="5400000" algn="ctr" rotWithShape="0">
                  <a:schemeClr val="bg2">
                    <a:alpha val="34999"/>
                  </a:schemeClr>
                </a:outerShdw>
              </a:effectLst>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0" tIns="0" rIns="0" bIns="0"/>
              <a:lstStyle/>
              <a:p>
                <a:endParaRPr lang="en-US" sz="1200" dirty="0"/>
              </a:p>
            </p:txBody>
          </p:sp>
          <p:sp>
            <p:nvSpPr>
              <p:cNvPr id="10" name="AutoShape 132"/>
              <p:cNvSpPr>
                <a:spLocks/>
              </p:cNvSpPr>
              <p:nvPr/>
            </p:nvSpPr>
            <p:spPr bwMode="auto">
              <a:xfrm>
                <a:off x="764" y="0"/>
                <a:ext cx="532" cy="398"/>
              </a:xfrm>
              <a:prstGeom prst="roundRect">
                <a:avLst>
                  <a:gd name="adj" fmla="val 7500"/>
                </a:avLst>
              </a:prstGeom>
              <a:gradFill rotWithShape="0">
                <a:gsLst>
                  <a:gs pos="0">
                    <a:srgbClr val="F7F7F7"/>
                  </a:gs>
                  <a:gs pos="20001">
                    <a:srgbClr val="F6F6F6"/>
                  </a:gs>
                  <a:gs pos="100000">
                    <a:srgbClr val="BBBBBB"/>
                  </a:gs>
                </a:gsLst>
                <a:lin ang="5400000" scaled="1"/>
              </a:gradFill>
              <a:ln>
                <a:noFill/>
              </a:ln>
              <a:effectLst>
                <a:outerShdw blurRad="38100" dist="23000" dir="5400000" algn="ctr" rotWithShape="0">
                  <a:schemeClr val="bg2">
                    <a:alpha val="34999"/>
                  </a:schemeClr>
                </a:outerShdw>
              </a:effectLst>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0" tIns="0" rIns="0" bIns="0" anchor="ctr"/>
              <a:lstStyle/>
              <a:p>
                <a:r>
                  <a:rPr lang="en-US" sz="1200" dirty="0" smtClean="0">
                    <a:solidFill>
                      <a:schemeClr val="tx1"/>
                    </a:solidFill>
                    <a:latin typeface="Verdana" charset="0"/>
                    <a:ea typeface="ＭＳ Ｐゴシック" charset="0"/>
                    <a:cs typeface="Verdana" charset="0"/>
                    <a:sym typeface="Verdana" charset="0"/>
                  </a:rPr>
                  <a:t>Iteration </a:t>
                </a:r>
                <a:r>
                  <a:rPr lang="en-US" sz="1200" dirty="0">
                    <a:solidFill>
                      <a:schemeClr val="tx1"/>
                    </a:solidFill>
                    <a:latin typeface="Verdana" charset="0"/>
                    <a:ea typeface="ＭＳ Ｐゴシック" charset="0"/>
                    <a:cs typeface="Verdana" charset="0"/>
                    <a:sym typeface="Verdana" charset="0"/>
                  </a:rPr>
                  <a:t>1</a:t>
                </a:r>
              </a:p>
            </p:txBody>
          </p:sp>
          <p:sp>
            <p:nvSpPr>
              <p:cNvPr id="11" name="AutoShape 133"/>
              <p:cNvSpPr>
                <a:spLocks/>
              </p:cNvSpPr>
              <p:nvPr/>
            </p:nvSpPr>
            <p:spPr bwMode="auto">
              <a:xfrm>
                <a:off x="1354" y="140"/>
                <a:ext cx="117" cy="117"/>
              </a:xfrm>
              <a:prstGeom prst="rightArrow">
                <a:avLst>
                  <a:gd name="adj1" fmla="val 64000"/>
                  <a:gd name="adj2" fmla="val 50000"/>
                </a:avLst>
              </a:prstGeom>
              <a:gradFill rotWithShape="0">
                <a:gsLst>
                  <a:gs pos="0">
                    <a:srgbClr val="B7B7D7"/>
                  </a:gs>
                  <a:gs pos="20001">
                    <a:srgbClr val="B7B7D7"/>
                  </a:gs>
                  <a:gs pos="100000">
                    <a:srgbClr val="B7B7D7"/>
                  </a:gs>
                </a:gsLst>
                <a:lin ang="5400000" scaled="1"/>
              </a:gradFill>
              <a:ln>
                <a:noFill/>
              </a:ln>
              <a:effectLst>
                <a:outerShdw blurRad="38100" dist="23000" dir="5400000" algn="ctr" rotWithShape="0">
                  <a:schemeClr val="bg2">
                    <a:alpha val="34999"/>
                  </a:schemeClr>
                </a:outerShdw>
              </a:effectLst>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0" tIns="0" rIns="0" bIns="0"/>
              <a:lstStyle/>
              <a:p>
                <a:endParaRPr lang="en-US" sz="1200" dirty="0"/>
              </a:p>
            </p:txBody>
          </p:sp>
          <p:sp>
            <p:nvSpPr>
              <p:cNvPr id="12" name="AutoShape 134"/>
              <p:cNvSpPr>
                <a:spLocks/>
              </p:cNvSpPr>
              <p:nvPr/>
            </p:nvSpPr>
            <p:spPr bwMode="auto">
              <a:xfrm>
                <a:off x="1529" y="0"/>
                <a:ext cx="532" cy="398"/>
              </a:xfrm>
              <a:prstGeom prst="roundRect">
                <a:avLst>
                  <a:gd name="adj" fmla="val 7500"/>
                </a:avLst>
              </a:prstGeom>
              <a:gradFill rotWithShape="0">
                <a:gsLst>
                  <a:gs pos="0">
                    <a:srgbClr val="F7F7F7"/>
                  </a:gs>
                  <a:gs pos="20001">
                    <a:srgbClr val="F6F6F6"/>
                  </a:gs>
                  <a:gs pos="100000">
                    <a:srgbClr val="BBBBBB"/>
                  </a:gs>
                </a:gsLst>
                <a:lin ang="5400000" scaled="1"/>
              </a:gradFill>
              <a:ln>
                <a:noFill/>
              </a:ln>
              <a:effectLst>
                <a:outerShdw blurRad="38100" dist="23000" dir="5400000" algn="ctr" rotWithShape="0">
                  <a:schemeClr val="bg2">
                    <a:alpha val="34999"/>
                  </a:schemeClr>
                </a:outerShdw>
              </a:effectLst>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0" tIns="0" rIns="0" bIns="0" anchor="ctr"/>
              <a:lstStyle/>
              <a:p>
                <a:r>
                  <a:rPr lang="en-US" sz="1200" dirty="0" smtClean="0">
                    <a:solidFill>
                      <a:schemeClr val="tx1"/>
                    </a:solidFill>
                    <a:latin typeface="Verdana" charset="0"/>
                    <a:ea typeface="ＭＳ Ｐゴシック" charset="0"/>
                    <a:cs typeface="Verdana" charset="0"/>
                    <a:sym typeface="Verdana" charset="0"/>
                  </a:rPr>
                  <a:t>Iteration </a:t>
                </a:r>
                <a:r>
                  <a:rPr lang="en-US" sz="1200" dirty="0">
                    <a:solidFill>
                      <a:schemeClr val="tx1"/>
                    </a:solidFill>
                    <a:latin typeface="Verdana" charset="0"/>
                    <a:ea typeface="ＭＳ Ｐゴシック" charset="0"/>
                    <a:cs typeface="Verdana" charset="0"/>
                    <a:sym typeface="Verdana" charset="0"/>
                  </a:rPr>
                  <a:t>2</a:t>
                </a:r>
              </a:p>
            </p:txBody>
          </p:sp>
          <p:sp>
            <p:nvSpPr>
              <p:cNvPr id="13" name="AutoShape 135"/>
              <p:cNvSpPr>
                <a:spLocks/>
              </p:cNvSpPr>
              <p:nvPr/>
            </p:nvSpPr>
            <p:spPr bwMode="auto">
              <a:xfrm>
                <a:off x="2119" y="140"/>
                <a:ext cx="117" cy="117"/>
              </a:xfrm>
              <a:prstGeom prst="rightArrow">
                <a:avLst>
                  <a:gd name="adj1" fmla="val 64000"/>
                  <a:gd name="adj2" fmla="val 50000"/>
                </a:avLst>
              </a:prstGeom>
              <a:gradFill rotWithShape="0">
                <a:gsLst>
                  <a:gs pos="0">
                    <a:srgbClr val="B7B7D7"/>
                  </a:gs>
                  <a:gs pos="20001">
                    <a:srgbClr val="B7B7D7"/>
                  </a:gs>
                  <a:gs pos="100000">
                    <a:srgbClr val="B7B7D7"/>
                  </a:gs>
                </a:gsLst>
                <a:lin ang="5400000" scaled="1"/>
              </a:gradFill>
              <a:ln>
                <a:noFill/>
              </a:ln>
              <a:effectLst>
                <a:outerShdw blurRad="38100" dist="23000" dir="5400000" algn="ctr" rotWithShape="0">
                  <a:schemeClr val="bg2">
                    <a:alpha val="34999"/>
                  </a:schemeClr>
                </a:outerShdw>
              </a:effectLst>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0" tIns="0" rIns="0" bIns="0"/>
              <a:lstStyle/>
              <a:p>
                <a:endParaRPr lang="en-US" sz="1200" dirty="0"/>
              </a:p>
            </p:txBody>
          </p:sp>
          <p:sp>
            <p:nvSpPr>
              <p:cNvPr id="14" name="AutoShape 136"/>
              <p:cNvSpPr>
                <a:spLocks/>
              </p:cNvSpPr>
              <p:nvPr/>
            </p:nvSpPr>
            <p:spPr bwMode="auto">
              <a:xfrm>
                <a:off x="2294" y="0"/>
                <a:ext cx="532" cy="398"/>
              </a:xfrm>
              <a:prstGeom prst="roundRect">
                <a:avLst>
                  <a:gd name="adj" fmla="val 7500"/>
                </a:avLst>
              </a:prstGeom>
              <a:gradFill rotWithShape="0">
                <a:gsLst>
                  <a:gs pos="0">
                    <a:srgbClr val="F7F7F7"/>
                  </a:gs>
                  <a:gs pos="20001">
                    <a:srgbClr val="F6F6F6"/>
                  </a:gs>
                  <a:gs pos="100000">
                    <a:srgbClr val="BBBBBB"/>
                  </a:gs>
                </a:gsLst>
                <a:lin ang="5400000" scaled="1"/>
              </a:gradFill>
              <a:ln>
                <a:noFill/>
              </a:ln>
              <a:effectLst>
                <a:outerShdw blurRad="38100" dist="23000" dir="5400000" algn="ctr" rotWithShape="0">
                  <a:schemeClr val="bg2">
                    <a:alpha val="34999"/>
                  </a:schemeClr>
                </a:outerShdw>
              </a:effectLst>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0" tIns="0" rIns="0" bIns="0" anchor="ctr"/>
              <a:lstStyle/>
              <a:p>
                <a:r>
                  <a:rPr lang="en-US" sz="1200" dirty="0" smtClean="0">
                    <a:solidFill>
                      <a:schemeClr val="tx1"/>
                    </a:solidFill>
                    <a:latin typeface="Verdana" charset="0"/>
                    <a:ea typeface="ＭＳ Ｐゴシック" charset="0"/>
                    <a:cs typeface="Verdana" charset="0"/>
                    <a:sym typeface="Verdana" charset="0"/>
                  </a:rPr>
                  <a:t>Iteration </a:t>
                </a:r>
                <a:r>
                  <a:rPr lang="en-US" sz="1200" dirty="0">
                    <a:solidFill>
                      <a:schemeClr val="tx1"/>
                    </a:solidFill>
                    <a:latin typeface="Verdana" charset="0"/>
                    <a:ea typeface="ＭＳ Ｐゴシック" charset="0"/>
                    <a:cs typeface="Verdana" charset="0"/>
                    <a:sym typeface="Verdana" charset="0"/>
                  </a:rPr>
                  <a:t>3</a:t>
                </a:r>
              </a:p>
            </p:txBody>
          </p:sp>
          <p:sp>
            <p:nvSpPr>
              <p:cNvPr id="15" name="AutoShape 137"/>
              <p:cNvSpPr>
                <a:spLocks/>
              </p:cNvSpPr>
              <p:nvPr/>
            </p:nvSpPr>
            <p:spPr bwMode="auto">
              <a:xfrm>
                <a:off x="2884" y="140"/>
                <a:ext cx="117" cy="117"/>
              </a:xfrm>
              <a:prstGeom prst="rightArrow">
                <a:avLst>
                  <a:gd name="adj1" fmla="val 64000"/>
                  <a:gd name="adj2" fmla="val 50000"/>
                </a:avLst>
              </a:prstGeom>
              <a:gradFill rotWithShape="0">
                <a:gsLst>
                  <a:gs pos="0">
                    <a:srgbClr val="B7B7D7"/>
                  </a:gs>
                  <a:gs pos="20001">
                    <a:srgbClr val="B7B7D7"/>
                  </a:gs>
                  <a:gs pos="100000">
                    <a:srgbClr val="B7B7D7"/>
                  </a:gs>
                </a:gsLst>
                <a:lin ang="5400000" scaled="1"/>
              </a:gradFill>
              <a:ln>
                <a:noFill/>
              </a:ln>
              <a:effectLst>
                <a:outerShdw blurRad="38100" dist="23000" dir="5400000" algn="ctr" rotWithShape="0">
                  <a:schemeClr val="bg2">
                    <a:alpha val="34999"/>
                  </a:schemeClr>
                </a:outerShdw>
              </a:effectLst>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0" tIns="0" rIns="0" bIns="0"/>
              <a:lstStyle/>
              <a:p>
                <a:endParaRPr lang="en-US" sz="1200" dirty="0"/>
              </a:p>
            </p:txBody>
          </p:sp>
          <p:sp>
            <p:nvSpPr>
              <p:cNvPr id="16" name="AutoShape 138"/>
              <p:cNvSpPr>
                <a:spLocks/>
              </p:cNvSpPr>
              <p:nvPr/>
            </p:nvSpPr>
            <p:spPr bwMode="auto">
              <a:xfrm>
                <a:off x="3059" y="0"/>
                <a:ext cx="532" cy="398"/>
              </a:xfrm>
              <a:prstGeom prst="roundRect">
                <a:avLst>
                  <a:gd name="adj" fmla="val 7500"/>
                </a:avLst>
              </a:prstGeom>
              <a:gradFill rotWithShape="0">
                <a:gsLst>
                  <a:gs pos="0">
                    <a:srgbClr val="F7F7F7"/>
                  </a:gs>
                  <a:gs pos="20001">
                    <a:srgbClr val="F6F6F6"/>
                  </a:gs>
                  <a:gs pos="100000">
                    <a:srgbClr val="BBBBBB"/>
                  </a:gs>
                </a:gsLst>
                <a:lin ang="5400000" scaled="1"/>
              </a:gradFill>
              <a:ln>
                <a:noFill/>
              </a:ln>
              <a:effectLst>
                <a:outerShdw blurRad="38100" dist="23000" dir="5400000" algn="ctr" rotWithShape="0">
                  <a:schemeClr val="bg2">
                    <a:alpha val="34999"/>
                  </a:schemeClr>
                </a:outerShdw>
              </a:effectLst>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0" tIns="0" rIns="0" bIns="0" anchor="ctr"/>
              <a:lstStyle/>
              <a:p>
                <a:r>
                  <a:rPr lang="en-US" sz="1200" dirty="0" smtClean="0">
                    <a:solidFill>
                      <a:schemeClr val="tx1"/>
                    </a:solidFill>
                    <a:latin typeface="Verdana" charset="0"/>
                    <a:ea typeface="ＭＳ Ｐゴシック" charset="0"/>
                    <a:cs typeface="Verdana" charset="0"/>
                    <a:sym typeface="Verdana" charset="0"/>
                  </a:rPr>
                  <a:t>Iteration </a:t>
                </a:r>
                <a:r>
                  <a:rPr lang="en-US" sz="1200" dirty="0">
                    <a:solidFill>
                      <a:schemeClr val="tx1"/>
                    </a:solidFill>
                    <a:latin typeface="Verdana" charset="0"/>
                    <a:ea typeface="ＭＳ Ｐゴシック" charset="0"/>
                    <a:cs typeface="Verdana" charset="0"/>
                    <a:sym typeface="Verdana" charset="0"/>
                  </a:rPr>
                  <a:t>4</a:t>
                </a:r>
              </a:p>
            </p:txBody>
          </p:sp>
          <p:sp>
            <p:nvSpPr>
              <p:cNvPr id="17" name="AutoShape 139"/>
              <p:cNvSpPr>
                <a:spLocks/>
              </p:cNvSpPr>
              <p:nvPr/>
            </p:nvSpPr>
            <p:spPr bwMode="auto">
              <a:xfrm>
                <a:off x="3649" y="140"/>
                <a:ext cx="117" cy="117"/>
              </a:xfrm>
              <a:prstGeom prst="rightArrow">
                <a:avLst>
                  <a:gd name="adj1" fmla="val 64000"/>
                  <a:gd name="adj2" fmla="val 50000"/>
                </a:avLst>
              </a:prstGeom>
              <a:gradFill rotWithShape="0">
                <a:gsLst>
                  <a:gs pos="0">
                    <a:srgbClr val="B7B7D7"/>
                  </a:gs>
                  <a:gs pos="20001">
                    <a:srgbClr val="B7B7D7"/>
                  </a:gs>
                  <a:gs pos="100000">
                    <a:srgbClr val="B7B7D7"/>
                  </a:gs>
                </a:gsLst>
                <a:lin ang="5400000" scaled="1"/>
              </a:gradFill>
              <a:ln>
                <a:noFill/>
              </a:ln>
              <a:effectLst>
                <a:outerShdw blurRad="38100" dist="23000" dir="5400000" algn="ctr" rotWithShape="0">
                  <a:schemeClr val="bg2">
                    <a:alpha val="34999"/>
                  </a:schemeClr>
                </a:outerShdw>
              </a:effectLst>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0" tIns="0" rIns="0" bIns="0"/>
              <a:lstStyle/>
              <a:p>
                <a:endParaRPr lang="en-US" sz="1200" dirty="0"/>
              </a:p>
            </p:txBody>
          </p:sp>
          <p:sp>
            <p:nvSpPr>
              <p:cNvPr id="18" name="AutoShape 140"/>
              <p:cNvSpPr>
                <a:spLocks/>
              </p:cNvSpPr>
              <p:nvPr/>
            </p:nvSpPr>
            <p:spPr bwMode="auto">
              <a:xfrm>
                <a:off x="3824" y="0"/>
                <a:ext cx="532" cy="398"/>
              </a:xfrm>
              <a:prstGeom prst="roundRect">
                <a:avLst>
                  <a:gd name="adj" fmla="val 7500"/>
                </a:avLst>
              </a:prstGeom>
              <a:gradFill rotWithShape="0">
                <a:gsLst>
                  <a:gs pos="0">
                    <a:srgbClr val="F7F7F7"/>
                  </a:gs>
                  <a:gs pos="20001">
                    <a:srgbClr val="F6F6F6"/>
                  </a:gs>
                  <a:gs pos="100000">
                    <a:srgbClr val="BBBBBB"/>
                  </a:gs>
                </a:gsLst>
                <a:lin ang="5400000" scaled="1"/>
              </a:gradFill>
              <a:ln>
                <a:noFill/>
              </a:ln>
              <a:effectLst>
                <a:outerShdw blurRad="38100" dist="23000" dir="5400000" algn="ctr" rotWithShape="0">
                  <a:schemeClr val="bg2">
                    <a:alpha val="34999"/>
                  </a:schemeClr>
                </a:outerShdw>
              </a:effectLst>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0" tIns="0" rIns="0" bIns="0" anchor="ctr"/>
              <a:lstStyle/>
              <a:p>
                <a:r>
                  <a:rPr lang="en-US" sz="1200" dirty="0" smtClean="0">
                    <a:solidFill>
                      <a:schemeClr val="tx1"/>
                    </a:solidFill>
                    <a:latin typeface="Verdana" charset="0"/>
                    <a:ea typeface="ＭＳ Ｐゴシック" charset="0"/>
                    <a:cs typeface="Verdana" charset="0"/>
                    <a:sym typeface="Verdana" charset="0"/>
                  </a:rPr>
                  <a:t>Iteration </a:t>
                </a:r>
                <a:r>
                  <a:rPr lang="en-US" sz="1200" dirty="0">
                    <a:solidFill>
                      <a:schemeClr val="tx1"/>
                    </a:solidFill>
                    <a:latin typeface="Verdana" charset="0"/>
                    <a:ea typeface="ＭＳ Ｐゴシック" charset="0"/>
                    <a:cs typeface="Verdana" charset="0"/>
                    <a:sym typeface="Verdana" charset="0"/>
                  </a:rPr>
                  <a:t>N</a:t>
                </a:r>
              </a:p>
            </p:txBody>
          </p:sp>
        </p:grpSp>
      </p:grpSp>
      <p:sp>
        <p:nvSpPr>
          <p:cNvPr id="24" name="Rectangle 143"/>
          <p:cNvSpPr>
            <a:spLocks/>
          </p:cNvSpPr>
          <p:nvPr/>
        </p:nvSpPr>
        <p:spPr bwMode="auto">
          <a:xfrm>
            <a:off x="1501775" y="3597424"/>
            <a:ext cx="7318697"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nchor="ctr"/>
          <a:lstStyle/>
          <a:p>
            <a:pPr marL="133350">
              <a:spcBef>
                <a:spcPts val="600"/>
              </a:spcBef>
              <a:spcAft>
                <a:spcPts val="200"/>
              </a:spcAft>
              <a:buClr>
                <a:srgbClr val="000000"/>
              </a:buClr>
              <a:buSzPct val="100000"/>
            </a:pPr>
            <a:r>
              <a:rPr lang="en-US" sz="1300" dirty="0">
                <a:solidFill>
                  <a:srgbClr val="00B050"/>
                </a:solidFill>
                <a:latin typeface="Arial" pitchFamily="34" charset="0"/>
                <a:cs typeface="Arial" pitchFamily="34" charset="0"/>
                <a:sym typeface="Arial" charset="0"/>
              </a:rPr>
              <a:t>Pipeline Approach</a:t>
            </a:r>
          </a:p>
          <a:p>
            <a:pPr marL="476250" indent="-342900">
              <a:spcBef>
                <a:spcPts val="600"/>
              </a:spcBef>
              <a:spcAft>
                <a:spcPts val="200"/>
              </a:spcAft>
              <a:buClr>
                <a:srgbClr val="00B050"/>
              </a:buClr>
              <a:buSzPct val="100000"/>
              <a:buAutoNum type="arabicPeriod"/>
            </a:pPr>
            <a:r>
              <a:rPr lang="en-US" sz="1300" b="0" dirty="0">
                <a:solidFill>
                  <a:srgbClr val="00B050"/>
                </a:solidFill>
                <a:latin typeface="Arial" pitchFamily="34" charset="0"/>
                <a:cs typeface="Arial" pitchFamily="34" charset="0"/>
                <a:sym typeface="Arial" charset="0"/>
              </a:rPr>
              <a:t>The concept teams produce stories in the leading Iteration. Near the end of the leading Iteration, the delivery teams evaluate the stories and provide effort estimates in points.  The concept teams use the effort estimates to tweak the priorities of the stories.</a:t>
            </a:r>
          </a:p>
          <a:p>
            <a:pPr marL="476250" indent="-342900">
              <a:spcBef>
                <a:spcPts val="600"/>
              </a:spcBef>
              <a:spcAft>
                <a:spcPts val="200"/>
              </a:spcAft>
              <a:buClr>
                <a:srgbClr val="00B050"/>
              </a:buClr>
              <a:buSzPct val="100000"/>
              <a:buAutoNum type="arabicPeriod"/>
            </a:pPr>
            <a:r>
              <a:rPr lang="en-US" sz="1300" b="0" dirty="0">
                <a:solidFill>
                  <a:srgbClr val="00B050"/>
                </a:solidFill>
                <a:latin typeface="Arial" pitchFamily="34" charset="0"/>
                <a:cs typeface="Arial" pitchFamily="34" charset="0"/>
                <a:sym typeface="Arial" charset="0"/>
              </a:rPr>
              <a:t>The delivery teams have a Iteration planning session on the first day of the new Iteration. They review the prioritized stories and commit to completing a number of them. The concept team starts to produce the next set of stories.</a:t>
            </a:r>
          </a:p>
          <a:p>
            <a:pPr marL="476250" indent="-342900">
              <a:spcBef>
                <a:spcPts val="600"/>
              </a:spcBef>
              <a:spcAft>
                <a:spcPts val="200"/>
              </a:spcAft>
              <a:buClr>
                <a:srgbClr val="00B050"/>
              </a:buClr>
              <a:buSzPct val="100000"/>
              <a:buAutoNum type="arabicPeriod"/>
            </a:pPr>
            <a:r>
              <a:rPr lang="en-US" sz="1300" b="0" dirty="0">
                <a:solidFill>
                  <a:srgbClr val="00B050"/>
                </a:solidFill>
                <a:latin typeface="Arial" pitchFamily="34" charset="0"/>
                <a:cs typeface="Arial" pitchFamily="34" charset="0"/>
                <a:sym typeface="Arial" charset="0"/>
              </a:rPr>
              <a:t>After the stories have been tested and accepted by the story owners, the new functionality is demonstrated. In the following Iteration, the system integration testing group performs more tests and validates the integration with other systems.</a:t>
            </a:r>
          </a:p>
        </p:txBody>
      </p:sp>
      <p:sp>
        <p:nvSpPr>
          <p:cNvPr id="7" name="Rectangle 6"/>
          <p:cNvSpPr/>
          <p:nvPr/>
        </p:nvSpPr>
        <p:spPr>
          <a:xfrm rot="16200000">
            <a:off x="3706995" y="2287796"/>
            <a:ext cx="569387" cy="246221"/>
          </a:xfrm>
          <a:prstGeom prst="rect">
            <a:avLst/>
          </a:prstGeom>
          <a:noFill/>
        </p:spPr>
        <p:txBody>
          <a:bodyPr wrap="none" lIns="91440" tIns="45720" rIns="91440" bIns="45720">
            <a:spAutoFit/>
          </a:bodyPr>
          <a:lstStyle/>
          <a:p>
            <a:pPr algn="ctr"/>
            <a:r>
              <a:rPr lang="en-US" sz="1000" b="1" cap="none" spc="0" dirty="0">
                <a:ln w="12700">
                  <a:noFill/>
                  <a:prstDash val="solid"/>
                </a:ln>
                <a:solidFill>
                  <a:srgbClr val="FF0000"/>
                </a:solidFill>
                <a:effectLst>
                  <a:outerShdw blurRad="41275" dist="20320" dir="1800000" algn="tl" rotWithShape="0">
                    <a:srgbClr val="000000">
                      <a:alpha val="40000"/>
                    </a:srgbClr>
                  </a:outerShdw>
                </a:effectLst>
              </a:rPr>
              <a:t>DEMO</a:t>
            </a:r>
          </a:p>
        </p:txBody>
      </p:sp>
      <p:sp>
        <p:nvSpPr>
          <p:cNvPr id="25" name="Rectangle 24"/>
          <p:cNvSpPr/>
          <p:nvPr/>
        </p:nvSpPr>
        <p:spPr>
          <a:xfrm rot="16200000">
            <a:off x="4867617" y="2287796"/>
            <a:ext cx="569387" cy="246221"/>
          </a:xfrm>
          <a:prstGeom prst="rect">
            <a:avLst/>
          </a:prstGeom>
          <a:noFill/>
        </p:spPr>
        <p:txBody>
          <a:bodyPr wrap="none" lIns="91440" tIns="45720" rIns="91440" bIns="45720">
            <a:spAutoFit/>
          </a:bodyPr>
          <a:lstStyle/>
          <a:p>
            <a:pPr algn="ctr"/>
            <a:r>
              <a:rPr lang="en-US" sz="1000" b="1" cap="none" spc="0" dirty="0">
                <a:ln w="12700">
                  <a:noFill/>
                  <a:prstDash val="solid"/>
                </a:ln>
                <a:solidFill>
                  <a:srgbClr val="FF0000"/>
                </a:solidFill>
                <a:effectLst>
                  <a:outerShdw blurRad="41275" dist="20320" dir="1800000" algn="tl" rotWithShape="0">
                    <a:srgbClr val="000000">
                      <a:alpha val="40000"/>
                    </a:srgbClr>
                  </a:outerShdw>
                </a:effectLst>
              </a:rPr>
              <a:t>DEMO</a:t>
            </a:r>
          </a:p>
        </p:txBody>
      </p:sp>
      <p:sp>
        <p:nvSpPr>
          <p:cNvPr id="26" name="Rectangle 25"/>
          <p:cNvSpPr/>
          <p:nvPr/>
        </p:nvSpPr>
        <p:spPr>
          <a:xfrm rot="16200000">
            <a:off x="6086817" y="2287796"/>
            <a:ext cx="569387" cy="246221"/>
          </a:xfrm>
          <a:prstGeom prst="rect">
            <a:avLst/>
          </a:prstGeom>
          <a:noFill/>
        </p:spPr>
        <p:txBody>
          <a:bodyPr wrap="none" lIns="91440" tIns="45720" rIns="91440" bIns="45720">
            <a:spAutoFit/>
          </a:bodyPr>
          <a:lstStyle/>
          <a:p>
            <a:pPr algn="ctr"/>
            <a:r>
              <a:rPr lang="en-US" sz="1000" b="1" cap="none" spc="0" dirty="0">
                <a:ln w="12700">
                  <a:noFill/>
                  <a:prstDash val="solid"/>
                </a:ln>
                <a:solidFill>
                  <a:srgbClr val="FF0000"/>
                </a:solidFill>
                <a:effectLst>
                  <a:outerShdw blurRad="41275" dist="20320" dir="1800000" algn="tl" rotWithShape="0">
                    <a:srgbClr val="000000">
                      <a:alpha val="40000"/>
                    </a:srgbClr>
                  </a:outerShdw>
                </a:effectLst>
              </a:rPr>
              <a:t>DEMO</a:t>
            </a:r>
          </a:p>
        </p:txBody>
      </p:sp>
      <p:sp>
        <p:nvSpPr>
          <p:cNvPr id="27" name="Rectangle 26"/>
          <p:cNvSpPr/>
          <p:nvPr/>
        </p:nvSpPr>
        <p:spPr>
          <a:xfrm rot="16200000">
            <a:off x="7229817" y="2287796"/>
            <a:ext cx="569387" cy="246221"/>
          </a:xfrm>
          <a:prstGeom prst="rect">
            <a:avLst/>
          </a:prstGeom>
          <a:noFill/>
        </p:spPr>
        <p:txBody>
          <a:bodyPr wrap="none" lIns="91440" tIns="45720" rIns="91440" bIns="45720">
            <a:spAutoFit/>
          </a:bodyPr>
          <a:lstStyle/>
          <a:p>
            <a:pPr algn="ctr"/>
            <a:r>
              <a:rPr lang="en-US" sz="1000" b="1" cap="none" spc="0" dirty="0">
                <a:ln w="12700">
                  <a:noFill/>
                  <a:prstDash val="solid"/>
                </a:ln>
                <a:solidFill>
                  <a:srgbClr val="FF0000"/>
                </a:solidFill>
                <a:effectLst>
                  <a:outerShdw blurRad="41275" dist="20320" dir="1800000" algn="tl" rotWithShape="0">
                    <a:srgbClr val="000000">
                      <a:alpha val="40000"/>
                    </a:srgbClr>
                  </a:outerShdw>
                </a:effectLst>
              </a:rPr>
              <a:t>DEMO</a:t>
            </a:r>
          </a:p>
        </p:txBody>
      </p:sp>
      <p:sp>
        <p:nvSpPr>
          <p:cNvPr id="28" name="Rectangle 27"/>
          <p:cNvSpPr/>
          <p:nvPr/>
        </p:nvSpPr>
        <p:spPr>
          <a:xfrm rot="16200000">
            <a:off x="8431396" y="2287796"/>
            <a:ext cx="569387" cy="246221"/>
          </a:xfrm>
          <a:prstGeom prst="rect">
            <a:avLst/>
          </a:prstGeom>
          <a:noFill/>
        </p:spPr>
        <p:txBody>
          <a:bodyPr wrap="none" lIns="91440" tIns="45720" rIns="91440" bIns="45720">
            <a:spAutoFit/>
          </a:bodyPr>
          <a:lstStyle/>
          <a:p>
            <a:pPr algn="ctr"/>
            <a:r>
              <a:rPr lang="en-US" sz="1000" b="1" cap="none" spc="0" dirty="0">
                <a:ln w="12700">
                  <a:noFill/>
                  <a:prstDash val="solid"/>
                </a:ln>
                <a:solidFill>
                  <a:srgbClr val="FF0000"/>
                </a:solidFill>
                <a:effectLst>
                  <a:outerShdw blurRad="41275" dist="20320" dir="1800000" algn="tl" rotWithShape="0">
                    <a:srgbClr val="000000">
                      <a:alpha val="40000"/>
                    </a:srgbClr>
                  </a:outerShdw>
                </a:effectLst>
              </a:rPr>
              <a:t>DEMO</a:t>
            </a:r>
          </a:p>
        </p:txBody>
      </p:sp>
      <p:sp>
        <p:nvSpPr>
          <p:cNvPr id="29" name="Rectangle 28"/>
          <p:cNvSpPr/>
          <p:nvPr/>
        </p:nvSpPr>
        <p:spPr>
          <a:xfrm rot="1713955">
            <a:off x="1728781" y="2202709"/>
            <a:ext cx="3392384" cy="461665"/>
          </a:xfrm>
          <a:prstGeom prst="rect">
            <a:avLst/>
          </a:prstGeom>
          <a:noFill/>
        </p:spPr>
        <p:txBody>
          <a:bodyPr wrap="square" lIns="91440" tIns="45720" rIns="91440" bIns="45720">
            <a:spAutoFit/>
          </a:bodyPr>
          <a:lstStyle/>
          <a:p>
            <a:pPr algn="dist"/>
            <a:r>
              <a:rPr lang="en-US" b="1" cap="none" spc="0" dirty="0">
                <a:ln w="12700">
                  <a:solidFill>
                    <a:schemeClr val="bg1"/>
                  </a:solidFill>
                  <a:prstDash val="solid"/>
                </a:ln>
                <a:solidFill>
                  <a:srgbClr val="FF0000"/>
                </a:solidFill>
                <a:effectLst>
                  <a:outerShdw blurRad="41275" dist="20320" dir="1800000" algn="tl" rotWithShape="0">
                    <a:srgbClr val="000000">
                      <a:alpha val="40000"/>
                    </a:srgbClr>
                  </a:outerShdw>
                </a:effectLst>
              </a:rPr>
              <a:t>COLLABORATION</a:t>
            </a:r>
            <a:endParaRPr lang="en-US" sz="1000" b="1" cap="none" spc="0" dirty="0">
              <a:ln w="12700">
                <a:solidFill>
                  <a:schemeClr val="bg1"/>
                </a:solidFill>
                <a:prstDash val="solid"/>
              </a:ln>
              <a:solidFill>
                <a:srgbClr val="FF00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731505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B983558D-C98C-4013-9F8D-937FCE5853E9}" type="slidenum">
              <a:rPr lang="en-US" smtClean="0">
                <a:solidFill>
                  <a:srgbClr val="00B050"/>
                </a:solidFill>
              </a:rPr>
              <a:pPr>
                <a:defRPr/>
              </a:pPr>
              <a:t>10</a:t>
            </a:fld>
            <a:endParaRPr lang="en-US" dirty="0">
              <a:solidFill>
                <a:srgbClr val="00B050"/>
              </a:solidFill>
            </a:endParaRPr>
          </a:p>
        </p:txBody>
      </p:sp>
      <p:sp>
        <p:nvSpPr>
          <p:cNvPr id="5" name="Rectangle 4"/>
          <p:cNvSpPr/>
          <p:nvPr/>
        </p:nvSpPr>
        <p:spPr bwMode="auto">
          <a:xfrm>
            <a:off x="0" y="3140968"/>
            <a:ext cx="5760640" cy="5760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Lucida Grande"/>
                <a:ea typeface="ＭＳ Ｐゴシック" pitchFamily="-12" charset="-128"/>
                <a:cs typeface="ＭＳ Ｐゴシック" pitchFamily="-12" charset="-128"/>
              </a:rPr>
              <a:t>Daikibo</a:t>
            </a:r>
            <a:r>
              <a:rPr kumimoji="0" lang="en-US" sz="2400" b="1" i="0" u="none" strike="noStrike" cap="none" normalizeH="0" dirty="0" smtClean="0">
                <a:ln>
                  <a:noFill/>
                </a:ln>
                <a:solidFill>
                  <a:schemeClr val="tx1"/>
                </a:solidFill>
                <a:effectLst/>
                <a:latin typeface="Lucida Grande"/>
                <a:ea typeface="ＭＳ Ｐゴシック" pitchFamily="-12" charset="-128"/>
                <a:cs typeface="ＭＳ Ｐゴシック" pitchFamily="-12" charset="-128"/>
              </a:rPr>
              <a:t> – The Teams</a:t>
            </a:r>
            <a:endParaRPr kumimoji="0" lang="en-US" sz="2400" b="1" i="0" u="none" strike="noStrike" cap="none" normalizeH="0" baseline="0" dirty="0">
              <a:ln>
                <a:noFill/>
              </a:ln>
              <a:solidFill>
                <a:schemeClr val="tx1"/>
              </a:solidFill>
              <a:effectLst/>
              <a:latin typeface="Lucida Grande"/>
              <a:ea typeface="ＭＳ Ｐゴシック" pitchFamily="-12" charset="-128"/>
              <a:cs typeface="ＭＳ Ｐゴシック" pitchFamily="-12" charset="-128"/>
            </a:endParaRPr>
          </a:p>
        </p:txBody>
      </p:sp>
    </p:spTree>
    <p:extLst>
      <p:ext uri="{BB962C8B-B14F-4D97-AF65-F5344CB8AC3E}">
        <p14:creationId xmlns:p14="http://schemas.microsoft.com/office/powerpoint/2010/main" val="379093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Box 169"/>
          <p:cNvSpPr txBox="1"/>
          <p:nvPr/>
        </p:nvSpPr>
        <p:spPr bwMode="auto">
          <a:xfrm>
            <a:off x="76200" y="1190685"/>
            <a:ext cx="1420582" cy="4524315"/>
          </a:xfrm>
          <a:prstGeom prst="rect">
            <a:avLst/>
          </a:prstGeom>
          <a:noFill/>
          <a:ln w="9525">
            <a:noFill/>
            <a:miter lim="800000"/>
            <a:headEnd/>
            <a:tailEnd/>
          </a:ln>
        </p:spPr>
        <p:txBody>
          <a:bodyPr wrap="none" rtlCol="0">
            <a:prstTxWarp prst="textNoShape">
              <a:avLst/>
            </a:prstTxWarp>
            <a:spAutoFit/>
          </a:bodyPr>
          <a:lstStyle/>
          <a:p>
            <a:pPr algn="ctr" eaLnBrk="0" hangingPunct="0"/>
            <a:r>
              <a:rPr lang="ja-JP" altLang="en-US" sz="9600" dirty="0" smtClean="0">
                <a:solidFill>
                  <a:srgbClr val="E3EDF5"/>
                </a:solidFill>
              </a:rPr>
              <a:t>大</a:t>
            </a:r>
            <a:endParaRPr lang="en-US" altLang="ja-JP" sz="9600" dirty="0" smtClean="0">
              <a:solidFill>
                <a:srgbClr val="E3EDF5"/>
              </a:solidFill>
            </a:endParaRPr>
          </a:p>
          <a:p>
            <a:pPr algn="ctr" eaLnBrk="0" hangingPunct="0"/>
            <a:r>
              <a:rPr lang="ja-JP" altLang="en-US" sz="9600" dirty="0" smtClean="0">
                <a:solidFill>
                  <a:srgbClr val="E3EDF5"/>
                </a:solidFill>
              </a:rPr>
              <a:t>規</a:t>
            </a:r>
            <a:endParaRPr lang="en-US" altLang="ja-JP" sz="9600" dirty="0" smtClean="0">
              <a:solidFill>
                <a:srgbClr val="E3EDF5"/>
              </a:solidFill>
            </a:endParaRPr>
          </a:p>
          <a:p>
            <a:pPr algn="ctr" eaLnBrk="0" hangingPunct="0"/>
            <a:r>
              <a:rPr lang="ja-JP" altLang="en-US" sz="9600" dirty="0" smtClean="0">
                <a:solidFill>
                  <a:srgbClr val="E3EDF5"/>
                </a:solidFill>
              </a:rPr>
              <a:t>模</a:t>
            </a:r>
            <a:endParaRPr lang="ja-JP" altLang="en-US" sz="9600" dirty="0">
              <a:solidFill>
                <a:srgbClr val="E3EDF5"/>
              </a:solidFill>
            </a:endParaRPr>
          </a:p>
        </p:txBody>
      </p:sp>
      <p:sp>
        <p:nvSpPr>
          <p:cNvPr id="2" name="Title 1"/>
          <p:cNvSpPr>
            <a:spLocks noGrp="1"/>
          </p:cNvSpPr>
          <p:nvPr>
            <p:ph type="title"/>
          </p:nvPr>
        </p:nvSpPr>
        <p:spPr/>
        <p:txBody>
          <a:bodyPr/>
          <a:lstStyle/>
          <a:p>
            <a:r>
              <a:rPr lang="en-US" dirty="0" smtClean="0">
                <a:latin typeface="Verdana" charset="0"/>
                <a:cs typeface="Arial" charset="0"/>
              </a:rPr>
              <a:t>Daikibo</a:t>
            </a:r>
            <a:r>
              <a:rPr lang="en-US" dirty="0" smtClean="0"/>
              <a:t> - The Teams</a:t>
            </a:r>
            <a:endParaRPr lang="en-US" dirty="0"/>
          </a:p>
        </p:txBody>
      </p:sp>
      <p:sp>
        <p:nvSpPr>
          <p:cNvPr id="4" name="Slide Number Placeholder 3"/>
          <p:cNvSpPr>
            <a:spLocks noGrp="1"/>
          </p:cNvSpPr>
          <p:nvPr>
            <p:ph type="sldNum" sz="quarter" idx="10"/>
          </p:nvPr>
        </p:nvSpPr>
        <p:spPr>
          <a:prstGeom prst="rect">
            <a:avLst/>
          </a:prstGeom>
        </p:spPr>
        <p:txBody>
          <a:bodyPr/>
          <a:lstStyle/>
          <a:p>
            <a:fld id="{3D4F275F-2261-41A4-924D-D87C36E20C1B}" type="slidenum">
              <a:rPr lang="en-US" smtClean="0"/>
              <a:pPr/>
              <a:t>11</a:t>
            </a:fld>
            <a:endParaRPr lang="en-US" dirty="0"/>
          </a:p>
        </p:txBody>
      </p:sp>
      <p:sp>
        <p:nvSpPr>
          <p:cNvPr id="161" name="Content Placeholder 2"/>
          <p:cNvSpPr txBox="1">
            <a:spLocks/>
          </p:cNvSpPr>
          <p:nvPr/>
        </p:nvSpPr>
        <p:spPr bwMode="auto">
          <a:xfrm>
            <a:off x="1619672" y="1520788"/>
            <a:ext cx="6984776" cy="38164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342900" lvl="3" indent="-342900">
              <a:buClr>
                <a:srgbClr val="00B050"/>
              </a:buClr>
            </a:pPr>
            <a:r>
              <a:rPr lang="en-US" sz="2000" dirty="0">
                <a:solidFill>
                  <a:srgbClr val="00B050"/>
                </a:solidFill>
                <a:latin typeface="Arial" pitchFamily="34" charset="0"/>
                <a:ea typeface="ＭＳ Ｐゴシック" pitchFamily="34" charset="-128"/>
                <a:cs typeface="Arial" pitchFamily="34" charset="0"/>
              </a:rPr>
              <a:t>Core Teams</a:t>
            </a:r>
          </a:p>
          <a:p>
            <a:pPr marL="685800" lvl="4" indent="-342900">
              <a:buClr>
                <a:srgbClr val="00B050"/>
              </a:buClr>
            </a:pPr>
            <a:r>
              <a:rPr lang="en-US" sz="2000" dirty="0">
                <a:solidFill>
                  <a:srgbClr val="00B050"/>
                </a:solidFill>
                <a:latin typeface="Arial" pitchFamily="34" charset="0"/>
                <a:ea typeface="ＭＳ Ｐゴシック" pitchFamily="34" charset="-128"/>
                <a:cs typeface="Arial" pitchFamily="34" charset="0"/>
              </a:rPr>
              <a:t>Meta Team</a:t>
            </a:r>
          </a:p>
          <a:p>
            <a:pPr marL="685800" lvl="4" indent="-342900">
              <a:buClr>
                <a:srgbClr val="00B050"/>
              </a:buClr>
            </a:pPr>
            <a:r>
              <a:rPr lang="en-US" sz="2000" dirty="0">
                <a:solidFill>
                  <a:srgbClr val="00B050"/>
                </a:solidFill>
                <a:latin typeface="Arial" pitchFamily="34" charset="0"/>
                <a:ea typeface="ＭＳ Ｐゴシック" pitchFamily="34" charset="-128"/>
                <a:cs typeface="Arial" pitchFamily="34" charset="0"/>
              </a:rPr>
              <a:t>Concept Team</a:t>
            </a:r>
          </a:p>
          <a:p>
            <a:pPr marL="685800" lvl="4" indent="-342900">
              <a:buClr>
                <a:srgbClr val="00B050"/>
              </a:buClr>
            </a:pPr>
            <a:r>
              <a:rPr lang="en-US" sz="2000" dirty="0">
                <a:solidFill>
                  <a:srgbClr val="00B050"/>
                </a:solidFill>
                <a:latin typeface="Arial" pitchFamily="34" charset="0"/>
                <a:ea typeface="ＭＳ Ｐゴシック" pitchFamily="34" charset="-128"/>
                <a:cs typeface="Arial" pitchFamily="34" charset="0"/>
              </a:rPr>
              <a:t>Delivery Team</a:t>
            </a:r>
          </a:p>
          <a:p>
            <a:pPr marL="685800" lvl="4" indent="-342900">
              <a:buClr>
                <a:srgbClr val="00B050"/>
              </a:buClr>
            </a:pPr>
            <a:r>
              <a:rPr lang="en-US" sz="2000" dirty="0">
                <a:solidFill>
                  <a:srgbClr val="00B050"/>
                </a:solidFill>
                <a:latin typeface="Arial" pitchFamily="34" charset="0"/>
                <a:ea typeface="ＭＳ Ｐゴシック" pitchFamily="34" charset="-128"/>
                <a:cs typeface="Arial" pitchFamily="34" charset="0"/>
              </a:rPr>
              <a:t>Integrated Validation Team</a:t>
            </a:r>
          </a:p>
          <a:p>
            <a:pPr marL="342900" lvl="3" indent="-342900">
              <a:buClr>
                <a:srgbClr val="00B050"/>
              </a:buClr>
            </a:pPr>
            <a:r>
              <a:rPr lang="en-US" sz="2000" dirty="0">
                <a:solidFill>
                  <a:srgbClr val="00B050"/>
                </a:solidFill>
                <a:latin typeface="Arial" pitchFamily="34" charset="0"/>
                <a:ea typeface="ＭＳ Ｐゴシック" pitchFamily="34" charset="-128"/>
                <a:cs typeface="Arial" pitchFamily="34" charset="0"/>
              </a:rPr>
              <a:t>Optional/Other</a:t>
            </a:r>
          </a:p>
          <a:p>
            <a:pPr marL="685800" lvl="4" indent="-342900">
              <a:buClr>
                <a:srgbClr val="00B050"/>
              </a:buClr>
            </a:pPr>
            <a:r>
              <a:rPr lang="en-US" sz="2000" dirty="0">
                <a:solidFill>
                  <a:srgbClr val="00B050"/>
                </a:solidFill>
                <a:latin typeface="Arial" pitchFamily="34" charset="0"/>
                <a:ea typeface="ＭＳ Ｐゴシック" pitchFamily="34" charset="-128"/>
                <a:cs typeface="Arial" pitchFamily="34" charset="0"/>
              </a:rPr>
              <a:t>Business Alignment Team</a:t>
            </a:r>
          </a:p>
          <a:p>
            <a:pPr marL="685800" lvl="4" indent="-342900">
              <a:buClr>
                <a:srgbClr val="00B050"/>
              </a:buClr>
            </a:pPr>
            <a:r>
              <a:rPr lang="en-US" sz="2000" dirty="0">
                <a:solidFill>
                  <a:srgbClr val="00B050"/>
                </a:solidFill>
                <a:latin typeface="Arial" pitchFamily="34" charset="0"/>
                <a:ea typeface="ＭＳ Ｐゴシック" pitchFamily="34" charset="-128"/>
                <a:cs typeface="Arial" pitchFamily="34" charset="0"/>
              </a:rPr>
              <a:t>Business Working Group</a:t>
            </a:r>
          </a:p>
          <a:p>
            <a:pPr marL="685800" lvl="4" indent="-342900">
              <a:buClr>
                <a:srgbClr val="00B050"/>
              </a:buClr>
            </a:pPr>
            <a:r>
              <a:rPr lang="en-US" sz="2000" dirty="0">
                <a:solidFill>
                  <a:srgbClr val="00B050"/>
                </a:solidFill>
                <a:latin typeface="Arial" pitchFamily="34" charset="0"/>
                <a:ea typeface="ＭＳ Ｐゴシック" pitchFamily="34" charset="-128"/>
                <a:cs typeface="Arial" pitchFamily="34" charset="0"/>
              </a:rPr>
              <a:t>Executive Steering Committee/Change Committee</a:t>
            </a:r>
          </a:p>
          <a:p>
            <a:pPr marL="685800" lvl="4" indent="-342900">
              <a:buClr>
                <a:srgbClr val="00B050"/>
              </a:buClr>
            </a:pPr>
            <a:r>
              <a:rPr lang="en-US" sz="2000" dirty="0">
                <a:solidFill>
                  <a:srgbClr val="00B050"/>
                </a:solidFill>
                <a:latin typeface="Arial" pitchFamily="34" charset="0"/>
                <a:ea typeface="ＭＳ Ｐゴシック" pitchFamily="34" charset="-128"/>
                <a:cs typeface="Arial" pitchFamily="34" charset="0"/>
              </a:rPr>
              <a:t>Architectural Directional Team</a:t>
            </a:r>
          </a:p>
          <a:p>
            <a:endParaRPr lang="en-US" sz="2000" b="0" kern="0" dirty="0"/>
          </a:p>
        </p:txBody>
      </p:sp>
    </p:spTree>
    <p:extLst>
      <p:ext uri="{BB962C8B-B14F-4D97-AF65-F5344CB8AC3E}">
        <p14:creationId xmlns:p14="http://schemas.microsoft.com/office/powerpoint/2010/main" val="30066306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p:cNvSpPr txBox="1"/>
          <p:nvPr/>
        </p:nvSpPr>
        <p:spPr bwMode="auto">
          <a:xfrm>
            <a:off x="76200" y="1190685"/>
            <a:ext cx="1420582" cy="4524315"/>
          </a:xfrm>
          <a:prstGeom prst="rect">
            <a:avLst/>
          </a:prstGeom>
          <a:noFill/>
          <a:ln w="9525">
            <a:noFill/>
            <a:miter lim="800000"/>
            <a:headEnd/>
            <a:tailEnd/>
          </a:ln>
        </p:spPr>
        <p:txBody>
          <a:bodyPr wrap="none" rtlCol="0">
            <a:prstTxWarp prst="textNoShape">
              <a:avLst/>
            </a:prstTxWarp>
            <a:spAutoFit/>
          </a:bodyPr>
          <a:lstStyle/>
          <a:p>
            <a:pPr algn="ctr" eaLnBrk="0" hangingPunct="0"/>
            <a:r>
              <a:rPr lang="ja-JP" altLang="en-US" sz="9600" dirty="0" smtClean="0">
                <a:solidFill>
                  <a:srgbClr val="E3EDF5"/>
                </a:solidFill>
              </a:rPr>
              <a:t>大</a:t>
            </a:r>
            <a:endParaRPr lang="en-US" altLang="ja-JP" sz="9600" dirty="0" smtClean="0">
              <a:solidFill>
                <a:srgbClr val="E3EDF5"/>
              </a:solidFill>
            </a:endParaRPr>
          </a:p>
          <a:p>
            <a:pPr algn="ctr" eaLnBrk="0" hangingPunct="0"/>
            <a:r>
              <a:rPr lang="ja-JP" altLang="en-US" sz="9600" dirty="0" smtClean="0">
                <a:solidFill>
                  <a:srgbClr val="E3EDF5"/>
                </a:solidFill>
              </a:rPr>
              <a:t>規</a:t>
            </a:r>
            <a:endParaRPr lang="en-US" altLang="ja-JP" sz="9600" dirty="0" smtClean="0">
              <a:solidFill>
                <a:srgbClr val="E3EDF5"/>
              </a:solidFill>
            </a:endParaRPr>
          </a:p>
          <a:p>
            <a:pPr algn="ctr" eaLnBrk="0" hangingPunct="0"/>
            <a:r>
              <a:rPr lang="ja-JP" altLang="en-US" sz="9600" dirty="0" smtClean="0">
                <a:solidFill>
                  <a:srgbClr val="E3EDF5"/>
                </a:solidFill>
              </a:rPr>
              <a:t>模</a:t>
            </a:r>
            <a:endParaRPr lang="ja-JP" altLang="en-US" sz="9600" dirty="0">
              <a:solidFill>
                <a:srgbClr val="E3EDF5"/>
              </a:solidFill>
            </a:endParaRPr>
          </a:p>
        </p:txBody>
      </p:sp>
      <p:sp>
        <p:nvSpPr>
          <p:cNvPr id="2" name="Title 1"/>
          <p:cNvSpPr>
            <a:spLocks noGrp="1"/>
          </p:cNvSpPr>
          <p:nvPr>
            <p:ph type="title"/>
          </p:nvPr>
        </p:nvSpPr>
        <p:spPr>
          <a:xfrm>
            <a:off x="152400" y="242248"/>
            <a:ext cx="8610600" cy="522456"/>
          </a:xfrm>
        </p:spPr>
        <p:txBody>
          <a:bodyPr/>
          <a:lstStyle/>
          <a:p>
            <a:r>
              <a:rPr lang="en-US" dirty="0" smtClean="0">
                <a:latin typeface="Arial" panose="020B0604020202020204" pitchFamily="34" charset="0"/>
                <a:cs typeface="Arial" panose="020B0604020202020204" pitchFamily="34" charset="0"/>
              </a:rPr>
              <a:t>Daikibo Meta to Concept Interaction</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a:noFill/>
          <a:ln>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3D4F275F-2261-41A4-924D-D87C36E20C1B}" type="slidenum">
              <a:rPr lang="en-US"/>
              <a:pPr/>
              <a:t>12</a:t>
            </a:fld>
            <a:endParaRPr lang="en-US" dirty="0"/>
          </a:p>
        </p:txBody>
      </p:sp>
      <p:sp>
        <p:nvSpPr>
          <p:cNvPr id="278" name="AutoShape 30"/>
          <p:cNvSpPr>
            <a:spLocks/>
          </p:cNvSpPr>
          <p:nvPr/>
        </p:nvSpPr>
        <p:spPr bwMode="auto">
          <a:xfrm>
            <a:off x="323528" y="764704"/>
            <a:ext cx="8568952" cy="3422891"/>
          </a:xfrm>
          <a:prstGeom prst="roundRect">
            <a:avLst>
              <a:gd name="adj" fmla="val 16667"/>
            </a:avLst>
          </a:prstGeom>
          <a:solidFill>
            <a:srgbClr val="FFDE9B">
              <a:alpha val="50000"/>
            </a:srgbClr>
          </a:solidFill>
          <a:ln w="9525" cap="flat">
            <a:solidFill>
              <a:srgbClr val="F6B064"/>
            </a:solidFill>
            <a:prstDash val="solid"/>
            <a:round/>
            <a:headEnd type="none" w="med" len="med"/>
            <a:tailEnd type="none" w="med" len="med"/>
          </a:ln>
        </p:spPr>
        <p:txBody>
          <a:bodyPr lIns="0" tIns="0" rIns="0" bIns="0"/>
          <a:lstStyle/>
          <a:p>
            <a:endParaRPr lang="en-US">
              <a:solidFill>
                <a:srgbClr val="000000"/>
              </a:solidFill>
              <a:ea typeface="ＭＳ Ｐゴシック" charset="-128"/>
            </a:endParaRPr>
          </a:p>
        </p:txBody>
      </p:sp>
      <p:sp>
        <p:nvSpPr>
          <p:cNvPr id="279" name="Rectangle 58"/>
          <p:cNvSpPr>
            <a:spLocks/>
          </p:cNvSpPr>
          <p:nvPr/>
        </p:nvSpPr>
        <p:spPr bwMode="auto">
          <a:xfrm>
            <a:off x="323528" y="836712"/>
            <a:ext cx="8568952" cy="367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80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Meta Team</a:t>
            </a:r>
            <a:endParaRPr lang="en-US" sz="180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5" name="Rounded Rectangle 4"/>
          <p:cNvSpPr/>
          <p:nvPr/>
        </p:nvSpPr>
        <p:spPr bwMode="auto">
          <a:xfrm>
            <a:off x="604317" y="1268760"/>
            <a:ext cx="8072139" cy="1311450"/>
          </a:xfrm>
          <a:prstGeom prst="roundRect">
            <a:avLst/>
          </a:prstGeom>
          <a:solidFill>
            <a:srgbClr val="F6B064">
              <a:alpha val="50000"/>
            </a:srgbClr>
          </a:solidFill>
          <a:ln w="9525" cap="flat" cmpd="sng" algn="ctr">
            <a:solidFill>
              <a:srgbClr val="EC820E"/>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dirty="0">
              <a:solidFill>
                <a:srgbClr val="000000"/>
              </a:solidFill>
              <a:latin typeface="Arial" pitchFamily="-12" charset="0"/>
              <a:ea typeface="ＭＳ Ｐゴシック" pitchFamily="-12" charset="-128"/>
              <a:cs typeface="ＭＳ Ｐゴシック" pitchFamily="-12" charset="-128"/>
            </a:endParaRPr>
          </a:p>
        </p:txBody>
      </p:sp>
      <p:sp>
        <p:nvSpPr>
          <p:cNvPr id="151" name="Rectangle 58"/>
          <p:cNvSpPr>
            <a:spLocks/>
          </p:cNvSpPr>
          <p:nvPr/>
        </p:nvSpPr>
        <p:spPr bwMode="auto">
          <a:xfrm>
            <a:off x="3837646" y="1374800"/>
            <a:ext cx="160999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40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Core Team</a:t>
            </a:r>
            <a:endParaRPr lang="en-US" sz="140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28" name="AutoShape 30"/>
          <p:cNvSpPr>
            <a:spLocks/>
          </p:cNvSpPr>
          <p:nvPr/>
        </p:nvSpPr>
        <p:spPr bwMode="auto">
          <a:xfrm>
            <a:off x="323527" y="4617324"/>
            <a:ext cx="4019701" cy="1548298"/>
          </a:xfrm>
          <a:prstGeom prst="roundRect">
            <a:avLst>
              <a:gd name="adj" fmla="val 16667"/>
            </a:avLst>
          </a:prstGeom>
          <a:solidFill>
            <a:srgbClr val="A7D971">
              <a:alpha val="70000"/>
            </a:srgbClr>
          </a:solidFill>
          <a:ln w="9525" cap="flat">
            <a:solidFill>
              <a:srgbClr val="6DB23F"/>
            </a:solidFill>
            <a:prstDash val="solid"/>
            <a:round/>
            <a:headEnd type="none" w="med" len="med"/>
            <a:tailEnd type="none" w="med" len="med"/>
          </a:ln>
        </p:spPr>
        <p:txBody>
          <a:bodyPr lIns="0" tIns="0" rIns="0" bIns="0"/>
          <a:lstStyle/>
          <a:p>
            <a:endParaRPr lang="en-US">
              <a:solidFill>
                <a:srgbClr val="000000"/>
              </a:solidFill>
              <a:ea typeface="ＭＳ Ｐゴシック" charset="-128"/>
            </a:endParaRPr>
          </a:p>
        </p:txBody>
      </p:sp>
      <p:sp>
        <p:nvSpPr>
          <p:cNvPr id="98" name="Rectangle 111"/>
          <p:cNvSpPr>
            <a:spLocks/>
          </p:cNvSpPr>
          <p:nvPr/>
        </p:nvSpPr>
        <p:spPr bwMode="auto">
          <a:xfrm>
            <a:off x="2195736" y="5085184"/>
            <a:ext cx="1047389"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SMEs &amp; SDAs</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100" name="Rectangle 119"/>
          <p:cNvSpPr>
            <a:spLocks/>
          </p:cNvSpPr>
          <p:nvPr/>
        </p:nvSpPr>
        <p:spPr bwMode="auto">
          <a:xfrm>
            <a:off x="3323229" y="5085184"/>
            <a:ext cx="960739" cy="1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Story Authors</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208" name="Rectangle 85"/>
          <p:cNvSpPr>
            <a:spLocks/>
          </p:cNvSpPr>
          <p:nvPr/>
        </p:nvSpPr>
        <p:spPr bwMode="auto">
          <a:xfrm>
            <a:off x="2123728" y="5673322"/>
            <a:ext cx="1996056" cy="8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Test &amp; Technical Ambassador</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10" name="Oval 9"/>
          <p:cNvSpPr/>
          <p:nvPr/>
        </p:nvSpPr>
        <p:spPr bwMode="auto">
          <a:xfrm rot="2067971">
            <a:off x="853212" y="2411695"/>
            <a:ext cx="1666145" cy="3915639"/>
          </a:xfrm>
          <a:prstGeom prst="ellipse">
            <a:avLst/>
          </a:prstGeom>
          <a:solidFill>
            <a:srgbClr val="FFFF99">
              <a:alpha val="40000"/>
            </a:srgbClr>
          </a:solidFill>
          <a:ln w="9525" cap="flat" cmpd="sng" algn="ctr">
            <a:solidFill>
              <a:srgbClr val="9E9A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solidFill>
                <a:srgbClr val="000000"/>
              </a:solidFill>
              <a:latin typeface="Arial" pitchFamily="-12" charset="0"/>
              <a:ea typeface="ＭＳ Ｐゴシック" pitchFamily="-12" charset="-128"/>
              <a:cs typeface="ＭＳ Ｐゴシック" pitchFamily="-12" charset="-128"/>
            </a:endParaRPr>
          </a:p>
        </p:txBody>
      </p:sp>
      <p:sp>
        <p:nvSpPr>
          <p:cNvPr id="183" name="AutoShape 30"/>
          <p:cNvSpPr>
            <a:spLocks/>
          </p:cNvSpPr>
          <p:nvPr/>
        </p:nvSpPr>
        <p:spPr bwMode="auto">
          <a:xfrm>
            <a:off x="4894675" y="4617324"/>
            <a:ext cx="3925797" cy="1548298"/>
          </a:xfrm>
          <a:prstGeom prst="roundRect">
            <a:avLst>
              <a:gd name="adj" fmla="val 16667"/>
            </a:avLst>
          </a:prstGeom>
          <a:solidFill>
            <a:srgbClr val="A7D971">
              <a:alpha val="70000"/>
            </a:srgbClr>
          </a:solidFill>
          <a:ln w="9525" cap="flat">
            <a:solidFill>
              <a:srgbClr val="6DB23F"/>
            </a:solidFill>
            <a:prstDash val="solid"/>
            <a:round/>
            <a:headEnd type="none" w="med" len="med"/>
            <a:tailEnd type="none" w="med" len="med"/>
          </a:ln>
        </p:spPr>
        <p:txBody>
          <a:bodyPr lIns="0" tIns="0" rIns="0" bIns="0"/>
          <a:lstStyle/>
          <a:p>
            <a:endParaRPr lang="en-US">
              <a:solidFill>
                <a:srgbClr val="000000"/>
              </a:solidFill>
              <a:ea typeface="ＭＳ Ｐゴシック" charset="-128"/>
            </a:endParaRPr>
          </a:p>
        </p:txBody>
      </p:sp>
      <p:sp>
        <p:nvSpPr>
          <p:cNvPr id="184" name="Rectangle 58"/>
          <p:cNvSpPr>
            <a:spLocks/>
          </p:cNvSpPr>
          <p:nvPr/>
        </p:nvSpPr>
        <p:spPr bwMode="auto">
          <a:xfrm>
            <a:off x="4932040" y="4690788"/>
            <a:ext cx="1804758" cy="25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400" dirty="0">
                <a:solidFill>
                  <a:srgbClr val="000000"/>
                </a:solidFill>
                <a:latin typeface="Arial" panose="020B0604020202020204" pitchFamily="34" charset="0"/>
                <a:ea typeface="ＭＳ Ｐゴシック" charset="0"/>
                <a:cs typeface="Arial" panose="020B0604020202020204" pitchFamily="34" charset="0"/>
                <a:sym typeface="Arial Bold" charset="0"/>
              </a:rPr>
              <a:t>Concept </a:t>
            </a:r>
            <a:r>
              <a:rPr lang="en-US" sz="140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Team</a:t>
            </a:r>
            <a:endParaRPr lang="en-US" sz="140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263" name="Rectangle 58"/>
          <p:cNvSpPr>
            <a:spLocks/>
          </p:cNvSpPr>
          <p:nvPr/>
        </p:nvSpPr>
        <p:spPr bwMode="auto">
          <a:xfrm>
            <a:off x="2483768" y="4690788"/>
            <a:ext cx="1767446" cy="226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400" dirty="0">
                <a:solidFill>
                  <a:srgbClr val="000000"/>
                </a:solidFill>
                <a:latin typeface="Arial" panose="020B0604020202020204" pitchFamily="34" charset="0"/>
                <a:ea typeface="ＭＳ Ｐゴシック" charset="0"/>
                <a:cs typeface="Arial" panose="020B0604020202020204" pitchFamily="34" charset="0"/>
                <a:sym typeface="Arial Bold" charset="0"/>
              </a:rPr>
              <a:t>Concept </a:t>
            </a:r>
            <a:r>
              <a:rPr lang="en-US" sz="140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Team</a:t>
            </a:r>
            <a:endParaRPr lang="en-US" sz="140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264" name="Oval 263"/>
          <p:cNvSpPr/>
          <p:nvPr/>
        </p:nvSpPr>
        <p:spPr bwMode="auto">
          <a:xfrm rot="19869007">
            <a:off x="6791039" y="2482058"/>
            <a:ext cx="1666145" cy="3725181"/>
          </a:xfrm>
          <a:prstGeom prst="ellipse">
            <a:avLst/>
          </a:prstGeom>
          <a:solidFill>
            <a:srgbClr val="FFFF99">
              <a:alpha val="40000"/>
            </a:srgbClr>
          </a:solidFill>
          <a:ln w="9525" cap="flat" cmpd="sng" algn="ctr">
            <a:solidFill>
              <a:srgbClr val="9E9A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solidFill>
                <a:srgbClr val="000000"/>
              </a:solidFill>
              <a:latin typeface="Arial" pitchFamily="-12" charset="0"/>
              <a:ea typeface="ＭＳ Ｐゴシック" pitchFamily="-12" charset="-128"/>
              <a:cs typeface="ＭＳ Ｐゴシック" pitchFamily="-12" charset="-128"/>
            </a:endParaRPr>
          </a:p>
        </p:txBody>
      </p:sp>
      <p:sp>
        <p:nvSpPr>
          <p:cNvPr id="165" name="Rectangle 110"/>
          <p:cNvSpPr>
            <a:spLocks/>
          </p:cNvSpPr>
          <p:nvPr/>
        </p:nvSpPr>
        <p:spPr bwMode="auto">
          <a:xfrm>
            <a:off x="1635261" y="2949977"/>
            <a:ext cx="1547034" cy="2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Product owner</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166" name="Rectangle 119"/>
          <p:cNvSpPr>
            <a:spLocks/>
          </p:cNvSpPr>
          <p:nvPr/>
        </p:nvSpPr>
        <p:spPr bwMode="auto">
          <a:xfrm>
            <a:off x="1166071" y="3594843"/>
            <a:ext cx="1660423" cy="18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Lead Story Author</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282" name="Rectangle 110"/>
          <p:cNvSpPr>
            <a:spLocks/>
          </p:cNvSpPr>
          <p:nvPr/>
        </p:nvSpPr>
        <p:spPr bwMode="auto">
          <a:xfrm>
            <a:off x="755576" y="1738132"/>
            <a:ext cx="1230419" cy="32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Chief</a:t>
            </a:r>
          </a:p>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Product owner</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283" name="Rectangle 111"/>
          <p:cNvSpPr>
            <a:spLocks/>
          </p:cNvSpPr>
          <p:nvPr/>
        </p:nvSpPr>
        <p:spPr bwMode="auto">
          <a:xfrm>
            <a:off x="7740352" y="1709766"/>
            <a:ext cx="711992" cy="23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SMEs &amp; </a:t>
            </a:r>
          </a:p>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SDAs</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142" name="Rectangle 110"/>
          <p:cNvSpPr>
            <a:spLocks/>
          </p:cNvSpPr>
          <p:nvPr/>
        </p:nvSpPr>
        <p:spPr bwMode="auto">
          <a:xfrm>
            <a:off x="2146347" y="1738132"/>
            <a:ext cx="806110" cy="32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Meta Team Lead</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146" name="Rectangle 110"/>
          <p:cNvSpPr>
            <a:spLocks/>
          </p:cNvSpPr>
          <p:nvPr/>
        </p:nvSpPr>
        <p:spPr bwMode="auto">
          <a:xfrm>
            <a:off x="5489970" y="1700808"/>
            <a:ext cx="666206" cy="32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Program Manager</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150" name="Rectangle 110"/>
          <p:cNvSpPr>
            <a:spLocks/>
          </p:cNvSpPr>
          <p:nvPr/>
        </p:nvSpPr>
        <p:spPr bwMode="auto">
          <a:xfrm>
            <a:off x="6660232" y="1700808"/>
            <a:ext cx="666206" cy="32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Chief </a:t>
            </a:r>
          </a:p>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Architect</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312" name="Rectangle 110"/>
          <p:cNvSpPr>
            <a:spLocks/>
          </p:cNvSpPr>
          <p:nvPr/>
        </p:nvSpPr>
        <p:spPr bwMode="auto">
          <a:xfrm>
            <a:off x="3296419" y="1810140"/>
            <a:ext cx="666206" cy="32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Test Lead</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316" name="Rectangle 110"/>
          <p:cNvSpPr>
            <a:spLocks/>
          </p:cNvSpPr>
          <p:nvPr/>
        </p:nvSpPr>
        <p:spPr bwMode="auto">
          <a:xfrm>
            <a:off x="4343229" y="1810140"/>
            <a:ext cx="732827" cy="32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Tech Lead</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pic>
        <p:nvPicPr>
          <p:cNvPr id="170" name="Picture 169" descr="icon_people.png"/>
          <p:cNvPicPr>
            <a:picLocks noChangeAspect="1"/>
          </p:cNvPicPr>
          <p:nvPr/>
        </p:nvPicPr>
        <p:blipFill>
          <a:blip r:embed="rId3" cstate="print"/>
          <a:stretch>
            <a:fillRect/>
          </a:stretch>
        </p:blipFill>
        <p:spPr>
          <a:xfrm>
            <a:off x="2359920" y="2120760"/>
            <a:ext cx="381000" cy="381000"/>
          </a:xfrm>
          <a:prstGeom prst="rect">
            <a:avLst/>
          </a:prstGeom>
        </p:spPr>
      </p:pic>
      <p:pic>
        <p:nvPicPr>
          <p:cNvPr id="181" name="Picture 180" descr="kuser.png"/>
          <p:cNvPicPr>
            <a:picLocks noChangeAspect="1"/>
          </p:cNvPicPr>
          <p:nvPr/>
        </p:nvPicPr>
        <p:blipFill>
          <a:blip r:embed="rId4" cstate="print"/>
          <a:stretch>
            <a:fillRect/>
          </a:stretch>
        </p:blipFill>
        <p:spPr>
          <a:xfrm>
            <a:off x="6874819" y="2163850"/>
            <a:ext cx="277091" cy="277091"/>
          </a:xfrm>
          <a:prstGeom prst="rect">
            <a:avLst/>
          </a:prstGeom>
        </p:spPr>
      </p:pic>
      <p:pic>
        <p:nvPicPr>
          <p:cNvPr id="182" name="Picture 181" descr="icon_people.png"/>
          <p:cNvPicPr>
            <a:picLocks noChangeAspect="1"/>
          </p:cNvPicPr>
          <p:nvPr/>
        </p:nvPicPr>
        <p:blipFill>
          <a:blip r:embed="rId5" cstate="print"/>
          <a:stretch>
            <a:fillRect/>
          </a:stretch>
        </p:blipFill>
        <p:spPr>
          <a:xfrm>
            <a:off x="1139061" y="2111896"/>
            <a:ext cx="381000" cy="381000"/>
          </a:xfrm>
          <a:prstGeom prst="rect">
            <a:avLst/>
          </a:prstGeom>
        </p:spPr>
      </p:pic>
      <p:pic>
        <p:nvPicPr>
          <p:cNvPr id="209" name="Picture 2"/>
          <p:cNvPicPr>
            <a:picLocks noChangeAspect="1" noChangeArrowheads="1"/>
          </p:cNvPicPr>
          <p:nvPr/>
        </p:nvPicPr>
        <p:blipFill>
          <a:blip r:embed="rId6" cstate="print"/>
          <a:stretch>
            <a:fillRect/>
          </a:stretch>
        </p:blipFill>
        <p:spPr bwMode="auto">
          <a:xfrm>
            <a:off x="7971233" y="2163850"/>
            <a:ext cx="201167" cy="277804"/>
          </a:xfrm>
          <a:prstGeom prst="rect">
            <a:avLst/>
          </a:prstGeom>
          <a:noFill/>
          <a:ln w="9525">
            <a:noFill/>
            <a:miter lim="800000"/>
            <a:headEnd/>
            <a:tailEnd/>
          </a:ln>
          <a:effectLst/>
        </p:spPr>
      </p:pic>
      <p:pic>
        <p:nvPicPr>
          <p:cNvPr id="161" name="Picture 160" descr="icon_people.png"/>
          <p:cNvPicPr>
            <a:picLocks noChangeAspect="1"/>
          </p:cNvPicPr>
          <p:nvPr/>
        </p:nvPicPr>
        <p:blipFill>
          <a:blip r:embed="rId5" cstate="print"/>
          <a:stretch>
            <a:fillRect/>
          </a:stretch>
        </p:blipFill>
        <p:spPr>
          <a:xfrm>
            <a:off x="5626816" y="2095532"/>
            <a:ext cx="381000" cy="381000"/>
          </a:xfrm>
          <a:prstGeom prst="rect">
            <a:avLst/>
          </a:prstGeom>
        </p:spPr>
      </p:pic>
      <p:pic>
        <p:nvPicPr>
          <p:cNvPr id="210" name="Picture 209" descr="icon_people.png"/>
          <p:cNvPicPr>
            <a:picLocks noChangeAspect="1"/>
          </p:cNvPicPr>
          <p:nvPr/>
        </p:nvPicPr>
        <p:blipFill>
          <a:blip r:embed="rId3" cstate="print"/>
          <a:stretch>
            <a:fillRect/>
          </a:stretch>
        </p:blipFill>
        <p:spPr>
          <a:xfrm>
            <a:off x="3470920" y="2132856"/>
            <a:ext cx="381000" cy="381000"/>
          </a:xfrm>
          <a:prstGeom prst="rect">
            <a:avLst/>
          </a:prstGeom>
        </p:spPr>
      </p:pic>
      <p:pic>
        <p:nvPicPr>
          <p:cNvPr id="211" name="Picture 2" descr="C:\Users\333940\AppData\Local\Microsoft\Windows\Temporary Internet Files\Content.IE5\BRD0D3FD\1344846396_User[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92923" y="2160384"/>
            <a:ext cx="301752" cy="301752"/>
          </a:xfrm>
          <a:prstGeom prst="rect">
            <a:avLst/>
          </a:prstGeom>
          <a:noFill/>
          <a:extLst>
            <a:ext uri="{909E8E84-426E-40DD-AFC4-6F175D3DCCD1}">
              <a14:hiddenFill xmlns:a14="http://schemas.microsoft.com/office/drawing/2010/main">
                <a:solidFill>
                  <a:srgbClr val="FFFFFF"/>
                </a:solidFill>
              </a14:hiddenFill>
            </a:ext>
          </a:extLst>
        </p:spPr>
      </p:pic>
      <p:sp>
        <p:nvSpPr>
          <p:cNvPr id="212" name="Rectangle 110"/>
          <p:cNvSpPr>
            <a:spLocks/>
          </p:cNvSpPr>
          <p:nvPr/>
        </p:nvSpPr>
        <p:spPr bwMode="auto">
          <a:xfrm>
            <a:off x="6294675" y="2928150"/>
            <a:ext cx="1547034" cy="2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Product owner</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213" name="Rectangle 119"/>
          <p:cNvSpPr>
            <a:spLocks/>
          </p:cNvSpPr>
          <p:nvPr/>
        </p:nvSpPr>
        <p:spPr bwMode="auto">
          <a:xfrm>
            <a:off x="6510699" y="3573016"/>
            <a:ext cx="1660423" cy="18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Lead Story Author</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pic>
        <p:nvPicPr>
          <p:cNvPr id="214" name="Picture 213" descr="icon_people.png"/>
          <p:cNvPicPr>
            <a:picLocks noChangeAspect="1"/>
          </p:cNvPicPr>
          <p:nvPr/>
        </p:nvPicPr>
        <p:blipFill>
          <a:blip r:embed="rId5" cstate="print"/>
          <a:stretch>
            <a:fillRect/>
          </a:stretch>
        </p:blipFill>
        <p:spPr>
          <a:xfrm>
            <a:off x="2150847" y="3120008"/>
            <a:ext cx="381000" cy="381000"/>
          </a:xfrm>
          <a:prstGeom prst="rect">
            <a:avLst/>
          </a:prstGeom>
        </p:spPr>
      </p:pic>
      <p:pic>
        <p:nvPicPr>
          <p:cNvPr id="215" name="Picture 214" descr="icon_people.png"/>
          <p:cNvPicPr>
            <a:picLocks noChangeAspect="1"/>
          </p:cNvPicPr>
          <p:nvPr/>
        </p:nvPicPr>
        <p:blipFill>
          <a:blip r:embed="rId5" cstate="print"/>
          <a:stretch>
            <a:fillRect/>
          </a:stretch>
        </p:blipFill>
        <p:spPr>
          <a:xfrm>
            <a:off x="6867669" y="3095460"/>
            <a:ext cx="381000" cy="381000"/>
          </a:xfrm>
          <a:prstGeom prst="rect">
            <a:avLst/>
          </a:prstGeom>
        </p:spPr>
      </p:pic>
      <p:pic>
        <p:nvPicPr>
          <p:cNvPr id="216" name="Picture 2"/>
          <p:cNvPicPr>
            <a:picLocks noChangeAspect="1" noChangeArrowheads="1"/>
          </p:cNvPicPr>
          <p:nvPr/>
        </p:nvPicPr>
        <p:blipFill>
          <a:blip r:embed="rId6" cstate="print"/>
          <a:stretch>
            <a:fillRect/>
          </a:stretch>
        </p:blipFill>
        <p:spPr bwMode="auto">
          <a:xfrm>
            <a:off x="1832882" y="3792613"/>
            <a:ext cx="201167" cy="277804"/>
          </a:xfrm>
          <a:prstGeom prst="rect">
            <a:avLst/>
          </a:prstGeom>
          <a:noFill/>
          <a:ln w="9525">
            <a:noFill/>
            <a:miter lim="800000"/>
            <a:headEnd/>
            <a:tailEnd/>
          </a:ln>
          <a:effectLst/>
        </p:spPr>
      </p:pic>
      <p:pic>
        <p:nvPicPr>
          <p:cNvPr id="217" name="Picture 2"/>
          <p:cNvPicPr>
            <a:picLocks noChangeAspect="1" noChangeArrowheads="1"/>
          </p:cNvPicPr>
          <p:nvPr/>
        </p:nvPicPr>
        <p:blipFill>
          <a:blip r:embed="rId6" cstate="print"/>
          <a:stretch>
            <a:fillRect/>
          </a:stretch>
        </p:blipFill>
        <p:spPr bwMode="auto">
          <a:xfrm>
            <a:off x="7290409" y="3766263"/>
            <a:ext cx="201167" cy="277804"/>
          </a:xfrm>
          <a:prstGeom prst="rect">
            <a:avLst/>
          </a:prstGeom>
          <a:noFill/>
          <a:ln w="9525">
            <a:noFill/>
            <a:miter lim="800000"/>
            <a:headEnd/>
            <a:tailEnd/>
          </a:ln>
          <a:effectLst/>
        </p:spPr>
      </p:pic>
      <p:sp>
        <p:nvSpPr>
          <p:cNvPr id="218" name="Rectangle 110"/>
          <p:cNvSpPr>
            <a:spLocks/>
          </p:cNvSpPr>
          <p:nvPr/>
        </p:nvSpPr>
        <p:spPr bwMode="auto">
          <a:xfrm>
            <a:off x="631388" y="4725144"/>
            <a:ext cx="1547034" cy="2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Product owner</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219" name="Rectangle 119"/>
          <p:cNvSpPr>
            <a:spLocks/>
          </p:cNvSpPr>
          <p:nvPr/>
        </p:nvSpPr>
        <p:spPr bwMode="auto">
          <a:xfrm>
            <a:off x="234206" y="5401698"/>
            <a:ext cx="1762076" cy="19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Lead Story Author</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pic>
        <p:nvPicPr>
          <p:cNvPr id="220" name="Picture 219" descr="icon_people.png"/>
          <p:cNvPicPr>
            <a:picLocks noChangeAspect="1"/>
          </p:cNvPicPr>
          <p:nvPr/>
        </p:nvPicPr>
        <p:blipFill>
          <a:blip r:embed="rId5" cstate="print"/>
          <a:stretch>
            <a:fillRect/>
          </a:stretch>
        </p:blipFill>
        <p:spPr>
          <a:xfrm>
            <a:off x="1146974" y="4895175"/>
            <a:ext cx="381000" cy="381000"/>
          </a:xfrm>
          <a:prstGeom prst="rect">
            <a:avLst/>
          </a:prstGeom>
        </p:spPr>
      </p:pic>
      <p:pic>
        <p:nvPicPr>
          <p:cNvPr id="221" name="Picture 2"/>
          <p:cNvPicPr>
            <a:picLocks noChangeAspect="1" noChangeArrowheads="1"/>
          </p:cNvPicPr>
          <p:nvPr/>
        </p:nvPicPr>
        <p:blipFill>
          <a:blip r:embed="rId6" cstate="print"/>
          <a:stretch>
            <a:fillRect/>
          </a:stretch>
        </p:blipFill>
        <p:spPr bwMode="auto">
          <a:xfrm>
            <a:off x="901017" y="5599468"/>
            <a:ext cx="201167" cy="277804"/>
          </a:xfrm>
          <a:prstGeom prst="rect">
            <a:avLst/>
          </a:prstGeom>
          <a:noFill/>
          <a:ln w="9525">
            <a:noFill/>
            <a:miter lim="800000"/>
            <a:headEnd/>
            <a:tailEnd/>
          </a:ln>
          <a:effectLst/>
        </p:spPr>
      </p:pic>
      <p:sp>
        <p:nvSpPr>
          <p:cNvPr id="222" name="Rectangle 110"/>
          <p:cNvSpPr>
            <a:spLocks/>
          </p:cNvSpPr>
          <p:nvPr/>
        </p:nvSpPr>
        <p:spPr bwMode="auto">
          <a:xfrm>
            <a:off x="7082524" y="4725144"/>
            <a:ext cx="1547034" cy="2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Product owner</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223" name="Rectangle 119"/>
          <p:cNvSpPr>
            <a:spLocks/>
          </p:cNvSpPr>
          <p:nvPr/>
        </p:nvSpPr>
        <p:spPr bwMode="auto">
          <a:xfrm>
            <a:off x="7298548" y="5370010"/>
            <a:ext cx="1660423" cy="18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Lead Story Author</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pic>
        <p:nvPicPr>
          <p:cNvPr id="224" name="Picture 223" descr="icon_people.png"/>
          <p:cNvPicPr>
            <a:picLocks noChangeAspect="1"/>
          </p:cNvPicPr>
          <p:nvPr/>
        </p:nvPicPr>
        <p:blipFill>
          <a:blip r:embed="rId5" cstate="print"/>
          <a:stretch>
            <a:fillRect/>
          </a:stretch>
        </p:blipFill>
        <p:spPr>
          <a:xfrm>
            <a:off x="7655518" y="4892454"/>
            <a:ext cx="381000" cy="381000"/>
          </a:xfrm>
          <a:prstGeom prst="rect">
            <a:avLst/>
          </a:prstGeom>
        </p:spPr>
      </p:pic>
      <p:pic>
        <p:nvPicPr>
          <p:cNvPr id="225" name="Picture 2"/>
          <p:cNvPicPr>
            <a:picLocks noChangeAspect="1" noChangeArrowheads="1"/>
          </p:cNvPicPr>
          <p:nvPr/>
        </p:nvPicPr>
        <p:blipFill>
          <a:blip r:embed="rId6" cstate="print"/>
          <a:stretch>
            <a:fillRect/>
          </a:stretch>
        </p:blipFill>
        <p:spPr bwMode="auto">
          <a:xfrm>
            <a:off x="8078258" y="5563257"/>
            <a:ext cx="201167" cy="277804"/>
          </a:xfrm>
          <a:prstGeom prst="rect">
            <a:avLst/>
          </a:prstGeom>
          <a:noFill/>
          <a:ln w="9525">
            <a:noFill/>
            <a:miter lim="800000"/>
            <a:headEnd/>
            <a:tailEnd/>
          </a:ln>
          <a:effectLst/>
        </p:spPr>
      </p:pic>
      <p:grpSp>
        <p:nvGrpSpPr>
          <p:cNvPr id="3" name="Group 2"/>
          <p:cNvGrpSpPr/>
          <p:nvPr/>
        </p:nvGrpSpPr>
        <p:grpSpPr>
          <a:xfrm>
            <a:off x="1458342" y="4221088"/>
            <a:ext cx="452426" cy="369978"/>
            <a:chOff x="1620323" y="4221088"/>
            <a:chExt cx="452426" cy="369978"/>
          </a:xfrm>
          <a:solidFill>
            <a:schemeClr val="tx1">
              <a:lumMod val="65000"/>
              <a:lumOff val="35000"/>
              <a:alpha val="70000"/>
            </a:schemeClr>
          </a:solidFill>
        </p:grpSpPr>
        <p:sp>
          <p:nvSpPr>
            <p:cNvPr id="228" name="AutoShape 22"/>
            <p:cNvSpPr>
              <a:spLocks/>
            </p:cNvSpPr>
            <p:nvPr/>
          </p:nvSpPr>
          <p:spPr bwMode="auto">
            <a:xfrm flipH="1">
              <a:off x="1620323" y="4409925"/>
              <a:ext cx="408302" cy="181141"/>
            </a:xfrm>
            <a:custGeom>
              <a:avLst/>
              <a:gdLst/>
              <a:ahLst/>
              <a:cxnLst/>
              <a:rect l="0" t="0" r="r" b="b"/>
              <a:pathLst>
                <a:path w="21600" h="21600">
                  <a:moveTo>
                    <a:pt x="10329" y="21402"/>
                  </a:moveTo>
                  <a:cubicBezTo>
                    <a:pt x="13990" y="20215"/>
                    <a:pt x="16984" y="13892"/>
                    <a:pt x="17908" y="5400"/>
                  </a:cubicBezTo>
                  <a:lnTo>
                    <a:pt x="16677" y="5400"/>
                  </a:lnTo>
                  <a:lnTo>
                    <a:pt x="19428" y="0"/>
                  </a:lnTo>
                  <a:lnTo>
                    <a:pt x="21600" y="5400"/>
                  </a:lnTo>
                  <a:lnTo>
                    <a:pt x="20369" y="5400"/>
                  </a:lnTo>
                  <a:cubicBezTo>
                    <a:pt x="19332" y="14937"/>
                    <a:pt x="15709" y="21600"/>
                    <a:pt x="11560" y="21600"/>
                  </a:cubicBezTo>
                  <a:lnTo>
                    <a:pt x="9098" y="21600"/>
                  </a:lnTo>
                  <a:cubicBezTo>
                    <a:pt x="4074" y="21600"/>
                    <a:pt x="0" y="11929"/>
                    <a:pt x="0" y="0"/>
                  </a:cubicBezTo>
                  <a:lnTo>
                    <a:pt x="2461" y="0"/>
                  </a:lnTo>
                  <a:cubicBezTo>
                    <a:pt x="2461" y="11929"/>
                    <a:pt x="6535" y="21600"/>
                    <a:pt x="11560" y="21600"/>
                  </a:cubicBezTo>
                </a:path>
              </a:pathLst>
            </a:custGeom>
            <a:grpFill/>
            <a:ln w="12700" cap="flat">
              <a:noFill/>
              <a:prstDash val="solid"/>
              <a:round/>
              <a:headEnd type="none" w="med" len="med"/>
              <a:tailEnd type="none" w="med" len="med"/>
            </a:ln>
            <a:extLst/>
          </p:spPr>
          <p:txBody>
            <a:bodyPr lIns="0" tIns="0" rIns="0" bIns="0"/>
            <a:lstStyle/>
            <a:p>
              <a:endParaRPr lang="en-US">
                <a:solidFill>
                  <a:srgbClr val="000000"/>
                </a:solidFill>
                <a:ea typeface="ＭＳ Ｐゴシック" charset="-128"/>
              </a:endParaRPr>
            </a:p>
          </p:txBody>
        </p:sp>
        <p:sp>
          <p:nvSpPr>
            <p:cNvPr id="229" name="AutoShape 26"/>
            <p:cNvSpPr>
              <a:spLocks/>
            </p:cNvSpPr>
            <p:nvPr/>
          </p:nvSpPr>
          <p:spPr bwMode="auto">
            <a:xfrm>
              <a:off x="1664447" y="4221088"/>
              <a:ext cx="408302" cy="180975"/>
            </a:xfrm>
            <a:custGeom>
              <a:avLst/>
              <a:gdLst/>
              <a:ahLst/>
              <a:cxnLst/>
              <a:rect l="0" t="0" r="r" b="b"/>
              <a:pathLst>
                <a:path w="21600" h="21600">
                  <a:moveTo>
                    <a:pt x="10329" y="198"/>
                  </a:moveTo>
                  <a:cubicBezTo>
                    <a:pt x="5822" y="1659"/>
                    <a:pt x="2461" y="10800"/>
                    <a:pt x="2461" y="21600"/>
                  </a:cubicBezTo>
                  <a:lnTo>
                    <a:pt x="0" y="21600"/>
                  </a:lnTo>
                  <a:cubicBezTo>
                    <a:pt x="0" y="9671"/>
                    <a:pt x="4074" y="0"/>
                    <a:pt x="9098" y="0"/>
                  </a:cubicBezTo>
                  <a:lnTo>
                    <a:pt x="11560" y="0"/>
                  </a:lnTo>
                  <a:cubicBezTo>
                    <a:pt x="15709" y="0"/>
                    <a:pt x="19332" y="6663"/>
                    <a:pt x="20369" y="16200"/>
                  </a:cubicBezTo>
                  <a:lnTo>
                    <a:pt x="21600" y="16200"/>
                  </a:lnTo>
                  <a:lnTo>
                    <a:pt x="19428" y="21600"/>
                  </a:lnTo>
                  <a:lnTo>
                    <a:pt x="16677" y="16200"/>
                  </a:lnTo>
                  <a:lnTo>
                    <a:pt x="17908" y="16200"/>
                  </a:lnTo>
                  <a:cubicBezTo>
                    <a:pt x="16871" y="6663"/>
                    <a:pt x="13247" y="0"/>
                    <a:pt x="9098" y="0"/>
                  </a:cubicBezTo>
                </a:path>
              </a:pathLst>
            </a:custGeom>
            <a:grpFill/>
            <a:ln w="12700" cap="flat">
              <a:noFill/>
              <a:prstDash val="solid"/>
              <a:round/>
              <a:headEnd type="none" w="med" len="med"/>
              <a:tailEnd type="none" w="med" len="med"/>
            </a:ln>
            <a:extLst/>
          </p:spPr>
          <p:txBody>
            <a:bodyPr lIns="0" tIns="0" rIns="0" bIns="0"/>
            <a:lstStyle/>
            <a:p>
              <a:endParaRPr lang="en-US">
                <a:solidFill>
                  <a:srgbClr val="000000"/>
                </a:solidFill>
                <a:ea typeface="ＭＳ Ｐゴシック" charset="-128"/>
              </a:endParaRPr>
            </a:p>
          </p:txBody>
        </p:sp>
      </p:grpSp>
      <p:grpSp>
        <p:nvGrpSpPr>
          <p:cNvPr id="230" name="Group 229"/>
          <p:cNvGrpSpPr/>
          <p:nvPr/>
        </p:nvGrpSpPr>
        <p:grpSpPr>
          <a:xfrm>
            <a:off x="7374795" y="4221088"/>
            <a:ext cx="452426" cy="369978"/>
            <a:chOff x="1620323" y="4221088"/>
            <a:chExt cx="452426" cy="369978"/>
          </a:xfrm>
          <a:solidFill>
            <a:schemeClr val="tx1">
              <a:lumMod val="65000"/>
              <a:lumOff val="35000"/>
              <a:alpha val="70000"/>
            </a:schemeClr>
          </a:solidFill>
        </p:grpSpPr>
        <p:sp>
          <p:nvSpPr>
            <p:cNvPr id="231" name="AutoShape 22"/>
            <p:cNvSpPr>
              <a:spLocks/>
            </p:cNvSpPr>
            <p:nvPr/>
          </p:nvSpPr>
          <p:spPr bwMode="auto">
            <a:xfrm flipH="1">
              <a:off x="1620323" y="4409925"/>
              <a:ext cx="408302" cy="181141"/>
            </a:xfrm>
            <a:custGeom>
              <a:avLst/>
              <a:gdLst/>
              <a:ahLst/>
              <a:cxnLst/>
              <a:rect l="0" t="0" r="r" b="b"/>
              <a:pathLst>
                <a:path w="21600" h="21600">
                  <a:moveTo>
                    <a:pt x="10329" y="21402"/>
                  </a:moveTo>
                  <a:cubicBezTo>
                    <a:pt x="13990" y="20215"/>
                    <a:pt x="16984" y="13892"/>
                    <a:pt x="17908" y="5400"/>
                  </a:cubicBezTo>
                  <a:lnTo>
                    <a:pt x="16677" y="5400"/>
                  </a:lnTo>
                  <a:lnTo>
                    <a:pt x="19428" y="0"/>
                  </a:lnTo>
                  <a:lnTo>
                    <a:pt x="21600" y="5400"/>
                  </a:lnTo>
                  <a:lnTo>
                    <a:pt x="20369" y="5400"/>
                  </a:lnTo>
                  <a:cubicBezTo>
                    <a:pt x="19332" y="14937"/>
                    <a:pt x="15709" y="21600"/>
                    <a:pt x="11560" y="21600"/>
                  </a:cubicBezTo>
                  <a:lnTo>
                    <a:pt x="9098" y="21600"/>
                  </a:lnTo>
                  <a:cubicBezTo>
                    <a:pt x="4074" y="21600"/>
                    <a:pt x="0" y="11929"/>
                    <a:pt x="0" y="0"/>
                  </a:cubicBezTo>
                  <a:lnTo>
                    <a:pt x="2461" y="0"/>
                  </a:lnTo>
                  <a:cubicBezTo>
                    <a:pt x="2461" y="11929"/>
                    <a:pt x="6535" y="21600"/>
                    <a:pt x="11560" y="21600"/>
                  </a:cubicBezTo>
                </a:path>
              </a:pathLst>
            </a:custGeom>
            <a:grpFill/>
            <a:ln w="12700" cap="flat">
              <a:noFill/>
              <a:prstDash val="solid"/>
              <a:round/>
              <a:headEnd type="none" w="med" len="med"/>
              <a:tailEnd type="none" w="med" len="med"/>
            </a:ln>
            <a:extLst/>
          </p:spPr>
          <p:txBody>
            <a:bodyPr lIns="0" tIns="0" rIns="0" bIns="0"/>
            <a:lstStyle/>
            <a:p>
              <a:endParaRPr lang="en-US">
                <a:solidFill>
                  <a:srgbClr val="000000"/>
                </a:solidFill>
                <a:ea typeface="ＭＳ Ｐゴシック" charset="-128"/>
              </a:endParaRPr>
            </a:p>
          </p:txBody>
        </p:sp>
        <p:sp>
          <p:nvSpPr>
            <p:cNvPr id="232" name="AutoShape 26"/>
            <p:cNvSpPr>
              <a:spLocks/>
            </p:cNvSpPr>
            <p:nvPr/>
          </p:nvSpPr>
          <p:spPr bwMode="auto">
            <a:xfrm>
              <a:off x="1664447" y="4221088"/>
              <a:ext cx="408302" cy="180975"/>
            </a:xfrm>
            <a:custGeom>
              <a:avLst/>
              <a:gdLst/>
              <a:ahLst/>
              <a:cxnLst/>
              <a:rect l="0" t="0" r="r" b="b"/>
              <a:pathLst>
                <a:path w="21600" h="21600">
                  <a:moveTo>
                    <a:pt x="10329" y="198"/>
                  </a:moveTo>
                  <a:cubicBezTo>
                    <a:pt x="5822" y="1659"/>
                    <a:pt x="2461" y="10800"/>
                    <a:pt x="2461" y="21600"/>
                  </a:cubicBezTo>
                  <a:lnTo>
                    <a:pt x="0" y="21600"/>
                  </a:lnTo>
                  <a:cubicBezTo>
                    <a:pt x="0" y="9671"/>
                    <a:pt x="4074" y="0"/>
                    <a:pt x="9098" y="0"/>
                  </a:cubicBezTo>
                  <a:lnTo>
                    <a:pt x="11560" y="0"/>
                  </a:lnTo>
                  <a:cubicBezTo>
                    <a:pt x="15709" y="0"/>
                    <a:pt x="19332" y="6663"/>
                    <a:pt x="20369" y="16200"/>
                  </a:cubicBezTo>
                  <a:lnTo>
                    <a:pt x="21600" y="16200"/>
                  </a:lnTo>
                  <a:lnTo>
                    <a:pt x="19428" y="21600"/>
                  </a:lnTo>
                  <a:lnTo>
                    <a:pt x="16677" y="16200"/>
                  </a:lnTo>
                  <a:lnTo>
                    <a:pt x="17908" y="16200"/>
                  </a:lnTo>
                  <a:cubicBezTo>
                    <a:pt x="16871" y="6663"/>
                    <a:pt x="13247" y="0"/>
                    <a:pt x="9098" y="0"/>
                  </a:cubicBezTo>
                </a:path>
              </a:pathLst>
            </a:custGeom>
            <a:grpFill/>
            <a:ln w="12700" cap="flat">
              <a:noFill/>
              <a:prstDash val="solid"/>
              <a:round/>
              <a:headEnd type="none" w="med" len="med"/>
              <a:tailEnd type="none" w="med" len="med"/>
            </a:ln>
            <a:extLst/>
          </p:spPr>
          <p:txBody>
            <a:bodyPr lIns="0" tIns="0" rIns="0" bIns="0"/>
            <a:lstStyle/>
            <a:p>
              <a:endParaRPr lang="en-US">
                <a:solidFill>
                  <a:srgbClr val="000000"/>
                </a:solidFill>
                <a:ea typeface="ＭＳ Ｐゴシック" charset="-128"/>
              </a:endParaRPr>
            </a:p>
          </p:txBody>
        </p:sp>
      </p:grpSp>
      <p:grpSp>
        <p:nvGrpSpPr>
          <p:cNvPr id="11" name="Group 10"/>
          <p:cNvGrpSpPr/>
          <p:nvPr/>
        </p:nvGrpSpPr>
        <p:grpSpPr>
          <a:xfrm>
            <a:off x="2566641" y="5273454"/>
            <a:ext cx="238191" cy="299472"/>
            <a:chOff x="2483768" y="5285453"/>
            <a:chExt cx="288211" cy="362361"/>
          </a:xfrm>
        </p:grpSpPr>
        <p:pic>
          <p:nvPicPr>
            <p:cNvPr id="234" name="Picture 2"/>
            <p:cNvPicPr>
              <a:picLocks noChangeAspect="1" noChangeArrowheads="1"/>
            </p:cNvPicPr>
            <p:nvPr/>
          </p:nvPicPr>
          <p:blipFill>
            <a:blip r:embed="rId6" cstate="print"/>
            <a:stretch>
              <a:fillRect/>
            </a:stretch>
          </p:blipFill>
          <p:spPr bwMode="auto">
            <a:xfrm>
              <a:off x="2483768" y="5285453"/>
              <a:ext cx="201167" cy="277804"/>
            </a:xfrm>
            <a:prstGeom prst="rect">
              <a:avLst/>
            </a:prstGeom>
            <a:noFill/>
            <a:ln w="9525">
              <a:noFill/>
              <a:miter lim="800000"/>
              <a:headEnd/>
              <a:tailEnd/>
            </a:ln>
            <a:effectLst/>
          </p:spPr>
        </p:pic>
        <p:pic>
          <p:nvPicPr>
            <p:cNvPr id="235" name="Picture 2"/>
            <p:cNvPicPr>
              <a:picLocks noChangeAspect="1" noChangeArrowheads="1"/>
            </p:cNvPicPr>
            <p:nvPr/>
          </p:nvPicPr>
          <p:blipFill>
            <a:blip r:embed="rId6" cstate="print"/>
            <a:stretch>
              <a:fillRect/>
            </a:stretch>
          </p:blipFill>
          <p:spPr bwMode="auto">
            <a:xfrm>
              <a:off x="2570812" y="5370010"/>
              <a:ext cx="201167" cy="277804"/>
            </a:xfrm>
            <a:prstGeom prst="rect">
              <a:avLst/>
            </a:prstGeom>
            <a:noFill/>
            <a:ln w="9525">
              <a:noFill/>
              <a:miter lim="800000"/>
              <a:headEnd/>
              <a:tailEnd/>
            </a:ln>
            <a:effectLst/>
          </p:spPr>
        </p:pic>
      </p:grpSp>
      <p:grpSp>
        <p:nvGrpSpPr>
          <p:cNvPr id="12" name="Group 11"/>
          <p:cNvGrpSpPr/>
          <p:nvPr/>
        </p:nvGrpSpPr>
        <p:grpSpPr>
          <a:xfrm>
            <a:off x="3676689" y="5276175"/>
            <a:ext cx="304045" cy="265304"/>
            <a:chOff x="3661487" y="5301208"/>
            <a:chExt cx="334449" cy="291834"/>
          </a:xfrm>
        </p:grpSpPr>
        <p:pic>
          <p:nvPicPr>
            <p:cNvPr id="236" name="Picture 2" descr="C:\Users\333940\AppData\Local\Microsoft\Windows\Temporary Internet Files\Content.IE5\BRD0D3FD\1344846396_User[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46554" y="5301208"/>
              <a:ext cx="249382" cy="249382"/>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2" descr="C:\Users\333940\AppData\Local\Microsoft\Windows\Temporary Internet Files\Content.IE5\BRD0D3FD\1344846396_User[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61487" y="5343660"/>
              <a:ext cx="249382" cy="2493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2949116" y="5861728"/>
            <a:ext cx="265329" cy="231568"/>
            <a:chOff x="2905204" y="5841061"/>
            <a:chExt cx="353153" cy="308217"/>
          </a:xfrm>
        </p:grpSpPr>
        <p:pic>
          <p:nvPicPr>
            <p:cNvPr id="274" name="Picture 273" descr="kuser.png"/>
            <p:cNvPicPr>
              <a:picLocks noChangeAspect="1"/>
            </p:cNvPicPr>
            <p:nvPr/>
          </p:nvPicPr>
          <p:blipFill>
            <a:blip r:embed="rId4" cstate="print"/>
            <a:stretch>
              <a:fillRect/>
            </a:stretch>
          </p:blipFill>
          <p:spPr>
            <a:xfrm>
              <a:off x="2905204" y="5841061"/>
              <a:ext cx="277091" cy="277091"/>
            </a:xfrm>
            <a:prstGeom prst="rect">
              <a:avLst/>
            </a:prstGeom>
          </p:spPr>
        </p:pic>
        <p:pic>
          <p:nvPicPr>
            <p:cNvPr id="277" name="Picture 276" descr="kuser.png"/>
            <p:cNvPicPr>
              <a:picLocks noChangeAspect="1"/>
            </p:cNvPicPr>
            <p:nvPr/>
          </p:nvPicPr>
          <p:blipFill>
            <a:blip r:embed="rId4" cstate="print"/>
            <a:stretch>
              <a:fillRect/>
            </a:stretch>
          </p:blipFill>
          <p:spPr>
            <a:xfrm>
              <a:off x="2981266" y="5872187"/>
              <a:ext cx="277091" cy="277091"/>
            </a:xfrm>
            <a:prstGeom prst="rect">
              <a:avLst/>
            </a:prstGeom>
          </p:spPr>
        </p:pic>
      </p:grpSp>
      <p:sp>
        <p:nvSpPr>
          <p:cNvPr id="284" name="Rectangle 111"/>
          <p:cNvSpPr>
            <a:spLocks/>
          </p:cNvSpPr>
          <p:nvPr/>
        </p:nvSpPr>
        <p:spPr bwMode="auto">
          <a:xfrm>
            <a:off x="5004048" y="5085184"/>
            <a:ext cx="1047389"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SMEs &amp; SDAs</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285" name="Rectangle 119"/>
          <p:cNvSpPr>
            <a:spLocks/>
          </p:cNvSpPr>
          <p:nvPr/>
        </p:nvSpPr>
        <p:spPr bwMode="auto">
          <a:xfrm>
            <a:off x="6131541" y="5085184"/>
            <a:ext cx="960739" cy="1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Story Authors</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286" name="Rectangle 85"/>
          <p:cNvSpPr>
            <a:spLocks/>
          </p:cNvSpPr>
          <p:nvPr/>
        </p:nvSpPr>
        <p:spPr bwMode="auto">
          <a:xfrm>
            <a:off x="5076056" y="5673322"/>
            <a:ext cx="1996056" cy="8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Test &amp; Technical Ambassador</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grpSp>
        <p:nvGrpSpPr>
          <p:cNvPr id="287" name="Group 286"/>
          <p:cNvGrpSpPr/>
          <p:nvPr/>
        </p:nvGrpSpPr>
        <p:grpSpPr>
          <a:xfrm>
            <a:off x="5374953" y="5273454"/>
            <a:ext cx="238191" cy="299472"/>
            <a:chOff x="2483768" y="5285453"/>
            <a:chExt cx="288211" cy="362361"/>
          </a:xfrm>
        </p:grpSpPr>
        <p:pic>
          <p:nvPicPr>
            <p:cNvPr id="288" name="Picture 2"/>
            <p:cNvPicPr>
              <a:picLocks noChangeAspect="1" noChangeArrowheads="1"/>
            </p:cNvPicPr>
            <p:nvPr/>
          </p:nvPicPr>
          <p:blipFill>
            <a:blip r:embed="rId6" cstate="print"/>
            <a:stretch>
              <a:fillRect/>
            </a:stretch>
          </p:blipFill>
          <p:spPr bwMode="auto">
            <a:xfrm>
              <a:off x="2483768" y="5285453"/>
              <a:ext cx="201167" cy="277804"/>
            </a:xfrm>
            <a:prstGeom prst="rect">
              <a:avLst/>
            </a:prstGeom>
            <a:noFill/>
            <a:ln w="9525">
              <a:noFill/>
              <a:miter lim="800000"/>
              <a:headEnd/>
              <a:tailEnd/>
            </a:ln>
            <a:effectLst/>
          </p:spPr>
        </p:pic>
        <p:pic>
          <p:nvPicPr>
            <p:cNvPr id="289" name="Picture 2"/>
            <p:cNvPicPr>
              <a:picLocks noChangeAspect="1" noChangeArrowheads="1"/>
            </p:cNvPicPr>
            <p:nvPr/>
          </p:nvPicPr>
          <p:blipFill>
            <a:blip r:embed="rId6" cstate="print"/>
            <a:stretch>
              <a:fillRect/>
            </a:stretch>
          </p:blipFill>
          <p:spPr bwMode="auto">
            <a:xfrm>
              <a:off x="2570812" y="5370010"/>
              <a:ext cx="201167" cy="277804"/>
            </a:xfrm>
            <a:prstGeom prst="rect">
              <a:avLst/>
            </a:prstGeom>
            <a:noFill/>
            <a:ln w="9525">
              <a:noFill/>
              <a:miter lim="800000"/>
              <a:headEnd/>
              <a:tailEnd/>
            </a:ln>
            <a:effectLst/>
          </p:spPr>
        </p:pic>
      </p:grpSp>
      <p:grpSp>
        <p:nvGrpSpPr>
          <p:cNvPr id="290" name="Group 289"/>
          <p:cNvGrpSpPr/>
          <p:nvPr/>
        </p:nvGrpSpPr>
        <p:grpSpPr>
          <a:xfrm>
            <a:off x="6485001" y="5276175"/>
            <a:ext cx="304045" cy="265304"/>
            <a:chOff x="3661487" y="5301208"/>
            <a:chExt cx="334449" cy="291834"/>
          </a:xfrm>
        </p:grpSpPr>
        <p:pic>
          <p:nvPicPr>
            <p:cNvPr id="291" name="Picture 2" descr="C:\Users\333940\AppData\Local\Microsoft\Windows\Temporary Internet Files\Content.IE5\BRD0D3FD\1344846396_User[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46554" y="5301208"/>
              <a:ext cx="249382" cy="249382"/>
            </a:xfrm>
            <a:prstGeom prst="rect">
              <a:avLst/>
            </a:prstGeom>
            <a:noFill/>
            <a:extLst>
              <a:ext uri="{909E8E84-426E-40DD-AFC4-6F175D3DCCD1}">
                <a14:hiddenFill xmlns:a14="http://schemas.microsoft.com/office/drawing/2010/main">
                  <a:solidFill>
                    <a:srgbClr val="FFFFFF"/>
                  </a:solidFill>
                </a14:hiddenFill>
              </a:ext>
            </a:extLst>
          </p:spPr>
        </p:pic>
        <p:pic>
          <p:nvPicPr>
            <p:cNvPr id="292" name="Picture 2" descr="C:\Users\333940\AppData\Local\Microsoft\Windows\Temporary Internet Files\Content.IE5\BRD0D3FD\1344846396_User[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61487" y="5343660"/>
              <a:ext cx="249382" cy="2493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3" name="Group 292"/>
          <p:cNvGrpSpPr/>
          <p:nvPr/>
        </p:nvGrpSpPr>
        <p:grpSpPr>
          <a:xfrm>
            <a:off x="5901444" y="5861728"/>
            <a:ext cx="265329" cy="231568"/>
            <a:chOff x="2905204" y="5841061"/>
            <a:chExt cx="353153" cy="308217"/>
          </a:xfrm>
        </p:grpSpPr>
        <p:pic>
          <p:nvPicPr>
            <p:cNvPr id="294" name="Picture 293" descr="kuser.png"/>
            <p:cNvPicPr>
              <a:picLocks noChangeAspect="1"/>
            </p:cNvPicPr>
            <p:nvPr/>
          </p:nvPicPr>
          <p:blipFill>
            <a:blip r:embed="rId4" cstate="print"/>
            <a:stretch>
              <a:fillRect/>
            </a:stretch>
          </p:blipFill>
          <p:spPr>
            <a:xfrm>
              <a:off x="2905204" y="5841061"/>
              <a:ext cx="277091" cy="277091"/>
            </a:xfrm>
            <a:prstGeom prst="rect">
              <a:avLst/>
            </a:prstGeom>
          </p:spPr>
        </p:pic>
        <p:pic>
          <p:nvPicPr>
            <p:cNvPr id="295" name="Picture 294" descr="kuser.png"/>
            <p:cNvPicPr>
              <a:picLocks noChangeAspect="1"/>
            </p:cNvPicPr>
            <p:nvPr/>
          </p:nvPicPr>
          <p:blipFill>
            <a:blip r:embed="rId4" cstate="print"/>
            <a:stretch>
              <a:fillRect/>
            </a:stretch>
          </p:blipFill>
          <p:spPr>
            <a:xfrm>
              <a:off x="2981266" y="5872187"/>
              <a:ext cx="277091" cy="277091"/>
            </a:xfrm>
            <a:prstGeom prst="rect">
              <a:avLst/>
            </a:prstGeom>
          </p:spPr>
        </p:pic>
      </p:grpSp>
    </p:spTree>
    <p:extLst>
      <p:ext uri="{BB962C8B-B14F-4D97-AF65-F5344CB8AC3E}">
        <p14:creationId xmlns:p14="http://schemas.microsoft.com/office/powerpoint/2010/main" val="36242765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20"/>
          <p:cNvSpPr txBox="1"/>
          <p:nvPr/>
        </p:nvSpPr>
        <p:spPr bwMode="auto">
          <a:xfrm>
            <a:off x="76200" y="1190685"/>
            <a:ext cx="1420582" cy="4524315"/>
          </a:xfrm>
          <a:prstGeom prst="rect">
            <a:avLst/>
          </a:prstGeom>
          <a:noFill/>
          <a:ln w="9525">
            <a:noFill/>
            <a:miter lim="800000"/>
            <a:headEnd/>
            <a:tailEnd/>
          </a:ln>
        </p:spPr>
        <p:txBody>
          <a:bodyPr wrap="none" rtlCol="0">
            <a:prstTxWarp prst="textNoShape">
              <a:avLst/>
            </a:prstTxWarp>
            <a:spAutoFit/>
          </a:bodyPr>
          <a:lstStyle/>
          <a:p>
            <a:pPr algn="ctr" eaLnBrk="0" hangingPunct="0"/>
            <a:r>
              <a:rPr lang="ja-JP" altLang="en-US" sz="9600" dirty="0" smtClean="0">
                <a:solidFill>
                  <a:srgbClr val="E3EDF5"/>
                </a:solidFill>
              </a:rPr>
              <a:t>大</a:t>
            </a:r>
            <a:endParaRPr lang="en-US" altLang="ja-JP" sz="9600" dirty="0" smtClean="0">
              <a:solidFill>
                <a:srgbClr val="E3EDF5"/>
              </a:solidFill>
            </a:endParaRPr>
          </a:p>
          <a:p>
            <a:pPr algn="ctr" eaLnBrk="0" hangingPunct="0"/>
            <a:r>
              <a:rPr lang="ja-JP" altLang="en-US" sz="9600" dirty="0" smtClean="0">
                <a:solidFill>
                  <a:srgbClr val="E3EDF5"/>
                </a:solidFill>
              </a:rPr>
              <a:t>規</a:t>
            </a:r>
            <a:endParaRPr lang="en-US" altLang="ja-JP" sz="9600" dirty="0" smtClean="0">
              <a:solidFill>
                <a:srgbClr val="E3EDF5"/>
              </a:solidFill>
            </a:endParaRPr>
          </a:p>
          <a:p>
            <a:pPr algn="ctr" eaLnBrk="0" hangingPunct="0"/>
            <a:r>
              <a:rPr lang="ja-JP" altLang="en-US" sz="9600" dirty="0" smtClean="0">
                <a:solidFill>
                  <a:srgbClr val="E3EDF5"/>
                </a:solidFill>
              </a:rPr>
              <a:t>模</a:t>
            </a:r>
            <a:endParaRPr lang="ja-JP" altLang="en-US" sz="9600" dirty="0">
              <a:solidFill>
                <a:srgbClr val="E3EDF5"/>
              </a:solidFill>
            </a:endParaRPr>
          </a:p>
        </p:txBody>
      </p:sp>
      <p:sp>
        <p:nvSpPr>
          <p:cNvPr id="2" name="Title 1"/>
          <p:cNvSpPr>
            <a:spLocks noGrp="1"/>
          </p:cNvSpPr>
          <p:nvPr>
            <p:ph type="title"/>
          </p:nvPr>
        </p:nvSpPr>
        <p:spPr>
          <a:xfrm>
            <a:off x="152400" y="242248"/>
            <a:ext cx="8610600" cy="522456"/>
          </a:xfrm>
        </p:spPr>
        <p:txBody>
          <a:bodyPr/>
          <a:lstStyle/>
          <a:p>
            <a:r>
              <a:rPr lang="en-US" dirty="0">
                <a:latin typeface="Arial" panose="020B0604020202020204" pitchFamily="34" charset="0"/>
                <a:cs typeface="Arial" panose="020B0604020202020204" pitchFamily="34" charset="0"/>
              </a:rPr>
              <a:t>Daikibo Concept to Delivery Interaction</a:t>
            </a:r>
          </a:p>
        </p:txBody>
      </p:sp>
      <p:sp>
        <p:nvSpPr>
          <p:cNvPr id="4" name="Slide Number Placeholder 3"/>
          <p:cNvSpPr>
            <a:spLocks noGrp="1"/>
          </p:cNvSpPr>
          <p:nvPr>
            <p:ph type="sldNum" sz="quarter" idx="10"/>
          </p:nvPr>
        </p:nvSpPr>
        <p:spPr>
          <a:noFill/>
          <a:ln>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3D4F275F-2261-41A4-924D-D87C36E20C1B}" type="slidenum">
              <a:rPr lang="en-US"/>
              <a:pPr/>
              <a:t>13</a:t>
            </a:fld>
            <a:endParaRPr lang="en-US" dirty="0"/>
          </a:p>
        </p:txBody>
      </p:sp>
      <p:sp>
        <p:nvSpPr>
          <p:cNvPr id="278" name="AutoShape 30"/>
          <p:cNvSpPr>
            <a:spLocks/>
          </p:cNvSpPr>
          <p:nvPr/>
        </p:nvSpPr>
        <p:spPr bwMode="auto">
          <a:xfrm>
            <a:off x="323528" y="764704"/>
            <a:ext cx="8568952" cy="3140461"/>
          </a:xfrm>
          <a:prstGeom prst="roundRect">
            <a:avLst>
              <a:gd name="adj" fmla="val 16667"/>
            </a:avLst>
          </a:prstGeom>
          <a:solidFill>
            <a:srgbClr val="00B0F0">
              <a:alpha val="11000"/>
            </a:srgbClr>
          </a:solidFill>
          <a:ln w="9525" cap="flat">
            <a:solidFill>
              <a:srgbClr val="00B0F0">
                <a:alpha val="42000"/>
              </a:srgbClr>
            </a:solidFill>
            <a:prstDash val="solid"/>
            <a:round/>
            <a:headEnd type="none" w="med" len="med"/>
            <a:tailEnd type="none" w="med" len="med"/>
          </a:ln>
        </p:spPr>
        <p:txBody>
          <a:bodyPr lIns="0" tIns="0" rIns="0" bIns="0"/>
          <a:lstStyle/>
          <a:p>
            <a:endParaRPr lang="en-US">
              <a:solidFill>
                <a:srgbClr val="000000"/>
              </a:solidFill>
              <a:ea typeface="ＭＳ Ｐゴシック" charset="-128"/>
            </a:endParaRPr>
          </a:p>
        </p:txBody>
      </p:sp>
      <p:sp>
        <p:nvSpPr>
          <p:cNvPr id="279" name="Rectangle 58"/>
          <p:cNvSpPr>
            <a:spLocks/>
          </p:cNvSpPr>
          <p:nvPr/>
        </p:nvSpPr>
        <p:spPr bwMode="auto">
          <a:xfrm>
            <a:off x="323528" y="836712"/>
            <a:ext cx="8568952" cy="367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80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Concept Team</a:t>
            </a:r>
            <a:endParaRPr lang="en-US" sz="180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5" name="Rounded Rectangle 4"/>
          <p:cNvSpPr/>
          <p:nvPr/>
        </p:nvSpPr>
        <p:spPr bwMode="auto">
          <a:xfrm>
            <a:off x="604317" y="1268760"/>
            <a:ext cx="8072139" cy="864096"/>
          </a:xfrm>
          <a:prstGeom prst="roundRect">
            <a:avLst/>
          </a:prstGeom>
          <a:solidFill>
            <a:srgbClr val="00B0F0">
              <a:alpha val="20000"/>
            </a:srgbClr>
          </a:solidFill>
          <a:ln w="9525" cap="flat" cmpd="sng" algn="ctr">
            <a:solidFill>
              <a:srgbClr val="00B0F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dirty="0">
              <a:solidFill>
                <a:srgbClr val="000000"/>
              </a:solidFill>
              <a:latin typeface="Arial" pitchFamily="-12" charset="0"/>
              <a:ea typeface="ＭＳ Ｐゴシック" pitchFamily="-12" charset="-128"/>
              <a:cs typeface="ＭＳ Ｐゴシック" pitchFamily="-12" charset="-128"/>
            </a:endParaRPr>
          </a:p>
        </p:txBody>
      </p:sp>
      <p:sp>
        <p:nvSpPr>
          <p:cNvPr id="28" name="AutoShape 30"/>
          <p:cNvSpPr>
            <a:spLocks/>
          </p:cNvSpPr>
          <p:nvPr/>
        </p:nvSpPr>
        <p:spPr bwMode="auto">
          <a:xfrm>
            <a:off x="323527" y="4302716"/>
            <a:ext cx="4019701" cy="1862588"/>
          </a:xfrm>
          <a:prstGeom prst="roundRect">
            <a:avLst>
              <a:gd name="adj" fmla="val 16667"/>
            </a:avLst>
          </a:prstGeom>
          <a:solidFill>
            <a:srgbClr val="E5D6F2">
              <a:alpha val="70000"/>
            </a:srgbClr>
          </a:solidFill>
          <a:ln w="9525" cap="flat">
            <a:solidFill>
              <a:srgbClr val="C59EE2"/>
            </a:solidFill>
            <a:prstDash val="solid"/>
            <a:round/>
            <a:headEnd type="none" w="med" len="med"/>
            <a:tailEnd type="none" w="med" len="med"/>
          </a:ln>
        </p:spPr>
        <p:txBody>
          <a:bodyPr lIns="0" tIns="0" rIns="0" bIns="0"/>
          <a:lstStyle/>
          <a:p>
            <a:endParaRPr lang="en-US">
              <a:solidFill>
                <a:srgbClr val="000000"/>
              </a:solidFill>
              <a:ea typeface="ＭＳ Ｐゴシック" charset="-128"/>
            </a:endParaRPr>
          </a:p>
        </p:txBody>
      </p:sp>
      <p:sp>
        <p:nvSpPr>
          <p:cNvPr id="98" name="Rectangle 111"/>
          <p:cNvSpPr>
            <a:spLocks/>
          </p:cNvSpPr>
          <p:nvPr/>
        </p:nvSpPr>
        <p:spPr bwMode="auto">
          <a:xfrm>
            <a:off x="2684632" y="5552524"/>
            <a:ext cx="591224"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ATF</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100" name="Rectangle 119"/>
          <p:cNvSpPr>
            <a:spLocks/>
          </p:cNvSpPr>
          <p:nvPr/>
        </p:nvSpPr>
        <p:spPr bwMode="auto">
          <a:xfrm>
            <a:off x="3035197" y="4916921"/>
            <a:ext cx="960739" cy="1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Developers</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208" name="Rectangle 85"/>
          <p:cNvSpPr>
            <a:spLocks/>
          </p:cNvSpPr>
          <p:nvPr/>
        </p:nvSpPr>
        <p:spPr bwMode="auto">
          <a:xfrm>
            <a:off x="3509453" y="5552524"/>
            <a:ext cx="846523" cy="2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Testers</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10" name="Oval 9"/>
          <p:cNvSpPr/>
          <p:nvPr/>
        </p:nvSpPr>
        <p:spPr bwMode="auto">
          <a:xfrm rot="2067971">
            <a:off x="904569" y="1882122"/>
            <a:ext cx="2051602" cy="4548345"/>
          </a:xfrm>
          <a:prstGeom prst="ellipse">
            <a:avLst/>
          </a:prstGeom>
          <a:solidFill>
            <a:srgbClr val="FFFF99">
              <a:alpha val="40000"/>
            </a:srgbClr>
          </a:solidFill>
          <a:ln w="9525" cap="flat" cmpd="sng" algn="ctr">
            <a:solidFill>
              <a:srgbClr val="9E9A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solidFill>
                <a:srgbClr val="000000"/>
              </a:solidFill>
              <a:latin typeface="Arial" pitchFamily="-12" charset="0"/>
              <a:ea typeface="ＭＳ Ｐゴシック" pitchFamily="-12" charset="-128"/>
              <a:cs typeface="ＭＳ Ｐゴシック" pitchFamily="-12" charset="-128"/>
            </a:endParaRPr>
          </a:p>
        </p:txBody>
      </p:sp>
      <p:sp>
        <p:nvSpPr>
          <p:cNvPr id="183" name="AutoShape 30"/>
          <p:cNvSpPr>
            <a:spLocks/>
          </p:cNvSpPr>
          <p:nvPr/>
        </p:nvSpPr>
        <p:spPr bwMode="auto">
          <a:xfrm>
            <a:off x="4894675" y="4302716"/>
            <a:ext cx="3925797" cy="1862588"/>
          </a:xfrm>
          <a:prstGeom prst="roundRect">
            <a:avLst>
              <a:gd name="adj" fmla="val 16667"/>
            </a:avLst>
          </a:prstGeom>
          <a:solidFill>
            <a:srgbClr val="E5D6F2">
              <a:alpha val="69804"/>
            </a:srgbClr>
          </a:solidFill>
          <a:ln w="9525" cap="flat">
            <a:solidFill>
              <a:srgbClr val="C59EE2"/>
            </a:solidFill>
            <a:prstDash val="solid"/>
            <a:round/>
            <a:headEnd type="none" w="med" len="med"/>
            <a:tailEnd type="none" w="med" len="med"/>
          </a:ln>
        </p:spPr>
        <p:txBody>
          <a:bodyPr lIns="0" tIns="0" rIns="0" bIns="0"/>
          <a:lstStyle/>
          <a:p>
            <a:endParaRPr lang="en-US">
              <a:solidFill>
                <a:srgbClr val="000000"/>
              </a:solidFill>
              <a:ea typeface="ＭＳ Ｐゴシック" charset="-128"/>
            </a:endParaRPr>
          </a:p>
        </p:txBody>
      </p:sp>
      <p:sp>
        <p:nvSpPr>
          <p:cNvPr id="184" name="Rectangle 58"/>
          <p:cNvSpPr>
            <a:spLocks/>
          </p:cNvSpPr>
          <p:nvPr/>
        </p:nvSpPr>
        <p:spPr bwMode="auto">
          <a:xfrm>
            <a:off x="5079883" y="4509120"/>
            <a:ext cx="1355941" cy="25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400" dirty="0">
                <a:solidFill>
                  <a:srgbClr val="000000"/>
                </a:solidFill>
                <a:latin typeface="Arial" panose="020B0604020202020204" pitchFamily="34" charset="0"/>
                <a:ea typeface="ＭＳ Ｐゴシック" charset="0"/>
                <a:cs typeface="Arial" panose="020B0604020202020204" pitchFamily="34" charset="0"/>
                <a:sym typeface="Arial Bold" charset="0"/>
              </a:rPr>
              <a:t>Delivery Team</a:t>
            </a:r>
          </a:p>
        </p:txBody>
      </p:sp>
      <p:sp>
        <p:nvSpPr>
          <p:cNvPr id="263" name="Rectangle 58"/>
          <p:cNvSpPr>
            <a:spLocks/>
          </p:cNvSpPr>
          <p:nvPr/>
        </p:nvSpPr>
        <p:spPr bwMode="auto">
          <a:xfrm>
            <a:off x="2956060" y="4509120"/>
            <a:ext cx="1327908" cy="226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40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Delivery Team</a:t>
            </a:r>
            <a:endParaRPr lang="en-US" sz="140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264" name="Oval 263"/>
          <p:cNvSpPr/>
          <p:nvPr/>
        </p:nvSpPr>
        <p:spPr bwMode="auto">
          <a:xfrm rot="19869007">
            <a:off x="6367492" y="1989094"/>
            <a:ext cx="2021526" cy="4363501"/>
          </a:xfrm>
          <a:prstGeom prst="ellipse">
            <a:avLst/>
          </a:prstGeom>
          <a:solidFill>
            <a:srgbClr val="FFFF99">
              <a:alpha val="40000"/>
            </a:srgbClr>
          </a:solidFill>
          <a:ln w="9525" cap="flat" cmpd="sng" algn="ctr">
            <a:solidFill>
              <a:srgbClr val="9E9A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solidFill>
                <a:srgbClr val="000000"/>
              </a:solidFill>
              <a:latin typeface="Arial" pitchFamily="-12" charset="0"/>
              <a:ea typeface="ＭＳ Ｐゴシック" pitchFamily="-12" charset="-128"/>
              <a:cs typeface="ＭＳ Ｐゴシック" pitchFamily="-12" charset="-128"/>
            </a:endParaRPr>
          </a:p>
        </p:txBody>
      </p:sp>
      <p:sp>
        <p:nvSpPr>
          <p:cNvPr id="165" name="Rectangle 110"/>
          <p:cNvSpPr>
            <a:spLocks/>
          </p:cNvSpPr>
          <p:nvPr/>
        </p:nvSpPr>
        <p:spPr bwMode="auto">
          <a:xfrm>
            <a:off x="1466492" y="3048000"/>
            <a:ext cx="873260" cy="2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Test</a:t>
            </a:r>
          </a:p>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Ambassador</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166" name="Rectangle 119"/>
          <p:cNvSpPr>
            <a:spLocks/>
          </p:cNvSpPr>
          <p:nvPr/>
        </p:nvSpPr>
        <p:spPr bwMode="auto">
          <a:xfrm>
            <a:off x="2357789" y="3068960"/>
            <a:ext cx="1134091" cy="18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Tech </a:t>
            </a:r>
            <a:r>
              <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rPr>
              <a:t>Ambassador</a:t>
            </a:r>
          </a:p>
        </p:txBody>
      </p:sp>
      <p:sp>
        <p:nvSpPr>
          <p:cNvPr id="282" name="Rectangle 110"/>
          <p:cNvSpPr>
            <a:spLocks/>
          </p:cNvSpPr>
          <p:nvPr/>
        </p:nvSpPr>
        <p:spPr bwMode="auto">
          <a:xfrm>
            <a:off x="611560" y="1378092"/>
            <a:ext cx="1230419" cy="32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Product owner</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283" name="Rectangle 111"/>
          <p:cNvSpPr>
            <a:spLocks/>
          </p:cNvSpPr>
          <p:nvPr/>
        </p:nvSpPr>
        <p:spPr bwMode="auto">
          <a:xfrm>
            <a:off x="7452320" y="1412776"/>
            <a:ext cx="1042427" cy="23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rPr>
              <a:t>Concept Story Authors</a:t>
            </a:r>
          </a:p>
        </p:txBody>
      </p:sp>
      <p:sp>
        <p:nvSpPr>
          <p:cNvPr id="142" name="Rectangle 110"/>
          <p:cNvSpPr>
            <a:spLocks/>
          </p:cNvSpPr>
          <p:nvPr/>
        </p:nvSpPr>
        <p:spPr bwMode="auto">
          <a:xfrm>
            <a:off x="1907704" y="1412776"/>
            <a:ext cx="1298248" cy="32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rPr>
              <a:t>Lead Story </a:t>
            </a: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Author</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146" name="Rectangle 110"/>
          <p:cNvSpPr>
            <a:spLocks/>
          </p:cNvSpPr>
          <p:nvPr/>
        </p:nvSpPr>
        <p:spPr bwMode="auto">
          <a:xfrm>
            <a:off x="4932040" y="1466464"/>
            <a:ext cx="1072932" cy="32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rPr>
              <a:t>SMEs </a:t>
            </a: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&amp; SDAs</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150" name="Rectangle 110"/>
          <p:cNvSpPr>
            <a:spLocks/>
          </p:cNvSpPr>
          <p:nvPr/>
        </p:nvSpPr>
        <p:spPr bwMode="auto">
          <a:xfrm>
            <a:off x="6260903" y="1472437"/>
            <a:ext cx="975393" cy="32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rPr>
              <a:t>Story Authors</a:t>
            </a:r>
          </a:p>
        </p:txBody>
      </p:sp>
      <p:sp>
        <p:nvSpPr>
          <p:cNvPr id="316" name="Rectangle 110"/>
          <p:cNvSpPr>
            <a:spLocks/>
          </p:cNvSpPr>
          <p:nvPr/>
        </p:nvSpPr>
        <p:spPr bwMode="auto">
          <a:xfrm>
            <a:off x="3417768" y="1434101"/>
            <a:ext cx="1298248" cy="26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rPr>
              <a:t>Program Manager</a:t>
            </a:r>
          </a:p>
        </p:txBody>
      </p:sp>
      <p:pic>
        <p:nvPicPr>
          <p:cNvPr id="182" name="Picture 181" descr="icon_people.png"/>
          <p:cNvPicPr>
            <a:picLocks noChangeAspect="1"/>
          </p:cNvPicPr>
          <p:nvPr/>
        </p:nvPicPr>
        <p:blipFill>
          <a:blip r:embed="rId3" cstate="print"/>
          <a:stretch>
            <a:fillRect/>
          </a:stretch>
        </p:blipFill>
        <p:spPr>
          <a:xfrm>
            <a:off x="995045" y="1679848"/>
            <a:ext cx="381000" cy="381000"/>
          </a:xfrm>
          <a:prstGeom prst="rect">
            <a:avLst/>
          </a:prstGeom>
        </p:spPr>
      </p:pic>
      <p:pic>
        <p:nvPicPr>
          <p:cNvPr id="161" name="Picture 160" descr="icon_people.png"/>
          <p:cNvPicPr>
            <a:picLocks noChangeAspect="1"/>
          </p:cNvPicPr>
          <p:nvPr/>
        </p:nvPicPr>
        <p:blipFill>
          <a:blip r:embed="rId3" cstate="print"/>
          <a:stretch>
            <a:fillRect/>
          </a:stretch>
        </p:blipFill>
        <p:spPr>
          <a:xfrm>
            <a:off x="3859328" y="1661184"/>
            <a:ext cx="381000" cy="381000"/>
          </a:xfrm>
          <a:prstGeom prst="rect">
            <a:avLst/>
          </a:prstGeom>
        </p:spPr>
      </p:pic>
      <p:pic>
        <p:nvPicPr>
          <p:cNvPr id="214" name="Picture 213" descr="icon_people.png"/>
          <p:cNvPicPr>
            <a:picLocks noChangeAspect="1"/>
          </p:cNvPicPr>
          <p:nvPr/>
        </p:nvPicPr>
        <p:blipFill>
          <a:blip r:embed="rId3" cstate="print"/>
          <a:stretch>
            <a:fillRect/>
          </a:stretch>
        </p:blipFill>
        <p:spPr>
          <a:xfrm>
            <a:off x="1684709" y="3408040"/>
            <a:ext cx="381000" cy="381000"/>
          </a:xfrm>
          <a:prstGeom prst="rect">
            <a:avLst/>
          </a:prstGeom>
        </p:spPr>
      </p:pic>
      <p:pic>
        <p:nvPicPr>
          <p:cNvPr id="216" name="Picture 2"/>
          <p:cNvPicPr>
            <a:picLocks noChangeAspect="1" noChangeArrowheads="1"/>
          </p:cNvPicPr>
          <p:nvPr/>
        </p:nvPicPr>
        <p:blipFill>
          <a:blip r:embed="rId4" cstate="print"/>
          <a:stretch>
            <a:fillRect/>
          </a:stretch>
        </p:blipFill>
        <p:spPr bwMode="auto">
          <a:xfrm>
            <a:off x="2771800" y="3501008"/>
            <a:ext cx="201167" cy="277804"/>
          </a:xfrm>
          <a:prstGeom prst="rect">
            <a:avLst/>
          </a:prstGeom>
          <a:noFill/>
          <a:ln w="9525">
            <a:noFill/>
            <a:miter lim="800000"/>
            <a:headEnd/>
            <a:tailEnd/>
          </a:ln>
          <a:effectLst/>
        </p:spPr>
      </p:pic>
      <p:grpSp>
        <p:nvGrpSpPr>
          <p:cNvPr id="3" name="Group 2"/>
          <p:cNvGrpSpPr/>
          <p:nvPr/>
        </p:nvGrpSpPr>
        <p:grpSpPr>
          <a:xfrm>
            <a:off x="1458342" y="3923118"/>
            <a:ext cx="452426" cy="369978"/>
            <a:chOff x="1620323" y="4221088"/>
            <a:chExt cx="452426" cy="369978"/>
          </a:xfrm>
          <a:solidFill>
            <a:schemeClr val="tx1">
              <a:lumMod val="65000"/>
              <a:lumOff val="35000"/>
              <a:alpha val="70000"/>
            </a:schemeClr>
          </a:solidFill>
        </p:grpSpPr>
        <p:sp>
          <p:nvSpPr>
            <p:cNvPr id="228" name="AutoShape 22"/>
            <p:cNvSpPr>
              <a:spLocks/>
            </p:cNvSpPr>
            <p:nvPr/>
          </p:nvSpPr>
          <p:spPr bwMode="auto">
            <a:xfrm flipH="1">
              <a:off x="1620323" y="4409925"/>
              <a:ext cx="408302" cy="181141"/>
            </a:xfrm>
            <a:custGeom>
              <a:avLst/>
              <a:gdLst/>
              <a:ahLst/>
              <a:cxnLst/>
              <a:rect l="0" t="0" r="r" b="b"/>
              <a:pathLst>
                <a:path w="21600" h="21600">
                  <a:moveTo>
                    <a:pt x="10329" y="21402"/>
                  </a:moveTo>
                  <a:cubicBezTo>
                    <a:pt x="13990" y="20215"/>
                    <a:pt x="16984" y="13892"/>
                    <a:pt x="17908" y="5400"/>
                  </a:cubicBezTo>
                  <a:lnTo>
                    <a:pt x="16677" y="5400"/>
                  </a:lnTo>
                  <a:lnTo>
                    <a:pt x="19428" y="0"/>
                  </a:lnTo>
                  <a:lnTo>
                    <a:pt x="21600" y="5400"/>
                  </a:lnTo>
                  <a:lnTo>
                    <a:pt x="20369" y="5400"/>
                  </a:lnTo>
                  <a:cubicBezTo>
                    <a:pt x="19332" y="14937"/>
                    <a:pt x="15709" y="21600"/>
                    <a:pt x="11560" y="21600"/>
                  </a:cubicBezTo>
                  <a:lnTo>
                    <a:pt x="9098" y="21600"/>
                  </a:lnTo>
                  <a:cubicBezTo>
                    <a:pt x="4074" y="21600"/>
                    <a:pt x="0" y="11929"/>
                    <a:pt x="0" y="0"/>
                  </a:cubicBezTo>
                  <a:lnTo>
                    <a:pt x="2461" y="0"/>
                  </a:lnTo>
                  <a:cubicBezTo>
                    <a:pt x="2461" y="11929"/>
                    <a:pt x="6535" y="21600"/>
                    <a:pt x="11560" y="21600"/>
                  </a:cubicBezTo>
                </a:path>
              </a:pathLst>
            </a:custGeom>
            <a:grpFill/>
            <a:ln w="12700" cap="flat">
              <a:noFill/>
              <a:prstDash val="solid"/>
              <a:round/>
              <a:headEnd type="none" w="med" len="med"/>
              <a:tailEnd type="none" w="med" len="med"/>
            </a:ln>
            <a:extLst/>
          </p:spPr>
          <p:txBody>
            <a:bodyPr lIns="0" tIns="0" rIns="0" bIns="0"/>
            <a:lstStyle/>
            <a:p>
              <a:endParaRPr lang="en-US">
                <a:solidFill>
                  <a:srgbClr val="000000"/>
                </a:solidFill>
                <a:ea typeface="ＭＳ Ｐゴシック" charset="-128"/>
              </a:endParaRPr>
            </a:p>
          </p:txBody>
        </p:sp>
        <p:sp>
          <p:nvSpPr>
            <p:cNvPr id="229" name="AutoShape 26"/>
            <p:cNvSpPr>
              <a:spLocks/>
            </p:cNvSpPr>
            <p:nvPr/>
          </p:nvSpPr>
          <p:spPr bwMode="auto">
            <a:xfrm>
              <a:off x="1664447" y="4221088"/>
              <a:ext cx="408302" cy="180975"/>
            </a:xfrm>
            <a:custGeom>
              <a:avLst/>
              <a:gdLst/>
              <a:ahLst/>
              <a:cxnLst/>
              <a:rect l="0" t="0" r="r" b="b"/>
              <a:pathLst>
                <a:path w="21600" h="21600">
                  <a:moveTo>
                    <a:pt x="10329" y="198"/>
                  </a:moveTo>
                  <a:cubicBezTo>
                    <a:pt x="5822" y="1659"/>
                    <a:pt x="2461" y="10800"/>
                    <a:pt x="2461" y="21600"/>
                  </a:cubicBezTo>
                  <a:lnTo>
                    <a:pt x="0" y="21600"/>
                  </a:lnTo>
                  <a:cubicBezTo>
                    <a:pt x="0" y="9671"/>
                    <a:pt x="4074" y="0"/>
                    <a:pt x="9098" y="0"/>
                  </a:cubicBezTo>
                  <a:lnTo>
                    <a:pt x="11560" y="0"/>
                  </a:lnTo>
                  <a:cubicBezTo>
                    <a:pt x="15709" y="0"/>
                    <a:pt x="19332" y="6663"/>
                    <a:pt x="20369" y="16200"/>
                  </a:cubicBezTo>
                  <a:lnTo>
                    <a:pt x="21600" y="16200"/>
                  </a:lnTo>
                  <a:lnTo>
                    <a:pt x="19428" y="21600"/>
                  </a:lnTo>
                  <a:lnTo>
                    <a:pt x="16677" y="16200"/>
                  </a:lnTo>
                  <a:lnTo>
                    <a:pt x="17908" y="16200"/>
                  </a:lnTo>
                  <a:cubicBezTo>
                    <a:pt x="16871" y="6663"/>
                    <a:pt x="13247" y="0"/>
                    <a:pt x="9098" y="0"/>
                  </a:cubicBezTo>
                </a:path>
              </a:pathLst>
            </a:custGeom>
            <a:grpFill/>
            <a:ln w="12700" cap="flat">
              <a:noFill/>
              <a:prstDash val="solid"/>
              <a:round/>
              <a:headEnd type="none" w="med" len="med"/>
              <a:tailEnd type="none" w="med" len="med"/>
            </a:ln>
            <a:extLst/>
          </p:spPr>
          <p:txBody>
            <a:bodyPr lIns="0" tIns="0" rIns="0" bIns="0"/>
            <a:lstStyle/>
            <a:p>
              <a:endParaRPr lang="en-US">
                <a:solidFill>
                  <a:srgbClr val="000000"/>
                </a:solidFill>
                <a:ea typeface="ＭＳ Ｐゴシック" charset="-128"/>
              </a:endParaRPr>
            </a:p>
          </p:txBody>
        </p:sp>
      </p:grpSp>
      <p:grpSp>
        <p:nvGrpSpPr>
          <p:cNvPr id="230" name="Group 229"/>
          <p:cNvGrpSpPr/>
          <p:nvPr/>
        </p:nvGrpSpPr>
        <p:grpSpPr>
          <a:xfrm>
            <a:off x="7374795" y="3923118"/>
            <a:ext cx="452426" cy="369978"/>
            <a:chOff x="1620323" y="4221088"/>
            <a:chExt cx="452426" cy="369978"/>
          </a:xfrm>
          <a:solidFill>
            <a:schemeClr val="tx1">
              <a:lumMod val="65000"/>
              <a:lumOff val="35000"/>
              <a:alpha val="70000"/>
            </a:schemeClr>
          </a:solidFill>
        </p:grpSpPr>
        <p:sp>
          <p:nvSpPr>
            <p:cNvPr id="231" name="AutoShape 22"/>
            <p:cNvSpPr>
              <a:spLocks/>
            </p:cNvSpPr>
            <p:nvPr/>
          </p:nvSpPr>
          <p:spPr bwMode="auto">
            <a:xfrm flipH="1">
              <a:off x="1620323" y="4409925"/>
              <a:ext cx="408302" cy="181141"/>
            </a:xfrm>
            <a:custGeom>
              <a:avLst/>
              <a:gdLst/>
              <a:ahLst/>
              <a:cxnLst/>
              <a:rect l="0" t="0" r="r" b="b"/>
              <a:pathLst>
                <a:path w="21600" h="21600">
                  <a:moveTo>
                    <a:pt x="10329" y="21402"/>
                  </a:moveTo>
                  <a:cubicBezTo>
                    <a:pt x="13990" y="20215"/>
                    <a:pt x="16984" y="13892"/>
                    <a:pt x="17908" y="5400"/>
                  </a:cubicBezTo>
                  <a:lnTo>
                    <a:pt x="16677" y="5400"/>
                  </a:lnTo>
                  <a:lnTo>
                    <a:pt x="19428" y="0"/>
                  </a:lnTo>
                  <a:lnTo>
                    <a:pt x="21600" y="5400"/>
                  </a:lnTo>
                  <a:lnTo>
                    <a:pt x="20369" y="5400"/>
                  </a:lnTo>
                  <a:cubicBezTo>
                    <a:pt x="19332" y="14937"/>
                    <a:pt x="15709" y="21600"/>
                    <a:pt x="11560" y="21600"/>
                  </a:cubicBezTo>
                  <a:lnTo>
                    <a:pt x="9098" y="21600"/>
                  </a:lnTo>
                  <a:cubicBezTo>
                    <a:pt x="4074" y="21600"/>
                    <a:pt x="0" y="11929"/>
                    <a:pt x="0" y="0"/>
                  </a:cubicBezTo>
                  <a:lnTo>
                    <a:pt x="2461" y="0"/>
                  </a:lnTo>
                  <a:cubicBezTo>
                    <a:pt x="2461" y="11929"/>
                    <a:pt x="6535" y="21600"/>
                    <a:pt x="11560" y="21600"/>
                  </a:cubicBezTo>
                </a:path>
              </a:pathLst>
            </a:custGeom>
            <a:grpFill/>
            <a:ln w="12700" cap="flat">
              <a:noFill/>
              <a:prstDash val="solid"/>
              <a:round/>
              <a:headEnd type="none" w="med" len="med"/>
              <a:tailEnd type="none" w="med" len="med"/>
            </a:ln>
            <a:extLst/>
          </p:spPr>
          <p:txBody>
            <a:bodyPr lIns="0" tIns="0" rIns="0" bIns="0"/>
            <a:lstStyle/>
            <a:p>
              <a:endParaRPr lang="en-US">
                <a:solidFill>
                  <a:srgbClr val="000000"/>
                </a:solidFill>
                <a:ea typeface="ＭＳ Ｐゴシック" charset="-128"/>
              </a:endParaRPr>
            </a:p>
          </p:txBody>
        </p:sp>
        <p:sp>
          <p:nvSpPr>
            <p:cNvPr id="232" name="AutoShape 26"/>
            <p:cNvSpPr>
              <a:spLocks/>
            </p:cNvSpPr>
            <p:nvPr/>
          </p:nvSpPr>
          <p:spPr bwMode="auto">
            <a:xfrm>
              <a:off x="1664447" y="4221088"/>
              <a:ext cx="408302" cy="180975"/>
            </a:xfrm>
            <a:custGeom>
              <a:avLst/>
              <a:gdLst/>
              <a:ahLst/>
              <a:cxnLst/>
              <a:rect l="0" t="0" r="r" b="b"/>
              <a:pathLst>
                <a:path w="21600" h="21600">
                  <a:moveTo>
                    <a:pt x="10329" y="198"/>
                  </a:moveTo>
                  <a:cubicBezTo>
                    <a:pt x="5822" y="1659"/>
                    <a:pt x="2461" y="10800"/>
                    <a:pt x="2461" y="21600"/>
                  </a:cubicBezTo>
                  <a:lnTo>
                    <a:pt x="0" y="21600"/>
                  </a:lnTo>
                  <a:cubicBezTo>
                    <a:pt x="0" y="9671"/>
                    <a:pt x="4074" y="0"/>
                    <a:pt x="9098" y="0"/>
                  </a:cubicBezTo>
                  <a:lnTo>
                    <a:pt x="11560" y="0"/>
                  </a:lnTo>
                  <a:cubicBezTo>
                    <a:pt x="15709" y="0"/>
                    <a:pt x="19332" y="6663"/>
                    <a:pt x="20369" y="16200"/>
                  </a:cubicBezTo>
                  <a:lnTo>
                    <a:pt x="21600" y="16200"/>
                  </a:lnTo>
                  <a:lnTo>
                    <a:pt x="19428" y="21600"/>
                  </a:lnTo>
                  <a:lnTo>
                    <a:pt x="16677" y="16200"/>
                  </a:lnTo>
                  <a:lnTo>
                    <a:pt x="17908" y="16200"/>
                  </a:lnTo>
                  <a:cubicBezTo>
                    <a:pt x="16871" y="6663"/>
                    <a:pt x="13247" y="0"/>
                    <a:pt x="9098" y="0"/>
                  </a:cubicBezTo>
                </a:path>
              </a:pathLst>
            </a:custGeom>
            <a:grpFill/>
            <a:ln w="12700" cap="flat">
              <a:noFill/>
              <a:prstDash val="solid"/>
              <a:round/>
              <a:headEnd type="none" w="med" len="med"/>
              <a:tailEnd type="none" w="med" len="med"/>
            </a:ln>
            <a:extLst/>
          </p:spPr>
          <p:txBody>
            <a:bodyPr lIns="0" tIns="0" rIns="0" bIns="0"/>
            <a:lstStyle/>
            <a:p>
              <a:endParaRPr lang="en-US">
                <a:solidFill>
                  <a:srgbClr val="000000"/>
                </a:solidFill>
                <a:ea typeface="ＭＳ Ｐゴシック" charset="-128"/>
              </a:endParaRPr>
            </a:p>
          </p:txBody>
        </p:sp>
      </p:grpSp>
      <p:grpSp>
        <p:nvGrpSpPr>
          <p:cNvPr id="11" name="Group 10"/>
          <p:cNvGrpSpPr/>
          <p:nvPr/>
        </p:nvGrpSpPr>
        <p:grpSpPr>
          <a:xfrm>
            <a:off x="2840313" y="5749041"/>
            <a:ext cx="216537" cy="272247"/>
            <a:chOff x="2483768" y="5285453"/>
            <a:chExt cx="288211" cy="362361"/>
          </a:xfrm>
        </p:grpSpPr>
        <p:pic>
          <p:nvPicPr>
            <p:cNvPr id="234" name="Picture 2"/>
            <p:cNvPicPr>
              <a:picLocks noChangeAspect="1" noChangeArrowheads="1"/>
            </p:cNvPicPr>
            <p:nvPr/>
          </p:nvPicPr>
          <p:blipFill>
            <a:blip r:embed="rId4" cstate="print"/>
            <a:stretch>
              <a:fillRect/>
            </a:stretch>
          </p:blipFill>
          <p:spPr bwMode="auto">
            <a:xfrm>
              <a:off x="2483768" y="5285453"/>
              <a:ext cx="201167" cy="277804"/>
            </a:xfrm>
            <a:prstGeom prst="rect">
              <a:avLst/>
            </a:prstGeom>
            <a:noFill/>
            <a:ln w="9525">
              <a:noFill/>
              <a:miter lim="800000"/>
              <a:headEnd/>
              <a:tailEnd/>
            </a:ln>
            <a:effectLst/>
          </p:spPr>
        </p:pic>
        <p:pic>
          <p:nvPicPr>
            <p:cNvPr id="235" name="Picture 2"/>
            <p:cNvPicPr>
              <a:picLocks noChangeAspect="1" noChangeArrowheads="1"/>
            </p:cNvPicPr>
            <p:nvPr/>
          </p:nvPicPr>
          <p:blipFill>
            <a:blip r:embed="rId4" cstate="print"/>
            <a:stretch>
              <a:fillRect/>
            </a:stretch>
          </p:blipFill>
          <p:spPr bwMode="auto">
            <a:xfrm>
              <a:off x="2570812" y="5370010"/>
              <a:ext cx="201167" cy="277804"/>
            </a:xfrm>
            <a:prstGeom prst="rect">
              <a:avLst/>
            </a:prstGeom>
            <a:noFill/>
            <a:ln w="9525">
              <a:noFill/>
              <a:miter lim="800000"/>
              <a:headEnd/>
              <a:tailEnd/>
            </a:ln>
            <a:effectLst/>
          </p:spPr>
        </p:pic>
      </p:grpSp>
      <p:grpSp>
        <p:nvGrpSpPr>
          <p:cNvPr id="12" name="Group 11"/>
          <p:cNvGrpSpPr/>
          <p:nvPr/>
        </p:nvGrpSpPr>
        <p:grpSpPr>
          <a:xfrm>
            <a:off x="3388657" y="5107912"/>
            <a:ext cx="304045" cy="265304"/>
            <a:chOff x="3661487" y="5301208"/>
            <a:chExt cx="334449" cy="291834"/>
          </a:xfrm>
        </p:grpSpPr>
        <p:pic>
          <p:nvPicPr>
            <p:cNvPr id="236" name="Picture 2" descr="C:\Users\333940\AppData\Local\Microsoft\Windows\Temporary Internet Files\Content.IE5\BRD0D3FD\1344846396_User[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46554" y="5301208"/>
              <a:ext cx="249382" cy="249382"/>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2" descr="C:\Users\333940\AppData\Local\Microsoft\Windows\Temporary Internet Files\Content.IE5\BRD0D3FD\1344846396_User[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61487" y="5343660"/>
              <a:ext cx="249382" cy="249382"/>
            </a:xfrm>
            <a:prstGeom prst="rect">
              <a:avLst/>
            </a:prstGeom>
            <a:noFill/>
            <a:extLst>
              <a:ext uri="{909E8E84-426E-40DD-AFC4-6F175D3DCCD1}">
                <a14:hiddenFill xmlns:a14="http://schemas.microsoft.com/office/drawing/2010/main">
                  <a:solidFill>
                    <a:srgbClr val="FFFFFF"/>
                  </a:solidFill>
                </a14:hiddenFill>
              </a:ext>
            </a:extLst>
          </p:spPr>
        </p:pic>
      </p:grpSp>
      <p:pic>
        <p:nvPicPr>
          <p:cNvPr id="74" name="Picture 2" descr="C:\Users\333940\AppData\Local\Microsoft\Windows\Temporary Internet Files\Content.IE5\BRD0D3FD\1344846396_User[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9919" y="1740432"/>
            <a:ext cx="301752" cy="301752"/>
          </a:xfrm>
          <a:prstGeom prst="rect">
            <a:avLst/>
          </a:prstGeom>
          <a:noFill/>
          <a:extLst>
            <a:ext uri="{909E8E84-426E-40DD-AFC4-6F175D3DCCD1}">
              <a14:hiddenFill xmlns:a14="http://schemas.microsoft.com/office/drawing/2010/main">
                <a:solidFill>
                  <a:srgbClr val="FFFFFF"/>
                </a:solidFill>
              </a14:hiddenFill>
            </a:ext>
          </a:extLst>
        </p:spPr>
      </p:pic>
      <p:grpSp>
        <p:nvGrpSpPr>
          <p:cNvPr id="76" name="Group 75"/>
          <p:cNvGrpSpPr/>
          <p:nvPr/>
        </p:nvGrpSpPr>
        <p:grpSpPr>
          <a:xfrm>
            <a:off x="5292080" y="1720612"/>
            <a:ext cx="238191" cy="299472"/>
            <a:chOff x="2483768" y="5285453"/>
            <a:chExt cx="288211" cy="362361"/>
          </a:xfrm>
        </p:grpSpPr>
        <p:pic>
          <p:nvPicPr>
            <p:cNvPr id="77" name="Picture 2"/>
            <p:cNvPicPr>
              <a:picLocks noChangeAspect="1" noChangeArrowheads="1"/>
            </p:cNvPicPr>
            <p:nvPr/>
          </p:nvPicPr>
          <p:blipFill>
            <a:blip r:embed="rId4" cstate="print"/>
            <a:stretch>
              <a:fillRect/>
            </a:stretch>
          </p:blipFill>
          <p:spPr bwMode="auto">
            <a:xfrm>
              <a:off x="2483768" y="5285453"/>
              <a:ext cx="201167" cy="277804"/>
            </a:xfrm>
            <a:prstGeom prst="rect">
              <a:avLst/>
            </a:prstGeom>
            <a:noFill/>
            <a:ln w="9525">
              <a:noFill/>
              <a:miter lim="800000"/>
              <a:headEnd/>
              <a:tailEnd/>
            </a:ln>
            <a:effectLst/>
          </p:spPr>
        </p:pic>
        <p:pic>
          <p:nvPicPr>
            <p:cNvPr id="78" name="Picture 2"/>
            <p:cNvPicPr>
              <a:picLocks noChangeAspect="1" noChangeArrowheads="1"/>
            </p:cNvPicPr>
            <p:nvPr/>
          </p:nvPicPr>
          <p:blipFill>
            <a:blip r:embed="rId4" cstate="print"/>
            <a:stretch>
              <a:fillRect/>
            </a:stretch>
          </p:blipFill>
          <p:spPr bwMode="auto">
            <a:xfrm>
              <a:off x="2570812" y="5370010"/>
              <a:ext cx="201167" cy="277804"/>
            </a:xfrm>
            <a:prstGeom prst="rect">
              <a:avLst/>
            </a:prstGeom>
            <a:noFill/>
            <a:ln w="9525">
              <a:noFill/>
              <a:miter lim="800000"/>
              <a:headEnd/>
              <a:tailEnd/>
            </a:ln>
            <a:effectLst/>
          </p:spPr>
        </p:pic>
      </p:grpSp>
      <p:grpSp>
        <p:nvGrpSpPr>
          <p:cNvPr id="79" name="Group 78"/>
          <p:cNvGrpSpPr/>
          <p:nvPr/>
        </p:nvGrpSpPr>
        <p:grpSpPr>
          <a:xfrm>
            <a:off x="6588224" y="1742664"/>
            <a:ext cx="304045" cy="265304"/>
            <a:chOff x="3661487" y="5301208"/>
            <a:chExt cx="334449" cy="291834"/>
          </a:xfrm>
        </p:grpSpPr>
        <p:pic>
          <p:nvPicPr>
            <p:cNvPr id="80" name="Picture 2" descr="C:\Users\333940\AppData\Local\Microsoft\Windows\Temporary Internet Files\Content.IE5\BRD0D3FD\1344846396_User[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46554" y="5301208"/>
              <a:ext cx="249382" cy="249382"/>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C:\Users\333940\AppData\Local\Microsoft\Windows\Temporary Internet Files\Content.IE5\BRD0D3FD\1344846396_User[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61487" y="5343660"/>
              <a:ext cx="249382" cy="2493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7845216" y="1772816"/>
            <a:ext cx="350557" cy="317953"/>
            <a:chOff x="7845216" y="1799231"/>
            <a:chExt cx="350557" cy="317953"/>
          </a:xfrm>
        </p:grpSpPr>
        <p:pic>
          <p:nvPicPr>
            <p:cNvPr id="170" name="Picture 169" descr="icon_people.png"/>
            <p:cNvPicPr>
              <a:picLocks noChangeAspect="1"/>
            </p:cNvPicPr>
            <p:nvPr/>
          </p:nvPicPr>
          <p:blipFill>
            <a:blip r:embed="rId6" cstate="print"/>
            <a:stretch>
              <a:fillRect/>
            </a:stretch>
          </p:blipFill>
          <p:spPr>
            <a:xfrm>
              <a:off x="7845216" y="1799231"/>
              <a:ext cx="286251" cy="286251"/>
            </a:xfrm>
            <a:prstGeom prst="rect">
              <a:avLst/>
            </a:prstGeom>
          </p:spPr>
        </p:pic>
        <p:pic>
          <p:nvPicPr>
            <p:cNvPr id="82" name="Picture 81" descr="icon_people.png"/>
            <p:cNvPicPr>
              <a:picLocks noChangeAspect="1"/>
            </p:cNvPicPr>
            <p:nvPr/>
          </p:nvPicPr>
          <p:blipFill>
            <a:blip r:embed="rId6" cstate="print"/>
            <a:stretch>
              <a:fillRect/>
            </a:stretch>
          </p:blipFill>
          <p:spPr>
            <a:xfrm>
              <a:off x="7909522" y="1830933"/>
              <a:ext cx="286251" cy="286251"/>
            </a:xfrm>
            <a:prstGeom prst="rect">
              <a:avLst/>
            </a:prstGeom>
          </p:spPr>
        </p:pic>
      </p:grpSp>
      <p:grpSp>
        <p:nvGrpSpPr>
          <p:cNvPr id="84" name="Group 83"/>
          <p:cNvGrpSpPr/>
          <p:nvPr/>
        </p:nvGrpSpPr>
        <p:grpSpPr>
          <a:xfrm>
            <a:off x="3789395" y="5733256"/>
            <a:ext cx="350557" cy="317953"/>
            <a:chOff x="7845216" y="1799231"/>
            <a:chExt cx="350557" cy="317953"/>
          </a:xfrm>
        </p:grpSpPr>
        <p:pic>
          <p:nvPicPr>
            <p:cNvPr id="85" name="Picture 84" descr="icon_people.png"/>
            <p:cNvPicPr>
              <a:picLocks noChangeAspect="1"/>
            </p:cNvPicPr>
            <p:nvPr/>
          </p:nvPicPr>
          <p:blipFill>
            <a:blip r:embed="rId6" cstate="print"/>
            <a:stretch>
              <a:fillRect/>
            </a:stretch>
          </p:blipFill>
          <p:spPr>
            <a:xfrm>
              <a:off x="7845216" y="1799231"/>
              <a:ext cx="286251" cy="286251"/>
            </a:xfrm>
            <a:prstGeom prst="rect">
              <a:avLst/>
            </a:prstGeom>
          </p:spPr>
        </p:pic>
        <p:pic>
          <p:nvPicPr>
            <p:cNvPr id="86" name="Picture 85" descr="icon_people.png"/>
            <p:cNvPicPr>
              <a:picLocks noChangeAspect="1"/>
            </p:cNvPicPr>
            <p:nvPr/>
          </p:nvPicPr>
          <p:blipFill>
            <a:blip r:embed="rId6" cstate="print"/>
            <a:stretch>
              <a:fillRect/>
            </a:stretch>
          </p:blipFill>
          <p:spPr>
            <a:xfrm>
              <a:off x="7909522" y="1830933"/>
              <a:ext cx="286251" cy="286251"/>
            </a:xfrm>
            <a:prstGeom prst="rect">
              <a:avLst/>
            </a:prstGeom>
          </p:spPr>
        </p:pic>
      </p:grpSp>
      <p:sp>
        <p:nvSpPr>
          <p:cNvPr id="87" name="Rectangle 119"/>
          <p:cNvSpPr>
            <a:spLocks/>
          </p:cNvSpPr>
          <p:nvPr/>
        </p:nvSpPr>
        <p:spPr bwMode="auto">
          <a:xfrm>
            <a:off x="2555776" y="2420888"/>
            <a:ext cx="704181" cy="18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rPr>
              <a:t>PO Proxy</a:t>
            </a:r>
          </a:p>
        </p:txBody>
      </p:sp>
      <p:pic>
        <p:nvPicPr>
          <p:cNvPr id="88" name="Picture 2"/>
          <p:cNvPicPr>
            <a:picLocks noChangeAspect="1" noChangeArrowheads="1"/>
          </p:cNvPicPr>
          <p:nvPr/>
        </p:nvPicPr>
        <p:blipFill>
          <a:blip r:embed="rId4" cstate="print"/>
          <a:stretch>
            <a:fillRect/>
          </a:stretch>
        </p:blipFill>
        <p:spPr bwMode="auto">
          <a:xfrm>
            <a:off x="2801974" y="2644473"/>
            <a:ext cx="201167" cy="277804"/>
          </a:xfrm>
          <a:prstGeom prst="rect">
            <a:avLst/>
          </a:prstGeom>
          <a:noFill/>
          <a:ln w="9525">
            <a:noFill/>
            <a:miter lim="800000"/>
            <a:headEnd/>
            <a:tailEnd/>
          </a:ln>
          <a:effectLst/>
        </p:spPr>
      </p:pic>
      <p:sp>
        <p:nvSpPr>
          <p:cNvPr id="89" name="Rectangle 110"/>
          <p:cNvSpPr>
            <a:spLocks/>
          </p:cNvSpPr>
          <p:nvPr/>
        </p:nvSpPr>
        <p:spPr bwMode="auto">
          <a:xfrm>
            <a:off x="6084168" y="3048000"/>
            <a:ext cx="873260" cy="2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Test</a:t>
            </a:r>
          </a:p>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Ambassador</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90" name="Rectangle 119"/>
          <p:cNvSpPr>
            <a:spLocks/>
          </p:cNvSpPr>
          <p:nvPr/>
        </p:nvSpPr>
        <p:spPr bwMode="auto">
          <a:xfrm>
            <a:off x="6975465" y="3068960"/>
            <a:ext cx="1134091" cy="18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Tech </a:t>
            </a:r>
            <a:r>
              <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rPr>
              <a:t>Ambassador</a:t>
            </a:r>
          </a:p>
        </p:txBody>
      </p:sp>
      <p:pic>
        <p:nvPicPr>
          <p:cNvPr id="91" name="Picture 90" descr="icon_people.png"/>
          <p:cNvPicPr>
            <a:picLocks noChangeAspect="1"/>
          </p:cNvPicPr>
          <p:nvPr/>
        </p:nvPicPr>
        <p:blipFill>
          <a:blip r:embed="rId3" cstate="print"/>
          <a:stretch>
            <a:fillRect/>
          </a:stretch>
        </p:blipFill>
        <p:spPr>
          <a:xfrm>
            <a:off x="6302385" y="3408040"/>
            <a:ext cx="381000" cy="381000"/>
          </a:xfrm>
          <a:prstGeom prst="rect">
            <a:avLst/>
          </a:prstGeom>
        </p:spPr>
      </p:pic>
      <p:pic>
        <p:nvPicPr>
          <p:cNvPr id="92" name="Picture 2"/>
          <p:cNvPicPr>
            <a:picLocks noChangeAspect="1" noChangeArrowheads="1"/>
          </p:cNvPicPr>
          <p:nvPr/>
        </p:nvPicPr>
        <p:blipFill>
          <a:blip r:embed="rId4" cstate="print"/>
          <a:stretch>
            <a:fillRect/>
          </a:stretch>
        </p:blipFill>
        <p:spPr bwMode="auto">
          <a:xfrm>
            <a:off x="7389476" y="3501008"/>
            <a:ext cx="201167" cy="277804"/>
          </a:xfrm>
          <a:prstGeom prst="rect">
            <a:avLst/>
          </a:prstGeom>
          <a:noFill/>
          <a:ln w="9525">
            <a:noFill/>
            <a:miter lim="800000"/>
            <a:headEnd/>
            <a:tailEnd/>
          </a:ln>
          <a:effectLst/>
        </p:spPr>
      </p:pic>
      <p:sp>
        <p:nvSpPr>
          <p:cNvPr id="93" name="Rectangle 119"/>
          <p:cNvSpPr>
            <a:spLocks/>
          </p:cNvSpPr>
          <p:nvPr/>
        </p:nvSpPr>
        <p:spPr bwMode="auto">
          <a:xfrm>
            <a:off x="6316091" y="2348880"/>
            <a:ext cx="704181" cy="18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rPr>
              <a:t>PO Proxy</a:t>
            </a:r>
          </a:p>
        </p:txBody>
      </p:sp>
      <p:pic>
        <p:nvPicPr>
          <p:cNvPr id="94" name="Picture 2"/>
          <p:cNvPicPr>
            <a:picLocks noChangeAspect="1" noChangeArrowheads="1"/>
          </p:cNvPicPr>
          <p:nvPr/>
        </p:nvPicPr>
        <p:blipFill>
          <a:blip r:embed="rId4" cstate="print"/>
          <a:stretch>
            <a:fillRect/>
          </a:stretch>
        </p:blipFill>
        <p:spPr bwMode="auto">
          <a:xfrm>
            <a:off x="6562289" y="2572465"/>
            <a:ext cx="201167" cy="277804"/>
          </a:xfrm>
          <a:prstGeom prst="rect">
            <a:avLst/>
          </a:prstGeom>
          <a:noFill/>
          <a:ln w="9525">
            <a:noFill/>
            <a:miter lim="800000"/>
            <a:headEnd/>
            <a:tailEnd/>
          </a:ln>
          <a:effectLst/>
        </p:spPr>
      </p:pic>
      <p:sp>
        <p:nvSpPr>
          <p:cNvPr id="95" name="Rectangle 110"/>
          <p:cNvSpPr>
            <a:spLocks/>
          </p:cNvSpPr>
          <p:nvPr/>
        </p:nvSpPr>
        <p:spPr bwMode="auto">
          <a:xfrm>
            <a:off x="683568" y="4488160"/>
            <a:ext cx="873260" cy="2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Test</a:t>
            </a:r>
          </a:p>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Ambassador</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96" name="Rectangle 119"/>
          <p:cNvSpPr>
            <a:spLocks/>
          </p:cNvSpPr>
          <p:nvPr/>
        </p:nvSpPr>
        <p:spPr bwMode="auto">
          <a:xfrm>
            <a:off x="1574865" y="4509120"/>
            <a:ext cx="1134091" cy="18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Tech </a:t>
            </a:r>
            <a:r>
              <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rPr>
              <a:t>Ambassador</a:t>
            </a:r>
          </a:p>
        </p:txBody>
      </p:sp>
      <p:pic>
        <p:nvPicPr>
          <p:cNvPr id="97" name="Picture 96" descr="icon_people.png"/>
          <p:cNvPicPr>
            <a:picLocks noChangeAspect="1"/>
          </p:cNvPicPr>
          <p:nvPr/>
        </p:nvPicPr>
        <p:blipFill>
          <a:blip r:embed="rId3" cstate="print"/>
          <a:stretch>
            <a:fillRect/>
          </a:stretch>
        </p:blipFill>
        <p:spPr>
          <a:xfrm>
            <a:off x="901785" y="4848200"/>
            <a:ext cx="381000" cy="381000"/>
          </a:xfrm>
          <a:prstGeom prst="rect">
            <a:avLst/>
          </a:prstGeom>
        </p:spPr>
      </p:pic>
      <p:pic>
        <p:nvPicPr>
          <p:cNvPr id="99" name="Picture 2"/>
          <p:cNvPicPr>
            <a:picLocks noChangeAspect="1" noChangeArrowheads="1"/>
          </p:cNvPicPr>
          <p:nvPr/>
        </p:nvPicPr>
        <p:blipFill>
          <a:blip r:embed="rId4" cstate="print"/>
          <a:stretch>
            <a:fillRect/>
          </a:stretch>
        </p:blipFill>
        <p:spPr bwMode="auto">
          <a:xfrm>
            <a:off x="1988876" y="4941168"/>
            <a:ext cx="201167" cy="277804"/>
          </a:xfrm>
          <a:prstGeom prst="rect">
            <a:avLst/>
          </a:prstGeom>
          <a:noFill/>
          <a:ln w="9525">
            <a:noFill/>
            <a:miter lim="800000"/>
            <a:headEnd/>
            <a:tailEnd/>
          </a:ln>
          <a:effectLst/>
        </p:spPr>
      </p:pic>
      <p:sp>
        <p:nvSpPr>
          <p:cNvPr id="101" name="Rectangle 119"/>
          <p:cNvSpPr>
            <a:spLocks/>
          </p:cNvSpPr>
          <p:nvPr/>
        </p:nvSpPr>
        <p:spPr bwMode="auto">
          <a:xfrm>
            <a:off x="699467" y="5445224"/>
            <a:ext cx="704181" cy="18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rPr>
              <a:t>PO Proxy</a:t>
            </a:r>
          </a:p>
        </p:txBody>
      </p:sp>
      <p:pic>
        <p:nvPicPr>
          <p:cNvPr id="102" name="Picture 2"/>
          <p:cNvPicPr>
            <a:picLocks noChangeAspect="1" noChangeArrowheads="1"/>
          </p:cNvPicPr>
          <p:nvPr/>
        </p:nvPicPr>
        <p:blipFill>
          <a:blip r:embed="rId4" cstate="print"/>
          <a:stretch>
            <a:fillRect/>
          </a:stretch>
        </p:blipFill>
        <p:spPr bwMode="auto">
          <a:xfrm>
            <a:off x="945665" y="5668809"/>
            <a:ext cx="201167" cy="277804"/>
          </a:xfrm>
          <a:prstGeom prst="rect">
            <a:avLst/>
          </a:prstGeom>
          <a:noFill/>
          <a:ln w="9525">
            <a:noFill/>
            <a:miter lim="800000"/>
            <a:headEnd/>
            <a:tailEnd/>
          </a:ln>
          <a:effectLst/>
        </p:spPr>
      </p:pic>
      <p:sp>
        <p:nvSpPr>
          <p:cNvPr id="103" name="Rectangle 110"/>
          <p:cNvSpPr>
            <a:spLocks/>
          </p:cNvSpPr>
          <p:nvPr/>
        </p:nvSpPr>
        <p:spPr bwMode="auto">
          <a:xfrm>
            <a:off x="6723076" y="4488160"/>
            <a:ext cx="873260" cy="2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Test</a:t>
            </a:r>
          </a:p>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Ambassador</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104" name="Rectangle 119"/>
          <p:cNvSpPr>
            <a:spLocks/>
          </p:cNvSpPr>
          <p:nvPr/>
        </p:nvSpPr>
        <p:spPr bwMode="auto">
          <a:xfrm>
            <a:off x="7614373" y="4509120"/>
            <a:ext cx="1134091" cy="18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Tech </a:t>
            </a:r>
            <a:r>
              <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rPr>
              <a:t>Ambassador</a:t>
            </a:r>
          </a:p>
        </p:txBody>
      </p:sp>
      <p:pic>
        <p:nvPicPr>
          <p:cNvPr id="105" name="Picture 104" descr="icon_people.png"/>
          <p:cNvPicPr>
            <a:picLocks noChangeAspect="1"/>
          </p:cNvPicPr>
          <p:nvPr/>
        </p:nvPicPr>
        <p:blipFill>
          <a:blip r:embed="rId3" cstate="print"/>
          <a:stretch>
            <a:fillRect/>
          </a:stretch>
        </p:blipFill>
        <p:spPr>
          <a:xfrm>
            <a:off x="6941293" y="4848200"/>
            <a:ext cx="381000" cy="381000"/>
          </a:xfrm>
          <a:prstGeom prst="rect">
            <a:avLst/>
          </a:prstGeom>
        </p:spPr>
      </p:pic>
      <p:pic>
        <p:nvPicPr>
          <p:cNvPr id="106" name="Picture 2"/>
          <p:cNvPicPr>
            <a:picLocks noChangeAspect="1" noChangeArrowheads="1"/>
          </p:cNvPicPr>
          <p:nvPr/>
        </p:nvPicPr>
        <p:blipFill>
          <a:blip r:embed="rId4" cstate="print"/>
          <a:stretch>
            <a:fillRect/>
          </a:stretch>
        </p:blipFill>
        <p:spPr bwMode="auto">
          <a:xfrm>
            <a:off x="8028384" y="4941168"/>
            <a:ext cx="201167" cy="277804"/>
          </a:xfrm>
          <a:prstGeom prst="rect">
            <a:avLst/>
          </a:prstGeom>
          <a:noFill/>
          <a:ln w="9525">
            <a:noFill/>
            <a:miter lim="800000"/>
            <a:headEnd/>
            <a:tailEnd/>
          </a:ln>
          <a:effectLst/>
        </p:spPr>
      </p:pic>
      <p:sp>
        <p:nvSpPr>
          <p:cNvPr id="107" name="Rectangle 119"/>
          <p:cNvSpPr>
            <a:spLocks/>
          </p:cNvSpPr>
          <p:nvPr/>
        </p:nvSpPr>
        <p:spPr bwMode="auto">
          <a:xfrm>
            <a:off x="7756251" y="5375883"/>
            <a:ext cx="704181" cy="18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rPr>
              <a:t>PO Proxy</a:t>
            </a:r>
          </a:p>
        </p:txBody>
      </p:sp>
      <p:pic>
        <p:nvPicPr>
          <p:cNvPr id="108" name="Picture 2"/>
          <p:cNvPicPr>
            <a:picLocks noChangeAspect="1" noChangeArrowheads="1"/>
          </p:cNvPicPr>
          <p:nvPr/>
        </p:nvPicPr>
        <p:blipFill>
          <a:blip r:embed="rId4" cstate="print"/>
          <a:stretch>
            <a:fillRect/>
          </a:stretch>
        </p:blipFill>
        <p:spPr bwMode="auto">
          <a:xfrm>
            <a:off x="8002449" y="5599468"/>
            <a:ext cx="201167" cy="277804"/>
          </a:xfrm>
          <a:prstGeom prst="rect">
            <a:avLst/>
          </a:prstGeom>
          <a:noFill/>
          <a:ln w="9525">
            <a:noFill/>
            <a:miter lim="800000"/>
            <a:headEnd/>
            <a:tailEnd/>
          </a:ln>
          <a:effectLst/>
        </p:spPr>
      </p:pic>
      <p:sp>
        <p:nvSpPr>
          <p:cNvPr id="109" name="Rectangle 111"/>
          <p:cNvSpPr>
            <a:spLocks/>
          </p:cNvSpPr>
          <p:nvPr/>
        </p:nvSpPr>
        <p:spPr bwMode="auto">
          <a:xfrm>
            <a:off x="4932040" y="5576771"/>
            <a:ext cx="591224"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ATF</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110" name="Rectangle 119"/>
          <p:cNvSpPr>
            <a:spLocks/>
          </p:cNvSpPr>
          <p:nvPr/>
        </p:nvSpPr>
        <p:spPr bwMode="auto">
          <a:xfrm>
            <a:off x="5282605" y="4941168"/>
            <a:ext cx="960739" cy="1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Developers</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111" name="Rectangle 85"/>
          <p:cNvSpPr>
            <a:spLocks/>
          </p:cNvSpPr>
          <p:nvPr/>
        </p:nvSpPr>
        <p:spPr bwMode="auto">
          <a:xfrm>
            <a:off x="5756861" y="5576771"/>
            <a:ext cx="846523" cy="2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Testers</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grpSp>
        <p:nvGrpSpPr>
          <p:cNvPr id="112" name="Group 111"/>
          <p:cNvGrpSpPr/>
          <p:nvPr/>
        </p:nvGrpSpPr>
        <p:grpSpPr>
          <a:xfrm>
            <a:off x="5087721" y="5773288"/>
            <a:ext cx="216537" cy="272247"/>
            <a:chOff x="2483768" y="5285453"/>
            <a:chExt cx="288211" cy="362361"/>
          </a:xfrm>
        </p:grpSpPr>
        <p:pic>
          <p:nvPicPr>
            <p:cNvPr id="113" name="Picture 2"/>
            <p:cNvPicPr>
              <a:picLocks noChangeAspect="1" noChangeArrowheads="1"/>
            </p:cNvPicPr>
            <p:nvPr/>
          </p:nvPicPr>
          <p:blipFill>
            <a:blip r:embed="rId4" cstate="print"/>
            <a:stretch>
              <a:fillRect/>
            </a:stretch>
          </p:blipFill>
          <p:spPr bwMode="auto">
            <a:xfrm>
              <a:off x="2483768" y="5285453"/>
              <a:ext cx="201167" cy="277804"/>
            </a:xfrm>
            <a:prstGeom prst="rect">
              <a:avLst/>
            </a:prstGeom>
            <a:noFill/>
            <a:ln w="9525">
              <a:noFill/>
              <a:miter lim="800000"/>
              <a:headEnd/>
              <a:tailEnd/>
            </a:ln>
            <a:effectLst/>
          </p:spPr>
        </p:pic>
        <p:pic>
          <p:nvPicPr>
            <p:cNvPr id="114" name="Picture 2"/>
            <p:cNvPicPr>
              <a:picLocks noChangeAspect="1" noChangeArrowheads="1"/>
            </p:cNvPicPr>
            <p:nvPr/>
          </p:nvPicPr>
          <p:blipFill>
            <a:blip r:embed="rId4" cstate="print"/>
            <a:stretch>
              <a:fillRect/>
            </a:stretch>
          </p:blipFill>
          <p:spPr bwMode="auto">
            <a:xfrm>
              <a:off x="2570812" y="5370010"/>
              <a:ext cx="201167" cy="277804"/>
            </a:xfrm>
            <a:prstGeom prst="rect">
              <a:avLst/>
            </a:prstGeom>
            <a:noFill/>
            <a:ln w="9525">
              <a:noFill/>
              <a:miter lim="800000"/>
              <a:headEnd/>
              <a:tailEnd/>
            </a:ln>
            <a:effectLst/>
          </p:spPr>
        </p:pic>
      </p:grpSp>
      <p:grpSp>
        <p:nvGrpSpPr>
          <p:cNvPr id="115" name="Group 114"/>
          <p:cNvGrpSpPr/>
          <p:nvPr/>
        </p:nvGrpSpPr>
        <p:grpSpPr>
          <a:xfrm>
            <a:off x="5636065" y="5132159"/>
            <a:ext cx="304045" cy="265304"/>
            <a:chOff x="3661487" y="5301208"/>
            <a:chExt cx="334449" cy="291834"/>
          </a:xfrm>
        </p:grpSpPr>
        <p:pic>
          <p:nvPicPr>
            <p:cNvPr id="116" name="Picture 2" descr="C:\Users\333940\AppData\Local\Microsoft\Windows\Temporary Internet Files\Content.IE5\BRD0D3FD\1344846396_User[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46554" y="5301208"/>
              <a:ext cx="249382" cy="24938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descr="C:\Users\333940\AppData\Local\Microsoft\Windows\Temporary Internet Files\Content.IE5\BRD0D3FD\1344846396_User[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61487" y="5343660"/>
              <a:ext cx="249382" cy="2493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8" name="Group 117"/>
          <p:cNvGrpSpPr/>
          <p:nvPr/>
        </p:nvGrpSpPr>
        <p:grpSpPr>
          <a:xfrm>
            <a:off x="6036803" y="5757503"/>
            <a:ext cx="350557" cy="317953"/>
            <a:chOff x="7845216" y="1799231"/>
            <a:chExt cx="350557" cy="317953"/>
          </a:xfrm>
        </p:grpSpPr>
        <p:pic>
          <p:nvPicPr>
            <p:cNvPr id="119" name="Picture 118" descr="icon_people.png"/>
            <p:cNvPicPr>
              <a:picLocks noChangeAspect="1"/>
            </p:cNvPicPr>
            <p:nvPr/>
          </p:nvPicPr>
          <p:blipFill>
            <a:blip r:embed="rId6" cstate="print"/>
            <a:stretch>
              <a:fillRect/>
            </a:stretch>
          </p:blipFill>
          <p:spPr>
            <a:xfrm>
              <a:off x="7845216" y="1799231"/>
              <a:ext cx="286251" cy="286251"/>
            </a:xfrm>
            <a:prstGeom prst="rect">
              <a:avLst/>
            </a:prstGeom>
          </p:spPr>
        </p:pic>
        <p:pic>
          <p:nvPicPr>
            <p:cNvPr id="120" name="Picture 119" descr="icon_people.png"/>
            <p:cNvPicPr>
              <a:picLocks noChangeAspect="1"/>
            </p:cNvPicPr>
            <p:nvPr/>
          </p:nvPicPr>
          <p:blipFill>
            <a:blip r:embed="rId6" cstate="print"/>
            <a:stretch>
              <a:fillRect/>
            </a:stretch>
          </p:blipFill>
          <p:spPr>
            <a:xfrm>
              <a:off x="7909522" y="1830933"/>
              <a:ext cx="286251" cy="286251"/>
            </a:xfrm>
            <a:prstGeom prst="rect">
              <a:avLst/>
            </a:prstGeom>
          </p:spPr>
        </p:pic>
      </p:grpSp>
    </p:spTree>
    <p:extLst>
      <p:ext uri="{BB962C8B-B14F-4D97-AF65-F5344CB8AC3E}">
        <p14:creationId xmlns:p14="http://schemas.microsoft.com/office/powerpoint/2010/main" val="38195660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Box 179"/>
          <p:cNvSpPr txBox="1"/>
          <p:nvPr/>
        </p:nvSpPr>
        <p:spPr bwMode="auto">
          <a:xfrm>
            <a:off x="152400" y="1038285"/>
            <a:ext cx="1420582" cy="4524315"/>
          </a:xfrm>
          <a:prstGeom prst="rect">
            <a:avLst/>
          </a:prstGeom>
          <a:noFill/>
          <a:ln w="9525">
            <a:noFill/>
            <a:miter lim="800000"/>
            <a:headEnd/>
            <a:tailEnd/>
          </a:ln>
        </p:spPr>
        <p:txBody>
          <a:bodyPr wrap="none" rtlCol="0">
            <a:prstTxWarp prst="textNoShape">
              <a:avLst/>
            </a:prstTxWarp>
            <a:spAutoFit/>
          </a:bodyPr>
          <a:lstStyle/>
          <a:p>
            <a:pPr algn="ctr" eaLnBrk="0" hangingPunct="0"/>
            <a:r>
              <a:rPr lang="ja-JP" altLang="en-US" sz="9600" dirty="0" smtClean="0">
                <a:solidFill>
                  <a:srgbClr val="E3EDF5"/>
                </a:solidFill>
              </a:rPr>
              <a:t>大</a:t>
            </a:r>
            <a:endParaRPr lang="en-US" altLang="ja-JP" sz="9600" dirty="0" smtClean="0">
              <a:solidFill>
                <a:srgbClr val="E3EDF5"/>
              </a:solidFill>
            </a:endParaRPr>
          </a:p>
          <a:p>
            <a:pPr algn="ctr" eaLnBrk="0" hangingPunct="0"/>
            <a:r>
              <a:rPr lang="ja-JP" altLang="en-US" sz="9600" dirty="0" smtClean="0">
                <a:solidFill>
                  <a:srgbClr val="E3EDF5"/>
                </a:solidFill>
              </a:rPr>
              <a:t>規</a:t>
            </a:r>
            <a:endParaRPr lang="en-US" altLang="ja-JP" sz="9600" dirty="0" smtClean="0">
              <a:solidFill>
                <a:srgbClr val="E3EDF5"/>
              </a:solidFill>
            </a:endParaRPr>
          </a:p>
          <a:p>
            <a:pPr algn="ctr" eaLnBrk="0" hangingPunct="0"/>
            <a:r>
              <a:rPr lang="ja-JP" altLang="en-US" sz="9600" dirty="0" smtClean="0">
                <a:solidFill>
                  <a:srgbClr val="E3EDF5"/>
                </a:solidFill>
              </a:rPr>
              <a:t>模</a:t>
            </a:r>
            <a:endParaRPr lang="ja-JP" altLang="en-US" sz="9600" dirty="0">
              <a:solidFill>
                <a:srgbClr val="E3EDF5"/>
              </a:solidFill>
            </a:endParaRPr>
          </a:p>
        </p:txBody>
      </p:sp>
      <p:sp>
        <p:nvSpPr>
          <p:cNvPr id="83" name="Rectangle 82"/>
          <p:cNvSpPr>
            <a:spLocks/>
          </p:cNvSpPr>
          <p:nvPr/>
        </p:nvSpPr>
        <p:spPr bwMode="auto">
          <a:xfrm>
            <a:off x="827584" y="836712"/>
            <a:ext cx="3600400" cy="1224136"/>
          </a:xfrm>
          <a:prstGeom prst="rect">
            <a:avLst/>
          </a:prstGeom>
          <a:solidFill>
            <a:schemeClr val="bg1">
              <a:lumMod val="95000"/>
            </a:schemeClr>
          </a:solidFill>
          <a:ln>
            <a:noFill/>
          </a:ln>
          <a:scene3d>
            <a:camera prst="orthographicFront"/>
            <a:lightRig rig="threePt" dir="t"/>
          </a:scene3d>
          <a:sp3d>
            <a:bevelT/>
          </a:sp3d>
          <a:extLst/>
        </p:spPr>
        <p:txBody>
          <a:bodyPr lIns="91440" tIns="38100" rIns="91440" bIns="38100"/>
          <a:lstStyle/>
          <a:p>
            <a:pPr algn="just"/>
            <a:r>
              <a:rPr lang="ja-JP" altLang="en-US" sz="1200" dirty="0">
                <a:solidFill>
                  <a:srgbClr val="00B050"/>
                </a:solidFill>
                <a:latin typeface="Arial" pitchFamily="34" charset="0"/>
                <a:cs typeface="Arial" pitchFamily="34" charset="0"/>
                <a:sym typeface="Arial Bold Italic" charset="0"/>
              </a:rPr>
              <a:t>“</a:t>
            </a:r>
            <a:r>
              <a:rPr lang="en-US" sz="1200" dirty="0">
                <a:solidFill>
                  <a:srgbClr val="00B050"/>
                </a:solidFill>
                <a:latin typeface="Arial" pitchFamily="34" charset="0"/>
                <a:cs typeface="Arial" pitchFamily="34" charset="0"/>
                <a:sym typeface="Arial Bold Italic" charset="0"/>
              </a:rPr>
              <a:t>Orthodox</a:t>
            </a:r>
            <a:r>
              <a:rPr lang="ja-JP" altLang="en-US" sz="1200" dirty="0">
                <a:solidFill>
                  <a:srgbClr val="00B050"/>
                </a:solidFill>
                <a:latin typeface="Arial" pitchFamily="34" charset="0"/>
                <a:cs typeface="Arial" pitchFamily="34" charset="0"/>
                <a:sym typeface="Arial Bold Italic" charset="0"/>
              </a:rPr>
              <a:t>”</a:t>
            </a:r>
            <a:r>
              <a:rPr lang="en-US" sz="1200" dirty="0">
                <a:solidFill>
                  <a:srgbClr val="00B050"/>
                </a:solidFill>
                <a:latin typeface="Arial" pitchFamily="34" charset="0"/>
                <a:cs typeface="Arial" pitchFamily="34" charset="0"/>
                <a:sym typeface="Arial Bold Italic" charset="0"/>
              </a:rPr>
              <a:t> Agile-Scrum Approach</a:t>
            </a:r>
            <a:endParaRPr lang="en-US" sz="1200" dirty="0">
              <a:solidFill>
                <a:srgbClr val="00B050"/>
              </a:solidFill>
              <a:latin typeface="Arial" pitchFamily="34" charset="0"/>
              <a:cs typeface="Arial" pitchFamily="34" charset="0"/>
              <a:sym typeface="Arial" charset="0"/>
            </a:endParaRPr>
          </a:p>
          <a:p>
            <a:pPr algn="just"/>
            <a:r>
              <a:rPr lang="en-US" sz="1200" dirty="0">
                <a:solidFill>
                  <a:srgbClr val="00B050"/>
                </a:solidFill>
                <a:latin typeface="Arial" pitchFamily="34" charset="0"/>
                <a:cs typeface="Arial" pitchFamily="34" charset="0"/>
                <a:sym typeface="Arial" charset="0"/>
              </a:rPr>
              <a:t>One self-organizing, cross-functional team writing stories, designing, developing, testing, and producing production quality functionality in each Iteration. Developers play many roles, including story author and tester. </a:t>
            </a:r>
          </a:p>
        </p:txBody>
      </p:sp>
      <p:sp>
        <p:nvSpPr>
          <p:cNvPr id="3" name="Title 2"/>
          <p:cNvSpPr>
            <a:spLocks noGrp="1"/>
          </p:cNvSpPr>
          <p:nvPr>
            <p:ph type="title"/>
          </p:nvPr>
        </p:nvSpPr>
        <p:spPr/>
        <p:txBody>
          <a:bodyPr/>
          <a:lstStyle/>
          <a:p>
            <a:r>
              <a:rPr lang="en-US" sz="2400" dirty="0" smtClean="0">
                <a:solidFill>
                  <a:srgbClr val="0070C0"/>
                </a:solidFill>
              </a:rPr>
              <a:t>Daikibo</a:t>
            </a:r>
            <a:r>
              <a:rPr lang="en-GB" sz="2400" dirty="0" smtClean="0">
                <a:solidFill>
                  <a:srgbClr val="0070C0"/>
                </a:solidFill>
              </a:rPr>
              <a:t> </a:t>
            </a:r>
            <a:r>
              <a:rPr lang="en-GB" sz="2400" dirty="0">
                <a:solidFill>
                  <a:srgbClr val="0070C0"/>
                </a:solidFill>
              </a:rPr>
              <a:t>Software Development</a:t>
            </a:r>
          </a:p>
        </p:txBody>
      </p:sp>
      <p:sp>
        <p:nvSpPr>
          <p:cNvPr id="181" name="Slide Number Placeholder 3"/>
          <p:cNvSpPr>
            <a:spLocks noGrp="1"/>
          </p:cNvSpPr>
          <p:nvPr>
            <p:ph type="sldNum" sz="quarter" idx="10"/>
          </p:nvPr>
        </p:nvSpPr>
        <p:spPr>
          <a:prstGeom prst="rect">
            <a:avLst/>
          </a:prstGeom>
        </p:spPr>
        <p:txBody>
          <a:bodyPr/>
          <a:lstStyle/>
          <a:p>
            <a:fld id="{3D4F275F-2261-41A4-924D-D87C36E20C1B}" type="slidenum">
              <a:rPr lang="en-US"/>
              <a:pPr/>
              <a:t>14</a:t>
            </a:fld>
            <a:endParaRPr lang="en-US" dirty="0"/>
          </a:p>
        </p:txBody>
      </p:sp>
      <p:grpSp>
        <p:nvGrpSpPr>
          <p:cNvPr id="9" name="Group 9"/>
          <p:cNvGrpSpPr>
            <a:grpSpLocks/>
          </p:cNvGrpSpPr>
          <p:nvPr/>
        </p:nvGrpSpPr>
        <p:grpSpPr bwMode="auto">
          <a:xfrm>
            <a:off x="558800" y="2096542"/>
            <a:ext cx="3107226" cy="2211387"/>
            <a:chOff x="0" y="0"/>
            <a:chExt cx="1790" cy="1392"/>
          </a:xfrm>
        </p:grpSpPr>
        <p:grpSp>
          <p:nvGrpSpPr>
            <p:cNvPr id="10" name="Group 10"/>
            <p:cNvGrpSpPr>
              <a:grpSpLocks/>
            </p:cNvGrpSpPr>
            <p:nvPr/>
          </p:nvGrpSpPr>
          <p:grpSpPr bwMode="auto">
            <a:xfrm flipH="1">
              <a:off x="0" y="710"/>
              <a:ext cx="1667" cy="682"/>
              <a:chOff x="0" y="0"/>
              <a:chExt cx="1667" cy="681"/>
            </a:xfrm>
          </p:grpSpPr>
          <p:sp>
            <p:nvSpPr>
              <p:cNvPr id="15" name="AutoShape 11"/>
              <p:cNvSpPr>
                <a:spLocks/>
              </p:cNvSpPr>
              <p:nvPr/>
            </p:nvSpPr>
            <p:spPr bwMode="auto">
              <a:xfrm>
                <a:off x="0" y="0"/>
                <a:ext cx="1667" cy="681"/>
              </a:xfrm>
              <a:custGeom>
                <a:avLst/>
                <a:gdLst/>
                <a:ahLst/>
                <a:cxnLst/>
                <a:rect l="0" t="0" r="r" b="b"/>
                <a:pathLst>
                  <a:path w="21600" h="20526">
                    <a:moveTo>
                      <a:pt x="19687" y="0"/>
                    </a:moveTo>
                    <a:lnTo>
                      <a:pt x="21600" y="5131"/>
                    </a:lnTo>
                    <a:lnTo>
                      <a:pt x="20496" y="5131"/>
                    </a:lnTo>
                    <a:cubicBezTo>
                      <a:pt x="19333" y="15083"/>
                      <a:pt x="15016" y="21600"/>
                      <a:pt x="10396" y="20379"/>
                    </a:cubicBezTo>
                    <a:cubicBezTo>
                      <a:pt x="14198" y="19374"/>
                      <a:pt x="17331" y="13320"/>
                      <a:pt x="18288" y="5131"/>
                    </a:cubicBezTo>
                    <a:lnTo>
                      <a:pt x="17184" y="5131"/>
                    </a:lnTo>
                    <a:close/>
                    <a:moveTo>
                      <a:pt x="9292" y="20524"/>
                    </a:moveTo>
                    <a:cubicBezTo>
                      <a:pt x="4160" y="20524"/>
                      <a:pt x="0" y="11335"/>
                      <a:pt x="0" y="0"/>
                    </a:cubicBezTo>
                    <a:lnTo>
                      <a:pt x="2208" y="0"/>
                    </a:lnTo>
                    <a:cubicBezTo>
                      <a:pt x="2208" y="11335"/>
                      <a:pt x="6368" y="20524"/>
                      <a:pt x="11499" y="20524"/>
                    </a:cubicBezTo>
                    <a:close/>
                    <a:moveTo>
                      <a:pt x="9292" y="20524"/>
                    </a:moveTo>
                  </a:path>
                </a:pathLst>
              </a:custGeom>
              <a:solidFill>
                <a:srgbClr val="000000"/>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latin typeface="Arial" pitchFamily="34" charset="0"/>
                  <a:cs typeface="Arial" pitchFamily="34" charset="0"/>
                </a:endParaRPr>
              </a:p>
            </p:txBody>
          </p:sp>
          <p:sp>
            <p:nvSpPr>
              <p:cNvPr id="16" name="AutoShape 12"/>
              <p:cNvSpPr>
                <a:spLocks/>
              </p:cNvSpPr>
              <p:nvPr/>
            </p:nvSpPr>
            <p:spPr bwMode="auto">
              <a:xfrm>
                <a:off x="0" y="0"/>
                <a:ext cx="887" cy="681"/>
              </a:xfrm>
              <a:custGeom>
                <a:avLst/>
                <a:gdLst/>
                <a:ahLst/>
                <a:cxnLst/>
                <a:rect l="0" t="0" r="r" b="b"/>
                <a:pathLst>
                  <a:path w="21600" h="21600">
                    <a:moveTo>
                      <a:pt x="17453" y="21600"/>
                    </a:moveTo>
                    <a:cubicBezTo>
                      <a:pt x="7814" y="21600"/>
                      <a:pt x="0" y="11929"/>
                      <a:pt x="0" y="0"/>
                    </a:cubicBezTo>
                    <a:lnTo>
                      <a:pt x="4147" y="0"/>
                    </a:lnTo>
                    <a:cubicBezTo>
                      <a:pt x="4147" y="11929"/>
                      <a:pt x="11961" y="21600"/>
                      <a:pt x="21600" y="21600"/>
                    </a:cubicBezTo>
                    <a:close/>
                    <a:moveTo>
                      <a:pt x="17453" y="21600"/>
                    </a:moveTo>
                  </a:path>
                </a:pathLst>
              </a:custGeom>
              <a:solidFill>
                <a:srgbClr val="000000">
                  <a:alpha val="20000"/>
                </a:srgbClr>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latin typeface="Arial" pitchFamily="34" charset="0"/>
                  <a:cs typeface="Arial" pitchFamily="34" charset="0"/>
                </a:endParaRPr>
              </a:p>
            </p:txBody>
          </p:sp>
          <p:sp>
            <p:nvSpPr>
              <p:cNvPr id="17" name="AutoShape 13"/>
              <p:cNvSpPr>
                <a:spLocks/>
              </p:cNvSpPr>
              <p:nvPr/>
            </p:nvSpPr>
            <p:spPr bwMode="auto">
              <a:xfrm>
                <a:off x="0" y="0"/>
                <a:ext cx="1667" cy="681"/>
              </a:xfrm>
              <a:custGeom>
                <a:avLst/>
                <a:gdLst/>
                <a:ahLst/>
                <a:cxnLst/>
                <a:rect l="0" t="0" r="r" b="b"/>
                <a:pathLst>
                  <a:path w="21600" h="21600">
                    <a:moveTo>
                      <a:pt x="10396" y="21447"/>
                    </a:moveTo>
                    <a:cubicBezTo>
                      <a:pt x="14198" y="20390"/>
                      <a:pt x="17331" y="14019"/>
                      <a:pt x="18288" y="5400"/>
                    </a:cubicBezTo>
                    <a:lnTo>
                      <a:pt x="17184" y="5400"/>
                    </a:lnTo>
                    <a:lnTo>
                      <a:pt x="19687" y="0"/>
                    </a:lnTo>
                    <a:lnTo>
                      <a:pt x="21600" y="5400"/>
                    </a:lnTo>
                    <a:lnTo>
                      <a:pt x="20496" y="5400"/>
                    </a:lnTo>
                    <a:cubicBezTo>
                      <a:pt x="19437" y="14937"/>
                      <a:pt x="15736" y="21600"/>
                      <a:pt x="11499" y="21600"/>
                    </a:cubicBezTo>
                    <a:lnTo>
                      <a:pt x="9292" y="21600"/>
                    </a:lnTo>
                    <a:cubicBezTo>
                      <a:pt x="4160" y="21600"/>
                      <a:pt x="0" y="11929"/>
                      <a:pt x="0" y="0"/>
                    </a:cubicBezTo>
                    <a:lnTo>
                      <a:pt x="2208" y="0"/>
                    </a:lnTo>
                    <a:cubicBezTo>
                      <a:pt x="2208" y="11929"/>
                      <a:pt x="6368" y="21600"/>
                      <a:pt x="11499" y="21600"/>
                    </a:cubicBezTo>
                  </a:path>
                </a:pathLst>
              </a:custGeom>
              <a:solidFill>
                <a:schemeClr val="bg2"/>
              </a:solidFill>
              <a:ln>
                <a:noFill/>
              </a:ln>
              <a:scene3d>
                <a:camera prst="orthographicFront"/>
                <a:lightRig rig="threePt" dir="t"/>
              </a:scene3d>
              <a:sp3d>
                <a:bevelT/>
              </a:sp3d>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latin typeface="Arial" pitchFamily="34" charset="0"/>
                  <a:cs typeface="Arial" pitchFamily="34" charset="0"/>
                </a:endParaRPr>
              </a:p>
            </p:txBody>
          </p:sp>
        </p:grpSp>
        <p:grpSp>
          <p:nvGrpSpPr>
            <p:cNvPr id="11" name="Group 14"/>
            <p:cNvGrpSpPr>
              <a:grpSpLocks/>
            </p:cNvGrpSpPr>
            <p:nvPr/>
          </p:nvGrpSpPr>
          <p:grpSpPr bwMode="auto">
            <a:xfrm>
              <a:off x="122" y="0"/>
              <a:ext cx="1668" cy="681"/>
              <a:chOff x="0" y="0"/>
              <a:chExt cx="1667" cy="681"/>
            </a:xfrm>
          </p:grpSpPr>
          <p:sp>
            <p:nvSpPr>
              <p:cNvPr id="12" name="AutoShape 15"/>
              <p:cNvSpPr>
                <a:spLocks/>
              </p:cNvSpPr>
              <p:nvPr/>
            </p:nvSpPr>
            <p:spPr bwMode="auto">
              <a:xfrm>
                <a:off x="0" y="0"/>
                <a:ext cx="1667" cy="681"/>
              </a:xfrm>
              <a:custGeom>
                <a:avLst/>
                <a:gdLst/>
                <a:ahLst/>
                <a:cxnLst/>
                <a:rect l="0" t="0" r="r" b="b"/>
                <a:pathLst>
                  <a:path w="21600" h="21600">
                    <a:moveTo>
                      <a:pt x="19687" y="21600"/>
                    </a:moveTo>
                    <a:lnTo>
                      <a:pt x="17184" y="16200"/>
                    </a:lnTo>
                    <a:lnTo>
                      <a:pt x="18288" y="16200"/>
                    </a:lnTo>
                    <a:cubicBezTo>
                      <a:pt x="17229" y="6663"/>
                      <a:pt x="13529" y="0"/>
                      <a:pt x="9292" y="0"/>
                    </a:cubicBezTo>
                    <a:lnTo>
                      <a:pt x="11499" y="0"/>
                    </a:lnTo>
                    <a:cubicBezTo>
                      <a:pt x="15736" y="0"/>
                      <a:pt x="19437" y="6663"/>
                      <a:pt x="20496" y="16200"/>
                    </a:cubicBezTo>
                    <a:lnTo>
                      <a:pt x="21600" y="16200"/>
                    </a:lnTo>
                    <a:close/>
                    <a:moveTo>
                      <a:pt x="10396" y="153"/>
                    </a:moveTo>
                    <a:cubicBezTo>
                      <a:pt x="5724" y="1452"/>
                      <a:pt x="2208" y="10663"/>
                      <a:pt x="2208" y="21600"/>
                    </a:cubicBezTo>
                    <a:lnTo>
                      <a:pt x="0" y="21600"/>
                    </a:lnTo>
                    <a:cubicBezTo>
                      <a:pt x="0" y="9671"/>
                      <a:pt x="4160" y="0"/>
                      <a:pt x="9292" y="0"/>
                    </a:cubicBezTo>
                    <a:cubicBezTo>
                      <a:pt x="9661" y="0"/>
                      <a:pt x="10029" y="51"/>
                      <a:pt x="10396" y="153"/>
                    </a:cubicBezTo>
                    <a:close/>
                    <a:moveTo>
                      <a:pt x="10396" y="153"/>
                    </a:moveTo>
                  </a:path>
                </a:pathLst>
              </a:custGeom>
              <a:solidFill>
                <a:schemeClr val="bg2"/>
              </a:solidFill>
              <a:ln>
                <a:noFill/>
              </a:ln>
              <a:scene3d>
                <a:camera prst="orthographicFront"/>
                <a:lightRig rig="threePt" dir="t"/>
              </a:scene3d>
              <a:sp3d>
                <a:bevelT/>
              </a:sp3d>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latin typeface="Arial" pitchFamily="34" charset="0"/>
                  <a:cs typeface="Arial" pitchFamily="34" charset="0"/>
                </a:endParaRPr>
              </a:p>
            </p:txBody>
          </p:sp>
          <p:sp>
            <p:nvSpPr>
              <p:cNvPr id="13" name="AutoShape 16"/>
              <p:cNvSpPr>
                <a:spLocks/>
              </p:cNvSpPr>
              <p:nvPr/>
            </p:nvSpPr>
            <p:spPr bwMode="auto">
              <a:xfrm>
                <a:off x="0" y="0"/>
                <a:ext cx="802" cy="681"/>
              </a:xfrm>
              <a:custGeom>
                <a:avLst/>
                <a:gdLst/>
                <a:ahLst/>
                <a:cxnLst/>
                <a:rect l="0" t="0" r="r" b="b"/>
                <a:pathLst>
                  <a:path w="21600" h="21600">
                    <a:moveTo>
                      <a:pt x="21600" y="153"/>
                    </a:moveTo>
                    <a:cubicBezTo>
                      <a:pt x="11894" y="1452"/>
                      <a:pt x="4587" y="10663"/>
                      <a:pt x="4587" y="21600"/>
                    </a:cubicBezTo>
                    <a:lnTo>
                      <a:pt x="0" y="21600"/>
                    </a:lnTo>
                    <a:cubicBezTo>
                      <a:pt x="0" y="9671"/>
                      <a:pt x="8644" y="0"/>
                      <a:pt x="19306" y="0"/>
                    </a:cubicBezTo>
                    <a:cubicBezTo>
                      <a:pt x="20073" y="0"/>
                      <a:pt x="20839" y="51"/>
                      <a:pt x="21600" y="153"/>
                    </a:cubicBezTo>
                    <a:close/>
                    <a:moveTo>
                      <a:pt x="21600" y="153"/>
                    </a:moveTo>
                  </a:path>
                </a:pathLst>
              </a:custGeom>
              <a:solidFill>
                <a:srgbClr val="000000">
                  <a:alpha val="20000"/>
                </a:srgbClr>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latin typeface="Arial" pitchFamily="34" charset="0"/>
                  <a:cs typeface="Arial" pitchFamily="34" charset="0"/>
                </a:endParaRPr>
              </a:p>
            </p:txBody>
          </p:sp>
          <p:sp>
            <p:nvSpPr>
              <p:cNvPr id="14" name="AutoShape 17"/>
              <p:cNvSpPr>
                <a:spLocks/>
              </p:cNvSpPr>
              <p:nvPr/>
            </p:nvSpPr>
            <p:spPr bwMode="auto">
              <a:xfrm>
                <a:off x="0" y="0"/>
                <a:ext cx="1667" cy="681"/>
              </a:xfrm>
              <a:custGeom>
                <a:avLst/>
                <a:gdLst/>
                <a:ahLst/>
                <a:cxnLst/>
                <a:rect l="0" t="0" r="r" b="b"/>
                <a:pathLst>
                  <a:path w="21600" h="21600">
                    <a:moveTo>
                      <a:pt x="10396" y="153"/>
                    </a:moveTo>
                    <a:cubicBezTo>
                      <a:pt x="5724" y="1452"/>
                      <a:pt x="2208" y="10663"/>
                      <a:pt x="2208" y="21600"/>
                    </a:cubicBezTo>
                    <a:lnTo>
                      <a:pt x="0" y="21600"/>
                    </a:lnTo>
                    <a:cubicBezTo>
                      <a:pt x="0" y="9671"/>
                      <a:pt x="4160" y="0"/>
                      <a:pt x="9292" y="0"/>
                    </a:cubicBezTo>
                    <a:lnTo>
                      <a:pt x="11499" y="0"/>
                    </a:lnTo>
                    <a:cubicBezTo>
                      <a:pt x="15736" y="0"/>
                      <a:pt x="19437" y="6663"/>
                      <a:pt x="20496" y="16200"/>
                    </a:cubicBezTo>
                    <a:lnTo>
                      <a:pt x="21600" y="16200"/>
                    </a:lnTo>
                    <a:lnTo>
                      <a:pt x="19687" y="21600"/>
                    </a:lnTo>
                    <a:lnTo>
                      <a:pt x="17184" y="16200"/>
                    </a:lnTo>
                    <a:lnTo>
                      <a:pt x="18288" y="16200"/>
                    </a:lnTo>
                    <a:cubicBezTo>
                      <a:pt x="17229" y="6663"/>
                      <a:pt x="13529" y="0"/>
                      <a:pt x="9292" y="0"/>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latin typeface="Arial" pitchFamily="34" charset="0"/>
                  <a:cs typeface="Arial" pitchFamily="34" charset="0"/>
                </a:endParaRPr>
              </a:p>
            </p:txBody>
          </p:sp>
        </p:grpSp>
      </p:grpSp>
      <p:grpSp>
        <p:nvGrpSpPr>
          <p:cNvPr id="18" name="Group 18"/>
          <p:cNvGrpSpPr>
            <a:grpSpLocks/>
          </p:cNvGrpSpPr>
          <p:nvPr/>
        </p:nvGrpSpPr>
        <p:grpSpPr bwMode="auto">
          <a:xfrm>
            <a:off x="4460875" y="1353592"/>
            <a:ext cx="4467396" cy="3544887"/>
            <a:chOff x="0" y="0"/>
            <a:chExt cx="2575" cy="2232"/>
          </a:xfrm>
        </p:grpSpPr>
        <p:grpSp>
          <p:nvGrpSpPr>
            <p:cNvPr id="19" name="Group 19"/>
            <p:cNvGrpSpPr>
              <a:grpSpLocks/>
            </p:cNvGrpSpPr>
            <p:nvPr/>
          </p:nvGrpSpPr>
          <p:grpSpPr bwMode="auto">
            <a:xfrm flipH="1">
              <a:off x="0" y="1138"/>
              <a:ext cx="2398" cy="1094"/>
              <a:chOff x="0" y="0"/>
              <a:chExt cx="2398" cy="1093"/>
            </a:xfrm>
          </p:grpSpPr>
          <p:sp>
            <p:nvSpPr>
              <p:cNvPr id="24" name="AutoShape 20"/>
              <p:cNvSpPr>
                <a:spLocks/>
              </p:cNvSpPr>
              <p:nvPr/>
            </p:nvSpPr>
            <p:spPr bwMode="auto">
              <a:xfrm>
                <a:off x="0" y="0"/>
                <a:ext cx="2398" cy="1093"/>
              </a:xfrm>
              <a:custGeom>
                <a:avLst/>
                <a:gdLst/>
                <a:ahLst/>
                <a:cxnLst/>
                <a:rect l="0" t="0" r="r" b="b"/>
                <a:pathLst>
                  <a:path w="21600" h="20391">
                    <a:moveTo>
                      <a:pt x="19428" y="0"/>
                    </a:moveTo>
                    <a:lnTo>
                      <a:pt x="21600" y="5097"/>
                    </a:lnTo>
                    <a:lnTo>
                      <a:pt x="20369" y="5097"/>
                    </a:lnTo>
                    <a:cubicBezTo>
                      <a:pt x="19216" y="15109"/>
                      <a:pt x="14901" y="21600"/>
                      <a:pt x="10329" y="20201"/>
                    </a:cubicBezTo>
                    <a:cubicBezTo>
                      <a:pt x="13990" y="19082"/>
                      <a:pt x="16984" y="13113"/>
                      <a:pt x="17908" y="5097"/>
                    </a:cubicBezTo>
                    <a:lnTo>
                      <a:pt x="16677" y="5097"/>
                    </a:lnTo>
                    <a:close/>
                    <a:moveTo>
                      <a:pt x="9098" y="20389"/>
                    </a:moveTo>
                    <a:cubicBezTo>
                      <a:pt x="4074" y="20389"/>
                      <a:pt x="0" y="11260"/>
                      <a:pt x="0" y="0"/>
                    </a:cubicBezTo>
                    <a:lnTo>
                      <a:pt x="2461" y="0"/>
                    </a:lnTo>
                    <a:cubicBezTo>
                      <a:pt x="2461" y="11260"/>
                      <a:pt x="6535" y="20389"/>
                      <a:pt x="11560" y="20389"/>
                    </a:cubicBezTo>
                    <a:close/>
                    <a:moveTo>
                      <a:pt x="9098" y="20389"/>
                    </a:moveTo>
                  </a:path>
                </a:pathLst>
              </a:custGeom>
              <a:solidFill>
                <a:schemeClr val="bg1">
                  <a:lumMod val="95000"/>
                </a:schemeClr>
              </a:solidFill>
              <a:ln>
                <a:noFill/>
              </a:ln>
              <a:scene3d>
                <a:camera prst="orthographicFront"/>
                <a:lightRig rig="threePt" dir="t"/>
              </a:scene3d>
              <a:sp3d>
                <a:bevelT/>
              </a:sp3d>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latin typeface="Arial" pitchFamily="34" charset="0"/>
                  <a:cs typeface="Arial" pitchFamily="34" charset="0"/>
                </a:endParaRPr>
              </a:p>
            </p:txBody>
          </p:sp>
          <p:sp>
            <p:nvSpPr>
              <p:cNvPr id="25" name="AutoShape 21"/>
              <p:cNvSpPr>
                <a:spLocks/>
              </p:cNvSpPr>
              <p:nvPr/>
            </p:nvSpPr>
            <p:spPr bwMode="auto">
              <a:xfrm>
                <a:off x="0" y="0"/>
                <a:ext cx="1283" cy="1093"/>
              </a:xfrm>
              <a:custGeom>
                <a:avLst/>
                <a:gdLst/>
                <a:ahLst/>
                <a:cxnLst/>
                <a:rect l="0" t="0" r="r" b="b"/>
                <a:pathLst>
                  <a:path w="21600" h="21600">
                    <a:moveTo>
                      <a:pt x="17001" y="21600"/>
                    </a:moveTo>
                    <a:cubicBezTo>
                      <a:pt x="7612" y="21600"/>
                      <a:pt x="0" y="11929"/>
                      <a:pt x="0" y="0"/>
                    </a:cubicBezTo>
                    <a:lnTo>
                      <a:pt x="4599" y="0"/>
                    </a:lnTo>
                    <a:cubicBezTo>
                      <a:pt x="4599" y="11929"/>
                      <a:pt x="12211" y="21600"/>
                      <a:pt x="21600" y="21600"/>
                    </a:cubicBezTo>
                    <a:close/>
                    <a:moveTo>
                      <a:pt x="17001" y="21600"/>
                    </a:moveTo>
                  </a:path>
                </a:pathLst>
              </a:custGeom>
              <a:solidFill>
                <a:schemeClr val="bg1">
                  <a:lumMod val="95000"/>
                </a:schemeClr>
              </a:solidFill>
              <a:ln>
                <a:noFill/>
              </a:ln>
              <a:scene3d>
                <a:camera prst="orthographicFront"/>
                <a:lightRig rig="threePt" dir="t"/>
              </a:scene3d>
              <a:sp3d>
                <a:bevelT/>
              </a:sp3d>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latin typeface="Arial" pitchFamily="34" charset="0"/>
                  <a:cs typeface="Arial" pitchFamily="34" charset="0"/>
                </a:endParaRPr>
              </a:p>
            </p:txBody>
          </p:sp>
          <p:sp>
            <p:nvSpPr>
              <p:cNvPr id="26" name="AutoShape 22"/>
              <p:cNvSpPr>
                <a:spLocks/>
              </p:cNvSpPr>
              <p:nvPr/>
            </p:nvSpPr>
            <p:spPr bwMode="auto">
              <a:xfrm>
                <a:off x="0" y="0"/>
                <a:ext cx="2398" cy="1093"/>
              </a:xfrm>
              <a:custGeom>
                <a:avLst/>
                <a:gdLst/>
                <a:ahLst/>
                <a:cxnLst/>
                <a:rect l="0" t="0" r="r" b="b"/>
                <a:pathLst>
                  <a:path w="21600" h="21600">
                    <a:moveTo>
                      <a:pt x="10329" y="21402"/>
                    </a:moveTo>
                    <a:cubicBezTo>
                      <a:pt x="13990" y="20215"/>
                      <a:pt x="16984" y="13892"/>
                      <a:pt x="17908" y="5400"/>
                    </a:cubicBezTo>
                    <a:lnTo>
                      <a:pt x="16677" y="5400"/>
                    </a:lnTo>
                    <a:lnTo>
                      <a:pt x="19428" y="0"/>
                    </a:lnTo>
                    <a:lnTo>
                      <a:pt x="21600" y="5400"/>
                    </a:lnTo>
                    <a:lnTo>
                      <a:pt x="20369" y="5400"/>
                    </a:lnTo>
                    <a:cubicBezTo>
                      <a:pt x="19332" y="14937"/>
                      <a:pt x="15709" y="21600"/>
                      <a:pt x="11560" y="21600"/>
                    </a:cubicBezTo>
                    <a:lnTo>
                      <a:pt x="9098" y="21600"/>
                    </a:lnTo>
                    <a:cubicBezTo>
                      <a:pt x="4074" y="21600"/>
                      <a:pt x="0" y="11929"/>
                      <a:pt x="0" y="0"/>
                    </a:cubicBezTo>
                    <a:lnTo>
                      <a:pt x="2461" y="0"/>
                    </a:lnTo>
                    <a:cubicBezTo>
                      <a:pt x="2461" y="11929"/>
                      <a:pt x="6535" y="21600"/>
                      <a:pt x="11560" y="21600"/>
                    </a:cubicBezTo>
                  </a:path>
                </a:pathLst>
              </a:custGeom>
              <a:solidFill>
                <a:schemeClr val="bg2"/>
              </a:solidFill>
              <a:ln>
                <a:noFill/>
              </a:ln>
              <a:scene3d>
                <a:camera prst="orthographicFront"/>
                <a:lightRig rig="threePt" dir="t"/>
              </a:scene3d>
              <a:sp3d>
                <a:bevelT/>
              </a:sp3d>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latin typeface="Arial" pitchFamily="34" charset="0"/>
                  <a:cs typeface="Arial" pitchFamily="34" charset="0"/>
                </a:endParaRPr>
              </a:p>
            </p:txBody>
          </p:sp>
        </p:grpSp>
        <p:grpSp>
          <p:nvGrpSpPr>
            <p:cNvPr id="20" name="Group 23"/>
            <p:cNvGrpSpPr>
              <a:grpSpLocks/>
            </p:cNvGrpSpPr>
            <p:nvPr/>
          </p:nvGrpSpPr>
          <p:grpSpPr bwMode="auto">
            <a:xfrm>
              <a:off x="177" y="0"/>
              <a:ext cx="2398" cy="1093"/>
              <a:chOff x="0" y="0"/>
              <a:chExt cx="2398" cy="1093"/>
            </a:xfrm>
          </p:grpSpPr>
          <p:sp>
            <p:nvSpPr>
              <p:cNvPr id="21" name="AutoShape 24"/>
              <p:cNvSpPr>
                <a:spLocks/>
              </p:cNvSpPr>
              <p:nvPr/>
            </p:nvSpPr>
            <p:spPr bwMode="auto">
              <a:xfrm>
                <a:off x="0" y="0"/>
                <a:ext cx="2398" cy="1093"/>
              </a:xfrm>
              <a:custGeom>
                <a:avLst/>
                <a:gdLst/>
                <a:ahLst/>
                <a:cxnLst/>
                <a:rect l="0" t="0" r="r" b="b"/>
                <a:pathLst>
                  <a:path w="21600" h="21600">
                    <a:moveTo>
                      <a:pt x="19428" y="21600"/>
                    </a:moveTo>
                    <a:lnTo>
                      <a:pt x="16677" y="16200"/>
                    </a:lnTo>
                    <a:lnTo>
                      <a:pt x="17908" y="16200"/>
                    </a:lnTo>
                    <a:cubicBezTo>
                      <a:pt x="16871" y="6663"/>
                      <a:pt x="13247" y="0"/>
                      <a:pt x="9098" y="0"/>
                    </a:cubicBezTo>
                    <a:lnTo>
                      <a:pt x="11560" y="0"/>
                    </a:lnTo>
                    <a:cubicBezTo>
                      <a:pt x="15709" y="0"/>
                      <a:pt x="19332" y="6663"/>
                      <a:pt x="20369" y="16200"/>
                    </a:cubicBezTo>
                    <a:lnTo>
                      <a:pt x="21600" y="16200"/>
                    </a:lnTo>
                    <a:close/>
                    <a:moveTo>
                      <a:pt x="10329" y="198"/>
                    </a:moveTo>
                    <a:cubicBezTo>
                      <a:pt x="5822" y="1659"/>
                      <a:pt x="2461" y="10800"/>
                      <a:pt x="2461" y="21600"/>
                    </a:cubicBezTo>
                    <a:lnTo>
                      <a:pt x="0" y="21600"/>
                    </a:lnTo>
                    <a:cubicBezTo>
                      <a:pt x="0" y="9671"/>
                      <a:pt x="4074" y="0"/>
                      <a:pt x="9098" y="0"/>
                    </a:cubicBezTo>
                    <a:cubicBezTo>
                      <a:pt x="9510" y="0"/>
                      <a:pt x="9921" y="66"/>
                      <a:pt x="10329" y="198"/>
                    </a:cubicBezTo>
                    <a:close/>
                    <a:moveTo>
                      <a:pt x="10329" y="198"/>
                    </a:moveTo>
                  </a:path>
                </a:pathLst>
              </a:custGeom>
              <a:solidFill>
                <a:schemeClr val="bg1">
                  <a:lumMod val="95000"/>
                </a:schemeClr>
              </a:solidFill>
              <a:ln>
                <a:noFill/>
              </a:ln>
              <a:scene3d>
                <a:camera prst="orthographicFront"/>
                <a:lightRig rig="threePt" dir="t"/>
              </a:scene3d>
              <a:sp3d>
                <a:bevelT/>
              </a:sp3d>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latin typeface="Arial" pitchFamily="34" charset="0"/>
                  <a:cs typeface="Arial" pitchFamily="34" charset="0"/>
                </a:endParaRPr>
              </a:p>
            </p:txBody>
          </p:sp>
          <p:sp>
            <p:nvSpPr>
              <p:cNvPr id="22" name="AutoShape 25"/>
              <p:cNvSpPr>
                <a:spLocks/>
              </p:cNvSpPr>
              <p:nvPr/>
            </p:nvSpPr>
            <p:spPr bwMode="auto">
              <a:xfrm>
                <a:off x="0" y="0"/>
                <a:ext cx="1146" cy="1093"/>
              </a:xfrm>
              <a:custGeom>
                <a:avLst/>
                <a:gdLst/>
                <a:ahLst/>
                <a:cxnLst/>
                <a:rect l="0" t="0" r="r" b="b"/>
                <a:pathLst>
                  <a:path w="21600" h="21600">
                    <a:moveTo>
                      <a:pt x="21600" y="198"/>
                    </a:moveTo>
                    <a:cubicBezTo>
                      <a:pt x="12174" y="1659"/>
                      <a:pt x="5147" y="10800"/>
                      <a:pt x="5147" y="21600"/>
                    </a:cubicBezTo>
                    <a:lnTo>
                      <a:pt x="0" y="21600"/>
                    </a:lnTo>
                    <a:cubicBezTo>
                      <a:pt x="0" y="9671"/>
                      <a:pt x="8518" y="0"/>
                      <a:pt x="19027" y="0"/>
                    </a:cubicBezTo>
                    <a:cubicBezTo>
                      <a:pt x="19887" y="0"/>
                      <a:pt x="20747" y="66"/>
                      <a:pt x="21600" y="198"/>
                    </a:cubicBezTo>
                    <a:close/>
                    <a:moveTo>
                      <a:pt x="21600" y="198"/>
                    </a:moveTo>
                  </a:path>
                </a:pathLst>
              </a:custGeom>
              <a:solidFill>
                <a:schemeClr val="bg1">
                  <a:lumMod val="95000"/>
                </a:schemeClr>
              </a:solidFill>
              <a:ln>
                <a:noFill/>
              </a:ln>
              <a:scene3d>
                <a:camera prst="orthographicFront"/>
                <a:lightRig rig="threePt" dir="t"/>
              </a:scene3d>
              <a:sp3d>
                <a:bevelT/>
              </a:sp3d>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latin typeface="Arial" pitchFamily="34" charset="0"/>
                  <a:cs typeface="Arial" pitchFamily="34" charset="0"/>
                </a:endParaRPr>
              </a:p>
            </p:txBody>
          </p:sp>
          <p:sp>
            <p:nvSpPr>
              <p:cNvPr id="23" name="AutoShape 26"/>
              <p:cNvSpPr>
                <a:spLocks/>
              </p:cNvSpPr>
              <p:nvPr/>
            </p:nvSpPr>
            <p:spPr bwMode="auto">
              <a:xfrm>
                <a:off x="0" y="0"/>
                <a:ext cx="2398" cy="1093"/>
              </a:xfrm>
              <a:custGeom>
                <a:avLst/>
                <a:gdLst/>
                <a:ahLst/>
                <a:cxnLst/>
                <a:rect l="0" t="0" r="r" b="b"/>
                <a:pathLst>
                  <a:path w="21600" h="21600">
                    <a:moveTo>
                      <a:pt x="10329" y="198"/>
                    </a:moveTo>
                    <a:cubicBezTo>
                      <a:pt x="5822" y="1659"/>
                      <a:pt x="2461" y="10800"/>
                      <a:pt x="2461" y="21600"/>
                    </a:cubicBezTo>
                    <a:lnTo>
                      <a:pt x="0" y="21600"/>
                    </a:lnTo>
                    <a:cubicBezTo>
                      <a:pt x="0" y="9671"/>
                      <a:pt x="4074" y="0"/>
                      <a:pt x="9098" y="0"/>
                    </a:cubicBezTo>
                    <a:lnTo>
                      <a:pt x="11560" y="0"/>
                    </a:lnTo>
                    <a:cubicBezTo>
                      <a:pt x="15709" y="0"/>
                      <a:pt x="19332" y="6663"/>
                      <a:pt x="20369" y="16200"/>
                    </a:cubicBezTo>
                    <a:lnTo>
                      <a:pt x="21600" y="16200"/>
                    </a:lnTo>
                    <a:lnTo>
                      <a:pt x="19428" y="21600"/>
                    </a:lnTo>
                    <a:lnTo>
                      <a:pt x="16677" y="16200"/>
                    </a:lnTo>
                    <a:lnTo>
                      <a:pt x="17908" y="16200"/>
                    </a:lnTo>
                    <a:cubicBezTo>
                      <a:pt x="16871" y="6663"/>
                      <a:pt x="13247" y="0"/>
                      <a:pt x="9098" y="0"/>
                    </a:cubicBezTo>
                  </a:path>
                </a:pathLst>
              </a:custGeom>
              <a:solidFill>
                <a:schemeClr val="bg2"/>
              </a:solidFill>
              <a:ln>
                <a:noFill/>
              </a:ln>
              <a:scene3d>
                <a:camera prst="orthographicFront"/>
                <a:lightRig rig="threePt" dir="t"/>
              </a:scene3d>
              <a:sp3d>
                <a:bevelT/>
              </a:sp3d>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latin typeface="Arial" pitchFamily="34" charset="0"/>
                  <a:cs typeface="Arial" pitchFamily="34" charset="0"/>
                </a:endParaRPr>
              </a:p>
            </p:txBody>
          </p:sp>
        </p:grpSp>
      </p:grpSp>
      <p:sp>
        <p:nvSpPr>
          <p:cNvPr id="27" name="AutoShape 28"/>
          <p:cNvSpPr>
            <a:spLocks/>
          </p:cNvSpPr>
          <p:nvPr/>
        </p:nvSpPr>
        <p:spPr bwMode="auto">
          <a:xfrm>
            <a:off x="1009650" y="2479129"/>
            <a:ext cx="2092302" cy="1333500"/>
          </a:xfrm>
          <a:prstGeom prst="roundRect">
            <a:avLst>
              <a:gd name="adj" fmla="val 16667"/>
            </a:avLst>
          </a:prstGeom>
          <a:solidFill>
            <a:srgbClr val="FFFFFF"/>
          </a:solidFill>
          <a:ln w="9525" cap="flat">
            <a:solidFill>
              <a:schemeClr val="tx1"/>
            </a:solidFill>
            <a:prstDash val="solid"/>
            <a:round/>
            <a:headEnd type="none" w="med" len="med"/>
            <a:tailEnd type="none" w="med" len="med"/>
          </a:ln>
          <a:scene3d>
            <a:camera prst="orthographicFront"/>
            <a:lightRig rig="threePt" dir="t"/>
          </a:scene3d>
          <a:sp3d>
            <a:bevelT/>
          </a:sp3d>
        </p:spPr>
        <p:txBody>
          <a:bodyPr lIns="0" tIns="0" rIns="0" bIns="0"/>
          <a:lstStyle/>
          <a:p>
            <a:endParaRPr lang="en-US" dirty="0">
              <a:latin typeface="Arial" pitchFamily="34" charset="0"/>
              <a:cs typeface="Arial" pitchFamily="34" charset="0"/>
            </a:endParaRPr>
          </a:p>
        </p:txBody>
      </p:sp>
      <p:sp>
        <p:nvSpPr>
          <p:cNvPr id="28" name="AutoShape 29"/>
          <p:cNvSpPr>
            <a:spLocks/>
          </p:cNvSpPr>
          <p:nvPr/>
        </p:nvSpPr>
        <p:spPr bwMode="auto">
          <a:xfrm>
            <a:off x="3575303" y="2964904"/>
            <a:ext cx="1068705" cy="484188"/>
          </a:xfrm>
          <a:prstGeom prst="rightArrow">
            <a:avLst>
              <a:gd name="adj1" fmla="val 50000"/>
              <a:gd name="adj2" fmla="val 50024"/>
            </a:avLst>
          </a:prstGeom>
          <a:solidFill>
            <a:srgbClr val="A5A5A5"/>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sp>
        <p:nvSpPr>
          <p:cNvPr id="29" name="AutoShape 30"/>
          <p:cNvSpPr>
            <a:spLocks/>
          </p:cNvSpPr>
          <p:nvPr/>
        </p:nvSpPr>
        <p:spPr bwMode="auto">
          <a:xfrm>
            <a:off x="3995937" y="1907629"/>
            <a:ext cx="1800200" cy="981075"/>
          </a:xfrm>
          <a:prstGeom prst="roundRect">
            <a:avLst>
              <a:gd name="adj" fmla="val 16667"/>
            </a:avLst>
          </a:prstGeom>
          <a:solidFill>
            <a:srgbClr val="FFFF99"/>
          </a:solidFill>
          <a:ln w="9525" cap="flat">
            <a:solidFill>
              <a:schemeClr val="tx1"/>
            </a:solidFill>
            <a:prstDash val="solid"/>
            <a:round/>
            <a:headEnd type="none" w="med" len="med"/>
            <a:tailEnd type="none" w="med" len="med"/>
          </a:ln>
          <a:scene3d>
            <a:camera prst="orthographicFront"/>
            <a:lightRig rig="threePt" dir="t"/>
          </a:scene3d>
          <a:sp3d>
            <a:bevelT/>
          </a:sp3d>
        </p:spPr>
        <p:txBody>
          <a:bodyPr lIns="0" tIns="0" rIns="0" bIns="0"/>
          <a:lstStyle/>
          <a:p>
            <a:endParaRPr lang="en-US" dirty="0">
              <a:latin typeface="Arial" pitchFamily="34" charset="0"/>
              <a:cs typeface="Arial" pitchFamily="34" charset="0"/>
            </a:endParaRPr>
          </a:p>
        </p:txBody>
      </p:sp>
      <p:sp>
        <p:nvSpPr>
          <p:cNvPr id="30" name="AutoShape 31"/>
          <p:cNvSpPr>
            <a:spLocks/>
          </p:cNvSpPr>
          <p:nvPr/>
        </p:nvSpPr>
        <p:spPr bwMode="auto">
          <a:xfrm>
            <a:off x="5780516" y="2424682"/>
            <a:ext cx="2286000" cy="1097280"/>
          </a:xfrm>
          <a:prstGeom prst="roundRect">
            <a:avLst>
              <a:gd name="adj" fmla="val 16667"/>
            </a:avLst>
          </a:prstGeom>
          <a:solidFill>
            <a:srgbClr val="FFFF99"/>
          </a:solidFill>
          <a:ln w="9525" cap="flat">
            <a:solidFill>
              <a:schemeClr val="tx1"/>
            </a:solidFill>
            <a:prstDash val="solid"/>
            <a:round/>
            <a:headEnd type="none" w="med" len="med"/>
            <a:tailEnd type="none" w="med" len="med"/>
          </a:ln>
          <a:scene3d>
            <a:camera prst="orthographicFront"/>
            <a:lightRig rig="threePt" dir="t"/>
          </a:scene3d>
          <a:sp3d>
            <a:bevelT/>
          </a:sp3d>
        </p:spPr>
        <p:txBody>
          <a:bodyPr lIns="0" tIns="0" rIns="0" bIns="0"/>
          <a:lstStyle/>
          <a:p>
            <a:endParaRPr lang="en-US" dirty="0">
              <a:latin typeface="Arial" pitchFamily="34" charset="0"/>
              <a:cs typeface="Arial" pitchFamily="34" charset="0"/>
            </a:endParaRPr>
          </a:p>
        </p:txBody>
      </p:sp>
      <p:sp>
        <p:nvSpPr>
          <p:cNvPr id="31" name="AutoShape 32"/>
          <p:cNvSpPr>
            <a:spLocks/>
          </p:cNvSpPr>
          <p:nvPr/>
        </p:nvSpPr>
        <p:spPr bwMode="auto">
          <a:xfrm>
            <a:off x="6804248" y="3307803"/>
            <a:ext cx="2286000" cy="1097280"/>
          </a:xfrm>
          <a:prstGeom prst="roundRect">
            <a:avLst>
              <a:gd name="adj" fmla="val 16667"/>
            </a:avLst>
          </a:prstGeom>
          <a:solidFill>
            <a:srgbClr val="FFFF99"/>
          </a:solidFill>
          <a:ln w="9525" cap="flat">
            <a:solidFill>
              <a:schemeClr val="tx1"/>
            </a:solidFill>
            <a:prstDash val="solid"/>
            <a:round/>
            <a:headEnd type="none" w="med" len="med"/>
            <a:tailEnd type="none" w="med" len="med"/>
          </a:ln>
          <a:scene3d>
            <a:camera prst="orthographicFront"/>
            <a:lightRig rig="threePt" dir="t"/>
          </a:scene3d>
          <a:sp3d>
            <a:bevelT/>
          </a:sp3d>
        </p:spPr>
        <p:txBody>
          <a:bodyPr lIns="0" tIns="0" rIns="0" bIns="0"/>
          <a:lstStyle/>
          <a:p>
            <a:endParaRPr lang="en-US" dirty="0">
              <a:latin typeface="Arial" pitchFamily="34" charset="0"/>
              <a:cs typeface="Arial" pitchFamily="34" charset="0"/>
            </a:endParaRPr>
          </a:p>
        </p:txBody>
      </p:sp>
      <p:grpSp>
        <p:nvGrpSpPr>
          <p:cNvPr id="32" name="Group 31"/>
          <p:cNvGrpSpPr>
            <a:grpSpLocks/>
          </p:cNvGrpSpPr>
          <p:nvPr/>
        </p:nvGrpSpPr>
        <p:grpSpPr bwMode="auto">
          <a:xfrm>
            <a:off x="7334825" y="3644354"/>
            <a:ext cx="1224847" cy="547688"/>
            <a:chOff x="-132" y="-52"/>
            <a:chExt cx="706" cy="345"/>
          </a:xfrm>
        </p:grpSpPr>
        <p:grpSp>
          <p:nvGrpSpPr>
            <p:cNvPr id="33" name="Group 32"/>
            <p:cNvGrpSpPr>
              <a:grpSpLocks/>
            </p:cNvGrpSpPr>
            <p:nvPr/>
          </p:nvGrpSpPr>
          <p:grpSpPr bwMode="auto">
            <a:xfrm>
              <a:off x="60" y="131"/>
              <a:ext cx="126" cy="162"/>
              <a:chOff x="0" y="0"/>
              <a:chExt cx="126" cy="162"/>
            </a:xfrm>
          </p:grpSpPr>
          <p:grpSp>
            <p:nvGrpSpPr>
              <p:cNvPr id="49" name="Group 35"/>
              <p:cNvGrpSpPr>
                <a:grpSpLocks/>
              </p:cNvGrpSpPr>
              <p:nvPr/>
            </p:nvGrpSpPr>
            <p:grpSpPr bwMode="auto">
              <a:xfrm>
                <a:off x="0" y="0"/>
                <a:ext cx="90" cy="162"/>
                <a:chOff x="0" y="0"/>
                <a:chExt cx="90" cy="162"/>
              </a:xfrm>
            </p:grpSpPr>
            <p:sp>
              <p:nvSpPr>
                <p:cNvPr id="53" name="AutoShape 36"/>
                <p:cNvSpPr>
                  <a:spLocks/>
                </p:cNvSpPr>
                <p:nvPr/>
              </p:nvSpPr>
              <p:spPr bwMode="auto">
                <a:xfrm rot="-5400000">
                  <a:off x="-4" y="67"/>
                  <a:ext cx="98" cy="90"/>
                </a:xfrm>
                <a:custGeom>
                  <a:avLst/>
                  <a:gdLst/>
                  <a:ahLst/>
                  <a:cxnLst/>
                  <a:rect l="0" t="0" r="r" b="b"/>
                  <a:pathLst>
                    <a:path w="21600" h="21600">
                      <a:moveTo>
                        <a:pt x="0" y="0"/>
                      </a:moveTo>
                      <a:lnTo>
                        <a:pt x="10800" y="0"/>
                      </a:lnTo>
                      <a:cubicBezTo>
                        <a:pt x="16765" y="0"/>
                        <a:pt x="21600" y="4835"/>
                        <a:pt x="21600" y="10800"/>
                      </a:cubicBezTo>
                      <a:cubicBezTo>
                        <a:pt x="21600" y="16765"/>
                        <a:pt x="16765" y="21600"/>
                        <a:pt x="10800" y="21600"/>
                      </a:cubicBezTo>
                      <a:lnTo>
                        <a:pt x="0" y="21600"/>
                      </a:lnTo>
                      <a:close/>
                      <a:moveTo>
                        <a:pt x="0" y="0"/>
                      </a:moveTo>
                    </a:path>
                  </a:pathLst>
                </a:custGeom>
                <a:solidFill>
                  <a:srgbClr val="CCFF99"/>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sp>
              <p:nvSpPr>
                <p:cNvPr id="54" name="AutoShape 37"/>
                <p:cNvSpPr>
                  <a:spLocks/>
                </p:cNvSpPr>
                <p:nvPr/>
              </p:nvSpPr>
              <p:spPr bwMode="auto">
                <a:xfrm>
                  <a:off x="19" y="0"/>
                  <a:ext cx="52" cy="63"/>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solidFill>
                  <a:srgbClr val="CCFF99"/>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grpSp>
          <p:grpSp>
            <p:nvGrpSpPr>
              <p:cNvPr id="50" name="Group 38"/>
              <p:cNvGrpSpPr>
                <a:grpSpLocks/>
              </p:cNvGrpSpPr>
              <p:nvPr/>
            </p:nvGrpSpPr>
            <p:grpSpPr bwMode="auto">
              <a:xfrm>
                <a:off x="36" y="0"/>
                <a:ext cx="90" cy="162"/>
                <a:chOff x="0" y="0"/>
                <a:chExt cx="90" cy="162"/>
              </a:xfrm>
            </p:grpSpPr>
            <p:sp>
              <p:nvSpPr>
                <p:cNvPr id="51" name="AutoShape 39"/>
                <p:cNvSpPr>
                  <a:spLocks/>
                </p:cNvSpPr>
                <p:nvPr/>
              </p:nvSpPr>
              <p:spPr bwMode="auto">
                <a:xfrm rot="-5400000">
                  <a:off x="-4" y="67"/>
                  <a:ext cx="98" cy="90"/>
                </a:xfrm>
                <a:custGeom>
                  <a:avLst/>
                  <a:gdLst/>
                  <a:ahLst/>
                  <a:cxnLst/>
                  <a:rect l="0" t="0" r="r" b="b"/>
                  <a:pathLst>
                    <a:path w="21600" h="21600">
                      <a:moveTo>
                        <a:pt x="0" y="0"/>
                      </a:moveTo>
                      <a:lnTo>
                        <a:pt x="10800" y="0"/>
                      </a:lnTo>
                      <a:cubicBezTo>
                        <a:pt x="16765" y="0"/>
                        <a:pt x="21600" y="4835"/>
                        <a:pt x="21600" y="10800"/>
                      </a:cubicBezTo>
                      <a:cubicBezTo>
                        <a:pt x="21600" y="16765"/>
                        <a:pt x="16765" y="21600"/>
                        <a:pt x="10800" y="21600"/>
                      </a:cubicBezTo>
                      <a:lnTo>
                        <a:pt x="0" y="21600"/>
                      </a:lnTo>
                      <a:close/>
                      <a:moveTo>
                        <a:pt x="0" y="0"/>
                      </a:moveTo>
                    </a:path>
                  </a:pathLst>
                </a:custGeom>
                <a:solidFill>
                  <a:srgbClr val="CCFF99"/>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sp>
              <p:nvSpPr>
                <p:cNvPr id="52" name="AutoShape 40"/>
                <p:cNvSpPr>
                  <a:spLocks/>
                </p:cNvSpPr>
                <p:nvPr/>
              </p:nvSpPr>
              <p:spPr bwMode="auto">
                <a:xfrm>
                  <a:off x="19" y="0"/>
                  <a:ext cx="52" cy="63"/>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solidFill>
                  <a:srgbClr val="CCFF99"/>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grpSp>
        </p:grpSp>
        <p:sp>
          <p:nvSpPr>
            <p:cNvPr id="34" name="Rectangle 41"/>
            <p:cNvSpPr>
              <a:spLocks/>
            </p:cNvSpPr>
            <p:nvPr/>
          </p:nvSpPr>
          <p:spPr bwMode="auto">
            <a:xfrm>
              <a:off x="-132" y="-52"/>
              <a:ext cx="706"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700" dirty="0">
                  <a:latin typeface="Arial" pitchFamily="34" charset="0"/>
                  <a:ea typeface="ＭＳ Ｐゴシック" charset="0"/>
                  <a:cs typeface="Arial" pitchFamily="34" charset="0"/>
                  <a:sym typeface="Arial Bold" charset="0"/>
                </a:rPr>
                <a:t>a</a:t>
              </a:r>
              <a:r>
                <a:rPr lang="en-US" sz="700" dirty="0">
                  <a:solidFill>
                    <a:schemeClr val="tx1"/>
                  </a:solidFill>
                  <a:latin typeface="Arial" pitchFamily="34" charset="0"/>
                  <a:ea typeface="ＭＳ Ｐゴシック" charset="0"/>
                  <a:cs typeface="Arial" pitchFamily="34" charset="0"/>
                  <a:sym typeface="Arial Bold" charset="0"/>
                </a:rPr>
                <a:t>utomation engineers </a:t>
              </a:r>
              <a:br>
                <a:rPr lang="en-US" sz="700" dirty="0">
                  <a:solidFill>
                    <a:schemeClr val="tx1"/>
                  </a:solidFill>
                  <a:latin typeface="Arial" pitchFamily="34" charset="0"/>
                  <a:ea typeface="ＭＳ Ｐゴシック" charset="0"/>
                  <a:cs typeface="Arial" pitchFamily="34" charset="0"/>
                  <a:sym typeface="Arial Bold" charset="0"/>
                </a:rPr>
              </a:br>
              <a:r>
                <a:rPr lang="en-US" sz="700" dirty="0">
                  <a:solidFill>
                    <a:schemeClr val="tx1"/>
                  </a:solidFill>
                  <a:latin typeface="Arial" pitchFamily="34" charset="0"/>
                  <a:ea typeface="ＭＳ Ｐゴシック" charset="0"/>
                  <a:cs typeface="Arial" pitchFamily="34" charset="0"/>
                  <a:sym typeface="Arial Bold" charset="0"/>
                </a:rPr>
                <a:t>&amp; testers</a:t>
              </a:r>
            </a:p>
          </p:txBody>
        </p:sp>
        <p:grpSp>
          <p:nvGrpSpPr>
            <p:cNvPr id="35" name="Group 42"/>
            <p:cNvGrpSpPr>
              <a:grpSpLocks/>
            </p:cNvGrpSpPr>
            <p:nvPr/>
          </p:nvGrpSpPr>
          <p:grpSpPr bwMode="auto">
            <a:xfrm>
              <a:off x="138" y="131"/>
              <a:ext cx="126" cy="162"/>
              <a:chOff x="0" y="0"/>
              <a:chExt cx="126" cy="162"/>
            </a:xfrm>
          </p:grpSpPr>
          <p:grpSp>
            <p:nvGrpSpPr>
              <p:cNvPr id="43" name="Group 43"/>
              <p:cNvGrpSpPr>
                <a:grpSpLocks/>
              </p:cNvGrpSpPr>
              <p:nvPr/>
            </p:nvGrpSpPr>
            <p:grpSpPr bwMode="auto">
              <a:xfrm>
                <a:off x="0" y="0"/>
                <a:ext cx="90" cy="162"/>
                <a:chOff x="0" y="0"/>
                <a:chExt cx="90" cy="162"/>
              </a:xfrm>
            </p:grpSpPr>
            <p:sp>
              <p:nvSpPr>
                <p:cNvPr id="47" name="AutoShape 44"/>
                <p:cNvSpPr>
                  <a:spLocks/>
                </p:cNvSpPr>
                <p:nvPr/>
              </p:nvSpPr>
              <p:spPr bwMode="auto">
                <a:xfrm rot="-5400000">
                  <a:off x="-4" y="67"/>
                  <a:ext cx="98" cy="90"/>
                </a:xfrm>
                <a:custGeom>
                  <a:avLst/>
                  <a:gdLst/>
                  <a:ahLst/>
                  <a:cxnLst/>
                  <a:rect l="0" t="0" r="r" b="b"/>
                  <a:pathLst>
                    <a:path w="21600" h="21600">
                      <a:moveTo>
                        <a:pt x="0" y="0"/>
                      </a:moveTo>
                      <a:lnTo>
                        <a:pt x="10800" y="0"/>
                      </a:lnTo>
                      <a:cubicBezTo>
                        <a:pt x="16765" y="0"/>
                        <a:pt x="21600" y="4835"/>
                        <a:pt x="21600" y="10800"/>
                      </a:cubicBezTo>
                      <a:cubicBezTo>
                        <a:pt x="21600" y="16765"/>
                        <a:pt x="16765" y="21600"/>
                        <a:pt x="10800" y="21600"/>
                      </a:cubicBezTo>
                      <a:lnTo>
                        <a:pt x="0" y="21600"/>
                      </a:lnTo>
                      <a:close/>
                      <a:moveTo>
                        <a:pt x="0" y="0"/>
                      </a:moveTo>
                    </a:path>
                  </a:pathLst>
                </a:custGeom>
                <a:solidFill>
                  <a:srgbClr val="CCFF99"/>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sp>
              <p:nvSpPr>
                <p:cNvPr id="48" name="AutoShape 45"/>
                <p:cNvSpPr>
                  <a:spLocks/>
                </p:cNvSpPr>
                <p:nvPr/>
              </p:nvSpPr>
              <p:spPr bwMode="auto">
                <a:xfrm>
                  <a:off x="19" y="0"/>
                  <a:ext cx="52" cy="63"/>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solidFill>
                  <a:srgbClr val="CCFF99"/>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grpSp>
          <p:grpSp>
            <p:nvGrpSpPr>
              <p:cNvPr id="44" name="Group 46"/>
              <p:cNvGrpSpPr>
                <a:grpSpLocks/>
              </p:cNvGrpSpPr>
              <p:nvPr/>
            </p:nvGrpSpPr>
            <p:grpSpPr bwMode="auto">
              <a:xfrm>
                <a:off x="36" y="0"/>
                <a:ext cx="90" cy="162"/>
                <a:chOff x="0" y="0"/>
                <a:chExt cx="90" cy="162"/>
              </a:xfrm>
            </p:grpSpPr>
            <p:sp>
              <p:nvSpPr>
                <p:cNvPr id="45" name="AutoShape 47"/>
                <p:cNvSpPr>
                  <a:spLocks/>
                </p:cNvSpPr>
                <p:nvPr/>
              </p:nvSpPr>
              <p:spPr bwMode="auto">
                <a:xfrm rot="-5400000">
                  <a:off x="-4" y="67"/>
                  <a:ext cx="98" cy="90"/>
                </a:xfrm>
                <a:custGeom>
                  <a:avLst/>
                  <a:gdLst/>
                  <a:ahLst/>
                  <a:cxnLst/>
                  <a:rect l="0" t="0" r="r" b="b"/>
                  <a:pathLst>
                    <a:path w="21600" h="21600">
                      <a:moveTo>
                        <a:pt x="0" y="0"/>
                      </a:moveTo>
                      <a:lnTo>
                        <a:pt x="10800" y="0"/>
                      </a:lnTo>
                      <a:cubicBezTo>
                        <a:pt x="16765" y="0"/>
                        <a:pt x="21600" y="4835"/>
                        <a:pt x="21600" y="10800"/>
                      </a:cubicBezTo>
                      <a:cubicBezTo>
                        <a:pt x="21600" y="16765"/>
                        <a:pt x="16765" y="21600"/>
                        <a:pt x="10800" y="21600"/>
                      </a:cubicBezTo>
                      <a:lnTo>
                        <a:pt x="0" y="21600"/>
                      </a:lnTo>
                      <a:close/>
                      <a:moveTo>
                        <a:pt x="0" y="0"/>
                      </a:moveTo>
                    </a:path>
                  </a:pathLst>
                </a:custGeom>
                <a:solidFill>
                  <a:srgbClr val="CCFF99"/>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sp>
              <p:nvSpPr>
                <p:cNvPr id="46" name="AutoShape 48"/>
                <p:cNvSpPr>
                  <a:spLocks/>
                </p:cNvSpPr>
                <p:nvPr/>
              </p:nvSpPr>
              <p:spPr bwMode="auto">
                <a:xfrm>
                  <a:off x="19" y="0"/>
                  <a:ext cx="52" cy="63"/>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solidFill>
                  <a:srgbClr val="CCFF99"/>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grpSp>
        </p:grpSp>
        <p:grpSp>
          <p:nvGrpSpPr>
            <p:cNvPr id="36" name="Group 49"/>
            <p:cNvGrpSpPr>
              <a:grpSpLocks/>
            </p:cNvGrpSpPr>
            <p:nvPr/>
          </p:nvGrpSpPr>
          <p:grpSpPr bwMode="auto">
            <a:xfrm>
              <a:off x="210" y="131"/>
              <a:ext cx="126" cy="162"/>
              <a:chOff x="0" y="0"/>
              <a:chExt cx="126" cy="162"/>
            </a:xfrm>
          </p:grpSpPr>
          <p:grpSp>
            <p:nvGrpSpPr>
              <p:cNvPr id="37" name="Group 50"/>
              <p:cNvGrpSpPr>
                <a:grpSpLocks/>
              </p:cNvGrpSpPr>
              <p:nvPr/>
            </p:nvGrpSpPr>
            <p:grpSpPr bwMode="auto">
              <a:xfrm>
                <a:off x="0" y="0"/>
                <a:ext cx="90" cy="162"/>
                <a:chOff x="0" y="0"/>
                <a:chExt cx="90" cy="162"/>
              </a:xfrm>
            </p:grpSpPr>
            <p:sp>
              <p:nvSpPr>
                <p:cNvPr id="41" name="AutoShape 51"/>
                <p:cNvSpPr>
                  <a:spLocks/>
                </p:cNvSpPr>
                <p:nvPr/>
              </p:nvSpPr>
              <p:spPr bwMode="auto">
                <a:xfrm rot="-5400000">
                  <a:off x="-4" y="67"/>
                  <a:ext cx="98" cy="90"/>
                </a:xfrm>
                <a:custGeom>
                  <a:avLst/>
                  <a:gdLst/>
                  <a:ahLst/>
                  <a:cxnLst/>
                  <a:rect l="0" t="0" r="r" b="b"/>
                  <a:pathLst>
                    <a:path w="21600" h="21600">
                      <a:moveTo>
                        <a:pt x="0" y="0"/>
                      </a:moveTo>
                      <a:lnTo>
                        <a:pt x="10800" y="0"/>
                      </a:lnTo>
                      <a:cubicBezTo>
                        <a:pt x="16765" y="0"/>
                        <a:pt x="21600" y="4835"/>
                        <a:pt x="21600" y="10800"/>
                      </a:cubicBezTo>
                      <a:cubicBezTo>
                        <a:pt x="21600" y="16765"/>
                        <a:pt x="16765" y="21600"/>
                        <a:pt x="10800" y="21600"/>
                      </a:cubicBezTo>
                      <a:lnTo>
                        <a:pt x="0" y="21600"/>
                      </a:lnTo>
                      <a:close/>
                      <a:moveTo>
                        <a:pt x="0" y="0"/>
                      </a:moveTo>
                    </a:path>
                  </a:pathLst>
                </a:custGeom>
                <a:solidFill>
                  <a:srgbClr val="CCFF99"/>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sp>
              <p:nvSpPr>
                <p:cNvPr id="42" name="AutoShape 52"/>
                <p:cNvSpPr>
                  <a:spLocks/>
                </p:cNvSpPr>
                <p:nvPr/>
              </p:nvSpPr>
              <p:spPr bwMode="auto">
                <a:xfrm>
                  <a:off x="19" y="0"/>
                  <a:ext cx="52" cy="63"/>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solidFill>
                  <a:srgbClr val="CCFF99"/>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grpSp>
          <p:grpSp>
            <p:nvGrpSpPr>
              <p:cNvPr id="38" name="Group 53"/>
              <p:cNvGrpSpPr>
                <a:grpSpLocks/>
              </p:cNvGrpSpPr>
              <p:nvPr/>
            </p:nvGrpSpPr>
            <p:grpSpPr bwMode="auto">
              <a:xfrm>
                <a:off x="36" y="0"/>
                <a:ext cx="90" cy="162"/>
                <a:chOff x="0" y="0"/>
                <a:chExt cx="90" cy="162"/>
              </a:xfrm>
            </p:grpSpPr>
            <p:sp>
              <p:nvSpPr>
                <p:cNvPr id="39" name="AutoShape 54"/>
                <p:cNvSpPr>
                  <a:spLocks/>
                </p:cNvSpPr>
                <p:nvPr/>
              </p:nvSpPr>
              <p:spPr bwMode="auto">
                <a:xfrm rot="-5400000">
                  <a:off x="-4" y="67"/>
                  <a:ext cx="98" cy="90"/>
                </a:xfrm>
                <a:custGeom>
                  <a:avLst/>
                  <a:gdLst/>
                  <a:ahLst/>
                  <a:cxnLst/>
                  <a:rect l="0" t="0" r="r" b="b"/>
                  <a:pathLst>
                    <a:path w="21600" h="21600">
                      <a:moveTo>
                        <a:pt x="0" y="0"/>
                      </a:moveTo>
                      <a:lnTo>
                        <a:pt x="10800" y="0"/>
                      </a:lnTo>
                      <a:cubicBezTo>
                        <a:pt x="16765" y="0"/>
                        <a:pt x="21600" y="4835"/>
                        <a:pt x="21600" y="10800"/>
                      </a:cubicBezTo>
                      <a:cubicBezTo>
                        <a:pt x="21600" y="16765"/>
                        <a:pt x="16765" y="21600"/>
                        <a:pt x="10800" y="21600"/>
                      </a:cubicBezTo>
                      <a:lnTo>
                        <a:pt x="0" y="21600"/>
                      </a:lnTo>
                      <a:close/>
                      <a:moveTo>
                        <a:pt x="0" y="0"/>
                      </a:moveTo>
                    </a:path>
                  </a:pathLst>
                </a:custGeom>
                <a:solidFill>
                  <a:srgbClr val="CCFF99"/>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sp>
              <p:nvSpPr>
                <p:cNvPr id="40" name="AutoShape 55"/>
                <p:cNvSpPr>
                  <a:spLocks/>
                </p:cNvSpPr>
                <p:nvPr/>
              </p:nvSpPr>
              <p:spPr bwMode="auto">
                <a:xfrm>
                  <a:off x="19" y="0"/>
                  <a:ext cx="52" cy="63"/>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solidFill>
                  <a:srgbClr val="CCFF99"/>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grpSp>
        </p:grpSp>
      </p:grpSp>
      <p:sp>
        <p:nvSpPr>
          <p:cNvPr id="57" name="Rectangle 56"/>
          <p:cNvSpPr>
            <a:spLocks/>
          </p:cNvSpPr>
          <p:nvPr/>
        </p:nvSpPr>
        <p:spPr bwMode="auto">
          <a:xfrm>
            <a:off x="4309926" y="1917154"/>
            <a:ext cx="160999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r>
              <a:rPr lang="en-US" sz="1200" dirty="0">
                <a:solidFill>
                  <a:schemeClr val="tx1"/>
                </a:solidFill>
                <a:latin typeface="Arial" pitchFamily="34" charset="0"/>
                <a:ea typeface="ＭＳ Ｐゴシック" charset="0"/>
                <a:cs typeface="Arial" pitchFamily="34" charset="0"/>
                <a:sym typeface="Arial Bold" charset="0"/>
              </a:rPr>
              <a:t>Concept team</a:t>
            </a:r>
          </a:p>
        </p:txBody>
      </p:sp>
      <p:sp>
        <p:nvSpPr>
          <p:cNvPr id="58" name="Rectangle 57"/>
          <p:cNvSpPr>
            <a:spLocks/>
          </p:cNvSpPr>
          <p:nvPr/>
        </p:nvSpPr>
        <p:spPr bwMode="auto">
          <a:xfrm>
            <a:off x="7170008" y="3355428"/>
            <a:ext cx="155448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200" dirty="0">
                <a:latin typeface="Arial" pitchFamily="34" charset="0"/>
                <a:ea typeface="ＭＳ Ｐゴシック" charset="0"/>
                <a:cs typeface="Arial" pitchFamily="34" charset="0"/>
                <a:sym typeface="Arial Bold" charset="0"/>
              </a:rPr>
              <a:t>Validation</a:t>
            </a:r>
            <a:r>
              <a:rPr lang="en-US" sz="1200" dirty="0" smtClean="0">
                <a:solidFill>
                  <a:schemeClr val="tx1"/>
                </a:solidFill>
                <a:latin typeface="Arial" pitchFamily="34" charset="0"/>
                <a:ea typeface="ＭＳ Ｐゴシック" charset="0"/>
                <a:cs typeface="Arial" pitchFamily="34" charset="0"/>
                <a:sym typeface="Arial Bold" charset="0"/>
              </a:rPr>
              <a:t> Team</a:t>
            </a:r>
            <a:endParaRPr lang="en-US" sz="1200" dirty="0">
              <a:solidFill>
                <a:schemeClr val="tx1"/>
              </a:solidFill>
              <a:latin typeface="Arial" pitchFamily="34" charset="0"/>
              <a:ea typeface="ＭＳ Ｐゴシック" charset="0"/>
              <a:cs typeface="Arial" pitchFamily="34" charset="0"/>
              <a:sym typeface="Arial Bold" charset="0"/>
            </a:endParaRPr>
          </a:p>
        </p:txBody>
      </p:sp>
      <p:grpSp>
        <p:nvGrpSpPr>
          <p:cNvPr id="2" name="Group 1"/>
          <p:cNvGrpSpPr/>
          <p:nvPr/>
        </p:nvGrpSpPr>
        <p:grpSpPr>
          <a:xfrm>
            <a:off x="4233802" y="2202904"/>
            <a:ext cx="1202294" cy="523875"/>
            <a:chOff x="4233802" y="2202904"/>
            <a:chExt cx="1202294" cy="523875"/>
          </a:xfrm>
        </p:grpSpPr>
        <p:grpSp>
          <p:nvGrpSpPr>
            <p:cNvPr id="60" name="Group 59"/>
            <p:cNvGrpSpPr>
              <a:grpSpLocks/>
            </p:cNvGrpSpPr>
            <p:nvPr/>
          </p:nvGrpSpPr>
          <p:grpSpPr bwMode="auto">
            <a:xfrm>
              <a:off x="4991958" y="2468017"/>
              <a:ext cx="281056" cy="257175"/>
              <a:chOff x="0" y="0"/>
              <a:chExt cx="162" cy="161"/>
            </a:xfrm>
          </p:grpSpPr>
          <p:grpSp>
            <p:nvGrpSpPr>
              <p:cNvPr id="74" name="Group 98"/>
              <p:cNvGrpSpPr>
                <a:grpSpLocks/>
              </p:cNvGrpSpPr>
              <p:nvPr/>
            </p:nvGrpSpPr>
            <p:grpSpPr bwMode="auto">
              <a:xfrm>
                <a:off x="0" y="0"/>
                <a:ext cx="90" cy="161"/>
                <a:chOff x="0" y="0"/>
                <a:chExt cx="90" cy="161"/>
              </a:xfrm>
            </p:grpSpPr>
            <p:sp>
              <p:nvSpPr>
                <p:cNvPr id="81" name="AutoShape 99"/>
                <p:cNvSpPr>
                  <a:spLocks/>
                </p:cNvSpPr>
                <p:nvPr/>
              </p:nvSpPr>
              <p:spPr bwMode="auto">
                <a:xfrm rot="-5400000">
                  <a:off x="-4" y="67"/>
                  <a:ext cx="98" cy="90"/>
                </a:xfrm>
                <a:custGeom>
                  <a:avLst/>
                  <a:gdLst/>
                  <a:ahLst/>
                  <a:cxnLst/>
                  <a:rect l="0" t="0" r="r" b="b"/>
                  <a:pathLst>
                    <a:path w="21600" h="21600">
                      <a:moveTo>
                        <a:pt x="0" y="0"/>
                      </a:moveTo>
                      <a:lnTo>
                        <a:pt x="10800" y="0"/>
                      </a:lnTo>
                      <a:cubicBezTo>
                        <a:pt x="16765" y="0"/>
                        <a:pt x="21600" y="4835"/>
                        <a:pt x="21600" y="10800"/>
                      </a:cubicBezTo>
                      <a:cubicBezTo>
                        <a:pt x="21600" y="16765"/>
                        <a:pt x="16765" y="21600"/>
                        <a:pt x="10800" y="21600"/>
                      </a:cubicBezTo>
                      <a:lnTo>
                        <a:pt x="0" y="21600"/>
                      </a:lnTo>
                      <a:close/>
                      <a:moveTo>
                        <a:pt x="0" y="0"/>
                      </a:moveTo>
                    </a:path>
                  </a:pathLst>
                </a:custGeom>
                <a:solidFill>
                  <a:srgbClr val="FF0000"/>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sp>
              <p:nvSpPr>
                <p:cNvPr id="82" name="AutoShape 100"/>
                <p:cNvSpPr>
                  <a:spLocks/>
                </p:cNvSpPr>
                <p:nvPr/>
              </p:nvSpPr>
              <p:spPr bwMode="auto">
                <a:xfrm>
                  <a:off x="19" y="0"/>
                  <a:ext cx="52" cy="63"/>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solidFill>
                  <a:srgbClr val="FF0000"/>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grpSp>
          <p:grpSp>
            <p:nvGrpSpPr>
              <p:cNvPr id="75" name="Group 101"/>
              <p:cNvGrpSpPr>
                <a:grpSpLocks/>
              </p:cNvGrpSpPr>
              <p:nvPr/>
            </p:nvGrpSpPr>
            <p:grpSpPr bwMode="auto">
              <a:xfrm>
                <a:off x="36" y="0"/>
                <a:ext cx="90" cy="161"/>
                <a:chOff x="0" y="0"/>
                <a:chExt cx="90" cy="161"/>
              </a:xfrm>
            </p:grpSpPr>
            <p:sp>
              <p:nvSpPr>
                <p:cNvPr id="79" name="AutoShape 102"/>
                <p:cNvSpPr>
                  <a:spLocks/>
                </p:cNvSpPr>
                <p:nvPr/>
              </p:nvSpPr>
              <p:spPr bwMode="auto">
                <a:xfrm rot="-5400000">
                  <a:off x="-4" y="67"/>
                  <a:ext cx="98" cy="90"/>
                </a:xfrm>
                <a:custGeom>
                  <a:avLst/>
                  <a:gdLst/>
                  <a:ahLst/>
                  <a:cxnLst/>
                  <a:rect l="0" t="0" r="r" b="b"/>
                  <a:pathLst>
                    <a:path w="21600" h="21600">
                      <a:moveTo>
                        <a:pt x="0" y="0"/>
                      </a:moveTo>
                      <a:lnTo>
                        <a:pt x="10800" y="0"/>
                      </a:lnTo>
                      <a:cubicBezTo>
                        <a:pt x="16765" y="0"/>
                        <a:pt x="21600" y="4835"/>
                        <a:pt x="21600" y="10800"/>
                      </a:cubicBezTo>
                      <a:cubicBezTo>
                        <a:pt x="21600" y="16765"/>
                        <a:pt x="16765" y="21600"/>
                        <a:pt x="10800" y="21600"/>
                      </a:cubicBezTo>
                      <a:lnTo>
                        <a:pt x="0" y="21600"/>
                      </a:lnTo>
                      <a:close/>
                      <a:moveTo>
                        <a:pt x="0" y="0"/>
                      </a:moveTo>
                    </a:path>
                  </a:pathLst>
                </a:custGeom>
                <a:solidFill>
                  <a:srgbClr val="FF0000"/>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sp>
              <p:nvSpPr>
                <p:cNvPr id="80" name="AutoShape 103"/>
                <p:cNvSpPr>
                  <a:spLocks/>
                </p:cNvSpPr>
                <p:nvPr/>
              </p:nvSpPr>
              <p:spPr bwMode="auto">
                <a:xfrm>
                  <a:off x="19" y="0"/>
                  <a:ext cx="52" cy="63"/>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solidFill>
                  <a:srgbClr val="FF0000"/>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grpSp>
          <p:grpSp>
            <p:nvGrpSpPr>
              <p:cNvPr id="76" name="Group 104"/>
              <p:cNvGrpSpPr>
                <a:grpSpLocks/>
              </p:cNvGrpSpPr>
              <p:nvPr/>
            </p:nvGrpSpPr>
            <p:grpSpPr bwMode="auto">
              <a:xfrm>
                <a:off x="72" y="0"/>
                <a:ext cx="90" cy="161"/>
                <a:chOff x="0" y="0"/>
                <a:chExt cx="90" cy="161"/>
              </a:xfrm>
            </p:grpSpPr>
            <p:sp>
              <p:nvSpPr>
                <p:cNvPr id="77" name="AutoShape 105"/>
                <p:cNvSpPr>
                  <a:spLocks/>
                </p:cNvSpPr>
                <p:nvPr/>
              </p:nvSpPr>
              <p:spPr bwMode="auto">
                <a:xfrm rot="-5400000">
                  <a:off x="-4" y="67"/>
                  <a:ext cx="98" cy="90"/>
                </a:xfrm>
                <a:custGeom>
                  <a:avLst/>
                  <a:gdLst/>
                  <a:ahLst/>
                  <a:cxnLst/>
                  <a:rect l="0" t="0" r="r" b="b"/>
                  <a:pathLst>
                    <a:path w="21600" h="21600">
                      <a:moveTo>
                        <a:pt x="0" y="0"/>
                      </a:moveTo>
                      <a:lnTo>
                        <a:pt x="10800" y="0"/>
                      </a:lnTo>
                      <a:cubicBezTo>
                        <a:pt x="16765" y="0"/>
                        <a:pt x="21600" y="4835"/>
                        <a:pt x="21600" y="10800"/>
                      </a:cubicBezTo>
                      <a:cubicBezTo>
                        <a:pt x="21600" y="16765"/>
                        <a:pt x="16765" y="21600"/>
                        <a:pt x="10800" y="21600"/>
                      </a:cubicBezTo>
                      <a:lnTo>
                        <a:pt x="0" y="21600"/>
                      </a:lnTo>
                      <a:close/>
                      <a:moveTo>
                        <a:pt x="0" y="0"/>
                      </a:moveTo>
                    </a:path>
                  </a:pathLst>
                </a:custGeom>
                <a:solidFill>
                  <a:srgbClr val="FF0000"/>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sp>
              <p:nvSpPr>
                <p:cNvPr id="78" name="AutoShape 106"/>
                <p:cNvSpPr>
                  <a:spLocks/>
                </p:cNvSpPr>
                <p:nvPr/>
              </p:nvSpPr>
              <p:spPr bwMode="auto">
                <a:xfrm>
                  <a:off x="19" y="0"/>
                  <a:ext cx="52" cy="63"/>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solidFill>
                  <a:srgbClr val="FF0000"/>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grpSp>
        </p:grpSp>
        <p:grpSp>
          <p:nvGrpSpPr>
            <p:cNvPr id="61" name="Group 107"/>
            <p:cNvGrpSpPr>
              <a:grpSpLocks/>
            </p:cNvGrpSpPr>
            <p:nvPr/>
          </p:nvGrpSpPr>
          <p:grpSpPr bwMode="auto">
            <a:xfrm>
              <a:off x="4471485" y="2469604"/>
              <a:ext cx="156142" cy="257175"/>
              <a:chOff x="0" y="0"/>
              <a:chExt cx="90" cy="162"/>
            </a:xfrm>
          </p:grpSpPr>
          <p:sp>
            <p:nvSpPr>
              <p:cNvPr id="72" name="AutoShape 108"/>
              <p:cNvSpPr>
                <a:spLocks/>
              </p:cNvSpPr>
              <p:nvPr/>
            </p:nvSpPr>
            <p:spPr bwMode="auto">
              <a:xfrm rot="-5400000">
                <a:off x="-4" y="67"/>
                <a:ext cx="98" cy="90"/>
              </a:xfrm>
              <a:custGeom>
                <a:avLst/>
                <a:gdLst/>
                <a:ahLst/>
                <a:cxnLst/>
                <a:rect l="0" t="0" r="r" b="b"/>
                <a:pathLst>
                  <a:path w="21600" h="21600">
                    <a:moveTo>
                      <a:pt x="0" y="0"/>
                    </a:moveTo>
                    <a:lnTo>
                      <a:pt x="10800" y="0"/>
                    </a:lnTo>
                    <a:cubicBezTo>
                      <a:pt x="16765" y="0"/>
                      <a:pt x="21600" y="4835"/>
                      <a:pt x="21600" y="10800"/>
                    </a:cubicBezTo>
                    <a:cubicBezTo>
                      <a:pt x="21600" y="16765"/>
                      <a:pt x="16765" y="21600"/>
                      <a:pt x="10800" y="21600"/>
                    </a:cubicBezTo>
                    <a:lnTo>
                      <a:pt x="0" y="21600"/>
                    </a:lnTo>
                    <a:close/>
                    <a:moveTo>
                      <a:pt x="0" y="0"/>
                    </a:move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latin typeface="Arial" pitchFamily="34" charset="0"/>
                  <a:cs typeface="Arial" pitchFamily="34" charset="0"/>
                </a:endParaRPr>
              </a:p>
            </p:txBody>
          </p:sp>
          <p:sp>
            <p:nvSpPr>
              <p:cNvPr id="73" name="AutoShape 109"/>
              <p:cNvSpPr>
                <a:spLocks/>
              </p:cNvSpPr>
              <p:nvPr/>
            </p:nvSpPr>
            <p:spPr bwMode="auto">
              <a:xfrm>
                <a:off x="19" y="0"/>
                <a:ext cx="52" cy="63"/>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latin typeface="Arial" pitchFamily="34" charset="0"/>
                  <a:cs typeface="Arial" pitchFamily="34" charset="0"/>
                </a:endParaRPr>
              </a:p>
            </p:txBody>
          </p:sp>
        </p:grpSp>
        <p:sp>
          <p:nvSpPr>
            <p:cNvPr id="62" name="Rectangle 110"/>
            <p:cNvSpPr>
              <a:spLocks/>
            </p:cNvSpPr>
            <p:nvPr/>
          </p:nvSpPr>
          <p:spPr bwMode="auto">
            <a:xfrm>
              <a:off x="4233802" y="2212429"/>
              <a:ext cx="666206"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700" dirty="0" smtClean="0">
                  <a:solidFill>
                    <a:schemeClr val="tx1"/>
                  </a:solidFill>
                  <a:latin typeface="Arial" pitchFamily="34" charset="0"/>
                  <a:ea typeface="ＭＳ Ｐゴシック" charset="0"/>
                  <a:cs typeface="Arial" pitchFamily="34" charset="0"/>
                  <a:sym typeface="Arial Bold" charset="0"/>
                </a:rPr>
                <a:t>Product</a:t>
              </a:r>
              <a:br>
                <a:rPr lang="en-US" sz="700" dirty="0" smtClean="0">
                  <a:solidFill>
                    <a:schemeClr val="tx1"/>
                  </a:solidFill>
                  <a:latin typeface="Arial" pitchFamily="34" charset="0"/>
                  <a:ea typeface="ＭＳ Ｐゴシック" charset="0"/>
                  <a:cs typeface="Arial" pitchFamily="34" charset="0"/>
                  <a:sym typeface="Arial Bold" charset="0"/>
                </a:rPr>
              </a:br>
              <a:r>
                <a:rPr lang="en-US" sz="700" dirty="0" smtClean="0">
                  <a:solidFill>
                    <a:schemeClr val="tx1"/>
                  </a:solidFill>
                  <a:latin typeface="Arial" pitchFamily="34" charset="0"/>
                  <a:ea typeface="ＭＳ Ｐゴシック" charset="0"/>
                  <a:cs typeface="Arial" pitchFamily="34" charset="0"/>
                  <a:sym typeface="Arial Bold" charset="0"/>
                </a:rPr>
                <a:t>owner</a:t>
              </a:r>
              <a:endParaRPr lang="en-US" sz="700" dirty="0">
                <a:solidFill>
                  <a:schemeClr val="tx1"/>
                </a:solidFill>
                <a:latin typeface="Arial" pitchFamily="34" charset="0"/>
                <a:ea typeface="ＭＳ Ｐゴシック" charset="0"/>
                <a:cs typeface="Arial" pitchFamily="34" charset="0"/>
                <a:sym typeface="Arial Bold" charset="0"/>
              </a:endParaRPr>
            </a:p>
          </p:txBody>
        </p:sp>
        <p:sp>
          <p:nvSpPr>
            <p:cNvPr id="63" name="Rectangle 111"/>
            <p:cNvSpPr>
              <a:spLocks/>
            </p:cNvSpPr>
            <p:nvPr/>
          </p:nvSpPr>
          <p:spPr bwMode="auto">
            <a:xfrm>
              <a:off x="4842756" y="2202904"/>
              <a:ext cx="59334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700" dirty="0">
                  <a:solidFill>
                    <a:schemeClr val="tx1"/>
                  </a:solidFill>
                  <a:latin typeface="Arial" pitchFamily="34" charset="0"/>
                  <a:ea typeface="ＭＳ Ｐゴシック" charset="0"/>
                  <a:cs typeface="Arial" pitchFamily="34" charset="0"/>
                  <a:sym typeface="Arial Bold" charset="0"/>
                </a:rPr>
                <a:t>Story Authors</a:t>
              </a:r>
            </a:p>
          </p:txBody>
        </p:sp>
      </p:grpSp>
      <p:sp>
        <p:nvSpPr>
          <p:cNvPr id="84" name="Rectangle 83"/>
          <p:cNvSpPr>
            <a:spLocks/>
          </p:cNvSpPr>
          <p:nvPr/>
        </p:nvSpPr>
        <p:spPr bwMode="auto">
          <a:xfrm>
            <a:off x="2411760" y="4941168"/>
            <a:ext cx="6292468" cy="1296144"/>
          </a:xfrm>
          <a:prstGeom prst="rect">
            <a:avLst/>
          </a:prstGeom>
          <a:solidFill>
            <a:srgbClr val="FFFF99"/>
          </a:solidFill>
          <a:ln>
            <a:noFill/>
          </a:ln>
          <a:scene3d>
            <a:camera prst="orthographicFront"/>
            <a:lightRig rig="threePt" dir="t"/>
          </a:scene3d>
          <a:sp3d>
            <a:bevelT/>
          </a:sp3d>
          <a:extLst/>
        </p:spPr>
        <p:txBody>
          <a:bodyPr lIns="91440" tIns="38100" rIns="91440" bIns="38100"/>
          <a:lstStyle/>
          <a:p>
            <a:pPr algn="just"/>
            <a:r>
              <a:rPr lang="en-US" sz="1200" dirty="0">
                <a:solidFill>
                  <a:srgbClr val="00B050"/>
                </a:solidFill>
                <a:latin typeface="Arial" pitchFamily="34" charset="0"/>
                <a:cs typeface="Arial" pitchFamily="34" charset="0"/>
                <a:sym typeface="Arial Bold Italic" charset="0"/>
              </a:rPr>
              <a:t>“Hybrid” </a:t>
            </a:r>
            <a:r>
              <a:rPr lang="en-US" sz="1200" dirty="0" smtClean="0">
                <a:solidFill>
                  <a:srgbClr val="00B050"/>
                </a:solidFill>
                <a:latin typeface="Arial" pitchFamily="34" charset="0"/>
                <a:cs typeface="Arial" pitchFamily="34" charset="0"/>
              </a:rPr>
              <a:t>Daikibo</a:t>
            </a:r>
            <a:r>
              <a:rPr lang="en-US" sz="1200" dirty="0" smtClean="0">
                <a:solidFill>
                  <a:srgbClr val="00B050"/>
                </a:solidFill>
                <a:latin typeface="Arial" pitchFamily="34" charset="0"/>
                <a:cs typeface="Arial" pitchFamily="34" charset="0"/>
                <a:sym typeface="Arial Bold Italic" charset="0"/>
              </a:rPr>
              <a:t> </a:t>
            </a:r>
            <a:r>
              <a:rPr lang="en-US" sz="1200" dirty="0">
                <a:solidFill>
                  <a:srgbClr val="00B050"/>
                </a:solidFill>
                <a:latin typeface="Arial" pitchFamily="34" charset="0"/>
                <a:cs typeface="Arial" pitchFamily="34" charset="0"/>
                <a:sym typeface="Arial Bold Italic" charset="0"/>
              </a:rPr>
              <a:t>Agile Approach</a:t>
            </a:r>
            <a:endParaRPr lang="en-US" sz="1200" dirty="0">
              <a:solidFill>
                <a:srgbClr val="00B050"/>
              </a:solidFill>
              <a:latin typeface="Arial" pitchFamily="34" charset="0"/>
              <a:cs typeface="Arial" pitchFamily="34" charset="0"/>
              <a:sym typeface="Arial" charset="0"/>
            </a:endParaRPr>
          </a:p>
          <a:p>
            <a:pPr algn="just"/>
            <a:r>
              <a:rPr lang="en-US" sz="1200" b="0" dirty="0">
                <a:solidFill>
                  <a:srgbClr val="00B050"/>
                </a:solidFill>
                <a:latin typeface="Arial" pitchFamily="34" charset="0"/>
                <a:cs typeface="Arial" pitchFamily="34" charset="0"/>
                <a:sym typeface="Arial" charset="0"/>
              </a:rPr>
              <a:t>Separate cross-functional teams </a:t>
            </a:r>
            <a:r>
              <a:rPr lang="en-US" sz="1200" b="0" dirty="0">
                <a:solidFill>
                  <a:srgbClr val="00B050"/>
                </a:solidFill>
                <a:latin typeface="Arial" pitchFamily="34" charset="0"/>
                <a:cs typeface="Arial" pitchFamily="34" charset="0"/>
                <a:sym typeface="Arial Italic" charset="0"/>
              </a:rPr>
              <a:t>and</a:t>
            </a:r>
            <a:r>
              <a:rPr lang="en-US" sz="1200" b="0" dirty="0">
                <a:solidFill>
                  <a:srgbClr val="00B050"/>
                </a:solidFill>
                <a:latin typeface="Arial" pitchFamily="34" charset="0"/>
                <a:cs typeface="Arial" pitchFamily="34" charset="0"/>
                <a:sym typeface="Arial" charset="0"/>
              </a:rPr>
              <a:t> bifurcated responsibilities (a producer-consumer model) operating in an incremental-iterative pipeline approach, following Agile principles.</a:t>
            </a:r>
          </a:p>
          <a:p>
            <a:pPr algn="just">
              <a:buClr>
                <a:srgbClr val="00B050"/>
              </a:buClr>
              <a:buSzPct val="100000"/>
              <a:buFont typeface="Wingdings" charset="0"/>
              <a:buChar char="ü"/>
            </a:pPr>
            <a:r>
              <a:rPr lang="en-US" sz="1200" b="0" dirty="0">
                <a:solidFill>
                  <a:srgbClr val="00B050"/>
                </a:solidFill>
                <a:latin typeface="Arial" pitchFamily="34" charset="0"/>
                <a:cs typeface="Arial" pitchFamily="34" charset="0"/>
                <a:sym typeface="Arial" charset="0"/>
              </a:rPr>
              <a:t>Concept team – story production/generation</a:t>
            </a:r>
          </a:p>
          <a:p>
            <a:pPr algn="just">
              <a:buClr>
                <a:srgbClr val="00B050"/>
              </a:buClr>
              <a:buSzPct val="100000"/>
              <a:buFont typeface="Wingdings" charset="0"/>
              <a:buChar char="ü"/>
            </a:pPr>
            <a:r>
              <a:rPr lang="en-US" sz="1200" b="0" dirty="0">
                <a:solidFill>
                  <a:srgbClr val="00B050"/>
                </a:solidFill>
                <a:latin typeface="Arial" pitchFamily="34" charset="0"/>
                <a:cs typeface="Arial" pitchFamily="34" charset="0"/>
                <a:sym typeface="Arial" charset="0"/>
              </a:rPr>
              <a:t>Delivery team – story consumption</a:t>
            </a:r>
          </a:p>
          <a:p>
            <a:pPr algn="just">
              <a:buClr>
                <a:srgbClr val="00B050"/>
              </a:buClr>
              <a:buSzPct val="100000"/>
              <a:buFont typeface="Wingdings" charset="0"/>
              <a:buChar char="ü"/>
            </a:pPr>
            <a:r>
              <a:rPr lang="en-US" sz="1200" b="0" dirty="0">
                <a:solidFill>
                  <a:srgbClr val="00B050"/>
                </a:solidFill>
                <a:latin typeface="Arial" pitchFamily="34" charset="0"/>
                <a:cs typeface="Arial" pitchFamily="34" charset="0"/>
                <a:sym typeface="Arial" charset="0"/>
              </a:rPr>
              <a:t>Validation team – story validation</a:t>
            </a:r>
          </a:p>
        </p:txBody>
      </p:sp>
      <p:grpSp>
        <p:nvGrpSpPr>
          <p:cNvPr id="86" name="Group 85"/>
          <p:cNvGrpSpPr>
            <a:grpSpLocks/>
          </p:cNvGrpSpPr>
          <p:nvPr/>
        </p:nvGrpSpPr>
        <p:grpSpPr bwMode="auto">
          <a:xfrm>
            <a:off x="2290280" y="3284984"/>
            <a:ext cx="343512" cy="257175"/>
            <a:chOff x="0" y="0"/>
            <a:chExt cx="198" cy="162"/>
          </a:xfrm>
        </p:grpSpPr>
        <p:grpSp>
          <p:nvGrpSpPr>
            <p:cNvPr id="123" name="Group 124"/>
            <p:cNvGrpSpPr>
              <a:grpSpLocks/>
            </p:cNvGrpSpPr>
            <p:nvPr/>
          </p:nvGrpSpPr>
          <p:grpSpPr bwMode="auto">
            <a:xfrm>
              <a:off x="0" y="0"/>
              <a:ext cx="90" cy="162"/>
              <a:chOff x="0" y="0"/>
              <a:chExt cx="90" cy="162"/>
            </a:xfrm>
          </p:grpSpPr>
          <p:sp>
            <p:nvSpPr>
              <p:cNvPr id="133" name="AutoShape 125"/>
              <p:cNvSpPr>
                <a:spLocks/>
              </p:cNvSpPr>
              <p:nvPr/>
            </p:nvSpPr>
            <p:spPr bwMode="auto">
              <a:xfrm rot="-5400000">
                <a:off x="-4" y="67"/>
                <a:ext cx="98" cy="90"/>
              </a:xfrm>
              <a:custGeom>
                <a:avLst/>
                <a:gdLst/>
                <a:ahLst/>
                <a:cxnLst/>
                <a:rect l="0" t="0" r="r" b="b"/>
                <a:pathLst>
                  <a:path w="21600" h="21600">
                    <a:moveTo>
                      <a:pt x="0" y="0"/>
                    </a:moveTo>
                    <a:lnTo>
                      <a:pt x="10800" y="0"/>
                    </a:lnTo>
                    <a:cubicBezTo>
                      <a:pt x="16765" y="0"/>
                      <a:pt x="21600" y="4835"/>
                      <a:pt x="21600" y="10800"/>
                    </a:cubicBezTo>
                    <a:cubicBezTo>
                      <a:pt x="21600" y="16765"/>
                      <a:pt x="16765" y="21600"/>
                      <a:pt x="10800" y="21600"/>
                    </a:cubicBezTo>
                    <a:lnTo>
                      <a:pt x="0" y="21600"/>
                    </a:lnTo>
                    <a:close/>
                    <a:moveTo>
                      <a:pt x="0" y="0"/>
                    </a:moveTo>
                  </a:path>
                </a:pathLst>
              </a:custGeom>
              <a:solidFill>
                <a:srgbClr val="000000"/>
              </a:solidFill>
              <a:ln w="9525" cap="flat">
                <a:solidFill>
                  <a:srgbClr val="FFFFFF"/>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sp>
            <p:nvSpPr>
              <p:cNvPr id="134" name="AutoShape 126"/>
              <p:cNvSpPr>
                <a:spLocks/>
              </p:cNvSpPr>
              <p:nvPr/>
            </p:nvSpPr>
            <p:spPr bwMode="auto">
              <a:xfrm>
                <a:off x="19" y="0"/>
                <a:ext cx="52" cy="63"/>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solidFill>
                <a:srgbClr val="000000"/>
              </a:solidFill>
              <a:ln w="9525" cap="flat">
                <a:solidFill>
                  <a:srgbClr val="FFFFFF"/>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grpSp>
        <p:grpSp>
          <p:nvGrpSpPr>
            <p:cNvPr id="124" name="Group 127"/>
            <p:cNvGrpSpPr>
              <a:grpSpLocks/>
            </p:cNvGrpSpPr>
            <p:nvPr/>
          </p:nvGrpSpPr>
          <p:grpSpPr bwMode="auto">
            <a:xfrm>
              <a:off x="36" y="0"/>
              <a:ext cx="90" cy="162"/>
              <a:chOff x="0" y="0"/>
              <a:chExt cx="90" cy="162"/>
            </a:xfrm>
          </p:grpSpPr>
          <p:sp>
            <p:nvSpPr>
              <p:cNvPr id="131" name="AutoShape 128"/>
              <p:cNvSpPr>
                <a:spLocks/>
              </p:cNvSpPr>
              <p:nvPr/>
            </p:nvSpPr>
            <p:spPr bwMode="auto">
              <a:xfrm rot="-5400000">
                <a:off x="-4" y="67"/>
                <a:ext cx="98" cy="90"/>
              </a:xfrm>
              <a:custGeom>
                <a:avLst/>
                <a:gdLst/>
                <a:ahLst/>
                <a:cxnLst/>
                <a:rect l="0" t="0" r="r" b="b"/>
                <a:pathLst>
                  <a:path w="21600" h="21600">
                    <a:moveTo>
                      <a:pt x="0" y="0"/>
                    </a:moveTo>
                    <a:lnTo>
                      <a:pt x="10800" y="0"/>
                    </a:lnTo>
                    <a:cubicBezTo>
                      <a:pt x="16765" y="0"/>
                      <a:pt x="21600" y="4835"/>
                      <a:pt x="21600" y="10800"/>
                    </a:cubicBezTo>
                    <a:cubicBezTo>
                      <a:pt x="21600" y="16765"/>
                      <a:pt x="16765" y="21600"/>
                      <a:pt x="10800" y="21600"/>
                    </a:cubicBezTo>
                    <a:lnTo>
                      <a:pt x="0" y="21600"/>
                    </a:lnTo>
                    <a:close/>
                    <a:moveTo>
                      <a:pt x="0" y="0"/>
                    </a:moveTo>
                  </a:path>
                </a:pathLst>
              </a:custGeom>
              <a:solidFill>
                <a:srgbClr val="000000"/>
              </a:solidFill>
              <a:ln w="9525" cap="flat">
                <a:solidFill>
                  <a:srgbClr val="FFFFFF"/>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sp>
            <p:nvSpPr>
              <p:cNvPr id="132" name="AutoShape 129"/>
              <p:cNvSpPr>
                <a:spLocks/>
              </p:cNvSpPr>
              <p:nvPr/>
            </p:nvSpPr>
            <p:spPr bwMode="auto">
              <a:xfrm>
                <a:off x="19" y="0"/>
                <a:ext cx="52" cy="63"/>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solidFill>
                <a:srgbClr val="000000"/>
              </a:solidFill>
              <a:ln w="9525" cap="flat">
                <a:solidFill>
                  <a:srgbClr val="FFFFFF"/>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grpSp>
        <p:grpSp>
          <p:nvGrpSpPr>
            <p:cNvPr id="125" name="Group 130"/>
            <p:cNvGrpSpPr>
              <a:grpSpLocks/>
            </p:cNvGrpSpPr>
            <p:nvPr/>
          </p:nvGrpSpPr>
          <p:grpSpPr bwMode="auto">
            <a:xfrm>
              <a:off x="72" y="0"/>
              <a:ext cx="90" cy="162"/>
              <a:chOff x="0" y="0"/>
              <a:chExt cx="90" cy="162"/>
            </a:xfrm>
          </p:grpSpPr>
          <p:sp>
            <p:nvSpPr>
              <p:cNvPr id="129" name="AutoShape 131"/>
              <p:cNvSpPr>
                <a:spLocks/>
              </p:cNvSpPr>
              <p:nvPr/>
            </p:nvSpPr>
            <p:spPr bwMode="auto">
              <a:xfrm rot="-5400000">
                <a:off x="-4" y="67"/>
                <a:ext cx="98" cy="90"/>
              </a:xfrm>
              <a:custGeom>
                <a:avLst/>
                <a:gdLst/>
                <a:ahLst/>
                <a:cxnLst/>
                <a:rect l="0" t="0" r="r" b="b"/>
                <a:pathLst>
                  <a:path w="21600" h="21600">
                    <a:moveTo>
                      <a:pt x="0" y="0"/>
                    </a:moveTo>
                    <a:lnTo>
                      <a:pt x="10800" y="0"/>
                    </a:lnTo>
                    <a:cubicBezTo>
                      <a:pt x="16765" y="0"/>
                      <a:pt x="21600" y="4835"/>
                      <a:pt x="21600" y="10800"/>
                    </a:cubicBezTo>
                    <a:cubicBezTo>
                      <a:pt x="21600" y="16765"/>
                      <a:pt x="16765" y="21600"/>
                      <a:pt x="10800" y="21600"/>
                    </a:cubicBezTo>
                    <a:lnTo>
                      <a:pt x="0" y="21600"/>
                    </a:lnTo>
                    <a:close/>
                    <a:moveTo>
                      <a:pt x="0" y="0"/>
                    </a:moveTo>
                  </a:path>
                </a:pathLst>
              </a:custGeom>
              <a:solidFill>
                <a:srgbClr val="000000"/>
              </a:solidFill>
              <a:ln w="9525" cap="flat">
                <a:solidFill>
                  <a:srgbClr val="FFFFFF"/>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sp>
            <p:nvSpPr>
              <p:cNvPr id="130" name="AutoShape 132"/>
              <p:cNvSpPr>
                <a:spLocks/>
              </p:cNvSpPr>
              <p:nvPr/>
            </p:nvSpPr>
            <p:spPr bwMode="auto">
              <a:xfrm>
                <a:off x="19" y="0"/>
                <a:ext cx="52" cy="63"/>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solidFill>
                <a:srgbClr val="000000"/>
              </a:solidFill>
              <a:ln w="9525" cap="flat">
                <a:solidFill>
                  <a:srgbClr val="FFFFFF"/>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grpSp>
        <p:grpSp>
          <p:nvGrpSpPr>
            <p:cNvPr id="126" name="Group 133"/>
            <p:cNvGrpSpPr>
              <a:grpSpLocks/>
            </p:cNvGrpSpPr>
            <p:nvPr/>
          </p:nvGrpSpPr>
          <p:grpSpPr bwMode="auto">
            <a:xfrm>
              <a:off x="108" y="0"/>
              <a:ext cx="90" cy="162"/>
              <a:chOff x="0" y="0"/>
              <a:chExt cx="90" cy="162"/>
            </a:xfrm>
          </p:grpSpPr>
          <p:sp>
            <p:nvSpPr>
              <p:cNvPr id="127" name="AutoShape 134"/>
              <p:cNvSpPr>
                <a:spLocks/>
              </p:cNvSpPr>
              <p:nvPr/>
            </p:nvSpPr>
            <p:spPr bwMode="auto">
              <a:xfrm rot="-5400000">
                <a:off x="-4" y="67"/>
                <a:ext cx="98" cy="90"/>
              </a:xfrm>
              <a:custGeom>
                <a:avLst/>
                <a:gdLst/>
                <a:ahLst/>
                <a:cxnLst/>
                <a:rect l="0" t="0" r="r" b="b"/>
                <a:pathLst>
                  <a:path w="21600" h="21600">
                    <a:moveTo>
                      <a:pt x="0" y="0"/>
                    </a:moveTo>
                    <a:lnTo>
                      <a:pt x="10800" y="0"/>
                    </a:lnTo>
                    <a:cubicBezTo>
                      <a:pt x="16765" y="0"/>
                      <a:pt x="21600" y="4835"/>
                      <a:pt x="21600" y="10800"/>
                    </a:cubicBezTo>
                    <a:cubicBezTo>
                      <a:pt x="21600" y="16765"/>
                      <a:pt x="16765" y="21600"/>
                      <a:pt x="10800" y="21600"/>
                    </a:cubicBezTo>
                    <a:lnTo>
                      <a:pt x="0" y="21600"/>
                    </a:lnTo>
                    <a:close/>
                    <a:moveTo>
                      <a:pt x="0" y="0"/>
                    </a:moveTo>
                  </a:path>
                </a:pathLst>
              </a:custGeom>
              <a:solidFill>
                <a:srgbClr val="000000"/>
              </a:solidFill>
              <a:ln w="9525" cap="flat">
                <a:solidFill>
                  <a:srgbClr val="FFFFFF"/>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sp>
            <p:nvSpPr>
              <p:cNvPr id="128" name="AutoShape 135"/>
              <p:cNvSpPr>
                <a:spLocks/>
              </p:cNvSpPr>
              <p:nvPr/>
            </p:nvSpPr>
            <p:spPr bwMode="auto">
              <a:xfrm>
                <a:off x="19" y="0"/>
                <a:ext cx="52" cy="63"/>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solidFill>
                <a:srgbClr val="000000"/>
              </a:solidFill>
              <a:ln w="9525" cap="flat">
                <a:solidFill>
                  <a:srgbClr val="FFFFFF"/>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grpSp>
      </p:grpSp>
      <p:grpSp>
        <p:nvGrpSpPr>
          <p:cNvPr id="89" name="Group 153"/>
          <p:cNvGrpSpPr>
            <a:grpSpLocks/>
          </p:cNvGrpSpPr>
          <p:nvPr/>
        </p:nvGrpSpPr>
        <p:grpSpPr bwMode="auto">
          <a:xfrm>
            <a:off x="1979712" y="2780928"/>
            <a:ext cx="156142" cy="257175"/>
            <a:chOff x="0" y="0"/>
            <a:chExt cx="90" cy="162"/>
          </a:xfrm>
        </p:grpSpPr>
        <p:sp>
          <p:nvSpPr>
            <p:cNvPr id="106" name="AutoShape 154"/>
            <p:cNvSpPr>
              <a:spLocks/>
            </p:cNvSpPr>
            <p:nvPr/>
          </p:nvSpPr>
          <p:spPr bwMode="auto">
            <a:xfrm rot="-5400000">
              <a:off x="-4" y="67"/>
              <a:ext cx="98" cy="90"/>
            </a:xfrm>
            <a:custGeom>
              <a:avLst/>
              <a:gdLst/>
              <a:ahLst/>
              <a:cxnLst/>
              <a:rect l="0" t="0" r="r" b="b"/>
              <a:pathLst>
                <a:path w="21600" h="21600">
                  <a:moveTo>
                    <a:pt x="0" y="0"/>
                  </a:moveTo>
                  <a:lnTo>
                    <a:pt x="10800" y="0"/>
                  </a:lnTo>
                  <a:cubicBezTo>
                    <a:pt x="16765" y="0"/>
                    <a:pt x="21600" y="4835"/>
                    <a:pt x="21600" y="10800"/>
                  </a:cubicBezTo>
                  <a:cubicBezTo>
                    <a:pt x="21600" y="16765"/>
                    <a:pt x="16765" y="21600"/>
                    <a:pt x="10800" y="21600"/>
                  </a:cubicBezTo>
                  <a:lnTo>
                    <a:pt x="0" y="21600"/>
                  </a:lnTo>
                  <a:close/>
                  <a:moveTo>
                    <a:pt x="0" y="0"/>
                  </a:move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latin typeface="Arial" pitchFamily="34" charset="0"/>
                <a:cs typeface="Arial" pitchFamily="34" charset="0"/>
              </a:endParaRPr>
            </a:p>
          </p:txBody>
        </p:sp>
        <p:sp>
          <p:nvSpPr>
            <p:cNvPr id="107" name="AutoShape 155"/>
            <p:cNvSpPr>
              <a:spLocks/>
            </p:cNvSpPr>
            <p:nvPr/>
          </p:nvSpPr>
          <p:spPr bwMode="auto">
            <a:xfrm>
              <a:off x="19" y="0"/>
              <a:ext cx="52" cy="63"/>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latin typeface="Arial" pitchFamily="34" charset="0"/>
                <a:cs typeface="Arial" pitchFamily="34" charset="0"/>
              </a:endParaRPr>
            </a:p>
          </p:txBody>
        </p:sp>
      </p:grpSp>
      <p:grpSp>
        <p:nvGrpSpPr>
          <p:cNvPr id="90" name="Group 156"/>
          <p:cNvGrpSpPr>
            <a:grpSpLocks/>
          </p:cNvGrpSpPr>
          <p:nvPr/>
        </p:nvGrpSpPr>
        <p:grpSpPr bwMode="auto">
          <a:xfrm>
            <a:off x="1547664" y="3284984"/>
            <a:ext cx="156142" cy="258763"/>
            <a:chOff x="0" y="0"/>
            <a:chExt cx="90" cy="162"/>
          </a:xfrm>
        </p:grpSpPr>
        <p:sp>
          <p:nvSpPr>
            <p:cNvPr id="104" name="AutoShape 157"/>
            <p:cNvSpPr>
              <a:spLocks/>
            </p:cNvSpPr>
            <p:nvPr/>
          </p:nvSpPr>
          <p:spPr bwMode="auto">
            <a:xfrm rot="-5400000">
              <a:off x="-4" y="67"/>
              <a:ext cx="98" cy="90"/>
            </a:xfrm>
            <a:custGeom>
              <a:avLst/>
              <a:gdLst/>
              <a:ahLst/>
              <a:cxnLst/>
              <a:rect l="0" t="0" r="r" b="b"/>
              <a:pathLst>
                <a:path w="21600" h="21600">
                  <a:moveTo>
                    <a:pt x="0" y="0"/>
                  </a:moveTo>
                  <a:lnTo>
                    <a:pt x="10800" y="0"/>
                  </a:lnTo>
                  <a:cubicBezTo>
                    <a:pt x="16765" y="0"/>
                    <a:pt x="21600" y="4835"/>
                    <a:pt x="21600" y="10800"/>
                  </a:cubicBezTo>
                  <a:cubicBezTo>
                    <a:pt x="21600" y="16765"/>
                    <a:pt x="16765" y="21600"/>
                    <a:pt x="10800" y="21600"/>
                  </a:cubicBezTo>
                  <a:lnTo>
                    <a:pt x="0" y="21600"/>
                  </a:lnTo>
                  <a:close/>
                  <a:moveTo>
                    <a:pt x="0" y="0"/>
                  </a:moveTo>
                </a:path>
              </a:pathLst>
            </a:custGeom>
            <a:solidFill>
              <a:srgbClr val="A5A5A5"/>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sp>
          <p:nvSpPr>
            <p:cNvPr id="105" name="AutoShape 158"/>
            <p:cNvSpPr>
              <a:spLocks/>
            </p:cNvSpPr>
            <p:nvPr/>
          </p:nvSpPr>
          <p:spPr bwMode="auto">
            <a:xfrm>
              <a:off x="19" y="0"/>
              <a:ext cx="52" cy="63"/>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solidFill>
              <a:srgbClr val="A5A5A5"/>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grpSp>
      <p:sp>
        <p:nvSpPr>
          <p:cNvPr id="91" name="Rectangle 159"/>
          <p:cNvSpPr>
            <a:spLocks/>
          </p:cNvSpPr>
          <p:nvPr/>
        </p:nvSpPr>
        <p:spPr bwMode="auto">
          <a:xfrm>
            <a:off x="1763688" y="2492896"/>
            <a:ext cx="666206"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700" dirty="0" smtClean="0">
                <a:solidFill>
                  <a:schemeClr val="tx1"/>
                </a:solidFill>
                <a:latin typeface="Arial" pitchFamily="34" charset="0"/>
                <a:ea typeface="ＭＳ Ｐゴシック" charset="0"/>
                <a:cs typeface="Arial" pitchFamily="34" charset="0"/>
                <a:sym typeface="Arial Bold" charset="0"/>
              </a:rPr>
              <a:t>Product</a:t>
            </a:r>
            <a:br>
              <a:rPr lang="en-US" sz="700" dirty="0" smtClean="0">
                <a:solidFill>
                  <a:schemeClr val="tx1"/>
                </a:solidFill>
                <a:latin typeface="Arial" pitchFamily="34" charset="0"/>
                <a:ea typeface="ＭＳ Ｐゴシック" charset="0"/>
                <a:cs typeface="Arial" pitchFamily="34" charset="0"/>
                <a:sym typeface="Arial Bold" charset="0"/>
              </a:rPr>
            </a:br>
            <a:r>
              <a:rPr lang="en-US" sz="700" dirty="0" smtClean="0">
                <a:solidFill>
                  <a:schemeClr val="tx1"/>
                </a:solidFill>
                <a:latin typeface="Arial" pitchFamily="34" charset="0"/>
                <a:ea typeface="ＭＳ Ｐゴシック" charset="0"/>
                <a:cs typeface="Arial" pitchFamily="34" charset="0"/>
                <a:sym typeface="Arial Bold" charset="0"/>
              </a:rPr>
              <a:t>owner</a:t>
            </a:r>
            <a:endParaRPr lang="en-US" sz="700" dirty="0">
              <a:solidFill>
                <a:schemeClr val="tx1"/>
              </a:solidFill>
              <a:latin typeface="Arial" pitchFamily="34" charset="0"/>
              <a:ea typeface="ＭＳ Ｐゴシック" charset="0"/>
              <a:cs typeface="Arial" pitchFamily="34" charset="0"/>
              <a:sym typeface="Arial Bold" charset="0"/>
            </a:endParaRPr>
          </a:p>
        </p:txBody>
      </p:sp>
      <p:sp>
        <p:nvSpPr>
          <p:cNvPr id="93" name="Rectangle 161"/>
          <p:cNvSpPr>
            <a:spLocks/>
          </p:cNvSpPr>
          <p:nvPr/>
        </p:nvSpPr>
        <p:spPr bwMode="auto">
          <a:xfrm>
            <a:off x="1259632" y="3140968"/>
            <a:ext cx="666206"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r>
              <a:rPr lang="en-US" sz="700" dirty="0">
                <a:solidFill>
                  <a:schemeClr val="tx1"/>
                </a:solidFill>
                <a:latin typeface="Arial" pitchFamily="34" charset="0"/>
                <a:ea typeface="ＭＳ Ｐゴシック" charset="0"/>
                <a:cs typeface="Arial" pitchFamily="34" charset="0"/>
                <a:sym typeface="Arial Bold" charset="0"/>
              </a:rPr>
              <a:t>scrum master</a:t>
            </a:r>
          </a:p>
        </p:txBody>
      </p:sp>
      <p:sp>
        <p:nvSpPr>
          <p:cNvPr id="94" name="Rectangle 162"/>
          <p:cNvSpPr>
            <a:spLocks/>
          </p:cNvSpPr>
          <p:nvPr/>
        </p:nvSpPr>
        <p:spPr bwMode="auto">
          <a:xfrm>
            <a:off x="2123728" y="3140968"/>
            <a:ext cx="666206"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700" dirty="0" smtClean="0">
                <a:solidFill>
                  <a:schemeClr val="tx1"/>
                </a:solidFill>
                <a:latin typeface="Arial" pitchFamily="34" charset="0"/>
                <a:ea typeface="ＭＳ Ｐゴシック" charset="0"/>
                <a:cs typeface="Arial" pitchFamily="34" charset="0"/>
                <a:sym typeface="Arial Bold" charset="0"/>
              </a:rPr>
              <a:t>Team</a:t>
            </a:r>
            <a:endParaRPr lang="en-US" sz="700" dirty="0">
              <a:solidFill>
                <a:schemeClr val="tx1"/>
              </a:solidFill>
              <a:latin typeface="Arial" pitchFamily="34" charset="0"/>
              <a:ea typeface="ＭＳ Ｐゴシック" charset="0"/>
              <a:cs typeface="Arial" pitchFamily="34" charset="0"/>
              <a:sym typeface="Arial Bold" charset="0"/>
            </a:endParaRPr>
          </a:p>
        </p:txBody>
      </p:sp>
      <p:grpSp>
        <p:nvGrpSpPr>
          <p:cNvPr id="4" name="Group 3"/>
          <p:cNvGrpSpPr/>
          <p:nvPr/>
        </p:nvGrpSpPr>
        <p:grpSpPr>
          <a:xfrm>
            <a:off x="6066034" y="2469604"/>
            <a:ext cx="1746326" cy="771525"/>
            <a:chOff x="6066034" y="2469604"/>
            <a:chExt cx="1746326" cy="771525"/>
          </a:xfrm>
        </p:grpSpPr>
        <p:grpSp>
          <p:nvGrpSpPr>
            <p:cNvPr id="145" name="Group 144"/>
            <p:cNvGrpSpPr>
              <a:grpSpLocks/>
            </p:cNvGrpSpPr>
            <p:nvPr/>
          </p:nvGrpSpPr>
          <p:grpSpPr bwMode="auto">
            <a:xfrm>
              <a:off x="6852955" y="2972842"/>
              <a:ext cx="343512" cy="257175"/>
              <a:chOff x="0" y="0"/>
              <a:chExt cx="198" cy="161"/>
            </a:xfrm>
          </p:grpSpPr>
          <p:grpSp>
            <p:nvGrpSpPr>
              <p:cNvPr id="168" name="Group 61"/>
              <p:cNvGrpSpPr>
                <a:grpSpLocks/>
              </p:cNvGrpSpPr>
              <p:nvPr/>
            </p:nvGrpSpPr>
            <p:grpSpPr bwMode="auto">
              <a:xfrm>
                <a:off x="0" y="0"/>
                <a:ext cx="90" cy="161"/>
                <a:chOff x="0" y="0"/>
                <a:chExt cx="90" cy="161"/>
              </a:xfrm>
            </p:grpSpPr>
            <p:sp>
              <p:nvSpPr>
                <p:cNvPr id="178" name="AutoShape 62"/>
                <p:cNvSpPr>
                  <a:spLocks/>
                </p:cNvSpPr>
                <p:nvPr/>
              </p:nvSpPr>
              <p:spPr bwMode="auto">
                <a:xfrm rot="-5400000">
                  <a:off x="-4" y="67"/>
                  <a:ext cx="98" cy="90"/>
                </a:xfrm>
                <a:custGeom>
                  <a:avLst/>
                  <a:gdLst/>
                  <a:ahLst/>
                  <a:cxnLst/>
                  <a:rect l="0" t="0" r="r" b="b"/>
                  <a:pathLst>
                    <a:path w="21600" h="21600">
                      <a:moveTo>
                        <a:pt x="0" y="0"/>
                      </a:moveTo>
                      <a:lnTo>
                        <a:pt x="10800" y="0"/>
                      </a:lnTo>
                      <a:cubicBezTo>
                        <a:pt x="16765" y="0"/>
                        <a:pt x="21600" y="4835"/>
                        <a:pt x="21600" y="10800"/>
                      </a:cubicBezTo>
                      <a:cubicBezTo>
                        <a:pt x="21600" y="16765"/>
                        <a:pt x="16765" y="21600"/>
                        <a:pt x="10800" y="21600"/>
                      </a:cubicBezTo>
                      <a:lnTo>
                        <a:pt x="0" y="21600"/>
                      </a:lnTo>
                      <a:close/>
                      <a:moveTo>
                        <a:pt x="0" y="0"/>
                      </a:moveTo>
                    </a:path>
                  </a:pathLst>
                </a:custGeom>
                <a:solidFill>
                  <a:srgbClr val="000000"/>
                </a:solidFill>
                <a:ln w="9525" cap="flat">
                  <a:solidFill>
                    <a:srgbClr val="FFFFFF"/>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sp>
              <p:nvSpPr>
                <p:cNvPr id="179" name="AutoShape 63"/>
                <p:cNvSpPr>
                  <a:spLocks/>
                </p:cNvSpPr>
                <p:nvPr/>
              </p:nvSpPr>
              <p:spPr bwMode="auto">
                <a:xfrm>
                  <a:off x="19" y="0"/>
                  <a:ext cx="52" cy="63"/>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solidFill>
                  <a:srgbClr val="000000"/>
                </a:solidFill>
                <a:ln w="9525" cap="flat">
                  <a:solidFill>
                    <a:srgbClr val="FFFFFF"/>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grpSp>
          <p:grpSp>
            <p:nvGrpSpPr>
              <p:cNvPr id="169" name="Group 64"/>
              <p:cNvGrpSpPr>
                <a:grpSpLocks/>
              </p:cNvGrpSpPr>
              <p:nvPr/>
            </p:nvGrpSpPr>
            <p:grpSpPr bwMode="auto">
              <a:xfrm>
                <a:off x="36" y="0"/>
                <a:ext cx="90" cy="161"/>
                <a:chOff x="0" y="0"/>
                <a:chExt cx="90" cy="161"/>
              </a:xfrm>
            </p:grpSpPr>
            <p:sp>
              <p:nvSpPr>
                <p:cNvPr id="176" name="AutoShape 65"/>
                <p:cNvSpPr>
                  <a:spLocks/>
                </p:cNvSpPr>
                <p:nvPr/>
              </p:nvSpPr>
              <p:spPr bwMode="auto">
                <a:xfrm rot="-5400000">
                  <a:off x="-4" y="67"/>
                  <a:ext cx="98" cy="90"/>
                </a:xfrm>
                <a:custGeom>
                  <a:avLst/>
                  <a:gdLst/>
                  <a:ahLst/>
                  <a:cxnLst/>
                  <a:rect l="0" t="0" r="r" b="b"/>
                  <a:pathLst>
                    <a:path w="21600" h="21600">
                      <a:moveTo>
                        <a:pt x="0" y="0"/>
                      </a:moveTo>
                      <a:lnTo>
                        <a:pt x="10800" y="0"/>
                      </a:lnTo>
                      <a:cubicBezTo>
                        <a:pt x="16765" y="0"/>
                        <a:pt x="21600" y="4835"/>
                        <a:pt x="21600" y="10800"/>
                      </a:cubicBezTo>
                      <a:cubicBezTo>
                        <a:pt x="21600" y="16765"/>
                        <a:pt x="16765" y="21600"/>
                        <a:pt x="10800" y="21600"/>
                      </a:cubicBezTo>
                      <a:lnTo>
                        <a:pt x="0" y="21600"/>
                      </a:lnTo>
                      <a:close/>
                      <a:moveTo>
                        <a:pt x="0" y="0"/>
                      </a:moveTo>
                    </a:path>
                  </a:pathLst>
                </a:custGeom>
                <a:solidFill>
                  <a:srgbClr val="000000"/>
                </a:solidFill>
                <a:ln w="9525" cap="flat">
                  <a:solidFill>
                    <a:srgbClr val="FFFFFF"/>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sp>
              <p:nvSpPr>
                <p:cNvPr id="177" name="AutoShape 66"/>
                <p:cNvSpPr>
                  <a:spLocks/>
                </p:cNvSpPr>
                <p:nvPr/>
              </p:nvSpPr>
              <p:spPr bwMode="auto">
                <a:xfrm>
                  <a:off x="19" y="0"/>
                  <a:ext cx="52" cy="63"/>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solidFill>
                  <a:srgbClr val="000000"/>
                </a:solidFill>
                <a:ln w="9525" cap="flat">
                  <a:solidFill>
                    <a:srgbClr val="FFFFFF"/>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grpSp>
          <p:grpSp>
            <p:nvGrpSpPr>
              <p:cNvPr id="170" name="Group 67"/>
              <p:cNvGrpSpPr>
                <a:grpSpLocks/>
              </p:cNvGrpSpPr>
              <p:nvPr/>
            </p:nvGrpSpPr>
            <p:grpSpPr bwMode="auto">
              <a:xfrm>
                <a:off x="71" y="0"/>
                <a:ext cx="91" cy="161"/>
                <a:chOff x="0" y="0"/>
                <a:chExt cx="90" cy="161"/>
              </a:xfrm>
            </p:grpSpPr>
            <p:sp>
              <p:nvSpPr>
                <p:cNvPr id="174" name="AutoShape 68"/>
                <p:cNvSpPr>
                  <a:spLocks/>
                </p:cNvSpPr>
                <p:nvPr/>
              </p:nvSpPr>
              <p:spPr bwMode="auto">
                <a:xfrm rot="-5400000">
                  <a:off x="-4" y="67"/>
                  <a:ext cx="98" cy="90"/>
                </a:xfrm>
                <a:custGeom>
                  <a:avLst/>
                  <a:gdLst/>
                  <a:ahLst/>
                  <a:cxnLst/>
                  <a:rect l="0" t="0" r="r" b="b"/>
                  <a:pathLst>
                    <a:path w="21600" h="21600">
                      <a:moveTo>
                        <a:pt x="0" y="0"/>
                      </a:moveTo>
                      <a:lnTo>
                        <a:pt x="10800" y="0"/>
                      </a:lnTo>
                      <a:cubicBezTo>
                        <a:pt x="16765" y="0"/>
                        <a:pt x="21600" y="4835"/>
                        <a:pt x="21600" y="10800"/>
                      </a:cubicBezTo>
                      <a:cubicBezTo>
                        <a:pt x="21600" y="16765"/>
                        <a:pt x="16765" y="21600"/>
                        <a:pt x="10800" y="21600"/>
                      </a:cubicBezTo>
                      <a:lnTo>
                        <a:pt x="0" y="21600"/>
                      </a:lnTo>
                      <a:close/>
                      <a:moveTo>
                        <a:pt x="0" y="0"/>
                      </a:moveTo>
                    </a:path>
                  </a:pathLst>
                </a:custGeom>
                <a:solidFill>
                  <a:srgbClr val="000000"/>
                </a:solidFill>
                <a:ln w="9525" cap="flat">
                  <a:solidFill>
                    <a:srgbClr val="FFFFFF"/>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sp>
              <p:nvSpPr>
                <p:cNvPr id="175" name="AutoShape 69"/>
                <p:cNvSpPr>
                  <a:spLocks/>
                </p:cNvSpPr>
                <p:nvPr/>
              </p:nvSpPr>
              <p:spPr bwMode="auto">
                <a:xfrm>
                  <a:off x="19" y="0"/>
                  <a:ext cx="52" cy="63"/>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solidFill>
                  <a:srgbClr val="000000"/>
                </a:solidFill>
                <a:ln w="9525" cap="flat">
                  <a:solidFill>
                    <a:srgbClr val="FFFFFF"/>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grpSp>
          <p:grpSp>
            <p:nvGrpSpPr>
              <p:cNvPr id="171" name="Group 70"/>
              <p:cNvGrpSpPr>
                <a:grpSpLocks/>
              </p:cNvGrpSpPr>
              <p:nvPr/>
            </p:nvGrpSpPr>
            <p:grpSpPr bwMode="auto">
              <a:xfrm>
                <a:off x="107" y="0"/>
                <a:ext cx="91" cy="161"/>
                <a:chOff x="0" y="0"/>
                <a:chExt cx="90" cy="161"/>
              </a:xfrm>
            </p:grpSpPr>
            <p:sp>
              <p:nvSpPr>
                <p:cNvPr id="172" name="AutoShape 71"/>
                <p:cNvSpPr>
                  <a:spLocks/>
                </p:cNvSpPr>
                <p:nvPr/>
              </p:nvSpPr>
              <p:spPr bwMode="auto">
                <a:xfrm rot="-5400000">
                  <a:off x="-4" y="67"/>
                  <a:ext cx="98" cy="90"/>
                </a:xfrm>
                <a:custGeom>
                  <a:avLst/>
                  <a:gdLst/>
                  <a:ahLst/>
                  <a:cxnLst/>
                  <a:rect l="0" t="0" r="r" b="b"/>
                  <a:pathLst>
                    <a:path w="21600" h="21600">
                      <a:moveTo>
                        <a:pt x="0" y="0"/>
                      </a:moveTo>
                      <a:lnTo>
                        <a:pt x="10800" y="0"/>
                      </a:lnTo>
                      <a:cubicBezTo>
                        <a:pt x="16765" y="0"/>
                        <a:pt x="21600" y="4835"/>
                        <a:pt x="21600" y="10800"/>
                      </a:cubicBezTo>
                      <a:cubicBezTo>
                        <a:pt x="21600" y="16765"/>
                        <a:pt x="16765" y="21600"/>
                        <a:pt x="10800" y="21600"/>
                      </a:cubicBezTo>
                      <a:lnTo>
                        <a:pt x="0" y="21600"/>
                      </a:lnTo>
                      <a:close/>
                      <a:moveTo>
                        <a:pt x="0" y="0"/>
                      </a:moveTo>
                    </a:path>
                  </a:pathLst>
                </a:custGeom>
                <a:solidFill>
                  <a:srgbClr val="000000"/>
                </a:solidFill>
                <a:ln w="9525" cap="flat">
                  <a:solidFill>
                    <a:srgbClr val="FFFFFF"/>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sp>
              <p:nvSpPr>
                <p:cNvPr id="173" name="AutoShape 72"/>
                <p:cNvSpPr>
                  <a:spLocks/>
                </p:cNvSpPr>
                <p:nvPr/>
              </p:nvSpPr>
              <p:spPr bwMode="auto">
                <a:xfrm>
                  <a:off x="19" y="0"/>
                  <a:ext cx="52" cy="63"/>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solidFill>
                  <a:srgbClr val="000000"/>
                </a:solidFill>
                <a:ln w="9525" cap="flat">
                  <a:solidFill>
                    <a:srgbClr val="FFFFFF"/>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grpSp>
        </p:grpSp>
        <p:grpSp>
          <p:nvGrpSpPr>
            <p:cNvPr id="146" name="Group 73"/>
            <p:cNvGrpSpPr>
              <a:grpSpLocks/>
            </p:cNvGrpSpPr>
            <p:nvPr/>
          </p:nvGrpSpPr>
          <p:grpSpPr bwMode="auto">
            <a:xfrm>
              <a:off x="7394247" y="2972842"/>
              <a:ext cx="218599" cy="257175"/>
              <a:chOff x="0" y="0"/>
              <a:chExt cx="126" cy="161"/>
            </a:xfrm>
          </p:grpSpPr>
          <p:grpSp>
            <p:nvGrpSpPr>
              <p:cNvPr id="162" name="Group 74"/>
              <p:cNvGrpSpPr>
                <a:grpSpLocks/>
              </p:cNvGrpSpPr>
              <p:nvPr/>
            </p:nvGrpSpPr>
            <p:grpSpPr bwMode="auto">
              <a:xfrm>
                <a:off x="0" y="0"/>
                <a:ext cx="90" cy="161"/>
                <a:chOff x="0" y="0"/>
                <a:chExt cx="90" cy="161"/>
              </a:xfrm>
            </p:grpSpPr>
            <p:sp>
              <p:nvSpPr>
                <p:cNvPr id="166" name="AutoShape 75"/>
                <p:cNvSpPr>
                  <a:spLocks/>
                </p:cNvSpPr>
                <p:nvPr/>
              </p:nvSpPr>
              <p:spPr bwMode="auto">
                <a:xfrm rot="-5400000">
                  <a:off x="-4" y="67"/>
                  <a:ext cx="98" cy="90"/>
                </a:xfrm>
                <a:custGeom>
                  <a:avLst/>
                  <a:gdLst/>
                  <a:ahLst/>
                  <a:cxnLst/>
                  <a:rect l="0" t="0" r="r" b="b"/>
                  <a:pathLst>
                    <a:path w="21600" h="21600">
                      <a:moveTo>
                        <a:pt x="0" y="0"/>
                      </a:moveTo>
                      <a:lnTo>
                        <a:pt x="10800" y="0"/>
                      </a:lnTo>
                      <a:cubicBezTo>
                        <a:pt x="16765" y="0"/>
                        <a:pt x="21600" y="4835"/>
                        <a:pt x="21600" y="10800"/>
                      </a:cubicBezTo>
                      <a:cubicBezTo>
                        <a:pt x="21600" y="16765"/>
                        <a:pt x="16765" y="21600"/>
                        <a:pt x="10800" y="21600"/>
                      </a:cubicBezTo>
                      <a:lnTo>
                        <a:pt x="0" y="21600"/>
                      </a:lnTo>
                      <a:close/>
                      <a:moveTo>
                        <a:pt x="0" y="0"/>
                      </a:moveTo>
                    </a:path>
                  </a:pathLst>
                </a:custGeom>
                <a:solidFill>
                  <a:srgbClr val="CCFF99"/>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sp>
              <p:nvSpPr>
                <p:cNvPr id="167" name="AutoShape 76"/>
                <p:cNvSpPr>
                  <a:spLocks/>
                </p:cNvSpPr>
                <p:nvPr/>
              </p:nvSpPr>
              <p:spPr bwMode="auto">
                <a:xfrm>
                  <a:off x="19" y="0"/>
                  <a:ext cx="52" cy="63"/>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solidFill>
                  <a:srgbClr val="CCFF99"/>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grpSp>
          <p:grpSp>
            <p:nvGrpSpPr>
              <p:cNvPr id="163" name="Group 77"/>
              <p:cNvGrpSpPr>
                <a:grpSpLocks/>
              </p:cNvGrpSpPr>
              <p:nvPr/>
            </p:nvGrpSpPr>
            <p:grpSpPr bwMode="auto">
              <a:xfrm>
                <a:off x="36" y="0"/>
                <a:ext cx="90" cy="161"/>
                <a:chOff x="0" y="0"/>
                <a:chExt cx="90" cy="161"/>
              </a:xfrm>
            </p:grpSpPr>
            <p:sp>
              <p:nvSpPr>
                <p:cNvPr id="164" name="AutoShape 78"/>
                <p:cNvSpPr>
                  <a:spLocks/>
                </p:cNvSpPr>
                <p:nvPr/>
              </p:nvSpPr>
              <p:spPr bwMode="auto">
                <a:xfrm rot="-5400000">
                  <a:off x="-4" y="67"/>
                  <a:ext cx="98" cy="90"/>
                </a:xfrm>
                <a:custGeom>
                  <a:avLst/>
                  <a:gdLst/>
                  <a:ahLst/>
                  <a:cxnLst/>
                  <a:rect l="0" t="0" r="r" b="b"/>
                  <a:pathLst>
                    <a:path w="21600" h="21600">
                      <a:moveTo>
                        <a:pt x="0" y="0"/>
                      </a:moveTo>
                      <a:lnTo>
                        <a:pt x="10800" y="0"/>
                      </a:lnTo>
                      <a:cubicBezTo>
                        <a:pt x="16765" y="0"/>
                        <a:pt x="21600" y="4835"/>
                        <a:pt x="21600" y="10800"/>
                      </a:cubicBezTo>
                      <a:cubicBezTo>
                        <a:pt x="21600" y="16765"/>
                        <a:pt x="16765" y="21600"/>
                        <a:pt x="10800" y="21600"/>
                      </a:cubicBezTo>
                      <a:lnTo>
                        <a:pt x="0" y="21600"/>
                      </a:lnTo>
                      <a:close/>
                      <a:moveTo>
                        <a:pt x="0" y="0"/>
                      </a:moveTo>
                    </a:path>
                  </a:pathLst>
                </a:custGeom>
                <a:solidFill>
                  <a:srgbClr val="CCFF99"/>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sp>
              <p:nvSpPr>
                <p:cNvPr id="165" name="AutoShape 79"/>
                <p:cNvSpPr>
                  <a:spLocks/>
                </p:cNvSpPr>
                <p:nvPr/>
              </p:nvSpPr>
              <p:spPr bwMode="auto">
                <a:xfrm>
                  <a:off x="19" y="0"/>
                  <a:ext cx="52" cy="63"/>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solidFill>
                  <a:srgbClr val="CCFF99"/>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grpSp>
        </p:grpSp>
        <p:grpSp>
          <p:nvGrpSpPr>
            <p:cNvPr id="147" name="Group 80"/>
            <p:cNvGrpSpPr>
              <a:grpSpLocks/>
            </p:cNvGrpSpPr>
            <p:nvPr/>
          </p:nvGrpSpPr>
          <p:grpSpPr bwMode="auto">
            <a:xfrm>
              <a:off x="6284633" y="2983954"/>
              <a:ext cx="156142" cy="257175"/>
              <a:chOff x="0" y="0"/>
              <a:chExt cx="90" cy="162"/>
            </a:xfrm>
          </p:grpSpPr>
          <p:sp>
            <p:nvSpPr>
              <p:cNvPr id="160" name="AutoShape 81"/>
              <p:cNvSpPr>
                <a:spLocks/>
              </p:cNvSpPr>
              <p:nvPr/>
            </p:nvSpPr>
            <p:spPr bwMode="auto">
              <a:xfrm rot="-5400000">
                <a:off x="-4" y="67"/>
                <a:ext cx="98" cy="90"/>
              </a:xfrm>
              <a:custGeom>
                <a:avLst/>
                <a:gdLst/>
                <a:ahLst/>
                <a:cxnLst/>
                <a:rect l="0" t="0" r="r" b="b"/>
                <a:pathLst>
                  <a:path w="21600" h="21600">
                    <a:moveTo>
                      <a:pt x="0" y="0"/>
                    </a:moveTo>
                    <a:lnTo>
                      <a:pt x="10800" y="0"/>
                    </a:lnTo>
                    <a:cubicBezTo>
                      <a:pt x="16765" y="0"/>
                      <a:pt x="21600" y="4835"/>
                      <a:pt x="21600" y="10800"/>
                    </a:cubicBezTo>
                    <a:cubicBezTo>
                      <a:pt x="21600" y="16765"/>
                      <a:pt x="16765" y="21600"/>
                      <a:pt x="10800" y="21600"/>
                    </a:cubicBezTo>
                    <a:lnTo>
                      <a:pt x="0" y="21600"/>
                    </a:lnTo>
                    <a:close/>
                    <a:moveTo>
                      <a:pt x="0" y="0"/>
                    </a:moveTo>
                  </a:path>
                </a:pathLst>
              </a:custGeom>
              <a:solidFill>
                <a:srgbClr val="A5A5A5"/>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sp>
            <p:nvSpPr>
              <p:cNvPr id="161" name="AutoShape 82"/>
              <p:cNvSpPr>
                <a:spLocks/>
              </p:cNvSpPr>
              <p:nvPr/>
            </p:nvSpPr>
            <p:spPr bwMode="auto">
              <a:xfrm>
                <a:off x="19" y="0"/>
                <a:ext cx="52" cy="63"/>
              </a:xfrm>
              <a:custGeom>
                <a:avLst/>
                <a:gdLst/>
                <a:ahLst/>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0" y="10800"/>
                    </a:moveTo>
                  </a:path>
                </a:pathLst>
              </a:custGeom>
              <a:solidFill>
                <a:srgbClr val="A5A5A5"/>
              </a:solidFill>
              <a:ln w="9525" cap="flat">
                <a:solidFill>
                  <a:schemeClr val="tx1"/>
                </a:solidFill>
                <a:prstDash val="solid"/>
                <a:round/>
                <a:headEnd type="none" w="med" len="med"/>
                <a:tailEnd type="none" w="med" len="med"/>
              </a:ln>
            </p:spPr>
            <p:txBody>
              <a:bodyPr lIns="0" tIns="0" rIns="0" bIns="0"/>
              <a:lstStyle/>
              <a:p>
                <a:endParaRPr lang="en-US" dirty="0">
                  <a:latin typeface="Arial" pitchFamily="34" charset="0"/>
                  <a:cs typeface="Arial" pitchFamily="34" charset="0"/>
                </a:endParaRPr>
              </a:p>
            </p:txBody>
          </p:sp>
        </p:grpSp>
        <p:sp>
          <p:nvSpPr>
            <p:cNvPr id="148" name="Rectangle 83"/>
            <p:cNvSpPr>
              <a:spLocks/>
            </p:cNvSpPr>
            <p:nvPr/>
          </p:nvSpPr>
          <p:spPr bwMode="auto">
            <a:xfrm>
              <a:off x="6066034" y="2783929"/>
              <a:ext cx="666206"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r>
                <a:rPr lang="en-US" sz="700" dirty="0">
                  <a:solidFill>
                    <a:schemeClr val="tx1"/>
                  </a:solidFill>
                  <a:latin typeface="Arial" pitchFamily="34" charset="0"/>
                  <a:ea typeface="ＭＳ Ｐゴシック" charset="0"/>
                  <a:cs typeface="Arial" pitchFamily="34" charset="0"/>
                  <a:sym typeface="Arial Bold" charset="0"/>
                </a:rPr>
                <a:t>scrum master</a:t>
              </a:r>
            </a:p>
          </p:txBody>
        </p:sp>
        <p:sp>
          <p:nvSpPr>
            <p:cNvPr id="149" name="Rectangle 84"/>
            <p:cNvSpPr>
              <a:spLocks/>
            </p:cNvSpPr>
            <p:nvPr/>
          </p:nvSpPr>
          <p:spPr bwMode="auto">
            <a:xfrm>
              <a:off x="6686403" y="2783929"/>
              <a:ext cx="666206"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700" dirty="0">
                  <a:solidFill>
                    <a:schemeClr val="tx1"/>
                  </a:solidFill>
                  <a:latin typeface="Arial" pitchFamily="34" charset="0"/>
                  <a:ea typeface="ＭＳ Ｐゴシック" charset="0"/>
                  <a:cs typeface="Arial" pitchFamily="34" charset="0"/>
                  <a:sym typeface="Arial Bold" charset="0"/>
                </a:rPr>
                <a:t>developers</a:t>
              </a:r>
            </a:p>
          </p:txBody>
        </p:sp>
        <p:sp>
          <p:nvSpPr>
            <p:cNvPr id="150" name="Rectangle 85"/>
            <p:cNvSpPr>
              <a:spLocks/>
            </p:cNvSpPr>
            <p:nvPr/>
          </p:nvSpPr>
          <p:spPr bwMode="auto">
            <a:xfrm>
              <a:off x="7217286" y="2783929"/>
              <a:ext cx="595074"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700" dirty="0">
                  <a:solidFill>
                    <a:schemeClr val="tx1"/>
                  </a:solidFill>
                  <a:latin typeface="Arial" pitchFamily="34" charset="0"/>
                  <a:ea typeface="ＭＳ Ｐゴシック" charset="0"/>
                  <a:cs typeface="Arial" pitchFamily="34" charset="0"/>
                  <a:sym typeface="Arial Bold" charset="0"/>
                </a:rPr>
                <a:t>testers</a:t>
              </a:r>
            </a:p>
          </p:txBody>
        </p:sp>
        <p:sp>
          <p:nvSpPr>
            <p:cNvPr id="153" name="Rectangle 94"/>
            <p:cNvSpPr>
              <a:spLocks/>
            </p:cNvSpPr>
            <p:nvPr/>
          </p:nvSpPr>
          <p:spPr bwMode="auto">
            <a:xfrm>
              <a:off x="6148671" y="2469604"/>
              <a:ext cx="160999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200" dirty="0">
                  <a:solidFill>
                    <a:schemeClr val="tx1"/>
                  </a:solidFill>
                  <a:latin typeface="Arial" pitchFamily="34" charset="0"/>
                  <a:ea typeface="ＭＳ Ｐゴシック" charset="0"/>
                  <a:cs typeface="Arial" pitchFamily="34" charset="0"/>
                  <a:sym typeface="Arial Bold" charset="0"/>
                </a:rPr>
                <a:t>Delivery team</a:t>
              </a:r>
            </a:p>
          </p:txBody>
        </p:sp>
      </p:grpSp>
    </p:spTree>
    <p:extLst>
      <p:ext uri="{BB962C8B-B14F-4D97-AF65-F5344CB8AC3E}">
        <p14:creationId xmlns:p14="http://schemas.microsoft.com/office/powerpoint/2010/main" val="2265854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 Overview</a:t>
            </a:r>
            <a:endParaRPr lang="en-US" dirty="0"/>
          </a:p>
        </p:txBody>
      </p:sp>
      <p:pic>
        <p:nvPicPr>
          <p:cNvPr id="13"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366838"/>
            <a:ext cx="5278438" cy="4640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8" name="Rectangle 11"/>
          <p:cNvSpPr>
            <a:spLocks/>
          </p:cNvSpPr>
          <p:nvPr/>
        </p:nvSpPr>
        <p:spPr bwMode="auto">
          <a:xfrm>
            <a:off x="5508104" y="1100303"/>
            <a:ext cx="3396036" cy="503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buNone/>
            </a:pPr>
            <a:r>
              <a:rPr lang="en-US" sz="1400" dirty="0">
                <a:solidFill>
                  <a:srgbClr val="00B050"/>
                </a:solidFill>
                <a:latin typeface="Arial" pitchFamily="34" charset="0"/>
                <a:cs typeface="Arial" pitchFamily="34" charset="0"/>
                <a:sym typeface="Arial Bold Italic" charset="0"/>
              </a:rPr>
              <a:t>Focus on the Critical Path</a:t>
            </a:r>
            <a:endParaRPr lang="en-US" sz="1400" dirty="0">
              <a:solidFill>
                <a:srgbClr val="00B050"/>
              </a:solidFill>
              <a:latin typeface="Arial" pitchFamily="34" charset="0"/>
              <a:cs typeface="Arial" pitchFamily="34" charset="0"/>
              <a:sym typeface="Arial" charset="0"/>
            </a:endParaRPr>
          </a:p>
          <a:p>
            <a:pPr marL="468630" lvl="5" indent="-285750" fontAlgn="base">
              <a:spcBef>
                <a:spcPts val="1200"/>
              </a:spcBef>
              <a:spcAft>
                <a:spcPct val="0"/>
              </a:spcAft>
              <a:buClr>
                <a:srgbClr val="00B050"/>
              </a:buClr>
              <a:buSzPct val="100000"/>
              <a:buFont typeface="Wingdings" pitchFamily="2" charset="2"/>
              <a:buChar char="ü"/>
            </a:pPr>
            <a:r>
              <a:rPr lang="en-US" sz="1400" b="0" dirty="0">
                <a:solidFill>
                  <a:srgbClr val="00B050"/>
                </a:solidFill>
                <a:latin typeface="Arial" pitchFamily="34" charset="0"/>
                <a:cs typeface="Arial" pitchFamily="34" charset="0"/>
                <a:sym typeface="Arial Bold" charset="0"/>
              </a:rPr>
              <a:t>The red line represents the critical path and the flow of information for the project, vis-à-vis pigs and chickens. </a:t>
            </a:r>
            <a:endParaRPr lang="en-US" sz="1400" b="0" dirty="0">
              <a:solidFill>
                <a:srgbClr val="00B050"/>
              </a:solidFill>
              <a:latin typeface="Arial" pitchFamily="34" charset="0"/>
              <a:cs typeface="Arial" pitchFamily="34" charset="0"/>
              <a:sym typeface="Arial" charset="0"/>
            </a:endParaRPr>
          </a:p>
          <a:p>
            <a:pPr marL="468630" lvl="5" indent="-285750" fontAlgn="base">
              <a:spcBef>
                <a:spcPts val="1200"/>
              </a:spcBef>
              <a:spcAft>
                <a:spcPct val="0"/>
              </a:spcAft>
              <a:buClr>
                <a:srgbClr val="00B050"/>
              </a:buClr>
              <a:buSzPct val="100000"/>
              <a:buFont typeface="Wingdings" pitchFamily="2" charset="2"/>
              <a:buChar char="ü"/>
            </a:pPr>
            <a:r>
              <a:rPr lang="en-US" sz="1400" b="0" dirty="0">
                <a:solidFill>
                  <a:srgbClr val="00B050"/>
                </a:solidFill>
                <a:latin typeface="Arial" pitchFamily="34" charset="0"/>
                <a:cs typeface="Arial" pitchFamily="34" charset="0"/>
                <a:sym typeface="Arial Bold" charset="0"/>
              </a:rPr>
              <a:t>Governing Committees </a:t>
            </a:r>
            <a:r>
              <a:rPr lang="en-US" sz="1400" b="0" dirty="0">
                <a:solidFill>
                  <a:srgbClr val="00B050"/>
                </a:solidFill>
                <a:latin typeface="Arial" pitchFamily="34" charset="0"/>
                <a:cs typeface="Arial" pitchFamily="34" charset="0"/>
                <a:sym typeface="Arial" charset="0"/>
              </a:rPr>
              <a:t>– (at the top) provide oversight over the scope, the functional and technical aspects of the project, and the Agile/Scrum process</a:t>
            </a:r>
            <a:r>
              <a:rPr lang="en-US" sz="1400" b="0" dirty="0" smtClean="0">
                <a:solidFill>
                  <a:srgbClr val="00B050"/>
                </a:solidFill>
                <a:latin typeface="Arial" pitchFamily="34" charset="0"/>
                <a:cs typeface="Arial" pitchFamily="34" charset="0"/>
                <a:sym typeface="Arial" charset="0"/>
              </a:rPr>
              <a:t>.</a:t>
            </a:r>
            <a:endParaRPr lang="en-US" sz="1400" b="0" dirty="0">
              <a:solidFill>
                <a:srgbClr val="00B050"/>
              </a:solidFill>
              <a:latin typeface="Arial" pitchFamily="34" charset="0"/>
              <a:cs typeface="Arial" pitchFamily="34" charset="0"/>
              <a:sym typeface="Arial" charset="0"/>
            </a:endParaRPr>
          </a:p>
          <a:p>
            <a:pPr marL="468630" lvl="5" indent="-285750" fontAlgn="base">
              <a:spcBef>
                <a:spcPts val="1200"/>
              </a:spcBef>
              <a:spcAft>
                <a:spcPct val="0"/>
              </a:spcAft>
              <a:buClr>
                <a:srgbClr val="00B050"/>
              </a:buClr>
              <a:buSzPct val="100000"/>
              <a:buFont typeface="Wingdings" pitchFamily="2" charset="2"/>
              <a:buChar char="ü"/>
            </a:pPr>
            <a:r>
              <a:rPr lang="en-US" sz="1400" b="0" dirty="0">
                <a:solidFill>
                  <a:srgbClr val="00B050"/>
                </a:solidFill>
                <a:latin typeface="Arial" pitchFamily="34" charset="0"/>
                <a:cs typeface="Arial" pitchFamily="34" charset="0"/>
                <a:sym typeface="Arial Bold" charset="0"/>
              </a:rPr>
              <a:t>Supporting Groups </a:t>
            </a:r>
            <a:r>
              <a:rPr lang="en-US" sz="1400" b="0" dirty="0">
                <a:solidFill>
                  <a:srgbClr val="00B050"/>
                </a:solidFill>
                <a:latin typeface="Arial" pitchFamily="34" charset="0"/>
                <a:cs typeface="Arial" pitchFamily="34" charset="0"/>
                <a:sym typeface="Arial" charset="0"/>
              </a:rPr>
              <a:t>– (at the bottom) identify existing content and manage the loading of copy into the new site; manage the integration with backend and 3rd party systems, oversee the architecture of the site, and plan and build the infrastructure to support the project </a:t>
            </a:r>
          </a:p>
        </p:txBody>
      </p:sp>
      <p:grpSp>
        <p:nvGrpSpPr>
          <p:cNvPr id="19" name="Group 12"/>
          <p:cNvGrpSpPr>
            <a:grpSpLocks/>
          </p:cNvGrpSpPr>
          <p:nvPr/>
        </p:nvGrpSpPr>
        <p:grpSpPr bwMode="auto">
          <a:xfrm>
            <a:off x="492917" y="1216025"/>
            <a:ext cx="4741071" cy="489614"/>
            <a:chOff x="0" y="0"/>
            <a:chExt cx="2787" cy="302"/>
          </a:xfrm>
        </p:grpSpPr>
        <p:sp>
          <p:nvSpPr>
            <p:cNvPr id="20" name="AutoShape 13"/>
            <p:cNvSpPr>
              <a:spLocks/>
            </p:cNvSpPr>
            <p:nvPr/>
          </p:nvSpPr>
          <p:spPr bwMode="auto">
            <a:xfrm>
              <a:off x="1392" y="0"/>
              <a:ext cx="1395" cy="302"/>
            </a:xfrm>
            <a:custGeom>
              <a:avLst/>
              <a:gdLst/>
              <a:ahLst/>
              <a:cxnLst/>
              <a:rect l="0" t="0" r="r" b="b"/>
              <a:pathLst>
                <a:path w="21600" h="21600">
                  <a:moveTo>
                    <a:pt x="0" y="0"/>
                  </a:moveTo>
                  <a:cubicBezTo>
                    <a:pt x="11929" y="0"/>
                    <a:pt x="21600" y="9202"/>
                    <a:pt x="21600" y="20553"/>
                  </a:cubicBezTo>
                  <a:cubicBezTo>
                    <a:pt x="21600" y="20902"/>
                    <a:pt x="21591" y="21251"/>
                    <a:pt x="21572" y="21600"/>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21" name="AutoShape 14"/>
            <p:cNvSpPr>
              <a:spLocks/>
            </p:cNvSpPr>
            <p:nvPr/>
          </p:nvSpPr>
          <p:spPr bwMode="auto">
            <a:xfrm flipH="1">
              <a:off x="0" y="0"/>
              <a:ext cx="1395" cy="302"/>
            </a:xfrm>
            <a:custGeom>
              <a:avLst/>
              <a:gdLst/>
              <a:ahLst/>
              <a:cxnLst/>
              <a:rect l="0" t="0" r="r" b="b"/>
              <a:pathLst>
                <a:path w="21600" h="21600">
                  <a:moveTo>
                    <a:pt x="0" y="0"/>
                  </a:moveTo>
                  <a:cubicBezTo>
                    <a:pt x="11929" y="0"/>
                    <a:pt x="21600" y="9202"/>
                    <a:pt x="21600" y="20553"/>
                  </a:cubicBezTo>
                  <a:cubicBezTo>
                    <a:pt x="21600" y="20902"/>
                    <a:pt x="21591" y="21251"/>
                    <a:pt x="21572" y="21600"/>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sp>
        <p:nvSpPr>
          <p:cNvPr id="22" name="Rectangle 15"/>
          <p:cNvSpPr>
            <a:spLocks/>
          </p:cNvSpPr>
          <p:nvPr/>
        </p:nvSpPr>
        <p:spPr bwMode="auto">
          <a:xfrm>
            <a:off x="2170804" y="1015999"/>
            <a:ext cx="2163071" cy="16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l">
              <a:buNone/>
            </a:pPr>
            <a:r>
              <a:rPr lang="en-US" sz="700" b="1" dirty="0">
                <a:solidFill>
                  <a:schemeClr val="tx1"/>
                </a:solidFill>
                <a:latin typeface="Arial Bold" charset="0"/>
                <a:ea typeface="ＭＳ Ｐゴシック" charset="0"/>
                <a:cs typeface="Arial Bold" charset="0"/>
                <a:sym typeface="Arial Bold" charset="0"/>
              </a:rPr>
              <a:t>Process Governance Committee</a:t>
            </a:r>
          </a:p>
        </p:txBody>
      </p:sp>
    </p:spTree>
    <p:extLst>
      <p:ext uri="{BB962C8B-B14F-4D97-AF65-F5344CB8AC3E}">
        <p14:creationId xmlns:p14="http://schemas.microsoft.com/office/powerpoint/2010/main" val="2459948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B983558D-C98C-4013-9F8D-937FCE5853E9}" type="slidenum">
              <a:rPr lang="en-US" smtClean="0"/>
              <a:pPr>
                <a:defRPr/>
              </a:pPr>
              <a:t>16</a:t>
            </a:fld>
            <a:endParaRPr lang="en-US" dirty="0"/>
          </a:p>
        </p:txBody>
      </p:sp>
      <p:sp>
        <p:nvSpPr>
          <p:cNvPr id="5" name="Rectangle 4"/>
          <p:cNvSpPr/>
          <p:nvPr/>
        </p:nvSpPr>
        <p:spPr bwMode="auto">
          <a:xfrm>
            <a:off x="0" y="3140968"/>
            <a:ext cx="5760640" cy="5760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Lucida Grande"/>
                <a:ea typeface="ＭＳ Ｐゴシック" pitchFamily="-12" charset="-128"/>
                <a:cs typeface="ＭＳ Ｐゴシック" pitchFamily="-12" charset="-128"/>
              </a:rPr>
              <a:t>Daikibo</a:t>
            </a:r>
            <a:r>
              <a:rPr kumimoji="0" lang="en-US" sz="2400" b="1" i="0" u="none" strike="noStrike" cap="none" normalizeH="0" dirty="0" smtClean="0">
                <a:ln>
                  <a:noFill/>
                </a:ln>
                <a:solidFill>
                  <a:schemeClr val="tx1"/>
                </a:solidFill>
                <a:effectLst/>
                <a:latin typeface="Lucida Grande"/>
                <a:ea typeface="ＭＳ Ｐゴシック" pitchFamily="-12" charset="-128"/>
                <a:cs typeface="ＭＳ Ｐゴシック" pitchFamily="-12" charset="-128"/>
              </a:rPr>
              <a:t> – The Roles</a:t>
            </a:r>
            <a:endParaRPr kumimoji="0" lang="en-US" sz="2400" b="1" i="0" u="none" strike="noStrike" cap="none" normalizeH="0" baseline="0" dirty="0">
              <a:ln>
                <a:noFill/>
              </a:ln>
              <a:solidFill>
                <a:schemeClr val="tx1"/>
              </a:solidFill>
              <a:effectLst/>
              <a:latin typeface="Lucida Grande"/>
              <a:ea typeface="ＭＳ Ｐゴシック" pitchFamily="-12" charset="-128"/>
              <a:cs typeface="ＭＳ Ｐゴシック" pitchFamily="-12" charset="-128"/>
            </a:endParaRPr>
          </a:p>
        </p:txBody>
      </p:sp>
    </p:spTree>
    <p:extLst>
      <p:ext uri="{BB962C8B-B14F-4D97-AF65-F5344CB8AC3E}">
        <p14:creationId xmlns:p14="http://schemas.microsoft.com/office/powerpoint/2010/main" val="30514544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B983558D-C98C-4013-9F8D-937FCE5853E9}" type="slidenum">
              <a:rPr lang="en-US" smtClean="0"/>
              <a:pPr>
                <a:defRPr/>
              </a:pPr>
              <a:t>17</a:t>
            </a:fld>
            <a:endParaRPr lang="en-US" dirty="0"/>
          </a:p>
        </p:txBody>
      </p:sp>
      <p:pic>
        <p:nvPicPr>
          <p:cNvPr id="4" name="Picture 3"/>
          <p:cNvPicPr>
            <a:picLocks noChangeAspect="1"/>
          </p:cNvPicPr>
          <p:nvPr/>
        </p:nvPicPr>
        <p:blipFill>
          <a:blip r:embed="rId2"/>
          <a:stretch>
            <a:fillRect/>
          </a:stretch>
        </p:blipFill>
        <p:spPr>
          <a:xfrm>
            <a:off x="152400" y="229154"/>
            <a:ext cx="8143875" cy="6115050"/>
          </a:xfrm>
          <a:prstGeom prst="rect">
            <a:avLst/>
          </a:prstGeom>
        </p:spPr>
      </p:pic>
    </p:spTree>
    <p:extLst>
      <p:ext uri="{BB962C8B-B14F-4D97-AF65-F5344CB8AC3E}">
        <p14:creationId xmlns:p14="http://schemas.microsoft.com/office/powerpoint/2010/main" val="720678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ucida Grande"/>
              </a:rPr>
              <a:t>Chief Business Product Owner</a:t>
            </a:r>
            <a:endParaRPr lang="en-US" dirty="0">
              <a:latin typeface="Lucida Grande"/>
            </a:endParaRPr>
          </a:p>
        </p:txBody>
      </p:sp>
      <p:sp>
        <p:nvSpPr>
          <p:cNvPr id="4" name="Slide Number Placeholder 3"/>
          <p:cNvSpPr>
            <a:spLocks noGrp="1"/>
          </p:cNvSpPr>
          <p:nvPr>
            <p:ph type="sldNum" sz="quarter" idx="10"/>
          </p:nvPr>
        </p:nvSpPr>
        <p:spPr/>
        <p:txBody>
          <a:bodyPr/>
          <a:lstStyle/>
          <a:p>
            <a:pPr>
              <a:defRPr/>
            </a:pPr>
            <a:fld id="{67809BFA-306B-4129-8F3B-9A94B5C6518F}" type="slidenum">
              <a:rPr lang="en-US" smtClean="0">
                <a:solidFill>
                  <a:srgbClr val="00B050"/>
                </a:solidFill>
              </a:rPr>
              <a:pPr>
                <a:defRPr/>
              </a:pPr>
              <a:t>18</a:t>
            </a:fld>
            <a:endParaRPr lang="en-US" dirty="0">
              <a:solidFill>
                <a:srgbClr val="00B050"/>
              </a:solidFill>
            </a:endParaRPr>
          </a:p>
        </p:txBody>
      </p:sp>
      <p:sp>
        <p:nvSpPr>
          <p:cNvPr id="6" name="TextBox 6"/>
          <p:cNvSpPr txBox="1">
            <a:spLocks noGrp="1" noChangeArrowheads="1"/>
          </p:cNvSpPr>
          <p:nvPr>
            <p:ph idx="4294967295"/>
          </p:nvPr>
        </p:nvSpPr>
        <p:spPr bwMode="auto">
          <a:xfrm>
            <a:off x="359532" y="822960"/>
            <a:ext cx="8503920" cy="1923604"/>
          </a:xfrm>
          <a:prstGeom prst="rect">
            <a:avLst/>
          </a:prstGeom>
          <a:noFill/>
          <a:ln w="9525">
            <a:noFill/>
            <a:miter lim="800000"/>
            <a:headEnd/>
            <a:tailEnd/>
          </a:ln>
        </p:spPr>
        <p:txBody>
          <a:bodyPr wrap="square">
            <a:spAutoFit/>
          </a:bodyPr>
          <a:lstStyle/>
          <a:p>
            <a:pPr marL="0" indent="0">
              <a:spcBef>
                <a:spcPts val="0"/>
              </a:spcBef>
              <a:buNone/>
            </a:pPr>
            <a:r>
              <a:rPr lang="en-US" sz="1600" dirty="0" smtClean="0">
                <a:solidFill>
                  <a:prstClr val="black"/>
                </a:solidFill>
                <a:latin typeface="Lucida Grande"/>
              </a:rPr>
              <a:t>The Chief Business Product Owner is a person who is typically the single point of accountability for the success or failure of the complete project from the business point of view. </a:t>
            </a:r>
          </a:p>
          <a:p>
            <a:pPr marL="0" indent="0">
              <a:spcBef>
                <a:spcPts val="600"/>
              </a:spcBef>
              <a:buNone/>
            </a:pPr>
            <a:r>
              <a:rPr lang="en-US" sz="1600" dirty="0" smtClean="0">
                <a:solidFill>
                  <a:prstClr val="black"/>
                </a:solidFill>
                <a:latin typeface="Lucida Grande"/>
              </a:rPr>
              <a:t>The Chief Business Product Owner leads a team of Business Product Owners working on pieces of the global Product Backlog. If there are multiple products, the Chief Business Product Owner has to manage a portfolio of backlog items and prioritize across products for each iteration and/or each release</a:t>
            </a:r>
            <a:r>
              <a:rPr lang="en-US" sz="1800" dirty="0" smtClean="0">
                <a:solidFill>
                  <a:prstClr val="black"/>
                </a:solidFill>
                <a:latin typeface="Lucida Grande"/>
              </a:rPr>
              <a:t>.</a:t>
            </a:r>
          </a:p>
        </p:txBody>
      </p:sp>
      <p:sp>
        <p:nvSpPr>
          <p:cNvPr id="7" name="Content Placeholder 9"/>
          <p:cNvSpPr txBox="1">
            <a:spLocks/>
          </p:cNvSpPr>
          <p:nvPr/>
        </p:nvSpPr>
        <p:spPr bwMode="auto">
          <a:xfrm>
            <a:off x="640080" y="2651760"/>
            <a:ext cx="8229600" cy="3566160"/>
          </a:xfrm>
          <a:prstGeom prst="rect">
            <a:avLst/>
          </a:prstGeom>
          <a:noFill/>
          <a:ln w="9525">
            <a:noFill/>
            <a:miter lim="800000"/>
            <a:headEnd/>
            <a:tailEnd/>
          </a:ln>
        </p:spPr>
        <p:txBody>
          <a:bodyPr numCol="2" anchor="b"/>
          <a:lstStyle/>
          <a:p>
            <a:pPr eaLnBrk="0" hangingPunct="0">
              <a:spcBef>
                <a:spcPct val="20000"/>
              </a:spcBef>
              <a:defRPr/>
            </a:pPr>
            <a:r>
              <a:rPr lang="en-US" sz="1800" kern="0" dirty="0" smtClean="0">
                <a:solidFill>
                  <a:srgbClr val="FF0000"/>
                </a:solidFill>
                <a:latin typeface="Lucida Grande"/>
                <a:ea typeface="+mn-ea"/>
              </a:rPr>
              <a:t>Key Responsibilities</a:t>
            </a:r>
          </a:p>
          <a:p>
            <a:pPr marL="228600" indent="-228600" eaLnBrk="0" hangingPunct="0">
              <a:spcBef>
                <a:spcPct val="20000"/>
              </a:spcBef>
              <a:defRPr/>
            </a:pPr>
            <a:r>
              <a:rPr lang="en-US" sz="1600" b="0" kern="0" dirty="0" smtClean="0">
                <a:solidFill>
                  <a:srgbClr val="0070C0"/>
                </a:solidFill>
                <a:latin typeface="Lucida Grande"/>
                <a:ea typeface="+mn-ea"/>
              </a:rPr>
              <a:t>Providing Vision</a:t>
            </a:r>
          </a:p>
          <a:p>
            <a:pPr marL="628650" lvl="1" indent="-285750" eaLnBrk="0" hangingPunct="0">
              <a:spcBef>
                <a:spcPct val="20000"/>
              </a:spcBef>
              <a:buFont typeface="Arial" pitchFamily="34" charset="0"/>
              <a:buChar char="•"/>
              <a:defRPr/>
            </a:pPr>
            <a:r>
              <a:rPr lang="en-US" sz="1400" b="0" kern="0" dirty="0" smtClean="0">
                <a:solidFill>
                  <a:srgbClr val="000066"/>
                </a:solidFill>
                <a:latin typeface="Lucida Grande"/>
                <a:ea typeface="+mn-ea"/>
              </a:rPr>
              <a:t>Has a clear and compelling vision for the product “Voice of the Customer”</a:t>
            </a:r>
          </a:p>
          <a:p>
            <a:pPr marL="628650" lvl="1" indent="-285750" eaLnBrk="0" hangingPunct="0">
              <a:spcBef>
                <a:spcPct val="20000"/>
              </a:spcBef>
              <a:buFont typeface="Arial" pitchFamily="34" charset="0"/>
              <a:buChar char="•"/>
              <a:defRPr/>
            </a:pPr>
            <a:r>
              <a:rPr lang="en-US" sz="1400" b="0" kern="0" dirty="0">
                <a:solidFill>
                  <a:srgbClr val="000066"/>
                </a:solidFill>
                <a:latin typeface="Lucida Grande"/>
                <a:ea typeface="+mn-ea"/>
              </a:rPr>
              <a:t>Communicates the vision via prioritized Epics/features in the product /release backlog</a:t>
            </a:r>
          </a:p>
          <a:p>
            <a:pPr marL="228600" indent="-228600" eaLnBrk="0" hangingPunct="0">
              <a:spcBef>
                <a:spcPct val="20000"/>
              </a:spcBef>
              <a:defRPr/>
            </a:pPr>
            <a:r>
              <a:rPr lang="en-US" sz="1600" b="0" kern="0" dirty="0" smtClean="0">
                <a:solidFill>
                  <a:srgbClr val="0070C0"/>
                </a:solidFill>
                <a:latin typeface="Lucida Grande"/>
                <a:ea typeface="+mn-ea"/>
              </a:rPr>
              <a:t>Providing Boundaries &amp; Constraints</a:t>
            </a:r>
          </a:p>
          <a:p>
            <a:pPr marL="571500" lvl="1" indent="-228600" eaLnBrk="0" hangingPunct="0">
              <a:spcBef>
                <a:spcPct val="20000"/>
              </a:spcBef>
              <a:defRPr/>
            </a:pPr>
            <a:r>
              <a:rPr lang="en-US" sz="1400" b="0" kern="0" dirty="0" smtClean="0">
                <a:solidFill>
                  <a:srgbClr val="000066"/>
                </a:solidFill>
                <a:latin typeface="Lucida Grande"/>
                <a:ea typeface="+mn-ea"/>
              </a:rPr>
              <a:t>Examples:</a:t>
            </a:r>
          </a:p>
          <a:p>
            <a:pPr lvl="2"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Setting a timetable for delivery</a:t>
            </a:r>
          </a:p>
          <a:p>
            <a:pPr lvl="2"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Determining the detailed scope</a:t>
            </a:r>
          </a:p>
          <a:p>
            <a:pPr lvl="2"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Setting performance criteria</a:t>
            </a:r>
          </a:p>
          <a:p>
            <a:pPr lvl="2"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Set release goals</a:t>
            </a:r>
          </a:p>
          <a:p>
            <a:pPr marL="685800" lvl="2" eaLnBrk="0" hangingPunct="0">
              <a:spcBef>
                <a:spcPct val="20000"/>
              </a:spcBef>
              <a:defRPr/>
            </a:pPr>
            <a:r>
              <a:rPr lang="en-US" sz="1400" b="0" kern="0" dirty="0" smtClean="0">
                <a:solidFill>
                  <a:srgbClr val="000066"/>
                </a:solidFill>
                <a:latin typeface="Lucida Grande"/>
                <a:ea typeface="+mn-ea"/>
              </a:rPr>
              <a:t>	</a:t>
            </a:r>
          </a:p>
          <a:p>
            <a:pPr marL="685800" lvl="2" eaLnBrk="0" hangingPunct="0">
              <a:spcBef>
                <a:spcPct val="20000"/>
              </a:spcBef>
              <a:defRPr/>
            </a:pPr>
            <a:r>
              <a:rPr lang="en-US" sz="1800" kern="0" dirty="0" smtClean="0">
                <a:solidFill>
                  <a:srgbClr val="FF0000"/>
                </a:solidFill>
                <a:latin typeface="Lucida Grande"/>
                <a:ea typeface="+mn-ea"/>
              </a:rPr>
              <a:t>Key Attributes</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Available</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Business-savvy</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Communicative</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Decisive </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Empowered</a:t>
            </a:r>
          </a:p>
        </p:txBody>
      </p:sp>
      <p:sp>
        <p:nvSpPr>
          <p:cNvPr id="8" name="Rectangle 7"/>
          <p:cNvSpPr/>
          <p:nvPr/>
        </p:nvSpPr>
        <p:spPr>
          <a:xfrm>
            <a:off x="4464496" y="5301208"/>
            <a:ext cx="4572000" cy="646331"/>
          </a:xfrm>
          <a:prstGeom prst="rect">
            <a:avLst/>
          </a:prstGeom>
        </p:spPr>
        <p:txBody>
          <a:bodyPr>
            <a:spAutoFit/>
          </a:bodyPr>
          <a:lstStyle/>
          <a:p>
            <a:r>
              <a:rPr lang="en-US" sz="1200" b="0" dirty="0" smtClean="0">
                <a:solidFill>
                  <a:prstClr val="black"/>
                </a:solidFill>
                <a:latin typeface="Lucida Grande"/>
                <a:ea typeface="+mn-ea"/>
              </a:rPr>
              <a:t>Deming notes that quality decreases after a certain critical mass of inspectors is met: they defer to each others' judgment instead of feeling responsible. Sometimes, one head is better than two.</a:t>
            </a:r>
          </a:p>
        </p:txBody>
      </p:sp>
    </p:spTree>
    <p:extLst>
      <p:ext uri="{BB962C8B-B14F-4D97-AF65-F5344CB8AC3E}">
        <p14:creationId xmlns:p14="http://schemas.microsoft.com/office/powerpoint/2010/main" val="442294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B983558D-C98C-4013-9F8D-937FCE5853E9}" type="slidenum">
              <a:rPr lang="en-US" smtClean="0"/>
              <a:pPr>
                <a:defRPr/>
              </a:pPr>
              <a:t>1</a:t>
            </a:fld>
            <a:endParaRPr lang="en-US" dirty="0"/>
          </a:p>
        </p:txBody>
      </p:sp>
      <p:sp>
        <p:nvSpPr>
          <p:cNvPr id="5" name="Rectangle 4"/>
          <p:cNvSpPr/>
          <p:nvPr/>
        </p:nvSpPr>
        <p:spPr bwMode="auto">
          <a:xfrm>
            <a:off x="0" y="3140968"/>
            <a:ext cx="5760640" cy="5760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Lucida Grande"/>
                <a:ea typeface="ＭＳ Ｐゴシック" pitchFamily="-12" charset="-128"/>
                <a:cs typeface="ＭＳ Ｐゴシック" pitchFamily="-12" charset="-128"/>
              </a:rPr>
              <a:t>Daikibo</a:t>
            </a:r>
            <a:r>
              <a:rPr kumimoji="0" lang="en-US" sz="2400" b="1" i="0" u="none" strike="noStrike" cap="none" normalizeH="0" dirty="0" smtClean="0">
                <a:ln>
                  <a:noFill/>
                </a:ln>
                <a:solidFill>
                  <a:schemeClr val="tx1"/>
                </a:solidFill>
                <a:effectLst/>
                <a:latin typeface="Lucida Grande"/>
                <a:ea typeface="ＭＳ Ｐゴシック" pitchFamily="-12" charset="-128"/>
                <a:cs typeface="ＭＳ Ｐゴシック" pitchFamily="-12" charset="-128"/>
              </a:rPr>
              <a:t> - Introduction</a:t>
            </a:r>
            <a:endParaRPr kumimoji="0" lang="en-US" sz="2400" b="1" i="0" u="none" strike="noStrike" cap="none" normalizeH="0" baseline="0" dirty="0">
              <a:ln>
                <a:noFill/>
              </a:ln>
              <a:solidFill>
                <a:schemeClr val="tx1"/>
              </a:solidFill>
              <a:effectLst/>
              <a:latin typeface="Lucida Grande"/>
              <a:ea typeface="ＭＳ Ｐゴシック" pitchFamily="-12" charset="-128"/>
              <a:cs typeface="ＭＳ Ｐゴシック" pitchFamily="-12" charset="-128"/>
            </a:endParaRPr>
          </a:p>
        </p:txBody>
      </p:sp>
    </p:spTree>
    <p:extLst>
      <p:ext uri="{BB962C8B-B14F-4D97-AF65-F5344CB8AC3E}">
        <p14:creationId xmlns:p14="http://schemas.microsoft.com/office/powerpoint/2010/main" val="38082166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Product Owner</a:t>
            </a:r>
            <a:endParaRPr lang="en-US" dirty="0"/>
          </a:p>
        </p:txBody>
      </p:sp>
      <p:sp>
        <p:nvSpPr>
          <p:cNvPr id="4" name="Slide Number Placeholder 3"/>
          <p:cNvSpPr>
            <a:spLocks noGrp="1"/>
          </p:cNvSpPr>
          <p:nvPr>
            <p:ph type="sldNum" sz="quarter" idx="10"/>
          </p:nvPr>
        </p:nvSpPr>
        <p:spPr/>
        <p:txBody>
          <a:bodyPr/>
          <a:lstStyle/>
          <a:p>
            <a:pPr>
              <a:defRPr/>
            </a:pPr>
            <a:fld id="{67809BFA-306B-4129-8F3B-9A94B5C6518F}" type="slidenum">
              <a:rPr lang="en-US" smtClean="0">
                <a:solidFill>
                  <a:srgbClr val="00B050"/>
                </a:solidFill>
              </a:rPr>
              <a:pPr>
                <a:defRPr/>
              </a:pPr>
              <a:t>19</a:t>
            </a:fld>
            <a:endParaRPr lang="en-US" dirty="0">
              <a:solidFill>
                <a:srgbClr val="00B050"/>
              </a:solidFill>
            </a:endParaRPr>
          </a:p>
        </p:txBody>
      </p:sp>
      <p:sp>
        <p:nvSpPr>
          <p:cNvPr id="6" name="TextBox 6"/>
          <p:cNvSpPr txBox="1">
            <a:spLocks noGrp="1" noChangeArrowheads="1"/>
          </p:cNvSpPr>
          <p:nvPr>
            <p:ph idx="4294967295"/>
          </p:nvPr>
        </p:nvSpPr>
        <p:spPr bwMode="auto">
          <a:xfrm>
            <a:off x="320040" y="822960"/>
            <a:ext cx="8503920" cy="1458861"/>
          </a:xfrm>
          <a:prstGeom prst="rect">
            <a:avLst/>
          </a:prstGeom>
          <a:noFill/>
          <a:ln w="9525">
            <a:noFill/>
            <a:miter lim="800000"/>
            <a:headEnd/>
            <a:tailEnd/>
          </a:ln>
        </p:spPr>
        <p:txBody>
          <a:bodyPr wrap="square">
            <a:spAutoFit/>
          </a:bodyPr>
          <a:lstStyle/>
          <a:p>
            <a:pPr marL="0" indent="0">
              <a:buNone/>
            </a:pPr>
            <a:r>
              <a:rPr lang="en-US" sz="1800" dirty="0">
                <a:solidFill>
                  <a:prstClr val="black"/>
                </a:solidFill>
                <a:latin typeface="Lucida Grande"/>
              </a:rPr>
              <a:t>In our definition of </a:t>
            </a:r>
            <a:r>
              <a:rPr lang="en-US" sz="1800" dirty="0" smtClean="0">
                <a:solidFill>
                  <a:prstClr val="black"/>
                </a:solidFill>
                <a:latin typeface="Lucida Grande"/>
              </a:rPr>
              <a:t>the Business Product Owner  </a:t>
            </a:r>
            <a:r>
              <a:rPr lang="en-US" sz="1800" dirty="0">
                <a:solidFill>
                  <a:prstClr val="black"/>
                </a:solidFill>
                <a:latin typeface="Lucida Grande"/>
              </a:rPr>
              <a:t>the role consists of a person who not only understands the </a:t>
            </a:r>
            <a:r>
              <a:rPr lang="en-US" sz="1800" dirty="0" smtClean="0">
                <a:solidFill>
                  <a:prstClr val="black"/>
                </a:solidFill>
                <a:latin typeface="Lucida Grande"/>
              </a:rPr>
              <a:t>business </a:t>
            </a:r>
            <a:r>
              <a:rPr lang="en-US" sz="1800" dirty="0">
                <a:solidFill>
                  <a:prstClr val="black"/>
                </a:solidFill>
                <a:latin typeface="Lucida Grande"/>
              </a:rPr>
              <a:t>area that is being implemented for a product, but also is the person who “owns” or is fully responsible for the business function of </a:t>
            </a:r>
            <a:r>
              <a:rPr lang="en-US" sz="1800" dirty="0" smtClean="0">
                <a:solidFill>
                  <a:prstClr val="black"/>
                </a:solidFill>
                <a:latin typeface="Lucida Grande"/>
              </a:rPr>
              <a:t>the future </a:t>
            </a:r>
            <a:r>
              <a:rPr lang="en-US" sz="1800" dirty="0">
                <a:solidFill>
                  <a:prstClr val="black"/>
                </a:solidFill>
                <a:latin typeface="Lucida Grande"/>
              </a:rPr>
              <a:t>area of the product. </a:t>
            </a:r>
            <a:r>
              <a:rPr lang="en-US" sz="1800" dirty="0" smtClean="0">
                <a:solidFill>
                  <a:prstClr val="black"/>
                </a:solidFill>
                <a:latin typeface="Lucida Grande"/>
              </a:rPr>
              <a:t>This is a very challenging role.</a:t>
            </a:r>
          </a:p>
          <a:p>
            <a:pPr marL="0" indent="0">
              <a:buNone/>
            </a:pPr>
            <a:endParaRPr lang="en-US" sz="1400" dirty="0">
              <a:solidFill>
                <a:prstClr val="black"/>
              </a:solidFill>
              <a:latin typeface="Lucida Grande"/>
            </a:endParaRPr>
          </a:p>
        </p:txBody>
      </p:sp>
      <p:sp>
        <p:nvSpPr>
          <p:cNvPr id="7" name="Content Placeholder 9"/>
          <p:cNvSpPr txBox="1">
            <a:spLocks/>
          </p:cNvSpPr>
          <p:nvPr/>
        </p:nvSpPr>
        <p:spPr bwMode="auto">
          <a:xfrm>
            <a:off x="640080" y="2011680"/>
            <a:ext cx="8229600" cy="3657600"/>
          </a:xfrm>
          <a:prstGeom prst="rect">
            <a:avLst/>
          </a:prstGeom>
          <a:noFill/>
          <a:ln w="9525">
            <a:noFill/>
            <a:miter lim="800000"/>
            <a:headEnd/>
            <a:tailEnd/>
          </a:ln>
        </p:spPr>
        <p:txBody>
          <a:bodyPr numCol="2" anchor="b"/>
          <a:lstStyle/>
          <a:p>
            <a:pPr eaLnBrk="0" hangingPunct="0">
              <a:spcBef>
                <a:spcPct val="20000"/>
              </a:spcBef>
              <a:defRPr/>
            </a:pPr>
            <a:r>
              <a:rPr lang="en-US" sz="1800" kern="0" dirty="0" smtClean="0">
                <a:solidFill>
                  <a:srgbClr val="FF0000"/>
                </a:solidFill>
                <a:latin typeface="Lucida Grande"/>
                <a:ea typeface="+mn-ea"/>
              </a:rPr>
              <a:t>Key Responsibilities</a:t>
            </a:r>
          </a:p>
          <a:p>
            <a:pPr marL="228600" indent="-228600" eaLnBrk="0" hangingPunct="0">
              <a:spcBef>
                <a:spcPct val="20000"/>
              </a:spcBef>
              <a:defRPr/>
            </a:pPr>
            <a:r>
              <a:rPr lang="en-US" sz="1600" b="0" kern="0" dirty="0" smtClean="0">
                <a:solidFill>
                  <a:srgbClr val="0070C0"/>
                </a:solidFill>
                <a:latin typeface="Lucida Grande"/>
                <a:ea typeface="+mn-ea"/>
              </a:rPr>
              <a:t>Providing Vision</a:t>
            </a:r>
          </a:p>
          <a:p>
            <a:pPr marL="628650" lvl="1" indent="-285750" eaLnBrk="0" hangingPunct="0">
              <a:spcBef>
                <a:spcPct val="20000"/>
              </a:spcBef>
              <a:buFont typeface="Arial" pitchFamily="34" charset="0"/>
              <a:buChar char="•"/>
              <a:defRPr/>
            </a:pPr>
            <a:r>
              <a:rPr lang="en-US" sz="1400" b="0" kern="0" dirty="0" smtClean="0">
                <a:solidFill>
                  <a:srgbClr val="000066"/>
                </a:solidFill>
                <a:latin typeface="Lucida Grande"/>
                <a:ea typeface="+mn-ea"/>
              </a:rPr>
              <a:t>Has a clear and compelling vision for the product “Voice of the Business Product Owner”</a:t>
            </a:r>
          </a:p>
          <a:p>
            <a:pPr marL="628650" lvl="1" indent="-285750" algn="just" eaLnBrk="0" hangingPunct="0">
              <a:spcBef>
                <a:spcPct val="20000"/>
              </a:spcBef>
              <a:buFont typeface="Arial" pitchFamily="34" charset="0"/>
              <a:buChar char="•"/>
              <a:defRPr/>
            </a:pPr>
            <a:r>
              <a:rPr lang="en-US" sz="1400" b="0" kern="0" dirty="0" smtClean="0">
                <a:solidFill>
                  <a:srgbClr val="000066"/>
                </a:solidFill>
                <a:latin typeface="Lucida Grande"/>
                <a:ea typeface="+mn-ea"/>
              </a:rPr>
              <a:t>Communicates the vision via prioritized user stories in the product /release backlog</a:t>
            </a:r>
          </a:p>
          <a:p>
            <a:pPr marL="228600" indent="-228600" eaLnBrk="0" hangingPunct="0">
              <a:spcBef>
                <a:spcPct val="20000"/>
              </a:spcBef>
              <a:defRPr/>
            </a:pPr>
            <a:r>
              <a:rPr lang="en-US" sz="1600" b="0" kern="0" dirty="0" smtClean="0">
                <a:solidFill>
                  <a:srgbClr val="0070C0"/>
                </a:solidFill>
                <a:latin typeface="Lucida Grande"/>
                <a:ea typeface="+mn-ea"/>
              </a:rPr>
              <a:t>Providing Boundaries &amp; Constraints</a:t>
            </a:r>
          </a:p>
          <a:p>
            <a:pPr marL="571500" lvl="1" indent="-228600" eaLnBrk="0" hangingPunct="0">
              <a:spcBef>
                <a:spcPct val="20000"/>
              </a:spcBef>
              <a:defRPr/>
            </a:pPr>
            <a:r>
              <a:rPr lang="en-US" sz="1400" b="0" kern="0" dirty="0" smtClean="0">
                <a:solidFill>
                  <a:srgbClr val="000066"/>
                </a:solidFill>
                <a:latin typeface="Lucida Grande"/>
                <a:ea typeface="+mn-ea"/>
              </a:rPr>
              <a:t>Examples:</a:t>
            </a:r>
          </a:p>
          <a:p>
            <a:pPr lvl="2"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Determining the detailed scope</a:t>
            </a:r>
          </a:p>
          <a:p>
            <a:pPr lvl="2"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Setting performance criteria</a:t>
            </a:r>
          </a:p>
          <a:p>
            <a:pPr lvl="2"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Approving look and feel</a:t>
            </a:r>
          </a:p>
          <a:p>
            <a:pPr lvl="2"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Set </a:t>
            </a:r>
            <a:r>
              <a:rPr lang="en-US" sz="1400" b="0" kern="0" dirty="0">
                <a:solidFill>
                  <a:srgbClr val="000066"/>
                </a:solidFill>
                <a:latin typeface="Lucida Grande"/>
                <a:ea typeface="+mn-ea"/>
              </a:rPr>
              <a:t>Iteration goals</a:t>
            </a:r>
          </a:p>
          <a:p>
            <a:pPr marL="228600" lvl="1" eaLnBrk="0" hangingPunct="0">
              <a:spcBef>
                <a:spcPct val="20000"/>
              </a:spcBef>
              <a:defRPr/>
            </a:pPr>
            <a:r>
              <a:rPr lang="en-US" sz="1600" kern="0" dirty="0" smtClean="0">
                <a:solidFill>
                  <a:srgbClr val="FF0000"/>
                </a:solidFill>
                <a:latin typeface="Lucida Grande"/>
                <a:ea typeface="+mn-ea"/>
              </a:rPr>
              <a:t> 	</a:t>
            </a:r>
            <a:r>
              <a:rPr lang="en-US" sz="1800" kern="0" dirty="0" smtClean="0">
                <a:solidFill>
                  <a:srgbClr val="FF0000"/>
                </a:solidFill>
                <a:latin typeface="Lucida Grande"/>
                <a:ea typeface="+mn-ea"/>
              </a:rPr>
              <a:t>Key Attributes</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Available</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Business-savvy</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Communicative</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Decisive </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Empowered</a:t>
            </a:r>
          </a:p>
        </p:txBody>
      </p:sp>
    </p:spTree>
    <p:extLst>
      <p:ext uri="{BB962C8B-B14F-4D97-AF65-F5344CB8AC3E}">
        <p14:creationId xmlns:p14="http://schemas.microsoft.com/office/powerpoint/2010/main" val="468230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Product Owner</a:t>
            </a:r>
            <a:endParaRPr lang="en-US" dirty="0"/>
          </a:p>
        </p:txBody>
      </p:sp>
      <p:sp>
        <p:nvSpPr>
          <p:cNvPr id="4" name="Slide Number Placeholder 3"/>
          <p:cNvSpPr>
            <a:spLocks noGrp="1"/>
          </p:cNvSpPr>
          <p:nvPr>
            <p:ph type="sldNum" sz="quarter" idx="10"/>
          </p:nvPr>
        </p:nvSpPr>
        <p:spPr/>
        <p:txBody>
          <a:bodyPr/>
          <a:lstStyle/>
          <a:p>
            <a:pPr>
              <a:defRPr/>
            </a:pPr>
            <a:fld id="{67809BFA-306B-4129-8F3B-9A94B5C6518F}" type="slidenum">
              <a:rPr lang="en-US" smtClean="0">
                <a:solidFill>
                  <a:srgbClr val="00B050"/>
                </a:solidFill>
              </a:rPr>
              <a:pPr>
                <a:defRPr/>
              </a:pPr>
              <a:t>20</a:t>
            </a:fld>
            <a:endParaRPr lang="en-US" dirty="0">
              <a:solidFill>
                <a:srgbClr val="00B05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227993913"/>
              </p:ext>
            </p:extLst>
          </p:nvPr>
        </p:nvGraphicFramePr>
        <p:xfrm>
          <a:off x="152400" y="838201"/>
          <a:ext cx="8839200" cy="2773680"/>
        </p:xfrm>
        <a:graphic>
          <a:graphicData uri="http://schemas.openxmlformats.org/drawingml/2006/table">
            <a:tbl>
              <a:tblPr firstRow="1" bandRow="1">
                <a:tableStyleId>{3C2FFA5D-87B4-456A-9821-1D502468CF0F}</a:tableStyleId>
              </a:tblPr>
              <a:tblGrid>
                <a:gridCol w="4381169"/>
                <a:gridCol w="4458031"/>
              </a:tblGrid>
              <a:tr h="0">
                <a:tc gridSpan="2">
                  <a:txBody>
                    <a:bodyPr/>
                    <a:lstStyle/>
                    <a:p>
                      <a:pPr algn="ctr"/>
                      <a:r>
                        <a:rPr lang="en-US" sz="1800" dirty="0" smtClean="0">
                          <a:latin typeface="Lucida Grande"/>
                        </a:rPr>
                        <a:t>Detailed Responsibilities as Chief Business Product Owner Proxy</a:t>
                      </a:r>
                    </a:p>
                  </a:txBody>
                  <a:tcPr/>
                </a:tc>
                <a:tc hMerge="1">
                  <a:txBody>
                    <a:bodyPr/>
                    <a:lstStyle/>
                    <a:p>
                      <a:pPr marL="0" marR="0" lvl="7" indent="0" algn="l" defTabSz="914400" rtl="0" eaLnBrk="1" fontAlgn="auto" latinLnBrk="0" hangingPunct="1">
                        <a:lnSpc>
                          <a:spcPct val="100000"/>
                        </a:lnSpc>
                        <a:spcBef>
                          <a:spcPts val="0"/>
                        </a:spcBef>
                        <a:spcAft>
                          <a:spcPts val="0"/>
                        </a:spcAft>
                        <a:buClrTx/>
                        <a:buSzTx/>
                        <a:buFontTx/>
                        <a:buNone/>
                        <a:tabLst/>
                        <a:defRPr/>
                      </a:pPr>
                      <a:endParaRPr lang="en-US" sz="1600" b="0" dirty="0" smtClean="0"/>
                    </a:p>
                  </a:txBody>
                  <a:tcPr/>
                </a:tc>
              </a:tr>
              <a:tr h="170876">
                <a:tc>
                  <a:txBody>
                    <a:bodyPr/>
                    <a:lstStyle/>
                    <a:p>
                      <a:pPr marL="0" lvl="5" indent="0" algn="l" defTabSz="914400" rtl="0" eaLnBrk="0" latinLnBrk="0" hangingPunct="0">
                        <a:buClr>
                          <a:schemeClr val="tx1"/>
                        </a:buClr>
                        <a:buFont typeface="Wingdings" pitchFamily="2" charset="2"/>
                        <a:buNone/>
                      </a:pPr>
                      <a:r>
                        <a:rPr lang="en-US" sz="1600" kern="1200" dirty="0" smtClean="0">
                          <a:solidFill>
                            <a:schemeClr val="dk1"/>
                          </a:solidFill>
                          <a:latin typeface="Lucida Grande"/>
                          <a:ea typeface="+mn-ea"/>
                          <a:cs typeface="+mn-cs"/>
                        </a:rPr>
                        <a:t>Is the "go to" person for domain information </a:t>
                      </a:r>
                      <a:endParaRPr lang="en-US" sz="1600" kern="1200" dirty="0">
                        <a:solidFill>
                          <a:schemeClr val="dk1"/>
                        </a:solidFill>
                        <a:latin typeface="Lucida Grande"/>
                        <a:ea typeface="+mn-ea"/>
                        <a:cs typeface="+mn-cs"/>
                      </a:endParaRPr>
                    </a:p>
                  </a:txBody>
                  <a:tcPr/>
                </a:tc>
                <a:tc>
                  <a:txBody>
                    <a:bodyPr/>
                    <a:lstStyle/>
                    <a:p>
                      <a:pPr marL="0" lvl="5" indent="0" algn="l" defTabSz="914400" rtl="0" eaLnBrk="0" latinLnBrk="0" hangingPunct="0">
                        <a:buClr>
                          <a:schemeClr val="tx1"/>
                        </a:buClr>
                        <a:buFont typeface="Wingdings" pitchFamily="2" charset="2"/>
                        <a:buNone/>
                      </a:pPr>
                      <a:r>
                        <a:rPr lang="en-US" sz="1600" kern="1200" dirty="0" smtClean="0">
                          <a:solidFill>
                            <a:schemeClr val="dk1"/>
                          </a:solidFill>
                          <a:latin typeface="Lucida Grande"/>
                          <a:ea typeface="+mn-ea"/>
                          <a:cs typeface="+mn-cs"/>
                        </a:rPr>
                        <a:t> Is an active participant in modeling </a:t>
                      </a:r>
                    </a:p>
                  </a:txBody>
                  <a:tcPr/>
                </a:tc>
              </a:tr>
              <a:tr h="170876">
                <a:tc>
                  <a:txBody>
                    <a:bodyPr/>
                    <a:lstStyle/>
                    <a:p>
                      <a:pPr marL="0" lvl="5" indent="0" algn="l" defTabSz="914400" rtl="0" eaLnBrk="0" latinLnBrk="0" hangingPunct="0">
                        <a:buClr>
                          <a:schemeClr val="tx1"/>
                        </a:buClr>
                        <a:buFont typeface="Wingdings" pitchFamily="2" charset="2"/>
                        <a:buNone/>
                      </a:pPr>
                      <a:r>
                        <a:rPr lang="en-US" sz="1600" kern="1200" dirty="0" smtClean="0">
                          <a:solidFill>
                            <a:schemeClr val="dk1"/>
                          </a:solidFill>
                          <a:latin typeface="Lucida Grande"/>
                          <a:ea typeface="+mn-ea"/>
                          <a:cs typeface="+mn-cs"/>
                        </a:rPr>
                        <a:t>Provides timely information and decisions </a:t>
                      </a:r>
                      <a:endParaRPr lang="en-US" sz="1600" kern="1200" dirty="0">
                        <a:solidFill>
                          <a:schemeClr val="dk1"/>
                        </a:solidFill>
                        <a:latin typeface="Lucida Grande"/>
                        <a:ea typeface="+mn-ea"/>
                        <a:cs typeface="+mn-cs"/>
                      </a:endParaRPr>
                    </a:p>
                  </a:txBody>
                  <a:tcPr/>
                </a:tc>
                <a:tc>
                  <a:txBody>
                    <a:bodyPr/>
                    <a:lstStyle/>
                    <a:p>
                      <a:r>
                        <a:rPr lang="en-US" sz="1600" kern="1200" dirty="0" smtClean="0">
                          <a:solidFill>
                            <a:schemeClr val="dk1"/>
                          </a:solidFill>
                          <a:latin typeface="Lucida Grande"/>
                          <a:ea typeface="+mn-ea"/>
                          <a:cs typeface="+mn-cs"/>
                        </a:rPr>
                        <a:t>Is an active participant in customer testing</a:t>
                      </a:r>
                      <a:endParaRPr lang="en-US" sz="1600" kern="1200" dirty="0">
                        <a:solidFill>
                          <a:schemeClr val="dk1"/>
                        </a:solidFill>
                        <a:latin typeface="Lucida Grande"/>
                        <a:ea typeface="+mn-ea"/>
                        <a:cs typeface="+mn-cs"/>
                      </a:endParaRPr>
                    </a:p>
                  </a:txBody>
                  <a:tcPr/>
                </a:tc>
              </a:tr>
              <a:tr h="147740">
                <a:tc>
                  <a:txBody>
                    <a:bodyPr/>
                    <a:lstStyle/>
                    <a:p>
                      <a:pPr marL="0" lvl="5" indent="0" algn="l" defTabSz="914400" rtl="0" eaLnBrk="0" latinLnBrk="0" hangingPunct="0">
                        <a:buClr>
                          <a:schemeClr val="tx1"/>
                        </a:buClr>
                        <a:buFont typeface="Wingdings" pitchFamily="2" charset="2"/>
                        <a:buNone/>
                      </a:pPr>
                      <a:r>
                        <a:rPr lang="en-US" sz="1600" kern="1200" dirty="0" smtClean="0">
                          <a:solidFill>
                            <a:schemeClr val="dk1"/>
                          </a:solidFill>
                          <a:latin typeface="Lucida Grande"/>
                          <a:ea typeface="+mn-ea"/>
                          <a:cs typeface="+mn-cs"/>
                        </a:rPr>
                        <a:t>Prioritizes requirements, defects, and other work items for the team</a:t>
                      </a:r>
                      <a:endParaRPr lang="en-US" sz="1600" kern="1200" dirty="0">
                        <a:solidFill>
                          <a:schemeClr val="dk1"/>
                        </a:solidFill>
                        <a:latin typeface="Lucida Grande"/>
                        <a:ea typeface="+mn-ea"/>
                        <a:cs typeface="+mn-cs"/>
                      </a:endParaRPr>
                    </a:p>
                  </a:txBody>
                  <a:tcPr/>
                </a:tc>
                <a:tc>
                  <a:txBody>
                    <a:bodyPr/>
                    <a:lstStyle/>
                    <a:p>
                      <a:r>
                        <a:rPr lang="en-US" sz="1600" kern="1200" dirty="0" smtClean="0">
                          <a:solidFill>
                            <a:schemeClr val="dk1"/>
                          </a:solidFill>
                          <a:latin typeface="Lucida Grande"/>
                          <a:ea typeface="+mn-ea"/>
                          <a:cs typeface="+mn-cs"/>
                        </a:rPr>
                        <a:t>Helps the team gain access to expert Business support when needed </a:t>
                      </a:r>
                      <a:endParaRPr lang="en-US" sz="1600" kern="1200" dirty="0">
                        <a:solidFill>
                          <a:schemeClr val="dk1"/>
                        </a:solidFill>
                        <a:latin typeface="Lucida Grande"/>
                        <a:ea typeface="+mn-ea"/>
                        <a:cs typeface="+mn-cs"/>
                      </a:endParaRPr>
                    </a:p>
                  </a:txBody>
                  <a:tcPr/>
                </a:tc>
              </a:tr>
              <a:tr h="170876">
                <a:tc>
                  <a:txBody>
                    <a:bodyPr/>
                    <a:lstStyle/>
                    <a:p>
                      <a:pPr marL="0" lvl="5" indent="0" algn="l" defTabSz="914400" rtl="0" eaLnBrk="0" latinLnBrk="0" hangingPunct="0">
                        <a:buClr>
                          <a:schemeClr val="tx1"/>
                        </a:buClr>
                        <a:buFont typeface="Wingdings" pitchFamily="2" charset="2"/>
                        <a:buNone/>
                      </a:pPr>
                      <a:r>
                        <a:rPr lang="en-US" sz="1600" kern="1200" dirty="0" smtClean="0">
                          <a:solidFill>
                            <a:schemeClr val="dk1"/>
                          </a:solidFill>
                          <a:latin typeface="Lucida Grande"/>
                          <a:ea typeface="+mn-ea"/>
                          <a:cs typeface="+mn-cs"/>
                        </a:rPr>
                        <a:t>Facilitates requirements modeling sessions, including requirements envisioning (the Agile Coach will help in this)</a:t>
                      </a:r>
                      <a:endParaRPr lang="en-US" sz="1600" kern="1200" dirty="0">
                        <a:solidFill>
                          <a:schemeClr val="dk1"/>
                        </a:solidFill>
                        <a:latin typeface="Lucida Grande"/>
                        <a:ea typeface="+mn-ea"/>
                        <a:cs typeface="+mn-cs"/>
                      </a:endParaRPr>
                    </a:p>
                  </a:txBody>
                  <a:tcPr/>
                </a:tc>
                <a:tc>
                  <a:txBody>
                    <a:bodyPr/>
                    <a:lstStyle/>
                    <a:p>
                      <a:pPr marL="0" marR="0" lvl="7"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Lucida Grande"/>
                        </a:rPr>
                        <a:t>it is the BPO’s responsibility to consider which activities will produce the most business value</a:t>
                      </a:r>
                    </a:p>
                  </a:txBody>
                  <a:tcPr/>
                </a:tc>
              </a:tr>
              <a:tr h="248991">
                <a:tc>
                  <a:txBody>
                    <a:bodyPr/>
                    <a:lstStyle/>
                    <a:p>
                      <a:pPr marL="0" lvl="5" indent="0" algn="l" defTabSz="914400" rtl="0" eaLnBrk="0" latinLnBrk="0" hangingPunct="0">
                        <a:buClr>
                          <a:schemeClr val="tx1"/>
                        </a:buClr>
                        <a:buFont typeface="Wingdings" pitchFamily="2" charset="2"/>
                        <a:buNone/>
                      </a:pPr>
                      <a:r>
                        <a:rPr lang="en-US" sz="1600" kern="1200" dirty="0" smtClean="0">
                          <a:solidFill>
                            <a:schemeClr val="dk1"/>
                          </a:solidFill>
                          <a:latin typeface="Lucida Grande"/>
                          <a:ea typeface="+mn-ea"/>
                          <a:cs typeface="+mn-cs"/>
                        </a:rPr>
                        <a:t>Educates team in the business domain </a:t>
                      </a:r>
                      <a:endParaRPr lang="en-US" sz="1600" kern="1200" dirty="0">
                        <a:solidFill>
                          <a:schemeClr val="dk1"/>
                        </a:solidFill>
                        <a:latin typeface="Lucida Grande"/>
                        <a:ea typeface="+mn-ea"/>
                        <a:cs typeface="+mn-cs"/>
                      </a:endParaRPr>
                    </a:p>
                  </a:txBody>
                  <a:tcPr/>
                </a:tc>
                <a:tc>
                  <a:txBody>
                    <a:bodyPr/>
                    <a:lstStyle/>
                    <a:p>
                      <a:pPr marL="0" marR="0" lvl="7"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Lucida Grande"/>
                          <a:ea typeface="+mn-ea"/>
                          <a:cs typeface="+mn-cs"/>
                        </a:rPr>
                        <a:t> Is the gateway to funding</a:t>
                      </a:r>
                    </a:p>
                  </a:txBody>
                  <a:tcPr/>
                </a:tc>
              </a:tr>
            </a:tbl>
          </a:graphicData>
        </a:graphic>
      </p:graphicFrame>
    </p:spTree>
    <p:extLst>
      <p:ext uri="{BB962C8B-B14F-4D97-AF65-F5344CB8AC3E}">
        <p14:creationId xmlns:p14="http://schemas.microsoft.com/office/powerpoint/2010/main" val="3035777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 Team Project Manager</a:t>
            </a:r>
            <a:endParaRPr lang="en-US" dirty="0"/>
          </a:p>
        </p:txBody>
      </p:sp>
      <p:sp>
        <p:nvSpPr>
          <p:cNvPr id="4" name="Slide Number Placeholder 3"/>
          <p:cNvSpPr>
            <a:spLocks noGrp="1"/>
          </p:cNvSpPr>
          <p:nvPr>
            <p:ph type="sldNum" sz="quarter" idx="10"/>
          </p:nvPr>
        </p:nvSpPr>
        <p:spPr/>
        <p:txBody>
          <a:bodyPr/>
          <a:lstStyle/>
          <a:p>
            <a:pPr>
              <a:defRPr/>
            </a:pPr>
            <a:fld id="{67809BFA-306B-4129-8F3B-9A94B5C6518F}" type="slidenum">
              <a:rPr lang="en-US" smtClean="0">
                <a:solidFill>
                  <a:srgbClr val="00B050"/>
                </a:solidFill>
              </a:rPr>
              <a:pPr>
                <a:defRPr/>
              </a:pPr>
              <a:t>21</a:t>
            </a:fld>
            <a:endParaRPr lang="en-US" dirty="0">
              <a:solidFill>
                <a:srgbClr val="00B050"/>
              </a:solidFill>
            </a:endParaRPr>
          </a:p>
        </p:txBody>
      </p:sp>
      <p:sp>
        <p:nvSpPr>
          <p:cNvPr id="6" name="TextBox 6"/>
          <p:cNvSpPr txBox="1">
            <a:spLocks noGrp="1" noChangeArrowheads="1"/>
          </p:cNvSpPr>
          <p:nvPr>
            <p:ph idx="4294967295"/>
          </p:nvPr>
        </p:nvSpPr>
        <p:spPr bwMode="auto">
          <a:xfrm>
            <a:off x="320040" y="822960"/>
            <a:ext cx="8503920" cy="1077218"/>
          </a:xfrm>
          <a:prstGeom prst="rect">
            <a:avLst/>
          </a:prstGeom>
          <a:noFill/>
          <a:ln w="9525">
            <a:noFill/>
            <a:miter lim="800000"/>
            <a:headEnd/>
            <a:tailEnd/>
          </a:ln>
        </p:spPr>
        <p:txBody>
          <a:bodyPr wrap="square">
            <a:spAutoFit/>
          </a:bodyPr>
          <a:lstStyle/>
          <a:p>
            <a:pPr marL="0" indent="0">
              <a:buNone/>
            </a:pPr>
            <a:r>
              <a:rPr lang="en-US" sz="1600" dirty="0" smtClean="0">
                <a:latin typeface="Lucida Grande"/>
              </a:rPr>
              <a:t>Meta team Project Manager works with the Business Product Owner and Meta Team </a:t>
            </a:r>
            <a:r>
              <a:rPr lang="en-US" sz="1600" dirty="0">
                <a:latin typeface="Lucida Grande"/>
              </a:rPr>
              <a:t>L</a:t>
            </a:r>
            <a:r>
              <a:rPr lang="en-US" sz="1600" dirty="0" smtClean="0">
                <a:latin typeface="Lucida Grande"/>
              </a:rPr>
              <a:t>ead to ensure the success of the Program. Works with Concept Team Project Managers and supports the program by facilitating Issues/Blocks/Risks reviews, monitoring critical path and providing status reports</a:t>
            </a:r>
            <a:endParaRPr lang="en-US" sz="1600" dirty="0">
              <a:latin typeface="Lucida Grande"/>
            </a:endParaRPr>
          </a:p>
        </p:txBody>
      </p:sp>
      <p:sp>
        <p:nvSpPr>
          <p:cNvPr id="9" name="Content Placeholder 9"/>
          <p:cNvSpPr txBox="1">
            <a:spLocks/>
          </p:cNvSpPr>
          <p:nvPr/>
        </p:nvSpPr>
        <p:spPr bwMode="auto">
          <a:xfrm>
            <a:off x="457200" y="1772816"/>
            <a:ext cx="8229600" cy="4032448"/>
          </a:xfrm>
          <a:prstGeom prst="rect">
            <a:avLst/>
          </a:prstGeom>
          <a:noFill/>
          <a:ln w="9525">
            <a:noFill/>
            <a:miter lim="800000"/>
            <a:headEnd/>
            <a:tailEnd/>
          </a:ln>
        </p:spPr>
        <p:txBody>
          <a:bodyPr numCol="2" anchor="b"/>
          <a:lstStyle/>
          <a:p>
            <a:pPr eaLnBrk="0" hangingPunct="0">
              <a:spcBef>
                <a:spcPct val="20000"/>
              </a:spcBef>
              <a:defRPr/>
            </a:pPr>
            <a:r>
              <a:rPr lang="en-US" sz="1600" kern="0" dirty="0">
                <a:solidFill>
                  <a:srgbClr val="FF0000"/>
                </a:solidFill>
                <a:latin typeface="Lucida Grande"/>
                <a:ea typeface="+mn-ea"/>
              </a:rPr>
              <a:t>Key </a:t>
            </a:r>
            <a:r>
              <a:rPr lang="en-US" sz="1600" kern="0" dirty="0" smtClean="0">
                <a:solidFill>
                  <a:srgbClr val="FF0000"/>
                </a:solidFill>
                <a:latin typeface="Lucida Grande"/>
                <a:ea typeface="+mn-ea"/>
              </a:rPr>
              <a:t>Responsibilities		</a:t>
            </a:r>
          </a:p>
          <a:p>
            <a:pPr lvl="1" indent="-228600" eaLnBrk="0" hangingPunct="0">
              <a:spcBef>
                <a:spcPct val="20000"/>
              </a:spcBef>
              <a:buFont typeface="Arial" pitchFamily="34" charset="0"/>
              <a:buChar char="•"/>
              <a:defRPr/>
            </a:pPr>
            <a:r>
              <a:rPr lang="en-US" sz="1400" b="0" kern="0" dirty="0">
                <a:solidFill>
                  <a:srgbClr val="000066"/>
                </a:solidFill>
                <a:latin typeface="Lucida Grande"/>
                <a:ea typeface="+mn-ea"/>
              </a:rPr>
              <a:t>Support Program Road-map</a:t>
            </a:r>
          </a:p>
          <a:p>
            <a:pPr lvl="1"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Supports Program Critical Path</a:t>
            </a:r>
          </a:p>
          <a:p>
            <a:pPr lvl="1" indent="-228600" eaLnBrk="0" hangingPunct="0">
              <a:spcBef>
                <a:spcPct val="20000"/>
              </a:spcBef>
              <a:buFont typeface="Arial" pitchFamily="34" charset="0"/>
              <a:buChar char="•"/>
              <a:defRPr/>
            </a:pPr>
            <a:r>
              <a:rPr lang="en-US" sz="1400" b="0" kern="0" dirty="0">
                <a:solidFill>
                  <a:srgbClr val="002060"/>
                </a:solidFill>
                <a:latin typeface="Lucida Grande"/>
                <a:ea typeface="+mn-ea"/>
              </a:rPr>
              <a:t>Works closely with </a:t>
            </a:r>
            <a:r>
              <a:rPr lang="en-US" sz="1400" b="0" kern="0" dirty="0" smtClean="0">
                <a:solidFill>
                  <a:srgbClr val="002060"/>
                </a:solidFill>
                <a:latin typeface="Lucida Grande"/>
                <a:ea typeface="+mn-ea"/>
              </a:rPr>
              <a:t>Concept Team Project Managers </a:t>
            </a:r>
            <a:endParaRPr lang="en-US" sz="1400" b="0" kern="0" dirty="0">
              <a:solidFill>
                <a:srgbClr val="002060"/>
              </a:solidFill>
              <a:latin typeface="Lucida Grande"/>
              <a:ea typeface="+mn-ea"/>
            </a:endParaRPr>
          </a:p>
          <a:p>
            <a:pPr lvl="1" indent="-228600" eaLnBrk="0" hangingPunct="0">
              <a:spcBef>
                <a:spcPct val="20000"/>
              </a:spcBef>
              <a:buFont typeface="Arial" pitchFamily="34" charset="0"/>
              <a:buChar char="•"/>
              <a:defRPr/>
            </a:pPr>
            <a:r>
              <a:rPr lang="en-US" sz="1400" b="0" kern="0" dirty="0" smtClean="0">
                <a:solidFill>
                  <a:srgbClr val="002060"/>
                </a:solidFill>
                <a:latin typeface="Lucida Grande"/>
                <a:ea typeface="+mn-ea"/>
              </a:rPr>
              <a:t>Monitors Risk Log for the team</a:t>
            </a:r>
          </a:p>
          <a:p>
            <a:pPr lvl="1" indent="-228600" eaLnBrk="0" hangingPunct="0">
              <a:spcBef>
                <a:spcPct val="20000"/>
              </a:spcBef>
              <a:buFont typeface="Arial" pitchFamily="34" charset="0"/>
              <a:buChar char="•"/>
              <a:defRPr/>
            </a:pPr>
            <a:r>
              <a:rPr lang="en-US" sz="1400" b="0" kern="0" dirty="0">
                <a:solidFill>
                  <a:srgbClr val="002060"/>
                </a:solidFill>
                <a:latin typeface="Lucida Grande"/>
                <a:ea typeface="+mn-ea"/>
              </a:rPr>
              <a:t>M</a:t>
            </a:r>
            <a:r>
              <a:rPr lang="en-US" sz="1400" b="0" kern="0" dirty="0" smtClean="0">
                <a:solidFill>
                  <a:srgbClr val="002060"/>
                </a:solidFill>
                <a:latin typeface="Lucida Grande"/>
                <a:ea typeface="+mn-ea"/>
              </a:rPr>
              <a:t>onitors Issue Log for the team</a:t>
            </a:r>
            <a:endParaRPr lang="en-US" sz="1400" b="0" kern="0" dirty="0">
              <a:solidFill>
                <a:srgbClr val="002060"/>
              </a:solidFill>
              <a:latin typeface="Lucida Grande"/>
              <a:ea typeface="+mn-ea"/>
            </a:endParaRPr>
          </a:p>
          <a:p>
            <a:pPr lvl="1" indent="-228600" eaLnBrk="0" hangingPunct="0">
              <a:spcBef>
                <a:spcPct val="20000"/>
              </a:spcBef>
              <a:buFont typeface="Arial" pitchFamily="34" charset="0"/>
              <a:buChar char="•"/>
              <a:defRPr/>
            </a:pPr>
            <a:r>
              <a:rPr lang="en-US" sz="1400" b="0" kern="0" dirty="0" smtClean="0">
                <a:solidFill>
                  <a:srgbClr val="002060"/>
                </a:solidFill>
                <a:latin typeface="Lucida Grande"/>
                <a:ea typeface="+mn-ea"/>
              </a:rPr>
              <a:t>Facilitates reviews </a:t>
            </a:r>
            <a:r>
              <a:rPr lang="en-US" sz="1400" b="0" kern="0" dirty="0">
                <a:solidFill>
                  <a:srgbClr val="002060"/>
                </a:solidFill>
                <a:latin typeface="Lucida Grande"/>
                <a:ea typeface="+mn-ea"/>
              </a:rPr>
              <a:t>of </a:t>
            </a:r>
            <a:r>
              <a:rPr lang="en-US" sz="1400" b="0" kern="0" dirty="0" smtClean="0">
                <a:solidFill>
                  <a:srgbClr val="002060"/>
                </a:solidFill>
                <a:latin typeface="Lucida Grande"/>
                <a:ea typeface="+mn-ea"/>
              </a:rPr>
              <a:t>Issues/Blocks/Risks </a:t>
            </a:r>
          </a:p>
          <a:p>
            <a:pPr lvl="1" indent="-228600" eaLnBrk="0" hangingPunct="0">
              <a:spcBef>
                <a:spcPct val="20000"/>
              </a:spcBef>
              <a:buFont typeface="Arial" pitchFamily="34" charset="0"/>
              <a:buChar char="•"/>
              <a:defRPr/>
            </a:pPr>
            <a:r>
              <a:rPr lang="en-US" sz="1400" b="0" kern="0" dirty="0" smtClean="0">
                <a:solidFill>
                  <a:srgbClr val="002060"/>
                </a:solidFill>
                <a:latin typeface="Lucida Grande"/>
                <a:ea typeface="+mn-ea"/>
              </a:rPr>
              <a:t>Escalates Issues/Blocks/Risks as required</a:t>
            </a:r>
          </a:p>
          <a:p>
            <a:pPr lvl="1" indent="-228600" eaLnBrk="0" hangingPunct="0">
              <a:spcBef>
                <a:spcPct val="20000"/>
              </a:spcBef>
              <a:buFont typeface="Arial" pitchFamily="34" charset="0"/>
              <a:buChar char="•"/>
              <a:defRPr/>
            </a:pPr>
            <a:r>
              <a:rPr lang="en-US" sz="1400" b="0" kern="0" dirty="0" smtClean="0">
                <a:solidFill>
                  <a:srgbClr val="002060"/>
                </a:solidFill>
                <a:latin typeface="Lucida Grande"/>
                <a:ea typeface="+mn-ea"/>
              </a:rPr>
              <a:t>Gathers and provides status reports on progress</a:t>
            </a:r>
            <a:endParaRPr lang="en-US" sz="1400" b="0" kern="0" dirty="0">
              <a:solidFill>
                <a:srgbClr val="002060"/>
              </a:solidFill>
              <a:latin typeface="Lucida Grande"/>
              <a:ea typeface="+mn-ea"/>
            </a:endParaRPr>
          </a:p>
          <a:p>
            <a:pPr lvl="1" indent="-228600" eaLnBrk="0" hangingPunct="0">
              <a:spcBef>
                <a:spcPct val="20000"/>
              </a:spcBef>
              <a:buFont typeface="Arial" pitchFamily="34" charset="0"/>
              <a:buChar char="•"/>
              <a:defRPr/>
            </a:pPr>
            <a:r>
              <a:rPr lang="en-US" sz="1400" b="0" kern="0" dirty="0" smtClean="0">
                <a:solidFill>
                  <a:srgbClr val="002060"/>
                </a:solidFill>
                <a:latin typeface="Lucida Grande"/>
                <a:ea typeface="+mn-ea"/>
              </a:rPr>
              <a:t>Publishes </a:t>
            </a:r>
            <a:r>
              <a:rPr lang="en-US" sz="1400" b="0" kern="0" dirty="0">
                <a:solidFill>
                  <a:srgbClr val="002060"/>
                </a:solidFill>
                <a:latin typeface="Lucida Grande"/>
                <a:ea typeface="+mn-ea"/>
              </a:rPr>
              <a:t>and reports team agile </a:t>
            </a:r>
            <a:r>
              <a:rPr lang="en-US" sz="1400" b="0" kern="0" dirty="0" smtClean="0">
                <a:solidFill>
                  <a:srgbClr val="002060"/>
                </a:solidFill>
                <a:latin typeface="Lucida Grande"/>
                <a:ea typeface="+mn-ea"/>
              </a:rPr>
              <a:t>metrics</a:t>
            </a:r>
          </a:p>
          <a:p>
            <a:pPr lvl="1" indent="-228600" eaLnBrk="0" hangingPunct="0">
              <a:spcBef>
                <a:spcPct val="20000"/>
              </a:spcBef>
              <a:buFont typeface="Arial" pitchFamily="34" charset="0"/>
              <a:buChar char="•"/>
              <a:defRPr/>
            </a:pPr>
            <a:endParaRPr lang="en-US" sz="1400" b="0" kern="0" dirty="0">
              <a:solidFill>
                <a:srgbClr val="FF0000"/>
              </a:solidFill>
              <a:latin typeface="Lucida Grande"/>
              <a:ea typeface="+mn-ea"/>
            </a:endParaRPr>
          </a:p>
          <a:p>
            <a:pPr lvl="1" indent="-228600" eaLnBrk="0" hangingPunct="0">
              <a:spcBef>
                <a:spcPct val="20000"/>
              </a:spcBef>
              <a:buFont typeface="Arial" pitchFamily="34" charset="0"/>
              <a:buChar char="•"/>
              <a:defRPr/>
            </a:pPr>
            <a:endParaRPr lang="en-US" sz="1400" b="0" kern="0" dirty="0" smtClean="0">
              <a:solidFill>
                <a:srgbClr val="FF0000"/>
              </a:solidFill>
              <a:latin typeface="Lucida Grande"/>
              <a:ea typeface="+mn-ea"/>
            </a:endParaRPr>
          </a:p>
          <a:p>
            <a:pPr lvl="1" indent="-228600" eaLnBrk="0" hangingPunct="0">
              <a:spcBef>
                <a:spcPct val="20000"/>
              </a:spcBef>
              <a:buFont typeface="Arial" pitchFamily="34" charset="0"/>
              <a:buChar char="•"/>
              <a:defRPr/>
            </a:pPr>
            <a:endParaRPr lang="en-US" sz="1400" b="0" kern="0" dirty="0">
              <a:solidFill>
                <a:srgbClr val="FF0000"/>
              </a:solidFill>
              <a:latin typeface="Lucida Grande"/>
              <a:ea typeface="+mn-ea"/>
            </a:endParaRPr>
          </a:p>
          <a:p>
            <a:pPr indent="-228600" eaLnBrk="0" hangingPunct="0">
              <a:spcBef>
                <a:spcPct val="20000"/>
              </a:spcBef>
              <a:defRPr/>
            </a:pPr>
            <a:r>
              <a:rPr lang="en-US" sz="1400" b="0" kern="0" dirty="0">
                <a:solidFill>
                  <a:srgbClr val="000066"/>
                </a:solidFill>
                <a:latin typeface="Lucida Grande"/>
                <a:ea typeface="+mn-ea"/>
              </a:rPr>
              <a:t>	</a:t>
            </a:r>
            <a:r>
              <a:rPr lang="en-US" sz="1600" kern="0" dirty="0" smtClean="0">
                <a:solidFill>
                  <a:srgbClr val="FF0000"/>
                </a:solidFill>
                <a:latin typeface="Lucida Grande"/>
                <a:ea typeface="+mn-ea"/>
              </a:rPr>
              <a:t>Key </a:t>
            </a:r>
            <a:r>
              <a:rPr lang="en-US" sz="1600" kern="0" dirty="0">
                <a:solidFill>
                  <a:srgbClr val="FF0000"/>
                </a:solidFill>
                <a:latin typeface="Lucida Grande"/>
                <a:ea typeface="+mn-ea"/>
              </a:rPr>
              <a:t>Attributes</a:t>
            </a:r>
            <a:endParaRPr lang="en-US" sz="1400" kern="0" dirty="0">
              <a:solidFill>
                <a:srgbClr val="FF0000"/>
              </a:solidFill>
              <a:latin typeface="Lucida Grande"/>
              <a:ea typeface="+mn-ea"/>
            </a:endParaRPr>
          </a:p>
          <a:p>
            <a:pPr lvl="3" indent="-228600" eaLnBrk="0" hangingPunct="0">
              <a:spcBef>
                <a:spcPct val="20000"/>
              </a:spcBef>
              <a:buFont typeface="Arial" pitchFamily="34" charset="0"/>
              <a:buChar char="•"/>
              <a:defRPr/>
            </a:pPr>
            <a:r>
              <a:rPr lang="en-US" sz="1400" b="0" kern="0" dirty="0">
                <a:solidFill>
                  <a:srgbClr val="000066"/>
                </a:solidFill>
                <a:latin typeface="Lucida Grande"/>
                <a:ea typeface="+mn-ea"/>
              </a:rPr>
              <a:t>Responsible</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Mentor</a:t>
            </a:r>
            <a:endParaRPr lang="en-US" sz="1400" b="0" kern="0" dirty="0">
              <a:solidFill>
                <a:srgbClr val="000066"/>
              </a:solidFill>
              <a:latin typeface="Lucida Grande"/>
              <a:ea typeface="+mn-ea"/>
            </a:endParaRP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Collaborative</a:t>
            </a:r>
            <a:endParaRPr lang="en-US" sz="1400" b="0" kern="0" dirty="0">
              <a:solidFill>
                <a:srgbClr val="000066"/>
              </a:solidFill>
              <a:latin typeface="Lucida Grande"/>
              <a:ea typeface="+mn-ea"/>
            </a:endParaRPr>
          </a:p>
          <a:p>
            <a:pPr lvl="3" indent="-228600" eaLnBrk="0" hangingPunct="0">
              <a:spcBef>
                <a:spcPct val="20000"/>
              </a:spcBef>
              <a:buFont typeface="Arial" pitchFamily="34" charset="0"/>
              <a:buChar char="•"/>
              <a:defRPr/>
            </a:pPr>
            <a:r>
              <a:rPr lang="en-US" sz="1400" b="0" kern="0" dirty="0">
                <a:solidFill>
                  <a:srgbClr val="000066"/>
                </a:solidFill>
                <a:latin typeface="Lucida Grande"/>
                <a:ea typeface="+mn-ea"/>
              </a:rPr>
              <a:t>Committed</a:t>
            </a:r>
          </a:p>
          <a:p>
            <a:pPr lvl="3" indent="-228600" eaLnBrk="0" hangingPunct="0">
              <a:spcBef>
                <a:spcPct val="20000"/>
              </a:spcBef>
              <a:buFont typeface="Arial" pitchFamily="34" charset="0"/>
              <a:buChar char="•"/>
              <a:defRPr/>
            </a:pPr>
            <a:r>
              <a:rPr lang="en-US" sz="1400" b="0" kern="0" dirty="0">
                <a:solidFill>
                  <a:srgbClr val="000066"/>
                </a:solidFill>
                <a:latin typeface="Lucida Grande"/>
                <a:ea typeface="+mn-ea"/>
              </a:rPr>
              <a:t>Influential</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Knowledgeable</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Respected</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Organizer</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PgM Skills</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Leader</a:t>
            </a:r>
            <a:endParaRPr lang="en-US" sz="1800" b="0" kern="0" dirty="0">
              <a:solidFill>
                <a:srgbClr val="000066"/>
              </a:solidFill>
              <a:latin typeface="Lucida Grande"/>
              <a:ea typeface="+mn-ea"/>
            </a:endParaRPr>
          </a:p>
          <a:p>
            <a:pPr lvl="1" eaLnBrk="0" hangingPunct="0">
              <a:spcBef>
                <a:spcPct val="20000"/>
              </a:spcBef>
              <a:defRPr/>
            </a:pPr>
            <a:r>
              <a:rPr lang="en-US" sz="1600" b="0" kern="0" dirty="0" smtClean="0">
                <a:solidFill>
                  <a:srgbClr val="FF0000"/>
                </a:solidFill>
                <a:latin typeface="Lucida Grande"/>
                <a:ea typeface="+mn-ea"/>
              </a:rPr>
              <a:t> </a:t>
            </a:r>
            <a:endParaRPr lang="en-US" sz="1400" b="0" kern="0" dirty="0">
              <a:solidFill>
                <a:srgbClr val="000066"/>
              </a:solidFill>
              <a:latin typeface="Lucida Grande"/>
              <a:ea typeface="+mn-ea"/>
            </a:endParaRPr>
          </a:p>
          <a:p>
            <a:pPr lvl="1" eaLnBrk="0" hangingPunct="0">
              <a:spcBef>
                <a:spcPct val="20000"/>
              </a:spcBef>
              <a:defRPr/>
            </a:pPr>
            <a:r>
              <a:rPr lang="en-US" sz="1800" b="0" kern="0" dirty="0" smtClean="0">
                <a:solidFill>
                  <a:srgbClr val="000066"/>
                </a:solidFill>
                <a:latin typeface="Lucida Grande"/>
                <a:ea typeface="+mn-ea"/>
              </a:rPr>
              <a:t> </a:t>
            </a:r>
            <a:endParaRPr lang="en-US" sz="1800" b="0" kern="0" dirty="0">
              <a:solidFill>
                <a:srgbClr val="000066"/>
              </a:solidFill>
              <a:latin typeface="Lucida Grande"/>
              <a:ea typeface="+mn-ea"/>
            </a:endParaRPr>
          </a:p>
        </p:txBody>
      </p:sp>
      <p:sp>
        <p:nvSpPr>
          <p:cNvPr id="7" name="Rectangle 6"/>
          <p:cNvSpPr/>
          <p:nvPr/>
        </p:nvSpPr>
        <p:spPr>
          <a:xfrm>
            <a:off x="533400" y="5264100"/>
            <a:ext cx="8001000" cy="923330"/>
          </a:xfrm>
          <a:prstGeom prst="rect">
            <a:avLst/>
          </a:prstGeom>
        </p:spPr>
        <p:txBody>
          <a:bodyPr wrap="square">
            <a:spAutoFit/>
          </a:bodyPr>
          <a:lstStyle/>
          <a:p>
            <a:pPr algn="ctr"/>
            <a:r>
              <a:rPr lang="en-US" sz="1800" b="0" dirty="0" smtClean="0">
                <a:solidFill>
                  <a:prstClr val="black"/>
                </a:solidFill>
                <a:latin typeface="Lucida Grande"/>
                <a:ea typeface="+mn-ea"/>
              </a:rPr>
              <a:t>This role is to provide Project Management support to the program in terms of risks, issues, reports and budgets, does not have any command and control over others</a:t>
            </a:r>
            <a:endParaRPr lang="en-US" sz="1800" b="0" dirty="0">
              <a:solidFill>
                <a:prstClr val="black"/>
              </a:solidFill>
              <a:latin typeface="Lucida Grande"/>
              <a:ea typeface="+mn-ea"/>
            </a:endParaRPr>
          </a:p>
        </p:txBody>
      </p:sp>
    </p:spTree>
    <p:extLst>
      <p:ext uri="{BB962C8B-B14F-4D97-AF65-F5344CB8AC3E}">
        <p14:creationId xmlns:p14="http://schemas.microsoft.com/office/powerpoint/2010/main" val="36863519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Team Project Manager</a:t>
            </a:r>
            <a:endParaRPr lang="en-US" sz="1600" dirty="0">
              <a:solidFill>
                <a:srgbClr val="FFFF00"/>
              </a:solidFill>
            </a:endParaRPr>
          </a:p>
        </p:txBody>
      </p:sp>
      <p:sp>
        <p:nvSpPr>
          <p:cNvPr id="4" name="Slide Number Placeholder 3"/>
          <p:cNvSpPr>
            <a:spLocks noGrp="1"/>
          </p:cNvSpPr>
          <p:nvPr>
            <p:ph type="sldNum" sz="quarter" idx="10"/>
          </p:nvPr>
        </p:nvSpPr>
        <p:spPr/>
        <p:txBody>
          <a:bodyPr/>
          <a:lstStyle/>
          <a:p>
            <a:pPr>
              <a:defRPr/>
            </a:pPr>
            <a:fld id="{67809BFA-306B-4129-8F3B-9A94B5C6518F}" type="slidenum">
              <a:rPr lang="en-US" smtClean="0">
                <a:solidFill>
                  <a:srgbClr val="00B050"/>
                </a:solidFill>
              </a:rPr>
              <a:pPr>
                <a:defRPr/>
              </a:pPr>
              <a:t>22</a:t>
            </a:fld>
            <a:endParaRPr lang="en-US" dirty="0">
              <a:solidFill>
                <a:srgbClr val="00B050"/>
              </a:solidFill>
            </a:endParaRPr>
          </a:p>
        </p:txBody>
      </p:sp>
      <p:sp>
        <p:nvSpPr>
          <p:cNvPr id="6" name="TextBox 6"/>
          <p:cNvSpPr txBox="1">
            <a:spLocks noGrp="1" noChangeArrowheads="1"/>
          </p:cNvSpPr>
          <p:nvPr>
            <p:ph idx="4294967295"/>
          </p:nvPr>
        </p:nvSpPr>
        <p:spPr bwMode="auto">
          <a:xfrm>
            <a:off x="320040" y="822960"/>
            <a:ext cx="8503920" cy="1077218"/>
          </a:xfrm>
          <a:prstGeom prst="rect">
            <a:avLst/>
          </a:prstGeom>
          <a:noFill/>
          <a:ln w="9525">
            <a:noFill/>
            <a:miter lim="800000"/>
            <a:headEnd/>
            <a:tailEnd/>
          </a:ln>
        </p:spPr>
        <p:txBody>
          <a:bodyPr wrap="square">
            <a:spAutoFit/>
          </a:bodyPr>
          <a:lstStyle/>
          <a:p>
            <a:pPr marL="0" indent="0">
              <a:buNone/>
            </a:pPr>
            <a:r>
              <a:rPr lang="en-US" sz="1600" dirty="0" smtClean="0">
                <a:latin typeface="Lucida Grande"/>
              </a:rPr>
              <a:t>Concept Project Manager works with the Business Product Owner &amp; Team Lead to help ensure the success of the Project. Works closely with the ATF’s and Project Managers.  Monitors Concept Team level critical path, Issues, Blocks, and Risks. Facilitates </a:t>
            </a:r>
            <a:r>
              <a:rPr lang="en-US" sz="1600" dirty="0">
                <a:latin typeface="Lucida Grande"/>
              </a:rPr>
              <a:t>reviews and escalation and provides status </a:t>
            </a:r>
            <a:r>
              <a:rPr lang="en-US" sz="1600" dirty="0" smtClean="0">
                <a:latin typeface="Lucida Grande"/>
              </a:rPr>
              <a:t>reports.  </a:t>
            </a:r>
            <a:endParaRPr lang="en-US" sz="1600" dirty="0">
              <a:solidFill>
                <a:prstClr val="black"/>
              </a:solidFill>
              <a:latin typeface="Lucida Grande"/>
            </a:endParaRPr>
          </a:p>
        </p:txBody>
      </p:sp>
      <p:sp>
        <p:nvSpPr>
          <p:cNvPr id="9" name="Content Placeholder 9"/>
          <p:cNvSpPr txBox="1">
            <a:spLocks/>
          </p:cNvSpPr>
          <p:nvPr/>
        </p:nvSpPr>
        <p:spPr bwMode="auto">
          <a:xfrm>
            <a:off x="457200" y="1807056"/>
            <a:ext cx="8229600" cy="3566160"/>
          </a:xfrm>
          <a:prstGeom prst="rect">
            <a:avLst/>
          </a:prstGeom>
          <a:noFill/>
          <a:ln w="9525">
            <a:noFill/>
            <a:miter lim="800000"/>
            <a:headEnd/>
            <a:tailEnd/>
          </a:ln>
        </p:spPr>
        <p:txBody>
          <a:bodyPr numCol="2" anchor="b"/>
          <a:lstStyle/>
          <a:p>
            <a:pPr eaLnBrk="0" hangingPunct="0">
              <a:spcBef>
                <a:spcPct val="20000"/>
              </a:spcBef>
              <a:defRPr/>
            </a:pPr>
            <a:r>
              <a:rPr lang="en-US" sz="1600" kern="0" dirty="0">
                <a:solidFill>
                  <a:srgbClr val="FF0000"/>
                </a:solidFill>
                <a:latin typeface="Lucida Grande"/>
                <a:ea typeface="+mn-ea"/>
              </a:rPr>
              <a:t>Key </a:t>
            </a:r>
            <a:r>
              <a:rPr lang="en-US" sz="1600" kern="0" dirty="0" smtClean="0">
                <a:solidFill>
                  <a:srgbClr val="FF0000"/>
                </a:solidFill>
                <a:latin typeface="Lucida Grande"/>
                <a:ea typeface="+mn-ea"/>
              </a:rPr>
              <a:t>Responsibilities			</a:t>
            </a:r>
            <a:endParaRPr lang="en-US" sz="1600" kern="0" dirty="0">
              <a:solidFill>
                <a:srgbClr val="FF0000"/>
              </a:solidFill>
              <a:latin typeface="Lucida Grande"/>
              <a:ea typeface="+mn-ea"/>
            </a:endParaRPr>
          </a:p>
          <a:p>
            <a:pPr lvl="1" indent="-228600" eaLnBrk="0" hangingPunct="0">
              <a:spcBef>
                <a:spcPct val="20000"/>
              </a:spcBef>
              <a:buFont typeface="Arial" pitchFamily="34" charset="0"/>
              <a:buChar char="•"/>
              <a:defRPr/>
            </a:pPr>
            <a:r>
              <a:rPr lang="en-US" sz="1400" b="0" kern="0" dirty="0" smtClean="0">
                <a:solidFill>
                  <a:srgbClr val="002060"/>
                </a:solidFill>
                <a:latin typeface="Lucida Grande"/>
                <a:ea typeface="+mn-ea"/>
              </a:rPr>
              <a:t>Works closely with ATFs </a:t>
            </a:r>
            <a:endParaRPr lang="en-US" sz="1400" b="0" kern="0" dirty="0">
              <a:solidFill>
                <a:srgbClr val="002060"/>
              </a:solidFill>
              <a:latin typeface="Lucida Grande"/>
              <a:ea typeface="+mn-ea"/>
            </a:endParaRPr>
          </a:p>
          <a:p>
            <a:pPr lvl="1" indent="-228600" eaLnBrk="0" hangingPunct="0">
              <a:spcBef>
                <a:spcPct val="20000"/>
              </a:spcBef>
              <a:buFont typeface="Arial" pitchFamily="34" charset="0"/>
              <a:buChar char="•"/>
              <a:defRPr/>
            </a:pPr>
            <a:r>
              <a:rPr lang="en-US" sz="1400" b="0" kern="0" dirty="0" smtClean="0">
                <a:solidFill>
                  <a:srgbClr val="002060"/>
                </a:solidFill>
                <a:latin typeface="Lucida Grande"/>
                <a:ea typeface="+mn-ea"/>
              </a:rPr>
              <a:t>Supports Concept team level Critical Path </a:t>
            </a:r>
          </a:p>
          <a:p>
            <a:pPr lvl="1" indent="-228600" eaLnBrk="0" hangingPunct="0">
              <a:spcBef>
                <a:spcPct val="20000"/>
              </a:spcBef>
              <a:buFont typeface="Arial" pitchFamily="34" charset="0"/>
              <a:buChar char="•"/>
              <a:defRPr/>
            </a:pPr>
            <a:r>
              <a:rPr lang="en-US" sz="1400" b="0" kern="0" dirty="0" smtClean="0">
                <a:solidFill>
                  <a:srgbClr val="002060"/>
                </a:solidFill>
                <a:latin typeface="Lucida Grande"/>
                <a:ea typeface="+mn-ea"/>
              </a:rPr>
              <a:t>Monitors Risk Log for the team</a:t>
            </a:r>
          </a:p>
          <a:p>
            <a:pPr lvl="1" indent="-228600" eaLnBrk="0" hangingPunct="0">
              <a:spcBef>
                <a:spcPct val="20000"/>
              </a:spcBef>
              <a:buFont typeface="Arial" pitchFamily="34" charset="0"/>
              <a:buChar char="•"/>
              <a:defRPr/>
            </a:pPr>
            <a:r>
              <a:rPr lang="en-US" sz="1400" b="0" kern="0" dirty="0">
                <a:solidFill>
                  <a:srgbClr val="002060"/>
                </a:solidFill>
                <a:latin typeface="Lucida Grande"/>
                <a:ea typeface="+mn-ea"/>
              </a:rPr>
              <a:t>Monitors Issue Log </a:t>
            </a:r>
            <a:r>
              <a:rPr lang="en-US" sz="1400" b="0" kern="0" dirty="0" smtClean="0">
                <a:solidFill>
                  <a:srgbClr val="002060"/>
                </a:solidFill>
                <a:latin typeface="Lucida Grande"/>
                <a:ea typeface="+mn-ea"/>
              </a:rPr>
              <a:t>for the team</a:t>
            </a:r>
          </a:p>
          <a:p>
            <a:pPr lvl="1" indent="-228600" eaLnBrk="0" hangingPunct="0">
              <a:spcBef>
                <a:spcPct val="20000"/>
              </a:spcBef>
              <a:buFont typeface="Arial" pitchFamily="34" charset="0"/>
              <a:buChar char="•"/>
              <a:defRPr/>
            </a:pPr>
            <a:r>
              <a:rPr lang="en-US" sz="1400" b="0" kern="0" dirty="0" smtClean="0">
                <a:solidFill>
                  <a:srgbClr val="002060"/>
                </a:solidFill>
                <a:latin typeface="Lucida Grande"/>
                <a:ea typeface="+mn-ea"/>
              </a:rPr>
              <a:t>Facilitates reviews of Issues/Blocks and Risks within the project</a:t>
            </a:r>
          </a:p>
          <a:p>
            <a:pPr lvl="1" indent="-228600" eaLnBrk="0" hangingPunct="0">
              <a:spcBef>
                <a:spcPct val="20000"/>
              </a:spcBef>
              <a:buFont typeface="Arial" pitchFamily="34" charset="0"/>
              <a:buChar char="•"/>
              <a:defRPr/>
            </a:pPr>
            <a:r>
              <a:rPr lang="en-US" sz="1400" b="0" kern="0" dirty="0" smtClean="0">
                <a:solidFill>
                  <a:srgbClr val="002060"/>
                </a:solidFill>
                <a:latin typeface="Lucida Grande"/>
                <a:ea typeface="+mn-ea"/>
              </a:rPr>
              <a:t>Escalates issues/Blocks and Risks outside the Concept team to meta team</a:t>
            </a:r>
            <a:endParaRPr lang="en-US" sz="1400" b="0" kern="0" dirty="0">
              <a:solidFill>
                <a:srgbClr val="002060"/>
              </a:solidFill>
              <a:latin typeface="Lucida Grande"/>
              <a:ea typeface="+mn-ea"/>
            </a:endParaRPr>
          </a:p>
          <a:p>
            <a:pPr lvl="1" indent="-228600" eaLnBrk="0" hangingPunct="0">
              <a:spcBef>
                <a:spcPct val="20000"/>
              </a:spcBef>
              <a:buFont typeface="Arial" pitchFamily="34" charset="0"/>
              <a:buChar char="•"/>
              <a:defRPr/>
            </a:pPr>
            <a:r>
              <a:rPr lang="en-US" sz="1400" b="0" kern="0" dirty="0" smtClean="0">
                <a:solidFill>
                  <a:srgbClr val="002060"/>
                </a:solidFill>
                <a:latin typeface="Lucida Grande"/>
                <a:ea typeface="+mn-ea"/>
              </a:rPr>
              <a:t>Provides status reports on project/team progress</a:t>
            </a:r>
            <a:endParaRPr lang="en-US" sz="1400" b="0" kern="0" dirty="0">
              <a:solidFill>
                <a:srgbClr val="002060"/>
              </a:solidFill>
              <a:latin typeface="Lucida Grande"/>
              <a:ea typeface="+mn-ea"/>
            </a:endParaRPr>
          </a:p>
          <a:p>
            <a:pPr lvl="1" indent="-228600" eaLnBrk="0" hangingPunct="0">
              <a:spcBef>
                <a:spcPct val="20000"/>
              </a:spcBef>
              <a:buFont typeface="Arial" pitchFamily="34" charset="0"/>
              <a:buChar char="•"/>
              <a:defRPr/>
            </a:pPr>
            <a:r>
              <a:rPr lang="en-US" sz="1400" b="0" kern="0" dirty="0">
                <a:solidFill>
                  <a:srgbClr val="002060"/>
                </a:solidFill>
                <a:latin typeface="Lucida Grande"/>
                <a:ea typeface="+mn-ea"/>
              </a:rPr>
              <a:t>Publishes and reports team agile metrics</a:t>
            </a:r>
          </a:p>
          <a:p>
            <a:pPr marL="228600" lvl="1" eaLnBrk="0" hangingPunct="0">
              <a:spcBef>
                <a:spcPct val="20000"/>
              </a:spcBef>
              <a:defRPr/>
            </a:pPr>
            <a:endParaRPr lang="en-US" sz="1400" b="0" strike="sngStrike" kern="0" dirty="0">
              <a:solidFill>
                <a:srgbClr val="FF0000"/>
              </a:solidFill>
              <a:latin typeface="Lucida Grande"/>
              <a:ea typeface="+mn-ea"/>
            </a:endParaRPr>
          </a:p>
          <a:p>
            <a:pPr marL="228600" lvl="1" eaLnBrk="0" hangingPunct="0">
              <a:spcBef>
                <a:spcPct val="20000"/>
              </a:spcBef>
              <a:defRPr/>
            </a:pPr>
            <a:endParaRPr lang="en-US" sz="1400" b="0" strike="sngStrike" kern="0" dirty="0" smtClean="0">
              <a:solidFill>
                <a:srgbClr val="FF0000"/>
              </a:solidFill>
              <a:latin typeface="Lucida Grande"/>
              <a:ea typeface="+mn-ea"/>
            </a:endParaRPr>
          </a:p>
          <a:p>
            <a:pPr lvl="1" indent="-228600" eaLnBrk="0" hangingPunct="0">
              <a:spcBef>
                <a:spcPct val="20000"/>
              </a:spcBef>
              <a:buFont typeface="Arial" pitchFamily="34" charset="0"/>
              <a:buChar char="•"/>
              <a:defRPr/>
            </a:pPr>
            <a:endParaRPr lang="en-US" sz="1400" b="0" kern="0" dirty="0" smtClean="0">
              <a:solidFill>
                <a:srgbClr val="000066"/>
              </a:solidFill>
              <a:latin typeface="Lucida Grande"/>
              <a:ea typeface="+mn-ea"/>
            </a:endParaRPr>
          </a:p>
          <a:p>
            <a:pPr indent="-228600" eaLnBrk="0" hangingPunct="0">
              <a:spcBef>
                <a:spcPct val="20000"/>
              </a:spcBef>
              <a:defRPr/>
            </a:pPr>
            <a:r>
              <a:rPr lang="en-US" sz="1600" kern="0" dirty="0" smtClean="0">
                <a:solidFill>
                  <a:srgbClr val="FF0000"/>
                </a:solidFill>
                <a:latin typeface="Lucida Grande"/>
                <a:ea typeface="+mn-ea"/>
              </a:rPr>
              <a:t>	Key </a:t>
            </a:r>
            <a:r>
              <a:rPr lang="en-US" sz="1600" kern="0" dirty="0">
                <a:solidFill>
                  <a:srgbClr val="FF0000"/>
                </a:solidFill>
                <a:latin typeface="Lucida Grande"/>
                <a:ea typeface="+mn-ea"/>
              </a:rPr>
              <a:t>Attributes</a:t>
            </a:r>
            <a:endParaRPr lang="en-US" sz="1400" kern="0" dirty="0">
              <a:solidFill>
                <a:srgbClr val="FF0000"/>
              </a:solidFill>
              <a:latin typeface="Lucida Grande"/>
              <a:ea typeface="+mn-ea"/>
            </a:endParaRP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Responsible </a:t>
            </a:r>
            <a:endParaRPr lang="en-US" sz="1400" b="0" kern="0" dirty="0">
              <a:solidFill>
                <a:srgbClr val="FF0000"/>
              </a:solidFill>
              <a:latin typeface="Lucida Grande"/>
              <a:ea typeface="+mn-ea"/>
            </a:endParaRP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Collaborative</a:t>
            </a:r>
            <a:endParaRPr lang="en-US" sz="1400" b="0" kern="0" dirty="0">
              <a:solidFill>
                <a:srgbClr val="000066"/>
              </a:solidFill>
              <a:latin typeface="Lucida Grande"/>
              <a:ea typeface="+mn-ea"/>
            </a:endParaRPr>
          </a:p>
          <a:p>
            <a:pPr lvl="3" indent="-228600" eaLnBrk="0" hangingPunct="0">
              <a:spcBef>
                <a:spcPct val="20000"/>
              </a:spcBef>
              <a:buFont typeface="Arial" pitchFamily="34" charset="0"/>
              <a:buChar char="•"/>
              <a:defRPr/>
            </a:pPr>
            <a:r>
              <a:rPr lang="en-US" sz="1400" b="0" kern="0" dirty="0">
                <a:solidFill>
                  <a:srgbClr val="000066"/>
                </a:solidFill>
                <a:latin typeface="Lucida Grande"/>
                <a:ea typeface="+mn-ea"/>
              </a:rPr>
              <a:t>Committed</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Dedicated</a:t>
            </a:r>
            <a:endParaRPr lang="en-US" sz="1400" b="0" kern="0" dirty="0">
              <a:solidFill>
                <a:srgbClr val="000066"/>
              </a:solidFill>
              <a:latin typeface="Lucida Grande"/>
              <a:ea typeface="+mn-ea"/>
            </a:endParaRP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Knowledgeable</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Respected</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Organizer</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PM Skills</a:t>
            </a:r>
            <a:endParaRPr lang="en-US" sz="1800" b="0" kern="0" dirty="0">
              <a:solidFill>
                <a:srgbClr val="000066"/>
              </a:solidFill>
              <a:latin typeface="Lucida Grande"/>
              <a:ea typeface="+mn-ea"/>
            </a:endParaRPr>
          </a:p>
          <a:p>
            <a:pPr lvl="1" eaLnBrk="0" hangingPunct="0">
              <a:spcBef>
                <a:spcPct val="20000"/>
              </a:spcBef>
              <a:defRPr/>
            </a:pPr>
            <a:r>
              <a:rPr lang="en-US" sz="1600" b="0" kern="0" dirty="0" smtClean="0">
                <a:solidFill>
                  <a:srgbClr val="FF0000"/>
                </a:solidFill>
                <a:latin typeface="Lucida Grande"/>
                <a:ea typeface="+mn-ea"/>
              </a:rPr>
              <a:t> </a:t>
            </a:r>
            <a:endParaRPr lang="en-US" sz="1400" b="0" kern="0" dirty="0">
              <a:solidFill>
                <a:srgbClr val="000066"/>
              </a:solidFill>
              <a:latin typeface="Lucida Grande"/>
              <a:ea typeface="+mn-ea"/>
            </a:endParaRPr>
          </a:p>
          <a:p>
            <a:pPr lvl="1" eaLnBrk="0" hangingPunct="0">
              <a:spcBef>
                <a:spcPct val="20000"/>
              </a:spcBef>
              <a:defRPr/>
            </a:pPr>
            <a:endParaRPr lang="en-US" sz="1800" b="0" kern="0" dirty="0">
              <a:solidFill>
                <a:srgbClr val="000066"/>
              </a:solidFill>
              <a:latin typeface="Lucida Grande"/>
              <a:ea typeface="+mn-ea"/>
            </a:endParaRPr>
          </a:p>
        </p:txBody>
      </p:sp>
      <p:sp>
        <p:nvSpPr>
          <p:cNvPr id="7" name="Rectangle 6"/>
          <p:cNvSpPr/>
          <p:nvPr/>
        </p:nvSpPr>
        <p:spPr>
          <a:xfrm>
            <a:off x="228600" y="5374957"/>
            <a:ext cx="8686800" cy="646331"/>
          </a:xfrm>
          <a:prstGeom prst="rect">
            <a:avLst/>
          </a:prstGeom>
        </p:spPr>
        <p:txBody>
          <a:bodyPr wrap="square">
            <a:spAutoFit/>
          </a:bodyPr>
          <a:lstStyle/>
          <a:p>
            <a:pPr algn="ctr"/>
            <a:r>
              <a:rPr lang="en-US" sz="1800" b="0" dirty="0" smtClean="0">
                <a:solidFill>
                  <a:prstClr val="black"/>
                </a:solidFill>
                <a:latin typeface="Lucida Grande"/>
                <a:ea typeface="+mn-ea"/>
              </a:rPr>
              <a:t>This role is very different from the classical project manager role</a:t>
            </a:r>
            <a:r>
              <a:rPr lang="en-US" sz="1800" b="0" dirty="0" smtClean="0">
                <a:solidFill>
                  <a:srgbClr val="FF0000"/>
                </a:solidFill>
                <a:latin typeface="Lucida Grande"/>
                <a:ea typeface="+mn-ea"/>
              </a:rPr>
              <a:t> </a:t>
            </a:r>
            <a:r>
              <a:rPr lang="en-US" sz="1800" b="0" dirty="0" smtClean="0">
                <a:solidFill>
                  <a:prstClr val="black"/>
                </a:solidFill>
                <a:latin typeface="Lucida Grande"/>
                <a:ea typeface="+mn-ea"/>
              </a:rPr>
              <a:t>no command and control over team, always in the support role, dedicated to one or more teams </a:t>
            </a:r>
            <a:endParaRPr lang="en-US" sz="1800" b="0" dirty="0">
              <a:solidFill>
                <a:prstClr val="black"/>
              </a:solidFill>
              <a:latin typeface="Lucida Grande"/>
              <a:ea typeface="+mn-ea"/>
            </a:endParaRPr>
          </a:p>
        </p:txBody>
      </p:sp>
    </p:spTree>
    <p:extLst>
      <p:ext uri="{BB962C8B-B14F-4D97-AF65-F5344CB8AC3E}">
        <p14:creationId xmlns:p14="http://schemas.microsoft.com/office/powerpoint/2010/main" val="29028554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Team Facilitator/Scrum Master</a:t>
            </a:r>
            <a:endParaRPr lang="en-US" dirty="0"/>
          </a:p>
        </p:txBody>
      </p:sp>
      <p:sp>
        <p:nvSpPr>
          <p:cNvPr id="4" name="Slide Number Placeholder 3"/>
          <p:cNvSpPr>
            <a:spLocks noGrp="1"/>
          </p:cNvSpPr>
          <p:nvPr>
            <p:ph type="sldNum" sz="quarter" idx="10"/>
          </p:nvPr>
        </p:nvSpPr>
        <p:spPr/>
        <p:txBody>
          <a:bodyPr/>
          <a:lstStyle/>
          <a:p>
            <a:pPr>
              <a:defRPr/>
            </a:pPr>
            <a:fld id="{67809BFA-306B-4129-8F3B-9A94B5C6518F}" type="slidenum">
              <a:rPr lang="en-US" smtClean="0">
                <a:solidFill>
                  <a:srgbClr val="00B050"/>
                </a:solidFill>
              </a:rPr>
              <a:pPr>
                <a:defRPr/>
              </a:pPr>
              <a:t>23</a:t>
            </a:fld>
            <a:endParaRPr lang="en-US" dirty="0">
              <a:solidFill>
                <a:srgbClr val="00B050"/>
              </a:solidFill>
            </a:endParaRPr>
          </a:p>
        </p:txBody>
      </p:sp>
      <p:sp>
        <p:nvSpPr>
          <p:cNvPr id="6" name="TextBox 6"/>
          <p:cNvSpPr txBox="1">
            <a:spLocks noGrp="1" noChangeArrowheads="1"/>
          </p:cNvSpPr>
          <p:nvPr>
            <p:ph idx="4294967295"/>
          </p:nvPr>
        </p:nvSpPr>
        <p:spPr bwMode="auto">
          <a:xfrm>
            <a:off x="320040" y="822960"/>
            <a:ext cx="8503920" cy="1372683"/>
          </a:xfrm>
          <a:prstGeom prst="rect">
            <a:avLst/>
          </a:prstGeom>
          <a:noFill/>
          <a:ln w="9525">
            <a:noFill/>
            <a:miter lim="800000"/>
            <a:headEnd/>
            <a:tailEnd/>
          </a:ln>
        </p:spPr>
        <p:txBody>
          <a:bodyPr wrap="square">
            <a:spAutoFit/>
          </a:bodyPr>
          <a:lstStyle/>
          <a:p>
            <a:pPr marL="0" indent="0">
              <a:buNone/>
            </a:pPr>
            <a:r>
              <a:rPr lang="en-US" sz="1600" dirty="0">
                <a:latin typeface="Lucida Grande"/>
              </a:rPr>
              <a:t>Our definition of the </a:t>
            </a:r>
            <a:r>
              <a:rPr lang="en-US" sz="1600" dirty="0" smtClean="0">
                <a:latin typeface="Lucida Grande"/>
              </a:rPr>
              <a:t>Agile Team Facilitator (ATF) </a:t>
            </a:r>
            <a:r>
              <a:rPr lang="en-US" sz="1600" dirty="0">
                <a:latin typeface="Lucida Grande"/>
              </a:rPr>
              <a:t>the role consists of a person who is a facilitator not a director. </a:t>
            </a:r>
            <a:endParaRPr lang="en-US" sz="1600" dirty="0" smtClean="0">
              <a:latin typeface="Lucida Grande"/>
            </a:endParaRPr>
          </a:p>
          <a:p>
            <a:pPr marL="0" indent="0">
              <a:buNone/>
            </a:pPr>
            <a:r>
              <a:rPr lang="en-US" sz="1600" dirty="0" smtClean="0">
                <a:latin typeface="Lucida Grande"/>
              </a:rPr>
              <a:t>The ATF is </a:t>
            </a:r>
            <a:r>
              <a:rPr lang="en-US" sz="1600" b="1" i="1" dirty="0" smtClean="0">
                <a:latin typeface="Lucida Grande"/>
              </a:rPr>
              <a:t>not</a:t>
            </a:r>
            <a:r>
              <a:rPr lang="en-US" sz="1600" dirty="0" smtClean="0">
                <a:latin typeface="Lucida Grande"/>
              </a:rPr>
              <a:t> the team leader, but acts as a buffer between the team and any distracting influences. The ATF ensures that the Defined Agile process is used as intended. The ATF is the enforcer of rules. </a:t>
            </a:r>
            <a:endParaRPr lang="en-US" sz="1600" dirty="0">
              <a:solidFill>
                <a:prstClr val="black"/>
              </a:solidFill>
              <a:latin typeface="Lucida Grande"/>
            </a:endParaRPr>
          </a:p>
        </p:txBody>
      </p:sp>
      <p:sp>
        <p:nvSpPr>
          <p:cNvPr id="9" name="Content Placeholder 9"/>
          <p:cNvSpPr txBox="1">
            <a:spLocks/>
          </p:cNvSpPr>
          <p:nvPr/>
        </p:nvSpPr>
        <p:spPr bwMode="auto">
          <a:xfrm>
            <a:off x="457200" y="2060848"/>
            <a:ext cx="8229600" cy="3810000"/>
          </a:xfrm>
          <a:prstGeom prst="rect">
            <a:avLst/>
          </a:prstGeom>
          <a:noFill/>
          <a:ln w="9525">
            <a:noFill/>
            <a:miter lim="800000"/>
            <a:headEnd/>
            <a:tailEnd/>
          </a:ln>
        </p:spPr>
        <p:txBody>
          <a:bodyPr numCol="2" anchor="b"/>
          <a:lstStyle/>
          <a:p>
            <a:pPr eaLnBrk="0" hangingPunct="0">
              <a:spcBef>
                <a:spcPct val="20000"/>
              </a:spcBef>
              <a:defRPr/>
            </a:pPr>
            <a:r>
              <a:rPr lang="en-US" sz="1600" kern="0" dirty="0">
                <a:solidFill>
                  <a:srgbClr val="FF0000"/>
                </a:solidFill>
                <a:latin typeface="Lucida Grande"/>
                <a:ea typeface="+mn-ea"/>
              </a:rPr>
              <a:t>Key </a:t>
            </a:r>
            <a:r>
              <a:rPr lang="en-US" sz="1600" kern="0" dirty="0" smtClean="0">
                <a:solidFill>
                  <a:srgbClr val="FF0000"/>
                </a:solidFill>
                <a:latin typeface="Lucida Grande"/>
                <a:ea typeface="+mn-ea"/>
              </a:rPr>
              <a:t>Responsibilities			</a:t>
            </a:r>
            <a:endParaRPr lang="en-US" sz="1600" kern="0" dirty="0">
              <a:solidFill>
                <a:srgbClr val="FF0000"/>
              </a:solidFill>
              <a:latin typeface="Lucida Grande"/>
              <a:ea typeface="+mn-ea"/>
            </a:endParaRPr>
          </a:p>
          <a:p>
            <a:pPr lvl="1" indent="-228600" eaLnBrk="0" hangingPunct="0">
              <a:spcBef>
                <a:spcPct val="20000"/>
              </a:spcBef>
              <a:buFont typeface="Arial" pitchFamily="34" charset="0"/>
              <a:buChar char="•"/>
              <a:defRPr/>
            </a:pPr>
            <a:r>
              <a:rPr lang="en-US" sz="1400" b="0" kern="0" dirty="0">
                <a:solidFill>
                  <a:srgbClr val="000066"/>
                </a:solidFill>
                <a:latin typeface="Lucida Grande"/>
                <a:ea typeface="+mn-ea"/>
              </a:rPr>
              <a:t>A servant-leader, leading by example</a:t>
            </a:r>
          </a:p>
          <a:p>
            <a:pPr lvl="1" indent="-228600" eaLnBrk="0" hangingPunct="0">
              <a:spcBef>
                <a:spcPct val="20000"/>
              </a:spcBef>
              <a:buFont typeface="Arial" pitchFamily="34" charset="0"/>
              <a:buChar char="•"/>
              <a:defRPr/>
            </a:pPr>
            <a:r>
              <a:rPr lang="en-US" sz="1400" b="0" kern="0" dirty="0">
                <a:solidFill>
                  <a:srgbClr val="000066"/>
                </a:solidFill>
                <a:latin typeface="Lucida Grande"/>
                <a:ea typeface="+mn-ea"/>
              </a:rPr>
              <a:t>A catalyst</a:t>
            </a:r>
          </a:p>
          <a:p>
            <a:pPr lvl="1" indent="-228600" eaLnBrk="0" hangingPunct="0">
              <a:spcBef>
                <a:spcPct val="20000"/>
              </a:spcBef>
              <a:buFont typeface="Arial" pitchFamily="34" charset="0"/>
              <a:buChar char="•"/>
              <a:defRPr/>
            </a:pPr>
            <a:r>
              <a:rPr lang="en-US" sz="1400" b="0" kern="0" dirty="0">
                <a:solidFill>
                  <a:srgbClr val="000066"/>
                </a:solidFill>
                <a:latin typeface="Lucida Grande"/>
                <a:ea typeface="+mn-ea"/>
              </a:rPr>
              <a:t>An influencer not a decision maker</a:t>
            </a:r>
          </a:p>
          <a:p>
            <a:pPr lvl="1" indent="-228600" eaLnBrk="0" hangingPunct="0">
              <a:spcBef>
                <a:spcPct val="20000"/>
              </a:spcBef>
              <a:buFont typeface="Arial" pitchFamily="34" charset="0"/>
              <a:buChar char="•"/>
              <a:defRPr/>
            </a:pPr>
            <a:r>
              <a:rPr lang="en-US" sz="1400" b="0" kern="0" dirty="0">
                <a:solidFill>
                  <a:srgbClr val="000066"/>
                </a:solidFill>
                <a:latin typeface="Lucida Grande"/>
                <a:ea typeface="+mn-ea"/>
              </a:rPr>
              <a:t>Authority is limited to ensuring their team follows the </a:t>
            </a:r>
            <a:r>
              <a:rPr lang="en-US" sz="1400" b="0" kern="0" dirty="0" smtClean="0">
                <a:solidFill>
                  <a:srgbClr val="000066"/>
                </a:solidFill>
                <a:latin typeface="Lucida Grande"/>
                <a:ea typeface="+mn-ea"/>
              </a:rPr>
              <a:t>Agile process</a:t>
            </a:r>
          </a:p>
          <a:p>
            <a:pPr lvl="1"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Daikibo/Agile Champion</a:t>
            </a:r>
            <a:endParaRPr lang="en-US" sz="1400" b="0" kern="0" dirty="0">
              <a:solidFill>
                <a:srgbClr val="000066"/>
              </a:solidFill>
              <a:latin typeface="Lucida Grande"/>
              <a:ea typeface="+mn-ea"/>
            </a:endParaRPr>
          </a:p>
          <a:p>
            <a:pPr lvl="1" indent="-228600" eaLnBrk="0" hangingPunct="0">
              <a:spcBef>
                <a:spcPct val="20000"/>
              </a:spcBef>
              <a:buFont typeface="Arial" pitchFamily="34" charset="0"/>
              <a:buChar char="•"/>
              <a:defRPr/>
            </a:pPr>
            <a:r>
              <a:rPr lang="en-US" sz="1400" b="0" kern="0" dirty="0">
                <a:solidFill>
                  <a:srgbClr val="000066"/>
                </a:solidFill>
                <a:latin typeface="Lucida Grande"/>
                <a:ea typeface="+mn-ea"/>
              </a:rPr>
              <a:t>Guide their team in following the Agile process</a:t>
            </a:r>
          </a:p>
          <a:p>
            <a:pPr lvl="1" indent="-228600" eaLnBrk="0" hangingPunct="0">
              <a:spcBef>
                <a:spcPct val="20000"/>
              </a:spcBef>
              <a:buFont typeface="Arial" pitchFamily="34" charset="0"/>
              <a:buChar char="•"/>
              <a:defRPr/>
            </a:pPr>
            <a:r>
              <a:rPr lang="en-US" sz="1400" b="0" kern="0" dirty="0">
                <a:solidFill>
                  <a:srgbClr val="000066"/>
                </a:solidFill>
                <a:latin typeface="Lucida Grande"/>
                <a:ea typeface="+mn-ea"/>
              </a:rPr>
              <a:t>Facilitation, not </a:t>
            </a:r>
            <a:r>
              <a:rPr lang="en-US" sz="1400" b="0" kern="0" dirty="0" smtClean="0">
                <a:solidFill>
                  <a:srgbClr val="000066"/>
                </a:solidFill>
                <a:latin typeface="Lucida Grande"/>
                <a:ea typeface="+mn-ea"/>
              </a:rPr>
              <a:t>direction</a:t>
            </a:r>
          </a:p>
          <a:p>
            <a:pPr lvl="1" indent="-228600" eaLnBrk="0" hangingPunct="0">
              <a:spcBef>
                <a:spcPct val="20000"/>
              </a:spcBef>
              <a:buFont typeface="Arial" pitchFamily="34" charset="0"/>
              <a:buChar char="•"/>
              <a:defRPr/>
            </a:pPr>
            <a:endParaRPr lang="en-US" sz="1400" b="0" kern="0" dirty="0">
              <a:solidFill>
                <a:srgbClr val="000066"/>
              </a:solidFill>
              <a:latin typeface="Lucida Grande"/>
              <a:ea typeface="+mn-ea"/>
            </a:endParaRPr>
          </a:p>
          <a:p>
            <a:pPr lvl="1" indent="-228600" eaLnBrk="0" hangingPunct="0">
              <a:spcBef>
                <a:spcPct val="20000"/>
              </a:spcBef>
              <a:buFont typeface="Arial" pitchFamily="34" charset="0"/>
              <a:buChar char="•"/>
              <a:defRPr/>
            </a:pPr>
            <a:endParaRPr lang="en-US" sz="1400" b="0" kern="0" dirty="0" smtClean="0">
              <a:solidFill>
                <a:srgbClr val="000066"/>
              </a:solidFill>
              <a:latin typeface="Lucida Grande"/>
              <a:ea typeface="+mn-ea"/>
            </a:endParaRPr>
          </a:p>
          <a:p>
            <a:pPr lvl="1" indent="-228600" eaLnBrk="0" hangingPunct="0">
              <a:spcBef>
                <a:spcPct val="20000"/>
              </a:spcBef>
              <a:buFont typeface="Arial" pitchFamily="34" charset="0"/>
              <a:buChar char="•"/>
              <a:defRPr/>
            </a:pPr>
            <a:endParaRPr lang="en-US" sz="1400" b="0" kern="0" dirty="0">
              <a:solidFill>
                <a:srgbClr val="000066"/>
              </a:solidFill>
              <a:latin typeface="Lucida Grande"/>
              <a:ea typeface="+mn-ea"/>
            </a:endParaRPr>
          </a:p>
          <a:p>
            <a:pPr lvl="1" indent="-228600" eaLnBrk="0" hangingPunct="0">
              <a:spcBef>
                <a:spcPct val="20000"/>
              </a:spcBef>
              <a:buFont typeface="Arial" pitchFamily="34" charset="0"/>
              <a:buChar char="•"/>
              <a:defRPr/>
            </a:pPr>
            <a:endParaRPr lang="en-US" sz="1400" b="0" kern="0" dirty="0" smtClean="0">
              <a:solidFill>
                <a:srgbClr val="000066"/>
              </a:solidFill>
              <a:latin typeface="Lucida Grande"/>
              <a:ea typeface="+mn-ea"/>
            </a:endParaRPr>
          </a:p>
          <a:p>
            <a:pPr lvl="1" indent="-228600" eaLnBrk="0" hangingPunct="0">
              <a:spcBef>
                <a:spcPct val="20000"/>
              </a:spcBef>
              <a:buFont typeface="Arial" pitchFamily="34" charset="0"/>
              <a:buChar char="•"/>
              <a:defRPr/>
            </a:pPr>
            <a:endParaRPr lang="en-US" sz="1400" b="0" kern="0" dirty="0">
              <a:solidFill>
                <a:srgbClr val="000066"/>
              </a:solidFill>
              <a:latin typeface="Lucida Grande"/>
              <a:ea typeface="+mn-ea"/>
            </a:endParaRPr>
          </a:p>
          <a:p>
            <a:pPr indent="-228600" eaLnBrk="0" hangingPunct="0">
              <a:spcBef>
                <a:spcPct val="20000"/>
              </a:spcBef>
              <a:defRPr/>
            </a:pPr>
            <a:r>
              <a:rPr lang="en-US" sz="1600" kern="0" dirty="0" smtClean="0">
                <a:solidFill>
                  <a:srgbClr val="FF0000"/>
                </a:solidFill>
                <a:latin typeface="Lucida Grande"/>
                <a:ea typeface="+mn-ea"/>
              </a:rPr>
              <a:t>   	Key </a:t>
            </a:r>
            <a:r>
              <a:rPr lang="en-US" sz="1600" kern="0" dirty="0">
                <a:solidFill>
                  <a:srgbClr val="FF0000"/>
                </a:solidFill>
                <a:latin typeface="Lucida Grande"/>
                <a:ea typeface="+mn-ea"/>
              </a:rPr>
              <a:t>Attributes</a:t>
            </a:r>
            <a:endParaRPr lang="en-US" sz="1400" kern="0" dirty="0">
              <a:solidFill>
                <a:srgbClr val="FF0000"/>
              </a:solidFill>
              <a:latin typeface="Lucida Grande"/>
              <a:ea typeface="+mn-ea"/>
            </a:endParaRPr>
          </a:p>
          <a:p>
            <a:pPr lvl="3" indent="-228600" eaLnBrk="0" hangingPunct="0">
              <a:spcBef>
                <a:spcPct val="20000"/>
              </a:spcBef>
              <a:buFont typeface="Arial" pitchFamily="34" charset="0"/>
              <a:buChar char="•"/>
              <a:defRPr/>
            </a:pPr>
            <a:r>
              <a:rPr lang="en-US" sz="1400" b="0" kern="0" dirty="0">
                <a:solidFill>
                  <a:srgbClr val="000066"/>
                </a:solidFill>
                <a:latin typeface="Lucida Grande"/>
                <a:ea typeface="+mn-ea"/>
              </a:rPr>
              <a:t>Responsible</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Humble</a:t>
            </a:r>
            <a:endParaRPr lang="en-US" sz="1400" b="0" kern="0" dirty="0">
              <a:solidFill>
                <a:srgbClr val="000066"/>
              </a:solidFill>
              <a:latin typeface="Lucida Grande"/>
              <a:ea typeface="+mn-ea"/>
            </a:endParaRP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Collaborative</a:t>
            </a:r>
            <a:endParaRPr lang="en-US" sz="1400" b="0" kern="0" dirty="0">
              <a:solidFill>
                <a:srgbClr val="000066"/>
              </a:solidFill>
              <a:latin typeface="Lucida Grande"/>
              <a:ea typeface="+mn-ea"/>
            </a:endParaRPr>
          </a:p>
          <a:p>
            <a:pPr lvl="3" indent="-228600" eaLnBrk="0" hangingPunct="0">
              <a:spcBef>
                <a:spcPct val="20000"/>
              </a:spcBef>
              <a:buFont typeface="Arial" pitchFamily="34" charset="0"/>
              <a:buChar char="•"/>
              <a:defRPr/>
            </a:pPr>
            <a:r>
              <a:rPr lang="en-US" sz="1400" b="0" kern="0" dirty="0">
                <a:solidFill>
                  <a:srgbClr val="000066"/>
                </a:solidFill>
                <a:latin typeface="Lucida Grande"/>
                <a:ea typeface="+mn-ea"/>
              </a:rPr>
              <a:t>Committed</a:t>
            </a:r>
          </a:p>
          <a:p>
            <a:pPr lvl="3" indent="-228600" eaLnBrk="0" hangingPunct="0">
              <a:spcBef>
                <a:spcPct val="20000"/>
              </a:spcBef>
              <a:buFont typeface="Arial" pitchFamily="34" charset="0"/>
              <a:buChar char="•"/>
              <a:defRPr/>
            </a:pPr>
            <a:r>
              <a:rPr lang="en-US" sz="1400" b="0" kern="0" dirty="0">
                <a:solidFill>
                  <a:srgbClr val="000066"/>
                </a:solidFill>
                <a:latin typeface="Lucida Grande"/>
                <a:ea typeface="+mn-ea"/>
              </a:rPr>
              <a:t>Influential</a:t>
            </a:r>
          </a:p>
          <a:p>
            <a:pPr lvl="3" indent="-228600" eaLnBrk="0" hangingPunct="0">
              <a:spcBef>
                <a:spcPct val="20000"/>
              </a:spcBef>
              <a:buFont typeface="Arial" pitchFamily="34" charset="0"/>
              <a:buChar char="•"/>
              <a:defRPr/>
            </a:pPr>
            <a:r>
              <a:rPr lang="en-US" sz="1400" b="0" kern="0" dirty="0">
                <a:solidFill>
                  <a:srgbClr val="000066"/>
                </a:solidFill>
                <a:latin typeface="Lucida Grande"/>
                <a:ea typeface="+mn-ea"/>
              </a:rPr>
              <a:t>Knowledgeable</a:t>
            </a:r>
          </a:p>
          <a:p>
            <a:pPr lvl="3" indent="-228600" eaLnBrk="0" hangingPunct="0">
              <a:spcBef>
                <a:spcPct val="20000"/>
              </a:spcBef>
              <a:buFont typeface="Arial" pitchFamily="34" charset="0"/>
              <a:buChar char="•"/>
              <a:defRPr/>
            </a:pPr>
            <a:r>
              <a:rPr lang="en-US" sz="1400" b="0" kern="0" dirty="0">
                <a:solidFill>
                  <a:srgbClr val="000066"/>
                </a:solidFill>
                <a:latin typeface="Lucida Grande"/>
                <a:ea typeface="+mn-ea"/>
              </a:rPr>
              <a:t>A “people person</a:t>
            </a:r>
            <a:r>
              <a:rPr lang="en-US" sz="1400" b="0" kern="0" dirty="0" smtClean="0">
                <a:solidFill>
                  <a:srgbClr val="000066"/>
                </a:solidFill>
                <a:latin typeface="Lucida Grande"/>
                <a:ea typeface="+mn-ea"/>
              </a:rPr>
              <a:t>”</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Respected</a:t>
            </a:r>
            <a:endParaRPr lang="en-US" sz="1800" b="0" kern="0" dirty="0">
              <a:solidFill>
                <a:srgbClr val="000066"/>
              </a:solidFill>
              <a:latin typeface="Lucida Grande"/>
              <a:ea typeface="+mn-ea"/>
            </a:endParaRPr>
          </a:p>
          <a:p>
            <a:pPr lvl="1" eaLnBrk="0" hangingPunct="0">
              <a:spcBef>
                <a:spcPct val="20000"/>
              </a:spcBef>
              <a:defRPr/>
            </a:pPr>
            <a:r>
              <a:rPr lang="en-US" sz="1600" b="0" kern="0" dirty="0" smtClean="0">
                <a:solidFill>
                  <a:srgbClr val="FF0000"/>
                </a:solidFill>
                <a:latin typeface="Lucida Grande"/>
                <a:ea typeface="+mn-ea"/>
              </a:rPr>
              <a:t> </a:t>
            </a:r>
            <a:endParaRPr lang="en-US" sz="1400" b="0" kern="0" dirty="0">
              <a:solidFill>
                <a:srgbClr val="000066"/>
              </a:solidFill>
              <a:latin typeface="Lucida Grande"/>
              <a:ea typeface="+mn-ea"/>
            </a:endParaRPr>
          </a:p>
          <a:p>
            <a:pPr lvl="1" eaLnBrk="0" hangingPunct="0">
              <a:spcBef>
                <a:spcPct val="20000"/>
              </a:spcBef>
              <a:defRPr/>
            </a:pPr>
            <a:endParaRPr lang="en-US" sz="1800" b="0" kern="0" dirty="0">
              <a:solidFill>
                <a:srgbClr val="000066"/>
              </a:solidFill>
              <a:latin typeface="Lucida Grande"/>
              <a:ea typeface="+mn-ea"/>
            </a:endParaRPr>
          </a:p>
        </p:txBody>
      </p:sp>
    </p:spTree>
    <p:extLst>
      <p:ext uri="{BB962C8B-B14F-4D97-AF65-F5344CB8AC3E}">
        <p14:creationId xmlns:p14="http://schemas.microsoft.com/office/powerpoint/2010/main" val="9422517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Author (BA)</a:t>
            </a:r>
            <a:endParaRPr lang="en-US" dirty="0"/>
          </a:p>
        </p:txBody>
      </p:sp>
      <p:sp>
        <p:nvSpPr>
          <p:cNvPr id="4" name="Slide Number Placeholder 3"/>
          <p:cNvSpPr>
            <a:spLocks noGrp="1"/>
          </p:cNvSpPr>
          <p:nvPr>
            <p:ph type="sldNum" sz="quarter" idx="10"/>
          </p:nvPr>
        </p:nvSpPr>
        <p:spPr/>
        <p:txBody>
          <a:bodyPr/>
          <a:lstStyle/>
          <a:p>
            <a:pPr>
              <a:defRPr/>
            </a:pPr>
            <a:fld id="{67809BFA-306B-4129-8F3B-9A94B5C6518F}" type="slidenum">
              <a:rPr lang="en-US" smtClean="0">
                <a:solidFill>
                  <a:srgbClr val="00B050"/>
                </a:solidFill>
              </a:rPr>
              <a:pPr>
                <a:defRPr/>
              </a:pPr>
              <a:t>24</a:t>
            </a:fld>
            <a:endParaRPr lang="en-US" dirty="0">
              <a:solidFill>
                <a:srgbClr val="00B050"/>
              </a:solidFill>
            </a:endParaRPr>
          </a:p>
        </p:txBody>
      </p:sp>
      <p:sp>
        <p:nvSpPr>
          <p:cNvPr id="6" name="TextBox 6"/>
          <p:cNvSpPr txBox="1">
            <a:spLocks noGrp="1" noChangeArrowheads="1"/>
          </p:cNvSpPr>
          <p:nvPr>
            <p:ph idx="4294967295"/>
          </p:nvPr>
        </p:nvSpPr>
        <p:spPr bwMode="auto">
          <a:xfrm>
            <a:off x="320040" y="822960"/>
            <a:ext cx="8503920" cy="1181862"/>
          </a:xfrm>
          <a:prstGeom prst="rect">
            <a:avLst/>
          </a:prstGeom>
          <a:noFill/>
          <a:ln w="9525">
            <a:noFill/>
            <a:miter lim="800000"/>
            <a:headEnd/>
            <a:tailEnd/>
          </a:ln>
        </p:spPr>
        <p:txBody>
          <a:bodyPr wrap="square">
            <a:spAutoFit/>
          </a:bodyPr>
          <a:lstStyle/>
          <a:p>
            <a:pPr marL="0" indent="0">
              <a:buNone/>
            </a:pPr>
            <a:r>
              <a:rPr lang="en-US" sz="1800" dirty="0" smtClean="0">
                <a:solidFill>
                  <a:prstClr val="black"/>
                </a:solidFill>
                <a:latin typeface="Lucida Grande"/>
              </a:rPr>
              <a:t>The story author in the Meta Team works with the Chief Business Product Owner to author Epics and Features. The story Author in the </a:t>
            </a:r>
            <a:r>
              <a:rPr lang="en-US" sz="1800" dirty="0">
                <a:solidFill>
                  <a:prstClr val="black"/>
                </a:solidFill>
                <a:latin typeface="Lucida Grande"/>
              </a:rPr>
              <a:t>C</a:t>
            </a:r>
            <a:r>
              <a:rPr lang="en-US" sz="1800" dirty="0" smtClean="0">
                <a:solidFill>
                  <a:prstClr val="black"/>
                </a:solidFill>
                <a:latin typeface="Lucida Grande"/>
              </a:rPr>
              <a:t>oncept Team works with the Business Product Owner to author user stories </a:t>
            </a:r>
          </a:p>
          <a:p>
            <a:pPr marL="0" indent="0">
              <a:buNone/>
            </a:pPr>
            <a:endParaRPr lang="en-US" sz="1400" dirty="0">
              <a:solidFill>
                <a:prstClr val="black"/>
              </a:solidFill>
              <a:latin typeface="Lucida Grande"/>
            </a:endParaRPr>
          </a:p>
        </p:txBody>
      </p:sp>
      <p:sp>
        <p:nvSpPr>
          <p:cNvPr id="7" name="Content Placeholder 9"/>
          <p:cNvSpPr txBox="1">
            <a:spLocks/>
          </p:cNvSpPr>
          <p:nvPr/>
        </p:nvSpPr>
        <p:spPr bwMode="auto">
          <a:xfrm>
            <a:off x="457200" y="2060848"/>
            <a:ext cx="8229600" cy="3657600"/>
          </a:xfrm>
          <a:prstGeom prst="rect">
            <a:avLst/>
          </a:prstGeom>
          <a:noFill/>
          <a:ln w="9525">
            <a:noFill/>
            <a:miter lim="800000"/>
            <a:headEnd/>
            <a:tailEnd/>
          </a:ln>
        </p:spPr>
        <p:txBody>
          <a:bodyPr numCol="2" anchor="b"/>
          <a:lstStyle/>
          <a:p>
            <a:pPr eaLnBrk="0" hangingPunct="0">
              <a:spcBef>
                <a:spcPct val="20000"/>
              </a:spcBef>
              <a:defRPr/>
            </a:pPr>
            <a:r>
              <a:rPr lang="en-US" sz="1800" kern="0" dirty="0" smtClean="0">
                <a:solidFill>
                  <a:srgbClr val="FF0000"/>
                </a:solidFill>
                <a:latin typeface="Lucida Grande"/>
                <a:ea typeface="+mn-ea"/>
              </a:rPr>
              <a:t>Key Responsibilities</a:t>
            </a:r>
            <a:endParaRPr lang="en-US" sz="1600" b="0" kern="0" dirty="0" smtClean="0">
              <a:solidFill>
                <a:srgbClr val="0070C0"/>
              </a:solidFill>
              <a:latin typeface="Lucida Grande"/>
              <a:ea typeface="+mn-ea"/>
            </a:endParaRPr>
          </a:p>
          <a:p>
            <a:pPr marL="628650" lvl="1" indent="-285750" eaLnBrk="0" hangingPunct="0">
              <a:spcBef>
                <a:spcPct val="20000"/>
              </a:spcBef>
              <a:buFont typeface="Arial" pitchFamily="34" charset="0"/>
              <a:buChar char="•"/>
              <a:defRPr/>
            </a:pPr>
            <a:r>
              <a:rPr lang="en-US" sz="1400" b="0" kern="0" dirty="0" smtClean="0">
                <a:solidFill>
                  <a:srgbClr val="000066"/>
                </a:solidFill>
                <a:latin typeface="Lucida Grande"/>
                <a:ea typeface="+mn-ea"/>
              </a:rPr>
              <a:t>Responsible for authoring Epics, features and user stories</a:t>
            </a:r>
          </a:p>
          <a:p>
            <a:pPr marL="628650" lvl="1" indent="-285750" algn="just" eaLnBrk="0" hangingPunct="0">
              <a:spcBef>
                <a:spcPct val="20000"/>
              </a:spcBef>
              <a:buFont typeface="Arial" pitchFamily="34" charset="0"/>
              <a:buChar char="•"/>
              <a:defRPr/>
            </a:pPr>
            <a:r>
              <a:rPr lang="en-US" sz="1400" b="0" kern="0" dirty="0" smtClean="0">
                <a:solidFill>
                  <a:srgbClr val="000066"/>
                </a:solidFill>
                <a:latin typeface="Lucida Grande"/>
                <a:ea typeface="+mn-ea"/>
              </a:rPr>
              <a:t>Ensures that the acceptance criteria is complete in all respects</a:t>
            </a:r>
          </a:p>
          <a:p>
            <a:pPr marL="628650" lvl="1" indent="-285750" algn="just" eaLnBrk="0" hangingPunct="0">
              <a:spcBef>
                <a:spcPct val="20000"/>
              </a:spcBef>
              <a:buFont typeface="Arial" pitchFamily="34" charset="0"/>
              <a:buChar char="•"/>
              <a:defRPr/>
            </a:pPr>
            <a:r>
              <a:rPr lang="en-US" sz="1400" b="0" kern="0" dirty="0" smtClean="0">
                <a:solidFill>
                  <a:srgbClr val="000066"/>
                </a:solidFill>
                <a:latin typeface="Lucida Grande"/>
                <a:ea typeface="+mn-ea"/>
              </a:rPr>
              <a:t>Helps Chief Business Product Owner to manage the product backlog</a:t>
            </a:r>
          </a:p>
          <a:p>
            <a:pPr marL="628650" lvl="1" indent="-285750" algn="just" eaLnBrk="0" hangingPunct="0">
              <a:spcBef>
                <a:spcPct val="20000"/>
              </a:spcBef>
              <a:buFont typeface="Arial" pitchFamily="34" charset="0"/>
              <a:buChar char="•"/>
              <a:defRPr/>
            </a:pPr>
            <a:r>
              <a:rPr lang="en-US" sz="1400" b="0" kern="0" dirty="0" smtClean="0">
                <a:solidFill>
                  <a:srgbClr val="000066"/>
                </a:solidFill>
                <a:latin typeface="Lucida Grande"/>
                <a:ea typeface="+mn-ea"/>
              </a:rPr>
              <a:t>Helps Business Product Owner to elaborate user stories with the delivery and Integrated validation teams</a:t>
            </a:r>
          </a:p>
          <a:p>
            <a:pPr marL="628650" lvl="1" indent="-285750" algn="just" eaLnBrk="0" hangingPunct="0">
              <a:spcBef>
                <a:spcPct val="20000"/>
              </a:spcBef>
              <a:buFont typeface="Arial" pitchFamily="34" charset="0"/>
              <a:buChar char="•"/>
              <a:defRPr/>
            </a:pPr>
            <a:r>
              <a:rPr lang="en-US" sz="1400" b="0" kern="0" dirty="0" smtClean="0">
                <a:solidFill>
                  <a:srgbClr val="000066"/>
                </a:solidFill>
                <a:latin typeface="Lucida Grande"/>
                <a:ea typeface="+mn-ea"/>
              </a:rPr>
              <a:t>Sometimes plays the role of Business Product Owner Proxy</a:t>
            </a:r>
          </a:p>
          <a:p>
            <a:pPr marL="628650" lvl="1" indent="-285750" algn="just" eaLnBrk="0" hangingPunct="0">
              <a:spcBef>
                <a:spcPct val="20000"/>
              </a:spcBef>
              <a:buFont typeface="Arial" pitchFamily="34" charset="0"/>
              <a:buChar char="•"/>
              <a:defRPr/>
            </a:pPr>
            <a:r>
              <a:rPr lang="en-US" sz="1400" b="0" kern="0" dirty="0" smtClean="0">
                <a:solidFill>
                  <a:srgbClr val="000066"/>
                </a:solidFill>
                <a:latin typeface="Lucida Grande"/>
                <a:ea typeface="+mn-ea"/>
              </a:rPr>
              <a:t>Helps in creating supporting documents for user stories</a:t>
            </a:r>
          </a:p>
          <a:p>
            <a:pPr marL="228600" lvl="1" eaLnBrk="0" hangingPunct="0">
              <a:spcBef>
                <a:spcPct val="20000"/>
              </a:spcBef>
              <a:defRPr/>
            </a:pPr>
            <a:endParaRPr lang="en-US" sz="1400" b="0" kern="0" dirty="0">
              <a:solidFill>
                <a:srgbClr val="000066"/>
              </a:solidFill>
              <a:latin typeface="Lucida Grande"/>
              <a:ea typeface="+mn-ea"/>
            </a:endParaRPr>
          </a:p>
          <a:p>
            <a:pPr marL="228600" lvl="1" eaLnBrk="0" hangingPunct="0">
              <a:spcBef>
                <a:spcPct val="20000"/>
              </a:spcBef>
              <a:defRPr/>
            </a:pPr>
            <a:r>
              <a:rPr lang="en-US" sz="1600" kern="0" dirty="0" smtClean="0">
                <a:solidFill>
                  <a:srgbClr val="FF0000"/>
                </a:solidFill>
                <a:latin typeface="Lucida Grande"/>
                <a:ea typeface="+mn-ea"/>
              </a:rPr>
              <a:t> 	</a:t>
            </a:r>
            <a:r>
              <a:rPr lang="en-US" sz="1800" kern="0" dirty="0" smtClean="0">
                <a:solidFill>
                  <a:srgbClr val="FF0000"/>
                </a:solidFill>
                <a:latin typeface="Lucida Grande"/>
                <a:ea typeface="+mn-ea"/>
              </a:rPr>
              <a:t>Key Attributes</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Available</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Business-savvy</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Communicative</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Decisive </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Empowered</a:t>
            </a:r>
          </a:p>
        </p:txBody>
      </p:sp>
      <p:sp>
        <p:nvSpPr>
          <p:cNvPr id="8" name="Rectangle 7"/>
          <p:cNvSpPr/>
          <p:nvPr/>
        </p:nvSpPr>
        <p:spPr>
          <a:xfrm>
            <a:off x="1169504" y="5723964"/>
            <a:ext cx="6804992" cy="369332"/>
          </a:xfrm>
          <a:prstGeom prst="rect">
            <a:avLst/>
          </a:prstGeom>
        </p:spPr>
        <p:txBody>
          <a:bodyPr wrap="square">
            <a:spAutoFit/>
          </a:bodyPr>
          <a:lstStyle/>
          <a:p>
            <a:pPr algn="ctr"/>
            <a:r>
              <a:rPr lang="en-US" sz="1800" b="0" dirty="0" smtClean="0">
                <a:solidFill>
                  <a:prstClr val="black"/>
                </a:solidFill>
                <a:latin typeface="Lucida Grande"/>
                <a:ea typeface="+mn-ea"/>
              </a:rPr>
              <a:t>Story Authors need many of the business analysis skills of the BA</a:t>
            </a:r>
            <a:endParaRPr lang="en-US" sz="1800" b="0" dirty="0">
              <a:solidFill>
                <a:prstClr val="black"/>
              </a:solidFill>
              <a:latin typeface="Lucida Grande"/>
              <a:ea typeface="+mn-ea"/>
            </a:endParaRPr>
          </a:p>
        </p:txBody>
      </p:sp>
    </p:spTree>
    <p:extLst>
      <p:ext uri="{BB962C8B-B14F-4D97-AF65-F5344CB8AC3E}">
        <p14:creationId xmlns:p14="http://schemas.microsoft.com/office/powerpoint/2010/main" val="3081911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Product Owner Proxy</a:t>
            </a:r>
            <a:endParaRPr lang="en-US" dirty="0"/>
          </a:p>
        </p:txBody>
      </p:sp>
      <p:sp>
        <p:nvSpPr>
          <p:cNvPr id="4" name="Slide Number Placeholder 3"/>
          <p:cNvSpPr>
            <a:spLocks noGrp="1"/>
          </p:cNvSpPr>
          <p:nvPr>
            <p:ph type="sldNum" sz="quarter" idx="10"/>
          </p:nvPr>
        </p:nvSpPr>
        <p:spPr/>
        <p:txBody>
          <a:bodyPr/>
          <a:lstStyle/>
          <a:p>
            <a:pPr>
              <a:defRPr/>
            </a:pPr>
            <a:fld id="{67809BFA-306B-4129-8F3B-9A94B5C6518F}" type="slidenum">
              <a:rPr lang="en-US" smtClean="0">
                <a:solidFill>
                  <a:srgbClr val="00B050"/>
                </a:solidFill>
              </a:rPr>
              <a:pPr>
                <a:defRPr/>
              </a:pPr>
              <a:t>25</a:t>
            </a:fld>
            <a:endParaRPr lang="en-US" dirty="0">
              <a:solidFill>
                <a:srgbClr val="00B050"/>
              </a:solidFill>
            </a:endParaRPr>
          </a:p>
        </p:txBody>
      </p:sp>
      <p:sp>
        <p:nvSpPr>
          <p:cNvPr id="6" name="TextBox 6"/>
          <p:cNvSpPr txBox="1">
            <a:spLocks noGrp="1" noChangeArrowheads="1"/>
          </p:cNvSpPr>
          <p:nvPr>
            <p:ph idx="4294967295"/>
          </p:nvPr>
        </p:nvSpPr>
        <p:spPr bwMode="auto">
          <a:xfrm>
            <a:off x="320040" y="822960"/>
            <a:ext cx="8503920" cy="2012859"/>
          </a:xfrm>
          <a:prstGeom prst="rect">
            <a:avLst/>
          </a:prstGeom>
          <a:noFill/>
          <a:ln w="9525">
            <a:noFill/>
            <a:miter lim="800000"/>
            <a:headEnd/>
            <a:tailEnd/>
          </a:ln>
        </p:spPr>
        <p:txBody>
          <a:bodyPr wrap="square">
            <a:spAutoFit/>
          </a:bodyPr>
          <a:lstStyle/>
          <a:p>
            <a:pPr marL="0" indent="0">
              <a:buNone/>
            </a:pPr>
            <a:r>
              <a:rPr lang="en-US" sz="1800" dirty="0" smtClean="0">
                <a:solidFill>
                  <a:prstClr val="black"/>
                </a:solidFill>
                <a:latin typeface="Lucida Grande"/>
              </a:rPr>
              <a:t>Business Product Owner Proxy plays the role of Business Product Owner to the delivery team. You can think of this role as an ambassador from the business to the delivery team. This role is usually created when the  Business Product Owner has many other responsibilities and also when the delivery team is in a different location this role supports the delivery team as Business Product Owner in their time zone</a:t>
            </a:r>
          </a:p>
          <a:p>
            <a:pPr marL="0" indent="0">
              <a:buNone/>
            </a:pPr>
            <a:endParaRPr lang="en-US" sz="1400" dirty="0">
              <a:solidFill>
                <a:prstClr val="black"/>
              </a:solidFill>
              <a:latin typeface="Lucida Grande"/>
            </a:endParaRPr>
          </a:p>
        </p:txBody>
      </p:sp>
      <p:sp>
        <p:nvSpPr>
          <p:cNvPr id="5" name="Footer Placeholder 4"/>
          <p:cNvSpPr>
            <a:spLocks noGrp="1"/>
          </p:cNvSpPr>
          <p:nvPr>
            <p:ph type="ftr" sz="quarter" idx="4294967295"/>
          </p:nvPr>
        </p:nvSpPr>
        <p:spPr>
          <a:xfrm>
            <a:off x="5154613" y="6559550"/>
            <a:ext cx="3989387" cy="193675"/>
          </a:xfrm>
          <a:prstGeom prst="rect">
            <a:avLst/>
          </a:prstGeom>
        </p:spPr>
        <p:txBody>
          <a:bodyPr/>
          <a:lstStyle/>
          <a:p>
            <a:pPr>
              <a:defRPr/>
            </a:pPr>
            <a:r>
              <a:rPr lang="en-US" dirty="0" smtClean="0">
                <a:solidFill>
                  <a:prstClr val="white"/>
                </a:solidFill>
              </a:rPr>
              <a:t>© 2012, Cognizant Technology Solutions   |   Confidential</a:t>
            </a:r>
            <a:r>
              <a:rPr lang="en-US" sz="900" dirty="0" smtClean="0">
                <a:solidFill>
                  <a:prstClr val="white"/>
                </a:solidFill>
              </a:rPr>
              <a:t> </a:t>
            </a:r>
            <a:endParaRPr lang="en-US" sz="900" dirty="0">
              <a:solidFill>
                <a:prstClr val="white"/>
              </a:solidFill>
            </a:endParaRPr>
          </a:p>
        </p:txBody>
      </p:sp>
      <p:sp>
        <p:nvSpPr>
          <p:cNvPr id="7" name="Content Placeholder 9"/>
          <p:cNvSpPr txBox="1">
            <a:spLocks/>
          </p:cNvSpPr>
          <p:nvPr/>
        </p:nvSpPr>
        <p:spPr bwMode="auto">
          <a:xfrm>
            <a:off x="457200" y="2362200"/>
            <a:ext cx="8229600" cy="3657600"/>
          </a:xfrm>
          <a:prstGeom prst="rect">
            <a:avLst/>
          </a:prstGeom>
          <a:noFill/>
          <a:ln w="9525">
            <a:noFill/>
            <a:miter lim="800000"/>
            <a:headEnd/>
            <a:tailEnd/>
          </a:ln>
        </p:spPr>
        <p:txBody>
          <a:bodyPr numCol="2" anchor="b"/>
          <a:lstStyle/>
          <a:p>
            <a:pPr eaLnBrk="0" hangingPunct="0">
              <a:spcBef>
                <a:spcPct val="20000"/>
              </a:spcBef>
              <a:defRPr/>
            </a:pPr>
            <a:r>
              <a:rPr lang="en-US" sz="1800" kern="0" dirty="0" smtClean="0">
                <a:solidFill>
                  <a:srgbClr val="FF0000"/>
                </a:solidFill>
                <a:latin typeface="Lucida Grande"/>
                <a:ea typeface="+mn-ea"/>
              </a:rPr>
              <a:t>Key Responsibilities</a:t>
            </a:r>
            <a:endParaRPr lang="en-US" sz="1600" b="0" kern="0" dirty="0" smtClean="0">
              <a:solidFill>
                <a:srgbClr val="0070C0"/>
              </a:solidFill>
              <a:latin typeface="Lucida Grande"/>
              <a:ea typeface="+mn-ea"/>
            </a:endParaRPr>
          </a:p>
          <a:p>
            <a:pPr marL="628650" lvl="1" indent="-285750" eaLnBrk="0" hangingPunct="0">
              <a:spcBef>
                <a:spcPct val="20000"/>
              </a:spcBef>
              <a:buFont typeface="Arial" pitchFamily="34" charset="0"/>
              <a:buChar char="•"/>
              <a:defRPr/>
            </a:pPr>
            <a:r>
              <a:rPr lang="en-US" sz="1400" b="0" kern="0" dirty="0" smtClean="0">
                <a:solidFill>
                  <a:srgbClr val="000066"/>
                </a:solidFill>
                <a:latin typeface="Lucida Grande"/>
                <a:ea typeface="+mn-ea"/>
              </a:rPr>
              <a:t>Elaborates user stories to the delivery team</a:t>
            </a:r>
          </a:p>
          <a:p>
            <a:pPr marL="628650" lvl="1" indent="-285750" algn="just" eaLnBrk="0" hangingPunct="0">
              <a:spcBef>
                <a:spcPct val="20000"/>
              </a:spcBef>
              <a:buFont typeface="Arial" pitchFamily="34" charset="0"/>
              <a:buChar char="•"/>
              <a:defRPr/>
            </a:pPr>
            <a:r>
              <a:rPr lang="en-US" sz="1400" b="0" kern="0" dirty="0" smtClean="0">
                <a:solidFill>
                  <a:srgbClr val="000066"/>
                </a:solidFill>
                <a:latin typeface="Lucida Grande"/>
                <a:ea typeface="+mn-ea"/>
              </a:rPr>
              <a:t>Elaborates on the functionality and acceptance criteria to the delivery team</a:t>
            </a:r>
          </a:p>
          <a:p>
            <a:pPr marL="628650" lvl="1" indent="-285750" algn="just" eaLnBrk="0" hangingPunct="0">
              <a:spcBef>
                <a:spcPct val="20000"/>
              </a:spcBef>
              <a:buFont typeface="Arial" pitchFamily="34" charset="0"/>
              <a:buChar char="•"/>
              <a:defRPr/>
            </a:pPr>
            <a:r>
              <a:rPr lang="en-US" sz="1400" b="0" kern="0" dirty="0" smtClean="0">
                <a:solidFill>
                  <a:srgbClr val="000066"/>
                </a:solidFill>
                <a:latin typeface="Lucida Grande"/>
                <a:ea typeface="+mn-ea"/>
              </a:rPr>
              <a:t>Answers questions from the delivery team during the iteration</a:t>
            </a:r>
          </a:p>
          <a:p>
            <a:pPr marL="628650" lvl="1" indent="-285750" algn="just" eaLnBrk="0" hangingPunct="0">
              <a:spcBef>
                <a:spcPct val="20000"/>
              </a:spcBef>
              <a:buFont typeface="Arial" pitchFamily="34" charset="0"/>
              <a:buChar char="•"/>
              <a:defRPr/>
            </a:pPr>
            <a:r>
              <a:rPr lang="en-US" sz="1400" b="0" kern="0" dirty="0" smtClean="0">
                <a:solidFill>
                  <a:srgbClr val="000066"/>
                </a:solidFill>
                <a:latin typeface="Lucida Grande"/>
                <a:ea typeface="+mn-ea"/>
              </a:rPr>
              <a:t>Empowered to accept stories during the iteration </a:t>
            </a:r>
          </a:p>
          <a:p>
            <a:pPr marL="628650" lvl="1" indent="-285750" algn="just" eaLnBrk="0" hangingPunct="0">
              <a:spcBef>
                <a:spcPct val="20000"/>
              </a:spcBef>
              <a:buFont typeface="Arial" pitchFamily="34" charset="0"/>
              <a:buChar char="•"/>
              <a:defRPr/>
            </a:pPr>
            <a:r>
              <a:rPr lang="en-US" sz="1400" b="0" kern="0" dirty="0" smtClean="0">
                <a:solidFill>
                  <a:srgbClr val="000066"/>
                </a:solidFill>
                <a:latin typeface="Lucida Grande"/>
                <a:ea typeface="+mn-ea"/>
              </a:rPr>
              <a:t>Can be a story author from the concept team</a:t>
            </a:r>
          </a:p>
          <a:p>
            <a:pPr marL="628650" lvl="1" indent="-285750" algn="just" eaLnBrk="0" hangingPunct="0">
              <a:spcBef>
                <a:spcPct val="20000"/>
              </a:spcBef>
              <a:buFont typeface="Arial" pitchFamily="34" charset="0"/>
              <a:buChar char="•"/>
              <a:defRPr/>
            </a:pPr>
            <a:r>
              <a:rPr lang="en-US" sz="1400" b="0" kern="0" dirty="0" smtClean="0">
                <a:solidFill>
                  <a:srgbClr val="000066"/>
                </a:solidFill>
                <a:latin typeface="Lucida Grande"/>
                <a:ea typeface="+mn-ea"/>
              </a:rPr>
              <a:t>Helps in creating supporting documents for user stories</a:t>
            </a:r>
          </a:p>
          <a:p>
            <a:pPr marL="228600" lvl="1" eaLnBrk="0" hangingPunct="0">
              <a:spcBef>
                <a:spcPct val="20000"/>
              </a:spcBef>
              <a:defRPr/>
            </a:pPr>
            <a:endParaRPr lang="en-US" sz="1400" b="0" kern="0" dirty="0" smtClean="0">
              <a:solidFill>
                <a:srgbClr val="000066"/>
              </a:solidFill>
              <a:latin typeface="Lucida Grande"/>
              <a:ea typeface="+mn-ea"/>
            </a:endParaRPr>
          </a:p>
          <a:p>
            <a:pPr marL="228600" lvl="1" eaLnBrk="0" hangingPunct="0">
              <a:spcBef>
                <a:spcPct val="20000"/>
              </a:spcBef>
              <a:defRPr/>
            </a:pPr>
            <a:endParaRPr lang="en-US" sz="1400" b="0" kern="0" dirty="0">
              <a:solidFill>
                <a:srgbClr val="000066"/>
              </a:solidFill>
              <a:latin typeface="Lucida Grande"/>
              <a:ea typeface="+mn-ea"/>
            </a:endParaRPr>
          </a:p>
          <a:p>
            <a:pPr marL="228600" lvl="1" eaLnBrk="0" hangingPunct="0">
              <a:spcBef>
                <a:spcPct val="20000"/>
              </a:spcBef>
              <a:defRPr/>
            </a:pPr>
            <a:endParaRPr lang="en-US" sz="1400" b="0" kern="0" dirty="0">
              <a:solidFill>
                <a:srgbClr val="000066"/>
              </a:solidFill>
              <a:latin typeface="Lucida Grande"/>
              <a:ea typeface="+mn-ea"/>
            </a:endParaRPr>
          </a:p>
          <a:p>
            <a:pPr marL="228600" lvl="1" eaLnBrk="0" hangingPunct="0">
              <a:spcBef>
                <a:spcPct val="20000"/>
              </a:spcBef>
              <a:defRPr/>
            </a:pPr>
            <a:r>
              <a:rPr lang="en-US" sz="1600" kern="0" dirty="0" smtClean="0">
                <a:solidFill>
                  <a:srgbClr val="FF0000"/>
                </a:solidFill>
                <a:latin typeface="Lucida Grande"/>
                <a:ea typeface="+mn-ea"/>
              </a:rPr>
              <a:t> 	</a:t>
            </a:r>
            <a:r>
              <a:rPr lang="en-US" sz="1800" kern="0" dirty="0" smtClean="0">
                <a:solidFill>
                  <a:srgbClr val="FF0000"/>
                </a:solidFill>
                <a:latin typeface="Lucida Grande"/>
                <a:ea typeface="+mn-ea"/>
              </a:rPr>
              <a:t>Key Attributes</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Available</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Business-savvy</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Communicative</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Decisive </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Empowered</a:t>
            </a:r>
          </a:p>
        </p:txBody>
      </p:sp>
      <p:sp>
        <p:nvSpPr>
          <p:cNvPr id="8" name="Rectangle 7"/>
          <p:cNvSpPr/>
          <p:nvPr/>
        </p:nvSpPr>
        <p:spPr>
          <a:xfrm>
            <a:off x="2627312" y="5589240"/>
            <a:ext cx="6553200" cy="646331"/>
          </a:xfrm>
          <a:prstGeom prst="rect">
            <a:avLst/>
          </a:prstGeom>
        </p:spPr>
        <p:txBody>
          <a:bodyPr wrap="square">
            <a:spAutoFit/>
          </a:bodyPr>
          <a:lstStyle/>
          <a:p>
            <a:pPr algn="ctr"/>
            <a:r>
              <a:rPr lang="en-US" sz="1800" b="0" dirty="0" smtClean="0">
                <a:solidFill>
                  <a:prstClr val="black"/>
                </a:solidFill>
                <a:latin typeface="Lucida Grande"/>
                <a:ea typeface="+mn-ea"/>
              </a:rPr>
              <a:t>Business Product Owner proxies need many of Skills possessed by the Story Authors</a:t>
            </a:r>
            <a:endParaRPr lang="en-US" sz="1800" b="0" dirty="0">
              <a:solidFill>
                <a:prstClr val="black"/>
              </a:solidFill>
              <a:latin typeface="Lucida Grande"/>
              <a:ea typeface="+mn-ea"/>
            </a:endParaRPr>
          </a:p>
        </p:txBody>
      </p:sp>
    </p:spTree>
    <p:extLst>
      <p:ext uri="{BB962C8B-B14F-4D97-AF65-F5344CB8AC3E}">
        <p14:creationId xmlns:p14="http://schemas.microsoft.com/office/powerpoint/2010/main" val="5895293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Program </a:t>
            </a:r>
            <a:r>
              <a:rPr lang="en-US" dirty="0" smtClean="0"/>
              <a:t>Manager</a:t>
            </a:r>
            <a:endParaRPr lang="en-US" dirty="0"/>
          </a:p>
        </p:txBody>
      </p:sp>
      <p:sp>
        <p:nvSpPr>
          <p:cNvPr id="4" name="Slide Number Placeholder 3"/>
          <p:cNvSpPr>
            <a:spLocks noGrp="1"/>
          </p:cNvSpPr>
          <p:nvPr>
            <p:ph type="sldNum" sz="quarter" idx="10"/>
          </p:nvPr>
        </p:nvSpPr>
        <p:spPr/>
        <p:txBody>
          <a:bodyPr/>
          <a:lstStyle/>
          <a:p>
            <a:pPr>
              <a:defRPr/>
            </a:pPr>
            <a:fld id="{67809BFA-306B-4129-8F3B-9A94B5C6518F}" type="slidenum">
              <a:rPr lang="en-US" smtClean="0">
                <a:solidFill>
                  <a:srgbClr val="00B050"/>
                </a:solidFill>
              </a:rPr>
              <a:pPr>
                <a:defRPr/>
              </a:pPr>
              <a:t>26</a:t>
            </a:fld>
            <a:endParaRPr lang="en-US" dirty="0">
              <a:solidFill>
                <a:srgbClr val="00B050"/>
              </a:solidFill>
            </a:endParaRPr>
          </a:p>
        </p:txBody>
      </p:sp>
      <p:sp>
        <p:nvSpPr>
          <p:cNvPr id="6" name="TextBox 6"/>
          <p:cNvSpPr txBox="1">
            <a:spLocks noGrp="1" noChangeArrowheads="1"/>
          </p:cNvSpPr>
          <p:nvPr>
            <p:ph idx="4294967295"/>
          </p:nvPr>
        </p:nvSpPr>
        <p:spPr bwMode="auto">
          <a:xfrm>
            <a:off x="320040" y="822960"/>
            <a:ext cx="8503920" cy="1618905"/>
          </a:xfrm>
          <a:prstGeom prst="rect">
            <a:avLst/>
          </a:prstGeom>
          <a:noFill/>
          <a:ln w="9525">
            <a:noFill/>
            <a:miter lim="800000"/>
            <a:headEnd/>
            <a:tailEnd/>
          </a:ln>
        </p:spPr>
        <p:txBody>
          <a:bodyPr wrap="square">
            <a:spAutoFit/>
          </a:bodyPr>
          <a:lstStyle/>
          <a:p>
            <a:pPr marL="0" indent="0">
              <a:buNone/>
            </a:pPr>
            <a:r>
              <a:rPr lang="en-US" sz="1600" dirty="0" smtClean="0"/>
              <a:t>Program Manager works with the Chief Business Product Owner and Program Leadership to ensure the success of the Program. Works with Meta and Concept team leads &amp; Project Managers to support the program by identifying and mitigating risks, resolving issues &amp; Dependencies across projects both internally and externally. </a:t>
            </a:r>
          </a:p>
          <a:p>
            <a:pPr marL="0" indent="0">
              <a:buNone/>
            </a:pPr>
            <a:r>
              <a:rPr lang="en-US" sz="1600" dirty="0" smtClean="0"/>
              <a:t> </a:t>
            </a:r>
            <a:endParaRPr lang="en-US" sz="1600" dirty="0">
              <a:solidFill>
                <a:prstClr val="black"/>
              </a:solidFill>
            </a:endParaRPr>
          </a:p>
        </p:txBody>
      </p:sp>
      <p:sp>
        <p:nvSpPr>
          <p:cNvPr id="9" name="Content Placeholder 9"/>
          <p:cNvSpPr txBox="1">
            <a:spLocks/>
          </p:cNvSpPr>
          <p:nvPr/>
        </p:nvSpPr>
        <p:spPr bwMode="auto">
          <a:xfrm>
            <a:off x="457200" y="1905000"/>
            <a:ext cx="8686800" cy="3810000"/>
          </a:xfrm>
          <a:prstGeom prst="rect">
            <a:avLst/>
          </a:prstGeom>
          <a:noFill/>
          <a:ln w="9525">
            <a:noFill/>
            <a:miter lim="800000"/>
            <a:headEnd/>
            <a:tailEnd/>
          </a:ln>
        </p:spPr>
        <p:txBody>
          <a:bodyPr numCol="2" anchor="b"/>
          <a:lstStyle/>
          <a:p>
            <a:pPr eaLnBrk="0" hangingPunct="0">
              <a:spcBef>
                <a:spcPct val="20000"/>
              </a:spcBef>
              <a:defRPr/>
            </a:pPr>
            <a:r>
              <a:rPr lang="en-US" sz="1600" kern="0" dirty="0">
                <a:solidFill>
                  <a:srgbClr val="FF0000"/>
                </a:solidFill>
                <a:latin typeface="Calibri" pitchFamily="34" charset="0"/>
                <a:ea typeface="+mn-ea"/>
              </a:rPr>
              <a:t>Key </a:t>
            </a:r>
            <a:r>
              <a:rPr lang="en-US" sz="1600" kern="0" dirty="0" smtClean="0">
                <a:solidFill>
                  <a:srgbClr val="FF0000"/>
                </a:solidFill>
                <a:latin typeface="Calibri" pitchFamily="34" charset="0"/>
                <a:ea typeface="+mn-ea"/>
              </a:rPr>
              <a:t>Responsibilities			</a:t>
            </a:r>
            <a:endParaRPr lang="en-US" sz="1600" kern="0" dirty="0">
              <a:solidFill>
                <a:srgbClr val="FF0000"/>
              </a:solidFill>
              <a:latin typeface="Calibri" pitchFamily="34" charset="0"/>
              <a:ea typeface="+mn-ea"/>
            </a:endParaRPr>
          </a:p>
          <a:p>
            <a:pPr lvl="1" indent="-228600" eaLnBrk="0" hangingPunct="0">
              <a:spcBef>
                <a:spcPct val="20000"/>
              </a:spcBef>
              <a:buFont typeface="Arial" pitchFamily="34" charset="0"/>
              <a:buChar char="•"/>
              <a:defRPr/>
            </a:pPr>
            <a:r>
              <a:rPr lang="en-US" sz="1400" b="0" kern="0" dirty="0" smtClean="0">
                <a:solidFill>
                  <a:srgbClr val="000066"/>
                </a:solidFill>
                <a:latin typeface="Calibri" pitchFamily="34" charset="0"/>
                <a:ea typeface="+mn-ea"/>
              </a:rPr>
              <a:t>Supports Program  Road-Map</a:t>
            </a:r>
          </a:p>
          <a:p>
            <a:pPr lvl="1" indent="-228600" eaLnBrk="0" hangingPunct="0">
              <a:spcBef>
                <a:spcPct val="20000"/>
              </a:spcBef>
              <a:buFont typeface="Arial" pitchFamily="34" charset="0"/>
              <a:buChar char="•"/>
              <a:defRPr/>
            </a:pPr>
            <a:r>
              <a:rPr lang="en-US" sz="1400" b="0" kern="0" dirty="0" smtClean="0">
                <a:solidFill>
                  <a:srgbClr val="000066"/>
                </a:solidFill>
                <a:latin typeface="Calibri" pitchFamily="34" charset="0"/>
                <a:ea typeface="+mn-ea"/>
              </a:rPr>
              <a:t>Support Critical Path</a:t>
            </a:r>
          </a:p>
          <a:p>
            <a:pPr lvl="1" indent="-228600" eaLnBrk="0" hangingPunct="0">
              <a:spcBef>
                <a:spcPct val="20000"/>
              </a:spcBef>
              <a:buFont typeface="Arial" pitchFamily="34" charset="0"/>
              <a:buChar char="•"/>
              <a:defRPr/>
            </a:pPr>
            <a:r>
              <a:rPr lang="en-US" sz="1400" b="0" kern="0" dirty="0" smtClean="0">
                <a:solidFill>
                  <a:srgbClr val="000066"/>
                </a:solidFill>
                <a:latin typeface="Calibri" pitchFamily="34" charset="0"/>
                <a:ea typeface="+mn-ea"/>
              </a:rPr>
              <a:t>Support Release Plan</a:t>
            </a:r>
          </a:p>
          <a:p>
            <a:pPr lvl="1" indent="-228600" eaLnBrk="0" hangingPunct="0">
              <a:spcBef>
                <a:spcPct val="20000"/>
              </a:spcBef>
              <a:buFont typeface="Arial" pitchFamily="34" charset="0"/>
              <a:buChar char="•"/>
              <a:defRPr/>
            </a:pPr>
            <a:r>
              <a:rPr lang="en-US" sz="1400" b="0" kern="0" dirty="0" smtClean="0">
                <a:solidFill>
                  <a:srgbClr val="000066"/>
                </a:solidFill>
                <a:latin typeface="Calibri" pitchFamily="34" charset="0"/>
                <a:ea typeface="+mn-ea"/>
              </a:rPr>
              <a:t>Guide and mentor Concept &amp; Meta Team leads </a:t>
            </a:r>
            <a:endParaRPr lang="en-US" sz="1400" b="0" kern="0" dirty="0">
              <a:solidFill>
                <a:srgbClr val="000066"/>
              </a:solidFill>
              <a:latin typeface="Calibri" pitchFamily="34" charset="0"/>
              <a:ea typeface="+mn-ea"/>
            </a:endParaRPr>
          </a:p>
          <a:p>
            <a:pPr lvl="1" indent="-228600" eaLnBrk="0" hangingPunct="0">
              <a:spcBef>
                <a:spcPct val="20000"/>
              </a:spcBef>
              <a:buFont typeface="Arial" pitchFamily="34" charset="0"/>
              <a:buChar char="•"/>
              <a:defRPr/>
            </a:pPr>
            <a:r>
              <a:rPr lang="en-US" sz="1400" b="0" kern="0" dirty="0" smtClean="0">
                <a:solidFill>
                  <a:srgbClr val="000066"/>
                </a:solidFill>
                <a:latin typeface="Calibri" pitchFamily="34" charset="0"/>
                <a:ea typeface="+mn-ea"/>
              </a:rPr>
              <a:t>Resolve issues/blocks outside the Meta team purview</a:t>
            </a:r>
          </a:p>
          <a:p>
            <a:pPr lvl="1" indent="-228600" eaLnBrk="0" hangingPunct="0">
              <a:spcBef>
                <a:spcPct val="20000"/>
              </a:spcBef>
              <a:buFont typeface="Arial" pitchFamily="34" charset="0"/>
              <a:buChar char="•"/>
              <a:defRPr/>
            </a:pPr>
            <a:r>
              <a:rPr lang="en-US" sz="1400" b="0" kern="0" dirty="0" smtClean="0">
                <a:solidFill>
                  <a:srgbClr val="000066"/>
                </a:solidFill>
                <a:latin typeface="Calibri" pitchFamily="34" charset="0"/>
                <a:ea typeface="+mn-ea"/>
              </a:rPr>
              <a:t>Manage Program Financials to budget</a:t>
            </a:r>
          </a:p>
          <a:p>
            <a:pPr lvl="1" indent="-228600" eaLnBrk="0" hangingPunct="0">
              <a:spcBef>
                <a:spcPct val="20000"/>
              </a:spcBef>
              <a:buFont typeface="Arial" pitchFamily="34" charset="0"/>
              <a:buChar char="•"/>
              <a:defRPr/>
            </a:pPr>
            <a:r>
              <a:rPr lang="en-US" sz="1400" b="0" kern="0" dirty="0" smtClean="0">
                <a:solidFill>
                  <a:srgbClr val="000066"/>
                </a:solidFill>
                <a:latin typeface="Calibri" pitchFamily="34" charset="0"/>
                <a:ea typeface="+mn-ea"/>
              </a:rPr>
              <a:t>Vendor Management</a:t>
            </a:r>
          </a:p>
          <a:p>
            <a:pPr lvl="1" indent="-228600" eaLnBrk="0" hangingPunct="0">
              <a:spcBef>
                <a:spcPct val="20000"/>
              </a:spcBef>
              <a:buFont typeface="Arial" pitchFamily="34" charset="0"/>
              <a:buChar char="•"/>
              <a:defRPr/>
            </a:pPr>
            <a:r>
              <a:rPr lang="en-US" sz="1400" b="0" kern="0" dirty="0" smtClean="0">
                <a:solidFill>
                  <a:srgbClr val="000066"/>
                </a:solidFill>
                <a:latin typeface="Calibri" pitchFamily="34" charset="0"/>
                <a:ea typeface="+mn-ea"/>
              </a:rPr>
              <a:t>Resource Management</a:t>
            </a:r>
          </a:p>
          <a:p>
            <a:pPr lvl="1" indent="-228600" eaLnBrk="0" hangingPunct="0">
              <a:spcBef>
                <a:spcPct val="20000"/>
              </a:spcBef>
              <a:buFont typeface="Arial" pitchFamily="34" charset="0"/>
              <a:buChar char="•"/>
              <a:defRPr/>
            </a:pPr>
            <a:endParaRPr lang="en-US" sz="1400" b="0" kern="0" dirty="0" smtClean="0">
              <a:solidFill>
                <a:srgbClr val="000066"/>
              </a:solidFill>
              <a:latin typeface="Calibri" pitchFamily="34" charset="0"/>
              <a:ea typeface="+mn-ea"/>
            </a:endParaRPr>
          </a:p>
          <a:p>
            <a:pPr marL="228600" lvl="1" eaLnBrk="0" hangingPunct="0">
              <a:spcBef>
                <a:spcPct val="20000"/>
              </a:spcBef>
              <a:defRPr/>
            </a:pPr>
            <a:endParaRPr lang="en-US" sz="1400" b="0" kern="0" dirty="0" smtClean="0">
              <a:solidFill>
                <a:srgbClr val="000066"/>
              </a:solidFill>
              <a:latin typeface="Calibri" pitchFamily="34" charset="0"/>
              <a:ea typeface="+mn-ea"/>
            </a:endParaRPr>
          </a:p>
          <a:p>
            <a:pPr marL="228600" lvl="1" eaLnBrk="0" hangingPunct="0">
              <a:spcBef>
                <a:spcPct val="20000"/>
              </a:spcBef>
              <a:defRPr/>
            </a:pPr>
            <a:endParaRPr lang="en-US" sz="1400" b="0" kern="0" dirty="0">
              <a:solidFill>
                <a:srgbClr val="000066"/>
              </a:solidFill>
              <a:latin typeface="Calibri" pitchFamily="34" charset="0"/>
              <a:ea typeface="+mn-ea"/>
            </a:endParaRPr>
          </a:p>
          <a:p>
            <a:pPr marL="228600" lvl="1" eaLnBrk="0" hangingPunct="0">
              <a:spcBef>
                <a:spcPct val="20000"/>
              </a:spcBef>
              <a:defRPr/>
            </a:pPr>
            <a:endParaRPr lang="en-US" sz="1400" b="0" kern="0" dirty="0">
              <a:solidFill>
                <a:srgbClr val="000066"/>
              </a:solidFill>
              <a:latin typeface="Calibri" pitchFamily="34" charset="0"/>
              <a:ea typeface="+mn-ea"/>
            </a:endParaRPr>
          </a:p>
          <a:p>
            <a:pPr indent="-228600" eaLnBrk="0" hangingPunct="0">
              <a:spcBef>
                <a:spcPct val="20000"/>
              </a:spcBef>
              <a:defRPr/>
            </a:pPr>
            <a:r>
              <a:rPr lang="en-US" sz="1600" kern="0" dirty="0" smtClean="0">
                <a:solidFill>
                  <a:srgbClr val="FF0000"/>
                </a:solidFill>
                <a:latin typeface="Calibri" pitchFamily="34" charset="0"/>
                <a:ea typeface="+mn-ea"/>
              </a:rPr>
              <a:t>   	Key </a:t>
            </a:r>
            <a:r>
              <a:rPr lang="en-US" sz="1600" kern="0" dirty="0">
                <a:solidFill>
                  <a:srgbClr val="FF0000"/>
                </a:solidFill>
                <a:latin typeface="Calibri" pitchFamily="34" charset="0"/>
                <a:ea typeface="+mn-ea"/>
              </a:rPr>
              <a:t>Attributes</a:t>
            </a:r>
            <a:endParaRPr lang="en-US" sz="1400" kern="0" dirty="0">
              <a:solidFill>
                <a:srgbClr val="FF0000"/>
              </a:solidFill>
              <a:latin typeface="Calibri" pitchFamily="34" charset="0"/>
              <a:ea typeface="+mn-ea"/>
            </a:endParaRPr>
          </a:p>
          <a:p>
            <a:pPr lvl="3" indent="-228600" eaLnBrk="0" hangingPunct="0">
              <a:spcBef>
                <a:spcPct val="20000"/>
              </a:spcBef>
              <a:buFont typeface="Arial" pitchFamily="34" charset="0"/>
              <a:buChar char="•"/>
              <a:defRPr/>
            </a:pPr>
            <a:r>
              <a:rPr lang="en-US" sz="1400" b="0" kern="0" dirty="0">
                <a:solidFill>
                  <a:srgbClr val="000066"/>
                </a:solidFill>
                <a:latin typeface="Calibri" pitchFamily="34" charset="0"/>
                <a:ea typeface="+mn-ea"/>
              </a:rPr>
              <a:t>Responsible</a:t>
            </a:r>
          </a:p>
          <a:p>
            <a:pPr lvl="3" indent="-228600" eaLnBrk="0" hangingPunct="0">
              <a:spcBef>
                <a:spcPct val="20000"/>
              </a:spcBef>
              <a:buFont typeface="Arial" pitchFamily="34" charset="0"/>
              <a:buChar char="•"/>
              <a:defRPr/>
            </a:pPr>
            <a:r>
              <a:rPr lang="en-US" sz="1400" b="0" kern="0" dirty="0" smtClean="0">
                <a:solidFill>
                  <a:srgbClr val="000066"/>
                </a:solidFill>
                <a:latin typeface="Calibri" pitchFamily="34" charset="0"/>
                <a:ea typeface="+mn-ea"/>
              </a:rPr>
              <a:t>Mentor</a:t>
            </a:r>
            <a:endParaRPr lang="en-US" sz="1400" b="0" kern="0" dirty="0">
              <a:solidFill>
                <a:srgbClr val="000066"/>
              </a:solidFill>
              <a:latin typeface="Calibri" pitchFamily="34" charset="0"/>
              <a:ea typeface="+mn-ea"/>
            </a:endParaRPr>
          </a:p>
          <a:p>
            <a:pPr lvl="3" indent="-228600" eaLnBrk="0" hangingPunct="0">
              <a:spcBef>
                <a:spcPct val="20000"/>
              </a:spcBef>
              <a:buFont typeface="Arial" pitchFamily="34" charset="0"/>
              <a:buChar char="•"/>
              <a:defRPr/>
            </a:pPr>
            <a:r>
              <a:rPr lang="en-US" sz="1400" b="0" kern="0" dirty="0" smtClean="0">
                <a:solidFill>
                  <a:srgbClr val="000066"/>
                </a:solidFill>
                <a:latin typeface="Calibri" pitchFamily="34" charset="0"/>
                <a:ea typeface="+mn-ea"/>
              </a:rPr>
              <a:t>Collaborative</a:t>
            </a:r>
            <a:endParaRPr lang="en-US" sz="1400" b="0" kern="0" dirty="0">
              <a:solidFill>
                <a:srgbClr val="000066"/>
              </a:solidFill>
              <a:latin typeface="Calibri" pitchFamily="34" charset="0"/>
              <a:ea typeface="+mn-ea"/>
            </a:endParaRPr>
          </a:p>
          <a:p>
            <a:pPr lvl="3" indent="-228600" eaLnBrk="0" hangingPunct="0">
              <a:spcBef>
                <a:spcPct val="20000"/>
              </a:spcBef>
              <a:buFont typeface="Arial" pitchFamily="34" charset="0"/>
              <a:buChar char="•"/>
              <a:defRPr/>
            </a:pPr>
            <a:r>
              <a:rPr lang="en-US" sz="1400" b="0" kern="0" dirty="0">
                <a:solidFill>
                  <a:srgbClr val="000066"/>
                </a:solidFill>
                <a:latin typeface="Calibri" pitchFamily="34" charset="0"/>
                <a:ea typeface="+mn-ea"/>
              </a:rPr>
              <a:t>Committed</a:t>
            </a:r>
          </a:p>
          <a:p>
            <a:pPr lvl="3" indent="-228600" eaLnBrk="0" hangingPunct="0">
              <a:spcBef>
                <a:spcPct val="20000"/>
              </a:spcBef>
              <a:buFont typeface="Arial" pitchFamily="34" charset="0"/>
              <a:buChar char="•"/>
              <a:defRPr/>
            </a:pPr>
            <a:r>
              <a:rPr lang="en-US" sz="1400" b="0" kern="0" dirty="0">
                <a:solidFill>
                  <a:srgbClr val="000066"/>
                </a:solidFill>
                <a:latin typeface="Calibri" pitchFamily="34" charset="0"/>
                <a:ea typeface="+mn-ea"/>
              </a:rPr>
              <a:t>Influential</a:t>
            </a:r>
          </a:p>
          <a:p>
            <a:pPr lvl="3" indent="-228600" eaLnBrk="0" hangingPunct="0">
              <a:spcBef>
                <a:spcPct val="20000"/>
              </a:spcBef>
              <a:buFont typeface="Arial" pitchFamily="34" charset="0"/>
              <a:buChar char="•"/>
              <a:defRPr/>
            </a:pPr>
            <a:r>
              <a:rPr lang="en-US" sz="1400" b="0" kern="0" dirty="0" smtClean="0">
                <a:solidFill>
                  <a:srgbClr val="000066"/>
                </a:solidFill>
                <a:latin typeface="Calibri" pitchFamily="34" charset="0"/>
                <a:ea typeface="+mn-ea"/>
              </a:rPr>
              <a:t>Knowledgeable</a:t>
            </a:r>
          </a:p>
          <a:p>
            <a:pPr lvl="3" indent="-228600" eaLnBrk="0" hangingPunct="0">
              <a:spcBef>
                <a:spcPct val="20000"/>
              </a:spcBef>
              <a:buFont typeface="Arial" pitchFamily="34" charset="0"/>
              <a:buChar char="•"/>
              <a:defRPr/>
            </a:pPr>
            <a:r>
              <a:rPr lang="en-US" sz="1400" b="0" kern="0" dirty="0" smtClean="0">
                <a:solidFill>
                  <a:srgbClr val="000066"/>
                </a:solidFill>
                <a:latin typeface="Calibri" pitchFamily="34" charset="0"/>
                <a:ea typeface="+mn-ea"/>
              </a:rPr>
              <a:t>Respected</a:t>
            </a:r>
          </a:p>
          <a:p>
            <a:pPr lvl="3" indent="-228600" eaLnBrk="0" hangingPunct="0">
              <a:spcBef>
                <a:spcPct val="20000"/>
              </a:spcBef>
              <a:buFont typeface="Arial" pitchFamily="34" charset="0"/>
              <a:buChar char="•"/>
              <a:defRPr/>
            </a:pPr>
            <a:r>
              <a:rPr lang="en-US" sz="1400" b="0" kern="0" dirty="0" smtClean="0">
                <a:solidFill>
                  <a:srgbClr val="000066"/>
                </a:solidFill>
                <a:latin typeface="Calibri" pitchFamily="34" charset="0"/>
                <a:ea typeface="+mn-ea"/>
              </a:rPr>
              <a:t>Organizer</a:t>
            </a:r>
          </a:p>
          <a:p>
            <a:pPr lvl="3" indent="-228600" eaLnBrk="0" hangingPunct="0">
              <a:spcBef>
                <a:spcPct val="20000"/>
              </a:spcBef>
              <a:buFont typeface="Arial" pitchFamily="34" charset="0"/>
              <a:buChar char="•"/>
              <a:defRPr/>
            </a:pPr>
            <a:r>
              <a:rPr lang="en-US" sz="1400" b="0" kern="0" dirty="0" smtClean="0">
                <a:solidFill>
                  <a:srgbClr val="000066"/>
                </a:solidFill>
                <a:latin typeface="Calibri" pitchFamily="34" charset="0"/>
                <a:ea typeface="+mn-ea"/>
              </a:rPr>
              <a:t>Leader</a:t>
            </a:r>
          </a:p>
          <a:p>
            <a:pPr marL="1143000" lvl="3" eaLnBrk="0" hangingPunct="0">
              <a:spcBef>
                <a:spcPct val="20000"/>
              </a:spcBef>
              <a:defRPr/>
            </a:pPr>
            <a:endParaRPr lang="en-US" sz="1800" b="0" kern="0" dirty="0">
              <a:solidFill>
                <a:srgbClr val="000066"/>
              </a:solidFill>
              <a:latin typeface="Calibri" pitchFamily="34" charset="0"/>
              <a:ea typeface="+mn-ea"/>
            </a:endParaRPr>
          </a:p>
          <a:p>
            <a:pPr lvl="1" eaLnBrk="0" hangingPunct="0">
              <a:spcBef>
                <a:spcPct val="20000"/>
              </a:spcBef>
              <a:defRPr/>
            </a:pPr>
            <a:r>
              <a:rPr lang="en-US" sz="1600" b="0" kern="0" dirty="0" smtClean="0">
                <a:solidFill>
                  <a:srgbClr val="FF0000"/>
                </a:solidFill>
                <a:latin typeface="Calibri" pitchFamily="34" charset="0"/>
                <a:ea typeface="+mn-ea"/>
              </a:rPr>
              <a:t> </a:t>
            </a:r>
            <a:endParaRPr lang="en-US" sz="1400" b="0" kern="0" dirty="0">
              <a:solidFill>
                <a:srgbClr val="000066"/>
              </a:solidFill>
              <a:latin typeface="Calibri" pitchFamily="34" charset="0"/>
              <a:ea typeface="+mn-ea"/>
            </a:endParaRPr>
          </a:p>
          <a:p>
            <a:pPr lvl="1" eaLnBrk="0" hangingPunct="0">
              <a:spcBef>
                <a:spcPct val="20000"/>
              </a:spcBef>
              <a:defRPr/>
            </a:pPr>
            <a:endParaRPr lang="en-US" sz="1800" b="0" kern="0" dirty="0">
              <a:solidFill>
                <a:srgbClr val="000066"/>
              </a:solidFill>
              <a:latin typeface="Calibri" pitchFamily="34" charset="0"/>
              <a:ea typeface="+mn-ea"/>
            </a:endParaRPr>
          </a:p>
        </p:txBody>
      </p:sp>
      <p:sp>
        <p:nvSpPr>
          <p:cNvPr id="7" name="Rectangle 6"/>
          <p:cNvSpPr/>
          <p:nvPr/>
        </p:nvSpPr>
        <p:spPr>
          <a:xfrm>
            <a:off x="720688" y="5373469"/>
            <a:ext cx="7702624" cy="646331"/>
          </a:xfrm>
          <a:prstGeom prst="rect">
            <a:avLst/>
          </a:prstGeom>
        </p:spPr>
        <p:txBody>
          <a:bodyPr wrap="square">
            <a:spAutoFit/>
          </a:bodyPr>
          <a:lstStyle/>
          <a:p>
            <a:pPr algn="ctr"/>
            <a:r>
              <a:rPr lang="en-US" sz="1800" b="0" dirty="0" smtClean="0">
                <a:solidFill>
                  <a:prstClr val="black"/>
                </a:solidFill>
                <a:latin typeface="Arial" pitchFamily="34" charset="0"/>
                <a:ea typeface="+mn-ea"/>
              </a:rPr>
              <a:t>This role provides management support to the program in terms of risks, issues, reports and budgets</a:t>
            </a:r>
            <a:endParaRPr lang="en-US" sz="1800" b="0" dirty="0">
              <a:solidFill>
                <a:prstClr val="black"/>
              </a:solidFill>
              <a:latin typeface="Arial" pitchFamily="34" charset="0"/>
              <a:ea typeface="+mn-ea"/>
            </a:endParaRPr>
          </a:p>
        </p:txBody>
      </p:sp>
    </p:spTree>
    <p:extLst>
      <p:ext uri="{BB962C8B-B14F-4D97-AF65-F5344CB8AC3E}">
        <p14:creationId xmlns:p14="http://schemas.microsoft.com/office/powerpoint/2010/main" val="3578658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 Team Lead</a:t>
            </a:r>
            <a:endParaRPr lang="en-US" dirty="0"/>
          </a:p>
        </p:txBody>
      </p:sp>
      <p:sp>
        <p:nvSpPr>
          <p:cNvPr id="4" name="Slide Number Placeholder 3"/>
          <p:cNvSpPr>
            <a:spLocks noGrp="1"/>
          </p:cNvSpPr>
          <p:nvPr>
            <p:ph type="sldNum" sz="quarter" idx="10"/>
          </p:nvPr>
        </p:nvSpPr>
        <p:spPr/>
        <p:txBody>
          <a:bodyPr/>
          <a:lstStyle/>
          <a:p>
            <a:pPr>
              <a:defRPr/>
            </a:pPr>
            <a:fld id="{67809BFA-306B-4129-8F3B-9A94B5C6518F}" type="slidenum">
              <a:rPr lang="en-US" smtClean="0">
                <a:solidFill>
                  <a:srgbClr val="00B050"/>
                </a:solidFill>
              </a:rPr>
              <a:pPr>
                <a:defRPr/>
              </a:pPr>
              <a:t>27</a:t>
            </a:fld>
            <a:endParaRPr lang="en-US" dirty="0">
              <a:solidFill>
                <a:srgbClr val="00B050"/>
              </a:solidFill>
            </a:endParaRPr>
          </a:p>
        </p:txBody>
      </p:sp>
      <p:sp>
        <p:nvSpPr>
          <p:cNvPr id="6" name="TextBox 6"/>
          <p:cNvSpPr txBox="1">
            <a:spLocks noGrp="1" noChangeArrowheads="1"/>
          </p:cNvSpPr>
          <p:nvPr>
            <p:ph idx="4294967295"/>
          </p:nvPr>
        </p:nvSpPr>
        <p:spPr bwMode="auto">
          <a:xfrm>
            <a:off x="320040" y="822960"/>
            <a:ext cx="8503920" cy="1618905"/>
          </a:xfrm>
          <a:prstGeom prst="rect">
            <a:avLst/>
          </a:prstGeom>
          <a:noFill/>
          <a:ln w="9525">
            <a:noFill/>
            <a:miter lim="800000"/>
            <a:headEnd/>
            <a:tailEnd/>
          </a:ln>
        </p:spPr>
        <p:txBody>
          <a:bodyPr wrap="square">
            <a:spAutoFit/>
          </a:bodyPr>
          <a:lstStyle/>
          <a:p>
            <a:pPr marL="0" indent="0">
              <a:buNone/>
            </a:pPr>
            <a:r>
              <a:rPr lang="en-US" sz="1600" dirty="0" smtClean="0">
                <a:latin typeface="Lucida Grande"/>
              </a:rPr>
              <a:t>Meta Team Lead</a:t>
            </a:r>
            <a:r>
              <a:rPr lang="en-US" sz="1600" dirty="0">
                <a:latin typeface="Lucida Grande"/>
              </a:rPr>
              <a:t> </a:t>
            </a:r>
            <a:r>
              <a:rPr lang="en-US" sz="1600" dirty="0" smtClean="0">
                <a:latin typeface="Lucida Grande"/>
              </a:rPr>
              <a:t>works with the Chief Business Product Owner and Program Manager to ensure the success of the Program. Collaborates with Concept Team Leads to support the program by identifying critical path, mitigating risks, resolving technical challenges/dependencies within, across concept teams and outside the program. Works closely and in tandem with the Agile Coach.</a:t>
            </a:r>
          </a:p>
          <a:p>
            <a:pPr marL="0" indent="0">
              <a:buNone/>
            </a:pPr>
            <a:r>
              <a:rPr lang="en-US" sz="1600" dirty="0" smtClean="0">
                <a:latin typeface="Lucida Grande"/>
              </a:rPr>
              <a:t> </a:t>
            </a:r>
            <a:endParaRPr lang="en-US" sz="1600" dirty="0">
              <a:solidFill>
                <a:prstClr val="black"/>
              </a:solidFill>
              <a:latin typeface="Lucida Grande"/>
            </a:endParaRPr>
          </a:p>
        </p:txBody>
      </p:sp>
      <p:sp>
        <p:nvSpPr>
          <p:cNvPr id="9" name="Content Placeholder 9"/>
          <p:cNvSpPr txBox="1">
            <a:spLocks/>
          </p:cNvSpPr>
          <p:nvPr/>
        </p:nvSpPr>
        <p:spPr bwMode="auto">
          <a:xfrm>
            <a:off x="457200" y="1988840"/>
            <a:ext cx="8229600" cy="4032448"/>
          </a:xfrm>
          <a:prstGeom prst="rect">
            <a:avLst/>
          </a:prstGeom>
          <a:noFill/>
          <a:ln w="9525">
            <a:noFill/>
            <a:miter lim="800000"/>
            <a:headEnd/>
            <a:tailEnd/>
          </a:ln>
        </p:spPr>
        <p:txBody>
          <a:bodyPr numCol="2" anchor="b"/>
          <a:lstStyle/>
          <a:p>
            <a:pPr eaLnBrk="0" hangingPunct="0">
              <a:spcBef>
                <a:spcPct val="20000"/>
              </a:spcBef>
              <a:defRPr/>
            </a:pPr>
            <a:r>
              <a:rPr lang="en-US" sz="1600" kern="0" dirty="0">
                <a:solidFill>
                  <a:srgbClr val="FF0000"/>
                </a:solidFill>
                <a:latin typeface="Lucida Grande"/>
                <a:ea typeface="+mn-ea"/>
              </a:rPr>
              <a:t>Key </a:t>
            </a:r>
            <a:r>
              <a:rPr lang="en-US" sz="1600" kern="0" dirty="0" smtClean="0">
                <a:solidFill>
                  <a:srgbClr val="FF0000"/>
                </a:solidFill>
                <a:latin typeface="Lucida Grande"/>
                <a:ea typeface="+mn-ea"/>
              </a:rPr>
              <a:t>Responsibilities		</a:t>
            </a:r>
            <a:endParaRPr lang="en-US" sz="1600" kern="0" dirty="0">
              <a:solidFill>
                <a:srgbClr val="FF0000"/>
              </a:solidFill>
              <a:latin typeface="Lucida Grande"/>
              <a:ea typeface="+mn-ea"/>
            </a:endParaRPr>
          </a:p>
          <a:p>
            <a:pPr lvl="1"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Owns Program Critical Path</a:t>
            </a:r>
          </a:p>
          <a:p>
            <a:pPr lvl="1"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Support Chief Business Product Owner in prioritization</a:t>
            </a:r>
          </a:p>
          <a:p>
            <a:pPr lvl="1"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Support release planning</a:t>
            </a:r>
          </a:p>
          <a:p>
            <a:pPr lvl="1"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Identify engineering dependencies within &amp; externally across program(s)</a:t>
            </a:r>
          </a:p>
          <a:p>
            <a:pPr lvl="1"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Identify Architecture Risks</a:t>
            </a:r>
          </a:p>
          <a:p>
            <a:pPr lvl="1"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Guide concept team leads from program content</a:t>
            </a:r>
            <a:endParaRPr lang="en-US" sz="1400" b="0" kern="0" dirty="0">
              <a:solidFill>
                <a:srgbClr val="000066"/>
              </a:solidFill>
              <a:latin typeface="Lucida Grande"/>
              <a:ea typeface="+mn-ea"/>
            </a:endParaRPr>
          </a:p>
          <a:p>
            <a:pPr lvl="1"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Resolve issues/Blocks outside the Meta/Concept team purview</a:t>
            </a:r>
          </a:p>
          <a:p>
            <a:pPr lvl="1"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Resource  Management (may push to PM)</a:t>
            </a:r>
          </a:p>
          <a:p>
            <a:pPr lvl="1"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Daikibo &amp; Agile Champion</a:t>
            </a:r>
          </a:p>
          <a:p>
            <a:pPr lvl="1" indent="-228600" eaLnBrk="0" hangingPunct="0">
              <a:spcBef>
                <a:spcPct val="20000"/>
              </a:spcBef>
              <a:buFont typeface="Arial" pitchFamily="34" charset="0"/>
              <a:buChar char="•"/>
              <a:defRPr/>
            </a:pPr>
            <a:endParaRPr lang="en-US" sz="1400" b="0" kern="0" dirty="0" smtClean="0">
              <a:solidFill>
                <a:srgbClr val="000066"/>
              </a:solidFill>
              <a:latin typeface="Lucida Grande"/>
              <a:ea typeface="+mn-ea"/>
            </a:endParaRPr>
          </a:p>
          <a:p>
            <a:pPr lvl="1" indent="-228600" eaLnBrk="0" hangingPunct="0">
              <a:spcBef>
                <a:spcPct val="20000"/>
              </a:spcBef>
              <a:buFont typeface="Arial" pitchFamily="34" charset="0"/>
              <a:buChar char="•"/>
              <a:defRPr/>
            </a:pPr>
            <a:endParaRPr lang="en-US" sz="1400" b="0" kern="0" dirty="0" smtClean="0">
              <a:solidFill>
                <a:srgbClr val="000066"/>
              </a:solidFill>
              <a:latin typeface="Lucida Grande"/>
              <a:ea typeface="+mn-ea"/>
            </a:endParaRPr>
          </a:p>
          <a:p>
            <a:pPr indent="-228600" eaLnBrk="0" hangingPunct="0">
              <a:spcBef>
                <a:spcPct val="20000"/>
              </a:spcBef>
              <a:defRPr/>
            </a:pPr>
            <a:r>
              <a:rPr lang="en-US" sz="1600" kern="0" dirty="0" smtClean="0">
                <a:solidFill>
                  <a:srgbClr val="FF0000"/>
                </a:solidFill>
                <a:latin typeface="Lucida Grande"/>
                <a:ea typeface="+mn-ea"/>
              </a:rPr>
              <a:t>   	Key </a:t>
            </a:r>
            <a:r>
              <a:rPr lang="en-US" sz="1600" kern="0" dirty="0">
                <a:solidFill>
                  <a:srgbClr val="FF0000"/>
                </a:solidFill>
                <a:latin typeface="Lucida Grande"/>
                <a:ea typeface="+mn-ea"/>
              </a:rPr>
              <a:t>Attributes</a:t>
            </a:r>
            <a:endParaRPr lang="en-US" sz="1400" kern="0" dirty="0">
              <a:solidFill>
                <a:srgbClr val="FF0000"/>
              </a:solidFill>
              <a:latin typeface="Lucida Grande"/>
              <a:ea typeface="+mn-ea"/>
            </a:endParaRPr>
          </a:p>
          <a:p>
            <a:pPr lvl="3" indent="-228600" eaLnBrk="0" hangingPunct="0">
              <a:spcBef>
                <a:spcPct val="20000"/>
              </a:spcBef>
              <a:buFont typeface="Arial" pitchFamily="34" charset="0"/>
              <a:buChar char="•"/>
              <a:defRPr/>
            </a:pPr>
            <a:r>
              <a:rPr lang="en-US" sz="1400" b="0" kern="0" dirty="0">
                <a:solidFill>
                  <a:srgbClr val="000066"/>
                </a:solidFill>
                <a:latin typeface="Lucida Grande"/>
                <a:ea typeface="+mn-ea"/>
              </a:rPr>
              <a:t>Responsible</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Mentor</a:t>
            </a:r>
            <a:endParaRPr lang="en-US" sz="1400" b="0" kern="0" dirty="0">
              <a:solidFill>
                <a:srgbClr val="000066"/>
              </a:solidFill>
              <a:latin typeface="Lucida Grande"/>
              <a:ea typeface="+mn-ea"/>
            </a:endParaRP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Collaborative</a:t>
            </a:r>
            <a:endParaRPr lang="en-US" sz="1400" b="0" kern="0" dirty="0">
              <a:solidFill>
                <a:srgbClr val="000066"/>
              </a:solidFill>
              <a:latin typeface="Lucida Grande"/>
              <a:ea typeface="+mn-ea"/>
            </a:endParaRPr>
          </a:p>
          <a:p>
            <a:pPr lvl="3" indent="-228600" eaLnBrk="0" hangingPunct="0">
              <a:spcBef>
                <a:spcPct val="20000"/>
              </a:spcBef>
              <a:buFont typeface="Arial" pitchFamily="34" charset="0"/>
              <a:buChar char="•"/>
              <a:defRPr/>
            </a:pPr>
            <a:r>
              <a:rPr lang="en-US" sz="1400" b="0" kern="0" dirty="0">
                <a:solidFill>
                  <a:srgbClr val="000066"/>
                </a:solidFill>
                <a:latin typeface="Lucida Grande"/>
                <a:ea typeface="+mn-ea"/>
              </a:rPr>
              <a:t>Committed</a:t>
            </a:r>
          </a:p>
          <a:p>
            <a:pPr lvl="3" indent="-228600" eaLnBrk="0" hangingPunct="0">
              <a:spcBef>
                <a:spcPct val="20000"/>
              </a:spcBef>
              <a:buFont typeface="Arial" pitchFamily="34" charset="0"/>
              <a:buChar char="•"/>
              <a:defRPr/>
            </a:pPr>
            <a:r>
              <a:rPr lang="en-US" sz="1400" b="0" kern="0" dirty="0">
                <a:solidFill>
                  <a:srgbClr val="000066"/>
                </a:solidFill>
                <a:latin typeface="Lucida Grande"/>
                <a:ea typeface="+mn-ea"/>
              </a:rPr>
              <a:t>Influential</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Knowledgeable</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Respected</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Organizer</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Champion</a:t>
            </a:r>
          </a:p>
          <a:p>
            <a:pPr marL="1143000" lvl="3" eaLnBrk="0" hangingPunct="0">
              <a:spcBef>
                <a:spcPct val="20000"/>
              </a:spcBef>
              <a:defRPr/>
            </a:pPr>
            <a:endParaRPr lang="en-US" sz="1800" b="0" kern="0" dirty="0">
              <a:solidFill>
                <a:srgbClr val="000066"/>
              </a:solidFill>
              <a:latin typeface="Lucida Grande"/>
              <a:ea typeface="+mn-ea"/>
            </a:endParaRPr>
          </a:p>
          <a:p>
            <a:pPr lvl="1" eaLnBrk="0" hangingPunct="0">
              <a:spcBef>
                <a:spcPct val="20000"/>
              </a:spcBef>
              <a:defRPr/>
            </a:pPr>
            <a:r>
              <a:rPr lang="en-US" sz="1600" b="0" kern="0" dirty="0" smtClean="0">
                <a:solidFill>
                  <a:srgbClr val="FF0000"/>
                </a:solidFill>
                <a:latin typeface="Lucida Grande"/>
                <a:ea typeface="+mn-ea"/>
              </a:rPr>
              <a:t> </a:t>
            </a:r>
            <a:endParaRPr lang="en-US" sz="1400" b="0" kern="0" dirty="0">
              <a:solidFill>
                <a:srgbClr val="000066"/>
              </a:solidFill>
              <a:latin typeface="Lucida Grande"/>
              <a:ea typeface="+mn-ea"/>
            </a:endParaRPr>
          </a:p>
          <a:p>
            <a:pPr lvl="1" eaLnBrk="0" hangingPunct="0">
              <a:spcBef>
                <a:spcPct val="20000"/>
              </a:spcBef>
              <a:defRPr/>
            </a:pPr>
            <a:endParaRPr lang="en-US" sz="1800" b="0" kern="0" dirty="0">
              <a:solidFill>
                <a:srgbClr val="000066"/>
              </a:solidFill>
              <a:latin typeface="Lucida Grande"/>
              <a:ea typeface="+mn-ea"/>
            </a:endParaRPr>
          </a:p>
        </p:txBody>
      </p:sp>
      <p:sp>
        <p:nvSpPr>
          <p:cNvPr id="7" name="Rectangle 6"/>
          <p:cNvSpPr/>
          <p:nvPr/>
        </p:nvSpPr>
        <p:spPr>
          <a:xfrm>
            <a:off x="685800" y="5518973"/>
            <a:ext cx="7543800" cy="646331"/>
          </a:xfrm>
          <a:prstGeom prst="rect">
            <a:avLst/>
          </a:prstGeom>
        </p:spPr>
        <p:txBody>
          <a:bodyPr wrap="square">
            <a:spAutoFit/>
          </a:bodyPr>
          <a:lstStyle/>
          <a:p>
            <a:pPr algn="ctr"/>
            <a:r>
              <a:rPr lang="en-US" sz="1800" b="0" dirty="0" smtClean="0">
                <a:solidFill>
                  <a:prstClr val="black"/>
                </a:solidFill>
                <a:latin typeface="Lucida Grande"/>
                <a:ea typeface="+mn-ea"/>
              </a:rPr>
              <a:t>This role helps Chief Business Product Owner to identify critical path, engineering dependencies and architecture risks</a:t>
            </a:r>
            <a:endParaRPr lang="en-US" sz="1800" b="0" dirty="0">
              <a:solidFill>
                <a:prstClr val="black"/>
              </a:solidFill>
              <a:latin typeface="Lucida Grande"/>
              <a:ea typeface="+mn-ea"/>
            </a:endParaRPr>
          </a:p>
        </p:txBody>
      </p:sp>
    </p:spTree>
    <p:extLst>
      <p:ext uri="{BB962C8B-B14F-4D97-AF65-F5344CB8AC3E}">
        <p14:creationId xmlns:p14="http://schemas.microsoft.com/office/powerpoint/2010/main" val="24605653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Team Lead</a:t>
            </a:r>
            <a:endParaRPr lang="en-US" dirty="0"/>
          </a:p>
        </p:txBody>
      </p:sp>
      <p:sp>
        <p:nvSpPr>
          <p:cNvPr id="4" name="Slide Number Placeholder 3"/>
          <p:cNvSpPr>
            <a:spLocks noGrp="1"/>
          </p:cNvSpPr>
          <p:nvPr>
            <p:ph type="sldNum" sz="quarter" idx="10"/>
          </p:nvPr>
        </p:nvSpPr>
        <p:spPr/>
        <p:txBody>
          <a:bodyPr/>
          <a:lstStyle/>
          <a:p>
            <a:pPr>
              <a:defRPr/>
            </a:pPr>
            <a:fld id="{67809BFA-306B-4129-8F3B-9A94B5C6518F}" type="slidenum">
              <a:rPr lang="en-US" smtClean="0">
                <a:solidFill>
                  <a:srgbClr val="00B050"/>
                </a:solidFill>
              </a:rPr>
              <a:pPr>
                <a:defRPr/>
              </a:pPr>
              <a:t>28</a:t>
            </a:fld>
            <a:endParaRPr lang="en-US" dirty="0">
              <a:solidFill>
                <a:srgbClr val="00B050"/>
              </a:solidFill>
            </a:endParaRPr>
          </a:p>
        </p:txBody>
      </p:sp>
      <p:sp>
        <p:nvSpPr>
          <p:cNvPr id="6" name="TextBox 6"/>
          <p:cNvSpPr txBox="1">
            <a:spLocks noGrp="1" noChangeArrowheads="1"/>
          </p:cNvSpPr>
          <p:nvPr>
            <p:ph idx="4294967295"/>
          </p:nvPr>
        </p:nvSpPr>
        <p:spPr bwMode="auto">
          <a:xfrm>
            <a:off x="320040" y="822960"/>
            <a:ext cx="8503920" cy="1126462"/>
          </a:xfrm>
          <a:prstGeom prst="rect">
            <a:avLst/>
          </a:prstGeom>
          <a:noFill/>
          <a:ln w="9525">
            <a:noFill/>
            <a:miter lim="800000"/>
            <a:headEnd/>
            <a:tailEnd/>
          </a:ln>
        </p:spPr>
        <p:txBody>
          <a:bodyPr wrap="square">
            <a:spAutoFit/>
          </a:bodyPr>
          <a:lstStyle/>
          <a:p>
            <a:pPr marL="0" indent="0">
              <a:buNone/>
            </a:pPr>
            <a:r>
              <a:rPr lang="en-US" sz="1600" dirty="0" smtClean="0">
                <a:latin typeface="Lucida Grande"/>
              </a:rPr>
              <a:t>Concept Team Lead</a:t>
            </a:r>
            <a:r>
              <a:rPr lang="en-US" sz="1600" dirty="0">
                <a:latin typeface="Lucida Grande"/>
              </a:rPr>
              <a:t> </a:t>
            </a:r>
            <a:r>
              <a:rPr lang="en-US" sz="1600" dirty="0" smtClean="0">
                <a:latin typeface="Lucida Grande"/>
              </a:rPr>
              <a:t>works with the Business Product Owner and Meta Team Lead to ensure the success of the Program. Supports  the program by identifying &amp; managing critical path across teams for the concept area, identifies engineering dependencies across teams</a:t>
            </a:r>
          </a:p>
          <a:p>
            <a:pPr marL="0" indent="0">
              <a:buNone/>
            </a:pPr>
            <a:r>
              <a:rPr lang="en-US" sz="1600" dirty="0" smtClean="0">
                <a:latin typeface="Lucida Grande"/>
              </a:rPr>
              <a:t> </a:t>
            </a:r>
            <a:endParaRPr lang="en-US" sz="1600" dirty="0">
              <a:solidFill>
                <a:prstClr val="black"/>
              </a:solidFill>
              <a:latin typeface="Lucida Grande"/>
            </a:endParaRPr>
          </a:p>
        </p:txBody>
      </p:sp>
      <p:sp>
        <p:nvSpPr>
          <p:cNvPr id="9" name="Content Placeholder 9"/>
          <p:cNvSpPr txBox="1">
            <a:spLocks/>
          </p:cNvSpPr>
          <p:nvPr/>
        </p:nvSpPr>
        <p:spPr bwMode="auto">
          <a:xfrm>
            <a:off x="457200" y="1628800"/>
            <a:ext cx="8686800" cy="3816424"/>
          </a:xfrm>
          <a:prstGeom prst="rect">
            <a:avLst/>
          </a:prstGeom>
          <a:noFill/>
          <a:ln w="9525">
            <a:noFill/>
            <a:miter lim="800000"/>
            <a:headEnd/>
            <a:tailEnd/>
          </a:ln>
        </p:spPr>
        <p:txBody>
          <a:bodyPr numCol="2" anchor="b"/>
          <a:lstStyle/>
          <a:p>
            <a:pPr eaLnBrk="0" hangingPunct="0">
              <a:spcBef>
                <a:spcPct val="20000"/>
              </a:spcBef>
              <a:defRPr/>
            </a:pPr>
            <a:r>
              <a:rPr lang="en-US" sz="1600" kern="0" dirty="0">
                <a:solidFill>
                  <a:srgbClr val="FF0000"/>
                </a:solidFill>
                <a:latin typeface="Lucida Grande"/>
                <a:ea typeface="+mn-ea"/>
              </a:rPr>
              <a:t>Key </a:t>
            </a:r>
            <a:r>
              <a:rPr lang="en-US" sz="1600" kern="0" dirty="0" smtClean="0">
                <a:solidFill>
                  <a:srgbClr val="FF0000"/>
                </a:solidFill>
                <a:latin typeface="Lucida Grande"/>
                <a:ea typeface="+mn-ea"/>
              </a:rPr>
              <a:t>Responsibilities		</a:t>
            </a:r>
            <a:endParaRPr lang="en-US" sz="1600" kern="0" dirty="0">
              <a:solidFill>
                <a:srgbClr val="FF0000"/>
              </a:solidFill>
              <a:latin typeface="Lucida Grande"/>
              <a:ea typeface="+mn-ea"/>
            </a:endParaRPr>
          </a:p>
          <a:p>
            <a:pPr lvl="1"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Owns Critical Path within Concept team</a:t>
            </a:r>
          </a:p>
          <a:p>
            <a:pPr lvl="1"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Support Business Product Owner in prioritization</a:t>
            </a:r>
          </a:p>
          <a:p>
            <a:pPr lvl="1"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Identify engineering dependencies within </a:t>
            </a:r>
            <a:r>
              <a:rPr lang="en-US" sz="1400" b="0" kern="0" dirty="0">
                <a:solidFill>
                  <a:srgbClr val="000066"/>
                </a:solidFill>
                <a:latin typeface="Lucida Grande"/>
                <a:ea typeface="+mn-ea"/>
              </a:rPr>
              <a:t> </a:t>
            </a:r>
            <a:r>
              <a:rPr lang="en-US" sz="1400" b="0" kern="0" dirty="0" smtClean="0">
                <a:solidFill>
                  <a:srgbClr val="000066"/>
                </a:solidFill>
                <a:latin typeface="Lucida Grande"/>
                <a:ea typeface="+mn-ea"/>
              </a:rPr>
              <a:t>Concept team</a:t>
            </a:r>
          </a:p>
          <a:p>
            <a:pPr lvl="1"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Identify Architecture Risks for Concept team</a:t>
            </a:r>
          </a:p>
          <a:p>
            <a:pPr lvl="1"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Escalate technical issues and risks  to meta team lead</a:t>
            </a:r>
            <a:endParaRPr lang="en-US" sz="1400" b="0" kern="0" dirty="0">
              <a:solidFill>
                <a:srgbClr val="000066"/>
              </a:solidFill>
              <a:latin typeface="Lucida Grande"/>
              <a:ea typeface="+mn-ea"/>
            </a:endParaRPr>
          </a:p>
          <a:p>
            <a:pPr lvl="1"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Resolve technical issues  blocks within Concept  and delivery teams  under concept team</a:t>
            </a:r>
          </a:p>
          <a:p>
            <a:pPr lvl="1"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Resource Management</a:t>
            </a:r>
          </a:p>
          <a:p>
            <a:pPr lvl="1"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Works with ATFs</a:t>
            </a:r>
          </a:p>
          <a:p>
            <a:pPr lvl="1"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Daikibo &amp; Agile Champion</a:t>
            </a:r>
          </a:p>
          <a:p>
            <a:pPr lvl="1" indent="-228600" eaLnBrk="0" hangingPunct="0">
              <a:spcBef>
                <a:spcPct val="20000"/>
              </a:spcBef>
              <a:buFont typeface="Arial" pitchFamily="34" charset="0"/>
              <a:buChar char="•"/>
              <a:defRPr/>
            </a:pPr>
            <a:endParaRPr lang="en-US" sz="1400" b="0" kern="0" dirty="0" smtClean="0">
              <a:solidFill>
                <a:srgbClr val="000066"/>
              </a:solidFill>
              <a:latin typeface="Lucida Grande"/>
              <a:ea typeface="+mn-ea"/>
            </a:endParaRPr>
          </a:p>
          <a:p>
            <a:pPr indent="-228600" eaLnBrk="0" hangingPunct="0">
              <a:spcBef>
                <a:spcPct val="20000"/>
              </a:spcBef>
              <a:defRPr/>
            </a:pPr>
            <a:r>
              <a:rPr lang="en-US" sz="1600" kern="0" dirty="0" smtClean="0">
                <a:solidFill>
                  <a:srgbClr val="FF0000"/>
                </a:solidFill>
                <a:latin typeface="Lucida Grande"/>
                <a:ea typeface="+mn-ea"/>
              </a:rPr>
              <a:t>   	Key </a:t>
            </a:r>
            <a:r>
              <a:rPr lang="en-US" sz="1600" kern="0" dirty="0">
                <a:solidFill>
                  <a:srgbClr val="FF0000"/>
                </a:solidFill>
                <a:latin typeface="Lucida Grande"/>
                <a:ea typeface="+mn-ea"/>
              </a:rPr>
              <a:t>Attributes</a:t>
            </a:r>
            <a:endParaRPr lang="en-US" sz="1400" kern="0" dirty="0">
              <a:solidFill>
                <a:srgbClr val="FF0000"/>
              </a:solidFill>
              <a:latin typeface="Lucida Grande"/>
              <a:ea typeface="+mn-ea"/>
            </a:endParaRPr>
          </a:p>
          <a:p>
            <a:pPr lvl="3" indent="-228600" eaLnBrk="0" hangingPunct="0">
              <a:spcBef>
                <a:spcPct val="20000"/>
              </a:spcBef>
              <a:buFont typeface="Arial" pitchFamily="34" charset="0"/>
              <a:buChar char="•"/>
              <a:defRPr/>
            </a:pPr>
            <a:r>
              <a:rPr lang="en-US" sz="1400" b="0" kern="0" dirty="0">
                <a:solidFill>
                  <a:srgbClr val="000066"/>
                </a:solidFill>
                <a:latin typeface="Lucida Grande"/>
                <a:ea typeface="+mn-ea"/>
              </a:rPr>
              <a:t>Responsible</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Mentor</a:t>
            </a:r>
            <a:endParaRPr lang="en-US" sz="1400" b="0" kern="0" dirty="0">
              <a:solidFill>
                <a:srgbClr val="000066"/>
              </a:solidFill>
              <a:latin typeface="Lucida Grande"/>
              <a:ea typeface="+mn-ea"/>
            </a:endParaRP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Collaborative</a:t>
            </a:r>
            <a:endParaRPr lang="en-US" sz="1400" b="0" kern="0" dirty="0">
              <a:solidFill>
                <a:srgbClr val="000066"/>
              </a:solidFill>
              <a:latin typeface="Lucida Grande"/>
              <a:ea typeface="+mn-ea"/>
            </a:endParaRPr>
          </a:p>
          <a:p>
            <a:pPr lvl="3" indent="-228600" eaLnBrk="0" hangingPunct="0">
              <a:spcBef>
                <a:spcPct val="20000"/>
              </a:spcBef>
              <a:buFont typeface="Arial" pitchFamily="34" charset="0"/>
              <a:buChar char="•"/>
              <a:defRPr/>
            </a:pPr>
            <a:r>
              <a:rPr lang="en-US" sz="1400" b="0" kern="0" dirty="0">
                <a:solidFill>
                  <a:srgbClr val="000066"/>
                </a:solidFill>
                <a:latin typeface="Lucida Grande"/>
                <a:ea typeface="+mn-ea"/>
              </a:rPr>
              <a:t>Committed</a:t>
            </a:r>
          </a:p>
          <a:p>
            <a:pPr lvl="3" indent="-228600" eaLnBrk="0" hangingPunct="0">
              <a:spcBef>
                <a:spcPct val="20000"/>
              </a:spcBef>
              <a:buFont typeface="Arial" pitchFamily="34" charset="0"/>
              <a:buChar char="•"/>
              <a:defRPr/>
            </a:pPr>
            <a:r>
              <a:rPr lang="en-US" sz="1400" b="0" kern="0" dirty="0">
                <a:solidFill>
                  <a:srgbClr val="000066"/>
                </a:solidFill>
                <a:latin typeface="Lucida Grande"/>
                <a:ea typeface="+mn-ea"/>
              </a:rPr>
              <a:t>Influential</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Knowledgeable</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Respected</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Organizer</a:t>
            </a:r>
          </a:p>
          <a:p>
            <a:pPr lvl="3" indent="-228600" eaLnBrk="0" hangingPunct="0">
              <a:spcBef>
                <a:spcPct val="20000"/>
              </a:spcBef>
              <a:buFont typeface="Arial" pitchFamily="34" charset="0"/>
              <a:buChar char="•"/>
              <a:defRPr/>
            </a:pPr>
            <a:r>
              <a:rPr lang="en-US" sz="1400" b="0" kern="0" dirty="0" smtClean="0">
                <a:solidFill>
                  <a:srgbClr val="000066"/>
                </a:solidFill>
                <a:latin typeface="Lucida Grande"/>
                <a:ea typeface="+mn-ea"/>
              </a:rPr>
              <a:t>Leader</a:t>
            </a:r>
          </a:p>
          <a:p>
            <a:pPr marL="1143000" lvl="3" eaLnBrk="0" hangingPunct="0">
              <a:spcBef>
                <a:spcPct val="20000"/>
              </a:spcBef>
              <a:defRPr/>
            </a:pPr>
            <a:endParaRPr lang="en-US" sz="1800" b="0" kern="0" dirty="0">
              <a:solidFill>
                <a:srgbClr val="000066"/>
              </a:solidFill>
              <a:latin typeface="Lucida Grande"/>
              <a:ea typeface="+mn-ea"/>
            </a:endParaRPr>
          </a:p>
          <a:p>
            <a:pPr lvl="1" eaLnBrk="0" hangingPunct="0">
              <a:spcBef>
                <a:spcPct val="20000"/>
              </a:spcBef>
              <a:defRPr/>
            </a:pPr>
            <a:r>
              <a:rPr lang="en-US" sz="1600" b="0" kern="0" dirty="0" smtClean="0">
                <a:solidFill>
                  <a:srgbClr val="FF0000"/>
                </a:solidFill>
                <a:latin typeface="Lucida Grande"/>
                <a:ea typeface="+mn-ea"/>
              </a:rPr>
              <a:t> </a:t>
            </a:r>
            <a:endParaRPr lang="en-US" sz="1400" b="0" kern="0" dirty="0">
              <a:solidFill>
                <a:srgbClr val="000066"/>
              </a:solidFill>
              <a:latin typeface="Lucida Grande"/>
              <a:ea typeface="+mn-ea"/>
            </a:endParaRPr>
          </a:p>
          <a:p>
            <a:pPr lvl="1" eaLnBrk="0" hangingPunct="0">
              <a:spcBef>
                <a:spcPct val="20000"/>
              </a:spcBef>
              <a:defRPr/>
            </a:pPr>
            <a:endParaRPr lang="en-US" sz="1800" b="0" kern="0" dirty="0">
              <a:solidFill>
                <a:srgbClr val="000066"/>
              </a:solidFill>
              <a:latin typeface="Lucida Grande"/>
              <a:ea typeface="+mn-ea"/>
            </a:endParaRPr>
          </a:p>
        </p:txBody>
      </p:sp>
      <p:sp>
        <p:nvSpPr>
          <p:cNvPr id="7" name="Rectangle 6"/>
          <p:cNvSpPr/>
          <p:nvPr/>
        </p:nvSpPr>
        <p:spPr>
          <a:xfrm>
            <a:off x="457200" y="5257800"/>
            <a:ext cx="8229600" cy="646331"/>
          </a:xfrm>
          <a:prstGeom prst="rect">
            <a:avLst/>
          </a:prstGeom>
        </p:spPr>
        <p:txBody>
          <a:bodyPr wrap="square">
            <a:spAutoFit/>
          </a:bodyPr>
          <a:lstStyle/>
          <a:p>
            <a:pPr algn="ctr"/>
            <a:r>
              <a:rPr lang="en-US" sz="1800" b="0" dirty="0" smtClean="0">
                <a:solidFill>
                  <a:prstClr val="black"/>
                </a:solidFill>
                <a:latin typeface="Lucida Grande"/>
                <a:ea typeface="+mn-ea"/>
              </a:rPr>
              <a:t>This role helps Business Product Owner to identify critical path, engineering dependencies and architecture risks</a:t>
            </a:r>
            <a:endParaRPr lang="en-US" sz="1800" b="0" dirty="0">
              <a:solidFill>
                <a:prstClr val="black"/>
              </a:solidFill>
              <a:latin typeface="Lucida Grande"/>
              <a:ea typeface="+mn-ea"/>
            </a:endParaRPr>
          </a:p>
        </p:txBody>
      </p:sp>
    </p:spTree>
    <p:extLst>
      <p:ext uri="{BB962C8B-B14F-4D97-AF65-F5344CB8AC3E}">
        <p14:creationId xmlns:p14="http://schemas.microsoft.com/office/powerpoint/2010/main" val="2246951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bwMode="auto">
          <a:xfrm>
            <a:off x="152400" y="1038285"/>
            <a:ext cx="1420582" cy="4524315"/>
          </a:xfrm>
          <a:prstGeom prst="rect">
            <a:avLst/>
          </a:prstGeom>
          <a:noFill/>
          <a:ln w="9525">
            <a:noFill/>
            <a:miter lim="800000"/>
            <a:headEnd/>
            <a:tailEnd/>
          </a:ln>
        </p:spPr>
        <p:txBody>
          <a:bodyPr wrap="none" rtlCol="0">
            <a:prstTxWarp prst="textNoShape">
              <a:avLst/>
            </a:prstTxWarp>
            <a:spAutoFit/>
          </a:bodyPr>
          <a:lstStyle/>
          <a:p>
            <a:pPr algn="ctr" eaLnBrk="0" hangingPunct="0"/>
            <a:r>
              <a:rPr lang="ja-JP" altLang="en-US" sz="9600" dirty="0" smtClean="0">
                <a:solidFill>
                  <a:srgbClr val="E3EDF5"/>
                </a:solidFill>
              </a:rPr>
              <a:t>大</a:t>
            </a:r>
            <a:endParaRPr lang="en-US" altLang="ja-JP" sz="9600" dirty="0" smtClean="0">
              <a:solidFill>
                <a:srgbClr val="E3EDF5"/>
              </a:solidFill>
            </a:endParaRPr>
          </a:p>
          <a:p>
            <a:pPr algn="ctr" eaLnBrk="0" hangingPunct="0"/>
            <a:r>
              <a:rPr lang="ja-JP" altLang="en-US" sz="9600" dirty="0" smtClean="0">
                <a:solidFill>
                  <a:srgbClr val="E3EDF5"/>
                </a:solidFill>
              </a:rPr>
              <a:t>規</a:t>
            </a:r>
            <a:endParaRPr lang="en-US" altLang="ja-JP" sz="9600" dirty="0" smtClean="0">
              <a:solidFill>
                <a:srgbClr val="E3EDF5"/>
              </a:solidFill>
            </a:endParaRPr>
          </a:p>
          <a:p>
            <a:pPr algn="ctr" eaLnBrk="0" hangingPunct="0"/>
            <a:r>
              <a:rPr lang="ja-JP" altLang="en-US" sz="9600" dirty="0" smtClean="0">
                <a:solidFill>
                  <a:srgbClr val="E3EDF5"/>
                </a:solidFill>
              </a:rPr>
              <a:t>模</a:t>
            </a:r>
            <a:endParaRPr lang="ja-JP" altLang="en-US" sz="9600" dirty="0">
              <a:solidFill>
                <a:srgbClr val="E3EDF5"/>
              </a:solidFill>
            </a:endParaRPr>
          </a:p>
        </p:txBody>
      </p:sp>
      <p:sp>
        <p:nvSpPr>
          <p:cNvPr id="2" name="Title 1"/>
          <p:cNvSpPr>
            <a:spLocks noGrp="1"/>
          </p:cNvSpPr>
          <p:nvPr>
            <p:ph type="title"/>
          </p:nvPr>
        </p:nvSpPr>
        <p:spPr/>
        <p:txBody>
          <a:bodyPr/>
          <a:lstStyle/>
          <a:p>
            <a:pPr lvl="0"/>
            <a:r>
              <a:rPr lang="en-US" dirty="0" smtClean="0"/>
              <a:t>Daikibo</a:t>
            </a:r>
            <a:r>
              <a:rPr lang="en-US" sz="3200" baseline="30000" dirty="0"/>
              <a:t/>
            </a:r>
            <a:br>
              <a:rPr lang="en-US" sz="3200" baseline="30000" dirty="0"/>
            </a:br>
            <a:endParaRPr lang="en-US" dirty="0"/>
          </a:p>
        </p:txBody>
      </p:sp>
      <p:sp>
        <p:nvSpPr>
          <p:cNvPr id="4" name="Slide Number Placeholder 3"/>
          <p:cNvSpPr>
            <a:spLocks noGrp="1"/>
          </p:cNvSpPr>
          <p:nvPr>
            <p:ph type="sldNum" sz="quarter" idx="10"/>
          </p:nvPr>
        </p:nvSpPr>
        <p:spPr>
          <a:prstGeom prst="rect">
            <a:avLst/>
          </a:prstGeom>
        </p:spPr>
        <p:txBody>
          <a:bodyPr/>
          <a:lstStyle/>
          <a:p>
            <a:fld id="{3D4F275F-2261-41A4-924D-D87C36E20C1B}" type="slidenum">
              <a:rPr lang="en-US" smtClean="0">
                <a:solidFill>
                  <a:srgbClr val="00B050"/>
                </a:solidFill>
              </a:rPr>
              <a:pPr/>
              <a:t>2</a:t>
            </a:fld>
            <a:endParaRPr lang="en-US" dirty="0">
              <a:solidFill>
                <a:srgbClr val="00B050"/>
              </a:solidFill>
            </a:endParaRPr>
          </a:p>
        </p:txBody>
      </p:sp>
      <p:sp>
        <p:nvSpPr>
          <p:cNvPr id="6" name="Content Placeholder 2"/>
          <p:cNvSpPr>
            <a:spLocks noGrp="1"/>
          </p:cNvSpPr>
          <p:nvPr>
            <p:ph idx="4294967295"/>
          </p:nvPr>
        </p:nvSpPr>
        <p:spPr>
          <a:xfrm>
            <a:off x="1475656" y="764704"/>
            <a:ext cx="7272808" cy="5064125"/>
          </a:xfrm>
          <a:prstGeom prst="rect">
            <a:avLst/>
          </a:prstGeom>
          <a:noFill/>
        </p:spPr>
        <p:txBody>
          <a:bodyPr/>
          <a:lstStyle/>
          <a:p>
            <a:pPr algn="ctr">
              <a:lnSpc>
                <a:spcPct val="100000"/>
              </a:lnSpc>
              <a:spcBef>
                <a:spcPts val="600"/>
              </a:spcBef>
              <a:spcAft>
                <a:spcPts val="600"/>
              </a:spcAft>
              <a:buNone/>
            </a:pPr>
            <a:r>
              <a:rPr lang="ja-JP" altLang="en-US" sz="4400" b="1" dirty="0">
                <a:solidFill>
                  <a:schemeClr val="tx1">
                    <a:lumMod val="75000"/>
                    <a:lumOff val="25000"/>
                  </a:schemeClr>
                </a:solidFill>
                <a:effectLst>
                  <a:outerShdw blurRad="38100" dist="38100" dir="2700000" algn="tl">
                    <a:srgbClr val="000000">
                      <a:alpha val="43137"/>
                    </a:srgbClr>
                  </a:outerShdw>
                </a:effectLst>
                <a:latin typeface="Lucida Grande"/>
              </a:rPr>
              <a:t>大規模</a:t>
            </a:r>
          </a:p>
          <a:p>
            <a:pPr algn="ctr">
              <a:lnSpc>
                <a:spcPct val="100000"/>
              </a:lnSpc>
              <a:spcBef>
                <a:spcPts val="600"/>
              </a:spcBef>
              <a:spcAft>
                <a:spcPts val="600"/>
              </a:spcAft>
              <a:buNone/>
            </a:pPr>
            <a:r>
              <a:rPr lang="en-US" sz="2400" dirty="0" smtClean="0">
                <a:solidFill>
                  <a:schemeClr val="tx1">
                    <a:lumMod val="50000"/>
                    <a:lumOff val="50000"/>
                  </a:schemeClr>
                </a:solidFill>
                <a:latin typeface="Lucida Grande"/>
                <a:cs typeface="Arial" pitchFamily="34" charset="0"/>
              </a:rPr>
              <a:t>{</a:t>
            </a:r>
            <a:r>
              <a:rPr lang="en-US" sz="2400" dirty="0" smtClean="0">
                <a:solidFill>
                  <a:schemeClr val="tx1">
                    <a:lumMod val="75000"/>
                    <a:lumOff val="25000"/>
                  </a:schemeClr>
                </a:solidFill>
                <a:latin typeface="Lucida Grande"/>
                <a:cs typeface="Arial" pitchFamily="34" charset="0"/>
              </a:rPr>
              <a:t> </a:t>
            </a:r>
            <a:r>
              <a:rPr lang="en-US" sz="2800" dirty="0">
                <a:solidFill>
                  <a:srgbClr val="3D97BB"/>
                </a:solidFill>
                <a:latin typeface="+mj-lt"/>
              </a:rPr>
              <a:t>Daikibo</a:t>
            </a:r>
            <a:r>
              <a:rPr lang="en-US" sz="2400" b="1" dirty="0" smtClean="0">
                <a:solidFill>
                  <a:srgbClr val="660066"/>
                </a:solidFill>
                <a:latin typeface="Lucida Grande"/>
                <a:cs typeface="Arial" pitchFamily="34" charset="0"/>
              </a:rPr>
              <a:t> </a:t>
            </a:r>
            <a:r>
              <a:rPr lang="en-US" sz="2400" dirty="0" smtClean="0">
                <a:solidFill>
                  <a:schemeClr val="tx1">
                    <a:lumMod val="50000"/>
                    <a:lumOff val="50000"/>
                  </a:schemeClr>
                </a:solidFill>
                <a:latin typeface="Lucida Grande"/>
                <a:cs typeface="Arial" pitchFamily="34" charset="0"/>
              </a:rPr>
              <a:t>}</a:t>
            </a:r>
          </a:p>
          <a:p>
            <a:pPr algn="ctr">
              <a:lnSpc>
                <a:spcPct val="100000"/>
              </a:lnSpc>
              <a:spcBef>
                <a:spcPts val="1200"/>
              </a:spcBef>
              <a:spcAft>
                <a:spcPts val="600"/>
              </a:spcAft>
              <a:buNone/>
            </a:pPr>
            <a:r>
              <a:rPr lang="en-US" dirty="0" smtClean="0">
                <a:solidFill>
                  <a:srgbClr val="00B050"/>
                </a:solidFill>
                <a:latin typeface="Arial" pitchFamily="34" charset="0"/>
                <a:ea typeface="ＭＳ Ｐゴシック" pitchFamily="34" charset="-128"/>
                <a:cs typeface="Arial" pitchFamily="34" charset="0"/>
              </a:rPr>
              <a:t>Japanese </a:t>
            </a:r>
            <a:r>
              <a:rPr lang="en-US" dirty="0">
                <a:solidFill>
                  <a:srgbClr val="00B050"/>
                </a:solidFill>
                <a:latin typeface="Arial" pitchFamily="34" charset="0"/>
                <a:ea typeface="ＭＳ Ｐゴシック" pitchFamily="34" charset="-128"/>
                <a:cs typeface="Arial" pitchFamily="34" charset="0"/>
              </a:rPr>
              <a:t>Phrase For</a:t>
            </a:r>
          </a:p>
          <a:p>
            <a:pPr algn="ctr">
              <a:lnSpc>
                <a:spcPct val="100000"/>
              </a:lnSpc>
              <a:spcBef>
                <a:spcPts val="1200"/>
              </a:spcBef>
              <a:spcAft>
                <a:spcPts val="600"/>
              </a:spcAft>
              <a:buNone/>
            </a:pPr>
            <a:r>
              <a:rPr lang="en-US" dirty="0" smtClean="0">
                <a:solidFill>
                  <a:srgbClr val="00B050"/>
                </a:solidFill>
                <a:latin typeface="Arial" pitchFamily="34" charset="0"/>
                <a:ea typeface="ＭＳ Ｐゴシック" pitchFamily="34" charset="-128"/>
                <a:cs typeface="Arial" pitchFamily="34" charset="0"/>
              </a:rPr>
              <a:t>“Large Scale”</a:t>
            </a:r>
            <a:endParaRPr lang="en-US" dirty="0">
              <a:solidFill>
                <a:srgbClr val="00B050"/>
              </a:solidFill>
              <a:latin typeface="Arial" pitchFamily="34" charset="0"/>
              <a:ea typeface="ＭＳ Ｐゴシック" pitchFamily="34" charset="-128"/>
              <a:cs typeface="Arial" pitchFamily="34" charset="0"/>
            </a:endParaRPr>
          </a:p>
          <a:p>
            <a:pPr algn="ctr">
              <a:lnSpc>
                <a:spcPct val="100000"/>
              </a:lnSpc>
              <a:spcBef>
                <a:spcPts val="1200"/>
              </a:spcBef>
              <a:spcAft>
                <a:spcPts val="0"/>
              </a:spcAft>
              <a:buNone/>
            </a:pPr>
            <a:r>
              <a:rPr lang="en-US" dirty="0" smtClean="0">
                <a:solidFill>
                  <a:srgbClr val="00B050"/>
                </a:solidFill>
                <a:latin typeface="Arial" pitchFamily="34" charset="0"/>
                <a:ea typeface="ＭＳ Ｐゴシック" pitchFamily="34" charset="-128"/>
                <a:cs typeface="Arial" pitchFamily="34" charset="0"/>
              </a:rPr>
              <a:t>Daikibo </a:t>
            </a:r>
            <a:r>
              <a:rPr lang="en-US" dirty="0">
                <a:solidFill>
                  <a:srgbClr val="00B050"/>
                </a:solidFill>
                <a:latin typeface="Arial" pitchFamily="34" charset="0"/>
                <a:ea typeface="ＭＳ Ｐゴシック" pitchFamily="34" charset="-128"/>
                <a:cs typeface="Arial" pitchFamily="34" charset="0"/>
              </a:rPr>
              <a:t>perfectly encompasses Cognizant’s</a:t>
            </a:r>
          </a:p>
          <a:p>
            <a:pPr algn="ctr">
              <a:lnSpc>
                <a:spcPct val="100000"/>
              </a:lnSpc>
              <a:spcBef>
                <a:spcPts val="1200"/>
              </a:spcBef>
              <a:spcAft>
                <a:spcPts val="0"/>
              </a:spcAft>
              <a:buNone/>
            </a:pPr>
            <a:r>
              <a:rPr lang="en-US" dirty="0">
                <a:solidFill>
                  <a:srgbClr val="00B050"/>
                </a:solidFill>
                <a:latin typeface="Arial" pitchFamily="34" charset="0"/>
                <a:ea typeface="ＭＳ Ｐゴシック" pitchFamily="34" charset="-128"/>
                <a:cs typeface="Arial" pitchFamily="34" charset="0"/>
              </a:rPr>
              <a:t>Scalable, Distributed, Hybrid Agile approach</a:t>
            </a:r>
          </a:p>
          <a:p>
            <a:pPr algn="ctr">
              <a:lnSpc>
                <a:spcPct val="100000"/>
              </a:lnSpc>
              <a:spcBef>
                <a:spcPts val="1200"/>
              </a:spcBef>
              <a:spcAft>
                <a:spcPts val="0"/>
              </a:spcAft>
              <a:buNone/>
            </a:pPr>
            <a:r>
              <a:rPr lang="en-US" dirty="0">
                <a:solidFill>
                  <a:srgbClr val="00B050"/>
                </a:solidFill>
                <a:latin typeface="Arial" pitchFamily="34" charset="0"/>
                <a:ea typeface="ＭＳ Ｐゴシック" pitchFamily="34" charset="-128"/>
                <a:cs typeface="Arial" pitchFamily="34" charset="0"/>
              </a:rPr>
              <a:t>with </a:t>
            </a:r>
            <a:r>
              <a:rPr lang="en-US" i="1" dirty="0">
                <a:solidFill>
                  <a:srgbClr val="00B050"/>
                </a:solidFill>
                <a:latin typeface="Arial" pitchFamily="34" charset="0"/>
                <a:ea typeface="ＭＳ Ｐゴシック" pitchFamily="34" charset="-128"/>
                <a:cs typeface="Arial" pitchFamily="34" charset="0"/>
              </a:rPr>
              <a:t>Location Transparency</a:t>
            </a:r>
          </a:p>
          <a:p>
            <a:pPr algn="ctr">
              <a:lnSpc>
                <a:spcPct val="100000"/>
              </a:lnSpc>
              <a:spcBef>
                <a:spcPts val="1200"/>
              </a:spcBef>
              <a:spcAft>
                <a:spcPts val="0"/>
              </a:spcAft>
              <a:buNone/>
            </a:pPr>
            <a:r>
              <a:rPr lang="en-US" dirty="0" smtClean="0">
                <a:solidFill>
                  <a:srgbClr val="00B050"/>
                </a:solidFill>
                <a:latin typeface="Arial" pitchFamily="34" charset="0"/>
                <a:ea typeface="ＭＳ Ｐゴシック" pitchFamily="34" charset="-128"/>
                <a:cs typeface="Arial" pitchFamily="34" charset="0"/>
              </a:rPr>
              <a:t>Distributed </a:t>
            </a:r>
            <a:r>
              <a:rPr lang="en-US" dirty="0">
                <a:solidFill>
                  <a:srgbClr val="00B050"/>
                </a:solidFill>
                <a:latin typeface="Arial" pitchFamily="34" charset="0"/>
                <a:ea typeface="ＭＳ Ｐゴシック" pitchFamily="34" charset="-128"/>
                <a:cs typeface="Arial" pitchFamily="34" charset="0"/>
              </a:rPr>
              <a:t>Teams or Integrated Teams</a:t>
            </a:r>
          </a:p>
          <a:p>
            <a:endParaRPr lang="en-US" sz="2400" dirty="0">
              <a:latin typeface="Lucida Grande"/>
            </a:endParaRPr>
          </a:p>
        </p:txBody>
      </p:sp>
    </p:spTree>
    <p:extLst>
      <p:ext uri="{BB962C8B-B14F-4D97-AF65-F5344CB8AC3E}">
        <p14:creationId xmlns:p14="http://schemas.microsoft.com/office/powerpoint/2010/main" val="4363691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smtClean="0"/>
              <a:t>Key Role Responsibility Matrix</a:t>
            </a:r>
            <a:endParaRPr lang="en-US" sz="2800" dirty="0"/>
          </a:p>
        </p:txBody>
      </p:sp>
      <p:sp>
        <p:nvSpPr>
          <p:cNvPr id="4" name="Slide Number Placeholder 3"/>
          <p:cNvSpPr>
            <a:spLocks noGrp="1"/>
          </p:cNvSpPr>
          <p:nvPr>
            <p:ph type="sldNum" sz="quarter" idx="10"/>
          </p:nvPr>
        </p:nvSpPr>
        <p:spPr>
          <a:prstGeom prst="rect">
            <a:avLst/>
          </a:prstGeom>
        </p:spPr>
        <p:txBody>
          <a:bodyPr/>
          <a:lstStyle/>
          <a:p>
            <a:fld id="{D129AF21-DC10-4FAB-9C89-7C18A1D32B49}" type="slidenum">
              <a:rPr lang="en-US" smtClean="0"/>
              <a:pPr/>
              <a:t>29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36231234"/>
              </p:ext>
            </p:extLst>
          </p:nvPr>
        </p:nvGraphicFramePr>
        <p:xfrm>
          <a:off x="228600" y="822960"/>
          <a:ext cx="8382000" cy="5029200"/>
        </p:xfrm>
        <a:graphic>
          <a:graphicData uri="http://schemas.openxmlformats.org/drawingml/2006/table">
            <a:tbl>
              <a:tblPr firstRow="1" bandRow="1">
                <a:tableStyleId>{93296810-A885-4BE3-A3E7-6D5BEEA58F35}</a:tableStyleId>
              </a:tblPr>
              <a:tblGrid>
                <a:gridCol w="4697159"/>
                <a:gridCol w="1739684"/>
                <a:gridCol w="1945157"/>
              </a:tblGrid>
              <a:tr h="245625">
                <a:tc>
                  <a:txBody>
                    <a:bodyPr/>
                    <a:lstStyle/>
                    <a:p>
                      <a:r>
                        <a:rPr lang="en-US" sz="1600" dirty="0" smtClean="0">
                          <a:latin typeface="Lucida Grande"/>
                        </a:rPr>
                        <a:t>Role</a:t>
                      </a:r>
                      <a:endParaRPr lang="en-US" sz="1600" dirty="0">
                        <a:latin typeface="Lucida Grande"/>
                      </a:endParaRPr>
                    </a:p>
                  </a:txBody>
                  <a:tcPr/>
                </a:tc>
                <a:tc>
                  <a:txBody>
                    <a:bodyPr/>
                    <a:lstStyle/>
                    <a:p>
                      <a:pPr algn="ctr"/>
                      <a:r>
                        <a:rPr lang="en-US" sz="1600" dirty="0" smtClean="0">
                          <a:latin typeface="Lucida Grande"/>
                        </a:rPr>
                        <a:t>Client</a:t>
                      </a:r>
                      <a:endParaRPr lang="en-US" sz="1600" dirty="0">
                        <a:latin typeface="Lucida Grande"/>
                      </a:endParaRPr>
                    </a:p>
                  </a:txBody>
                  <a:tcPr/>
                </a:tc>
                <a:tc>
                  <a:txBody>
                    <a:bodyPr/>
                    <a:lstStyle/>
                    <a:p>
                      <a:pPr algn="ctr"/>
                      <a:r>
                        <a:rPr lang="en-US" sz="1600" dirty="0" smtClean="0">
                          <a:latin typeface="Lucida Grande"/>
                        </a:rPr>
                        <a:t>Cognizant</a:t>
                      </a:r>
                      <a:endParaRPr lang="en-US" sz="1600" dirty="0">
                        <a:latin typeface="Lucida Grande"/>
                      </a:endParaRPr>
                    </a:p>
                  </a:txBody>
                  <a:tcPr/>
                </a:tc>
              </a:tr>
              <a:tr h="256539">
                <a:tc>
                  <a:txBody>
                    <a:bodyPr/>
                    <a:lstStyle/>
                    <a:p>
                      <a:r>
                        <a:rPr lang="en-US" sz="1600" dirty="0" smtClean="0">
                          <a:latin typeface="Lucida Grande"/>
                        </a:rPr>
                        <a:t>Steering Committee</a:t>
                      </a:r>
                      <a:endParaRPr lang="en-US" sz="1600" dirty="0">
                        <a:latin typeface="Lucida Grande"/>
                      </a:endParaRPr>
                    </a:p>
                  </a:txBody>
                  <a:tcPr/>
                </a:tc>
                <a:tc>
                  <a:txBody>
                    <a:bodyPr/>
                    <a:lstStyle/>
                    <a:p>
                      <a:pPr algn="ctr"/>
                      <a:r>
                        <a:rPr lang="en-US" sz="1600" dirty="0" smtClean="0">
                          <a:latin typeface="Lucida Grande"/>
                        </a:rPr>
                        <a:t>X</a:t>
                      </a:r>
                      <a:endParaRPr lang="en-US" sz="1600" dirty="0">
                        <a:latin typeface="Lucida Grande"/>
                      </a:endParaRPr>
                    </a:p>
                  </a:txBody>
                  <a:tcPr/>
                </a:tc>
                <a:tc>
                  <a:txBody>
                    <a:bodyPr/>
                    <a:lstStyle/>
                    <a:p>
                      <a:pPr algn="ctr"/>
                      <a:r>
                        <a:rPr lang="en-US" sz="1600" dirty="0" smtClean="0">
                          <a:latin typeface="Lucida Grande"/>
                        </a:rPr>
                        <a:t>X</a:t>
                      </a:r>
                      <a:endParaRPr lang="en-US" sz="1600" dirty="0">
                        <a:latin typeface="Lucida Grande"/>
                      </a:endParaRPr>
                    </a:p>
                  </a:txBody>
                  <a:tcPr/>
                </a:tc>
              </a:tr>
              <a:tr h="256539">
                <a:tc>
                  <a:txBody>
                    <a:bodyPr/>
                    <a:lstStyle/>
                    <a:p>
                      <a:r>
                        <a:rPr lang="en-US" sz="1600" dirty="0" smtClean="0">
                          <a:latin typeface="Lucida Grande"/>
                        </a:rPr>
                        <a:t>Agile CoE (if the</a:t>
                      </a:r>
                      <a:r>
                        <a:rPr lang="en-US" sz="1600" baseline="0" dirty="0" smtClean="0">
                          <a:latin typeface="Lucida Grande"/>
                        </a:rPr>
                        <a:t> client</a:t>
                      </a:r>
                      <a:r>
                        <a:rPr lang="en-US" sz="1600" dirty="0" smtClean="0">
                          <a:latin typeface="Lucida Grande"/>
                        </a:rPr>
                        <a:t> has one)</a:t>
                      </a:r>
                      <a:endParaRPr lang="en-US" sz="1600" dirty="0">
                        <a:latin typeface="Lucida Grande"/>
                      </a:endParaRPr>
                    </a:p>
                  </a:txBody>
                  <a:tcPr/>
                </a:tc>
                <a:tc>
                  <a:txBody>
                    <a:bodyPr/>
                    <a:lstStyle/>
                    <a:p>
                      <a:pPr algn="ctr"/>
                      <a:r>
                        <a:rPr lang="en-US" sz="1600" dirty="0" smtClean="0">
                          <a:latin typeface="Lucida Grande"/>
                        </a:rPr>
                        <a:t>X</a:t>
                      </a:r>
                      <a:endParaRPr lang="en-US" sz="1600" dirty="0">
                        <a:latin typeface="Lucida Grande"/>
                      </a:endParaRPr>
                    </a:p>
                  </a:txBody>
                  <a:tcPr/>
                </a:tc>
                <a:tc>
                  <a:txBody>
                    <a:bodyPr/>
                    <a:lstStyle/>
                    <a:p>
                      <a:pPr algn="ctr"/>
                      <a:r>
                        <a:rPr lang="en-US" sz="1600" dirty="0" smtClean="0">
                          <a:latin typeface="Lucida Grande"/>
                        </a:rPr>
                        <a:t>X</a:t>
                      </a:r>
                      <a:endParaRPr lang="en-US" sz="1600" dirty="0">
                        <a:latin typeface="Lucida Grande"/>
                      </a:endParaRPr>
                    </a:p>
                  </a:txBody>
                  <a:tcPr/>
                </a:tc>
              </a:tr>
              <a:tr h="256539">
                <a:tc>
                  <a:txBody>
                    <a:bodyPr/>
                    <a:lstStyle/>
                    <a:p>
                      <a:r>
                        <a:rPr lang="en-US" sz="1600" dirty="0" smtClean="0">
                          <a:latin typeface="Lucida Grande"/>
                        </a:rPr>
                        <a:t>Chief Architect</a:t>
                      </a:r>
                      <a:endParaRPr lang="en-US" sz="1600" dirty="0">
                        <a:latin typeface="Lucida Grande"/>
                      </a:endParaRPr>
                    </a:p>
                  </a:txBody>
                  <a:tcPr/>
                </a:tc>
                <a:tc>
                  <a:txBody>
                    <a:bodyPr/>
                    <a:lstStyle/>
                    <a:p>
                      <a:pPr algn="ctr"/>
                      <a:r>
                        <a:rPr lang="en-US" sz="1600" dirty="0" smtClean="0">
                          <a:latin typeface="Lucida Grande"/>
                        </a:rPr>
                        <a:t>X</a:t>
                      </a:r>
                      <a:endParaRPr lang="en-US" sz="1600" dirty="0">
                        <a:latin typeface="Lucida Grande"/>
                      </a:endParaRPr>
                    </a:p>
                  </a:txBody>
                  <a:tcPr/>
                </a:tc>
                <a:tc>
                  <a:txBody>
                    <a:bodyPr/>
                    <a:lstStyle/>
                    <a:p>
                      <a:pPr algn="ctr"/>
                      <a:r>
                        <a:rPr lang="en-US" sz="1600" dirty="0" smtClean="0">
                          <a:latin typeface="Lucida Grande"/>
                        </a:rPr>
                        <a:t>X</a:t>
                      </a:r>
                      <a:endParaRPr lang="en-US" sz="1600" dirty="0">
                        <a:latin typeface="Lucida Grande"/>
                      </a:endParaRPr>
                    </a:p>
                  </a:txBody>
                  <a:tcPr/>
                </a:tc>
              </a:tr>
              <a:tr h="256539">
                <a:tc>
                  <a:txBody>
                    <a:bodyPr/>
                    <a:lstStyle/>
                    <a:p>
                      <a:r>
                        <a:rPr lang="en-US" sz="1600" dirty="0" smtClean="0">
                          <a:latin typeface="Lucida Grande"/>
                        </a:rPr>
                        <a:t>Chief Product Owner</a:t>
                      </a:r>
                      <a:endParaRPr lang="en-US" sz="1600" dirty="0">
                        <a:latin typeface="Lucida Grande"/>
                      </a:endParaRPr>
                    </a:p>
                  </a:txBody>
                  <a:tcPr/>
                </a:tc>
                <a:tc>
                  <a:txBody>
                    <a:bodyPr/>
                    <a:lstStyle/>
                    <a:p>
                      <a:pPr algn="ctr"/>
                      <a:r>
                        <a:rPr lang="en-US" sz="1600" dirty="0" smtClean="0">
                          <a:latin typeface="Lucida Grande"/>
                        </a:rPr>
                        <a:t>X</a:t>
                      </a:r>
                      <a:endParaRPr lang="en-US" sz="1600" dirty="0">
                        <a:latin typeface="Lucida Grande"/>
                      </a:endParaRPr>
                    </a:p>
                  </a:txBody>
                  <a:tcPr/>
                </a:tc>
                <a:tc>
                  <a:txBody>
                    <a:bodyPr/>
                    <a:lstStyle/>
                    <a:p>
                      <a:pPr algn="ctr"/>
                      <a:endParaRPr lang="en-US" sz="1600" dirty="0">
                        <a:latin typeface="Lucida Grande"/>
                      </a:endParaRPr>
                    </a:p>
                  </a:txBody>
                  <a:tcPr/>
                </a:tc>
              </a:tr>
              <a:tr h="256539">
                <a:tc>
                  <a:txBody>
                    <a:bodyPr/>
                    <a:lstStyle/>
                    <a:p>
                      <a:r>
                        <a:rPr lang="en-US" sz="1600" dirty="0" smtClean="0">
                          <a:latin typeface="Lucida Grande"/>
                        </a:rPr>
                        <a:t>Feature Area Product</a:t>
                      </a:r>
                      <a:r>
                        <a:rPr lang="en-US" sz="1600" baseline="0" dirty="0" smtClean="0">
                          <a:latin typeface="Lucida Grande"/>
                        </a:rPr>
                        <a:t> Owner</a:t>
                      </a:r>
                      <a:endParaRPr lang="en-US" sz="1600" dirty="0">
                        <a:latin typeface="Lucida Grande"/>
                      </a:endParaRPr>
                    </a:p>
                  </a:txBody>
                  <a:tcPr/>
                </a:tc>
                <a:tc>
                  <a:txBody>
                    <a:bodyPr/>
                    <a:lstStyle/>
                    <a:p>
                      <a:pPr algn="ctr"/>
                      <a:r>
                        <a:rPr lang="en-US" sz="1600" dirty="0" smtClean="0">
                          <a:latin typeface="Lucida Grande"/>
                        </a:rPr>
                        <a:t>X</a:t>
                      </a:r>
                      <a:endParaRPr lang="en-US" sz="1600" dirty="0">
                        <a:latin typeface="Lucida Grande"/>
                      </a:endParaRPr>
                    </a:p>
                  </a:txBody>
                  <a:tcPr/>
                </a:tc>
                <a:tc>
                  <a:txBody>
                    <a:bodyPr/>
                    <a:lstStyle/>
                    <a:p>
                      <a:pPr algn="ctr"/>
                      <a:endParaRPr lang="en-US" sz="1600" dirty="0">
                        <a:latin typeface="Lucida Grande"/>
                      </a:endParaRPr>
                    </a:p>
                  </a:txBody>
                  <a:tcPr/>
                </a:tc>
              </a:tr>
              <a:tr h="256539">
                <a:tc>
                  <a:txBody>
                    <a:bodyPr/>
                    <a:lstStyle/>
                    <a:p>
                      <a:r>
                        <a:rPr lang="en-US" sz="1600" dirty="0" smtClean="0">
                          <a:latin typeface="Lucida Grande"/>
                        </a:rPr>
                        <a:t>User Experience</a:t>
                      </a:r>
                      <a:r>
                        <a:rPr lang="en-US" sz="1600" baseline="0" dirty="0" smtClean="0">
                          <a:latin typeface="Lucida Grande"/>
                        </a:rPr>
                        <a:t> Expert/Guide</a:t>
                      </a:r>
                      <a:endParaRPr lang="en-US" sz="1600" dirty="0">
                        <a:latin typeface="Lucida Grande"/>
                      </a:endParaRPr>
                    </a:p>
                  </a:txBody>
                  <a:tcPr/>
                </a:tc>
                <a:tc>
                  <a:txBody>
                    <a:bodyPr/>
                    <a:lstStyle/>
                    <a:p>
                      <a:pPr algn="ctr"/>
                      <a:r>
                        <a:rPr lang="en-US" sz="1600" dirty="0" smtClean="0">
                          <a:latin typeface="Lucida Grande"/>
                        </a:rPr>
                        <a:t>X</a:t>
                      </a:r>
                      <a:endParaRPr lang="en-US" sz="1600" dirty="0">
                        <a:latin typeface="Lucida Grande"/>
                      </a:endParaRPr>
                    </a:p>
                  </a:txBody>
                  <a:tcPr/>
                </a:tc>
                <a:tc>
                  <a:txBody>
                    <a:bodyPr/>
                    <a:lstStyle/>
                    <a:p>
                      <a:pPr algn="ctr"/>
                      <a:endParaRPr lang="en-US" sz="1600" dirty="0">
                        <a:latin typeface="Lucida Grande"/>
                      </a:endParaRPr>
                    </a:p>
                  </a:txBody>
                  <a:tcPr/>
                </a:tc>
              </a:tr>
              <a:tr h="256539">
                <a:tc>
                  <a:txBody>
                    <a:bodyPr/>
                    <a:lstStyle/>
                    <a:p>
                      <a:r>
                        <a:rPr lang="en-US" sz="1600" dirty="0" smtClean="0">
                          <a:latin typeface="Lucida Grande"/>
                        </a:rPr>
                        <a:t>Story Authors (a.k.a. Business</a:t>
                      </a:r>
                      <a:r>
                        <a:rPr lang="en-US" sz="1600" baseline="0" dirty="0" smtClean="0">
                          <a:latin typeface="Lucida Grande"/>
                        </a:rPr>
                        <a:t> Analysts</a:t>
                      </a:r>
                      <a:r>
                        <a:rPr lang="en-US" sz="1600" dirty="0" smtClean="0">
                          <a:latin typeface="Lucida Grande"/>
                        </a:rPr>
                        <a:t>)</a:t>
                      </a:r>
                      <a:endParaRPr lang="en-US" sz="1600" dirty="0">
                        <a:latin typeface="Lucida Grande"/>
                      </a:endParaRPr>
                    </a:p>
                  </a:txBody>
                  <a:tcPr/>
                </a:tc>
                <a:tc>
                  <a:txBody>
                    <a:bodyPr/>
                    <a:lstStyle/>
                    <a:p>
                      <a:pPr algn="ctr"/>
                      <a:r>
                        <a:rPr lang="en-US" sz="1600" dirty="0" smtClean="0">
                          <a:latin typeface="Lucida Grande"/>
                        </a:rPr>
                        <a:t>X</a:t>
                      </a:r>
                      <a:endParaRPr lang="en-US" sz="1600" dirty="0">
                        <a:latin typeface="Lucida Grande"/>
                      </a:endParaRPr>
                    </a:p>
                  </a:txBody>
                  <a:tcPr/>
                </a:tc>
                <a:tc>
                  <a:txBody>
                    <a:bodyPr/>
                    <a:lstStyle/>
                    <a:p>
                      <a:pPr algn="ctr"/>
                      <a:r>
                        <a:rPr lang="en-US" sz="1600" dirty="0" smtClean="0">
                          <a:latin typeface="Lucida Grande"/>
                        </a:rPr>
                        <a:t>X</a:t>
                      </a:r>
                      <a:endParaRPr lang="en-US" sz="1600" dirty="0">
                        <a:latin typeface="Lucida Grande"/>
                      </a:endParaRPr>
                    </a:p>
                  </a:txBody>
                  <a:tcPr/>
                </a:tc>
              </a:tr>
              <a:tr h="256539">
                <a:tc>
                  <a:txBody>
                    <a:bodyPr/>
                    <a:lstStyle/>
                    <a:p>
                      <a:r>
                        <a:rPr lang="en-US" sz="1600" dirty="0" smtClean="0">
                          <a:latin typeface="Lucida Grande"/>
                        </a:rPr>
                        <a:t>Product Owner Proxies (if necessary)</a:t>
                      </a:r>
                      <a:endParaRPr lang="en-US" sz="1600" dirty="0">
                        <a:latin typeface="Lucida Grande"/>
                      </a:endParaRPr>
                    </a:p>
                  </a:txBody>
                  <a:tcPr/>
                </a:tc>
                <a:tc>
                  <a:txBody>
                    <a:bodyPr/>
                    <a:lstStyle/>
                    <a:p>
                      <a:pPr algn="ctr"/>
                      <a:endParaRPr lang="en-US" sz="1600" dirty="0">
                        <a:latin typeface="Lucida Grande"/>
                      </a:endParaRPr>
                    </a:p>
                  </a:txBody>
                  <a:tcPr/>
                </a:tc>
                <a:tc>
                  <a:txBody>
                    <a:bodyPr/>
                    <a:lstStyle/>
                    <a:p>
                      <a:pPr algn="ctr"/>
                      <a:r>
                        <a:rPr lang="en-US" sz="1600" dirty="0" smtClean="0">
                          <a:latin typeface="Lucida Grande"/>
                        </a:rPr>
                        <a:t>X</a:t>
                      </a:r>
                      <a:endParaRPr lang="en-US" sz="1600" dirty="0">
                        <a:latin typeface="Lucida Grande"/>
                      </a:endParaRPr>
                    </a:p>
                  </a:txBody>
                  <a:tcPr/>
                </a:tc>
              </a:tr>
              <a:tr h="256539">
                <a:tc>
                  <a:txBody>
                    <a:bodyPr/>
                    <a:lstStyle/>
                    <a:p>
                      <a:r>
                        <a:rPr lang="en-US" sz="1600" dirty="0" smtClean="0">
                          <a:latin typeface="Lucida Grande"/>
                        </a:rPr>
                        <a:t>Agile</a:t>
                      </a:r>
                      <a:r>
                        <a:rPr lang="en-US" sz="1600" baseline="0" dirty="0" smtClean="0">
                          <a:latin typeface="Lucida Grande"/>
                        </a:rPr>
                        <a:t> Coach</a:t>
                      </a:r>
                      <a:endParaRPr lang="en-US" sz="1600" dirty="0">
                        <a:latin typeface="Lucida Grande"/>
                      </a:endParaRPr>
                    </a:p>
                  </a:txBody>
                  <a:tcPr/>
                </a:tc>
                <a:tc>
                  <a:txBody>
                    <a:bodyPr/>
                    <a:lstStyle/>
                    <a:p>
                      <a:pPr algn="ctr"/>
                      <a:endParaRPr lang="en-US" sz="1600" dirty="0">
                        <a:latin typeface="Lucida Grande"/>
                      </a:endParaRPr>
                    </a:p>
                  </a:txBody>
                  <a:tcPr/>
                </a:tc>
                <a:tc>
                  <a:txBody>
                    <a:bodyPr/>
                    <a:lstStyle/>
                    <a:p>
                      <a:pPr algn="ctr"/>
                      <a:r>
                        <a:rPr lang="en-US" sz="1600" dirty="0" smtClean="0">
                          <a:latin typeface="Lucida Grande"/>
                        </a:rPr>
                        <a:t>X</a:t>
                      </a:r>
                      <a:endParaRPr lang="en-US" sz="1600" dirty="0">
                        <a:latin typeface="Lucida Grande"/>
                      </a:endParaRPr>
                    </a:p>
                  </a:txBody>
                  <a:tcPr/>
                </a:tc>
              </a:tr>
              <a:tr h="256539">
                <a:tc>
                  <a:txBody>
                    <a:bodyPr/>
                    <a:lstStyle/>
                    <a:p>
                      <a:r>
                        <a:rPr lang="en-US" sz="1600" dirty="0" smtClean="0">
                          <a:latin typeface="Lucida Grande"/>
                        </a:rPr>
                        <a:t>Scrum</a:t>
                      </a:r>
                      <a:r>
                        <a:rPr lang="en-US" sz="1600" baseline="0" dirty="0" smtClean="0">
                          <a:latin typeface="Lucida Grande"/>
                        </a:rPr>
                        <a:t> Masters</a:t>
                      </a:r>
                      <a:endParaRPr lang="en-US" sz="1600" dirty="0">
                        <a:latin typeface="Lucida Grande"/>
                      </a:endParaRPr>
                    </a:p>
                  </a:txBody>
                  <a:tcPr/>
                </a:tc>
                <a:tc>
                  <a:txBody>
                    <a:bodyPr/>
                    <a:lstStyle/>
                    <a:p>
                      <a:pPr algn="ctr"/>
                      <a:endParaRPr lang="en-US" sz="1600" dirty="0">
                        <a:latin typeface="Lucida Grande"/>
                      </a:endParaRPr>
                    </a:p>
                  </a:txBody>
                  <a:tcPr/>
                </a:tc>
                <a:tc>
                  <a:txBody>
                    <a:bodyPr/>
                    <a:lstStyle/>
                    <a:p>
                      <a:pPr algn="ctr"/>
                      <a:r>
                        <a:rPr lang="en-US" sz="1600" dirty="0" smtClean="0">
                          <a:latin typeface="Lucida Grande"/>
                        </a:rPr>
                        <a:t>X</a:t>
                      </a:r>
                      <a:endParaRPr lang="en-US" sz="1600" dirty="0">
                        <a:latin typeface="Lucida Grande"/>
                      </a:endParaRPr>
                    </a:p>
                  </a:txBody>
                  <a:tcPr/>
                </a:tc>
              </a:tr>
              <a:tr h="256539">
                <a:tc>
                  <a:txBody>
                    <a:bodyPr/>
                    <a:lstStyle/>
                    <a:p>
                      <a:r>
                        <a:rPr lang="en-US" sz="1600" dirty="0" smtClean="0">
                          <a:latin typeface="Lucida Grande"/>
                        </a:rPr>
                        <a:t>Developers</a:t>
                      </a:r>
                      <a:endParaRPr lang="en-US" sz="1600" dirty="0">
                        <a:latin typeface="Lucida Grande"/>
                      </a:endParaRPr>
                    </a:p>
                  </a:txBody>
                  <a:tcPr/>
                </a:tc>
                <a:tc>
                  <a:txBody>
                    <a:bodyPr/>
                    <a:lstStyle/>
                    <a:p>
                      <a:pPr algn="ctr"/>
                      <a:endParaRPr lang="en-US" sz="1600" dirty="0">
                        <a:latin typeface="Lucida Grande"/>
                      </a:endParaRPr>
                    </a:p>
                  </a:txBody>
                  <a:tcPr/>
                </a:tc>
                <a:tc>
                  <a:txBody>
                    <a:bodyPr/>
                    <a:lstStyle/>
                    <a:p>
                      <a:pPr algn="ctr"/>
                      <a:r>
                        <a:rPr lang="en-US" sz="1600" dirty="0" smtClean="0">
                          <a:latin typeface="Lucida Grande"/>
                        </a:rPr>
                        <a:t>X</a:t>
                      </a:r>
                      <a:endParaRPr lang="en-US" sz="1600" dirty="0">
                        <a:latin typeface="Lucida Grande"/>
                      </a:endParaRPr>
                    </a:p>
                  </a:txBody>
                  <a:tcPr/>
                </a:tc>
              </a:tr>
              <a:tr h="256539">
                <a:tc>
                  <a:txBody>
                    <a:bodyPr/>
                    <a:lstStyle/>
                    <a:p>
                      <a:r>
                        <a:rPr lang="en-US" sz="1600" dirty="0" smtClean="0">
                          <a:latin typeface="Lucida Grande"/>
                        </a:rPr>
                        <a:t>Testers</a:t>
                      </a:r>
                      <a:endParaRPr lang="en-US" sz="1600" dirty="0">
                        <a:latin typeface="Lucida Grande"/>
                      </a:endParaRPr>
                    </a:p>
                  </a:txBody>
                  <a:tcPr/>
                </a:tc>
                <a:tc>
                  <a:txBody>
                    <a:bodyPr/>
                    <a:lstStyle/>
                    <a:p>
                      <a:pPr algn="ctr"/>
                      <a:r>
                        <a:rPr lang="en-US" sz="1600" dirty="0" smtClean="0">
                          <a:latin typeface="Lucida Grande"/>
                        </a:rPr>
                        <a:t>X</a:t>
                      </a:r>
                      <a:endParaRPr lang="en-US" sz="1600" dirty="0">
                        <a:latin typeface="Lucida Grande"/>
                      </a:endParaRPr>
                    </a:p>
                  </a:txBody>
                  <a:tcPr/>
                </a:tc>
                <a:tc>
                  <a:txBody>
                    <a:bodyPr/>
                    <a:lstStyle/>
                    <a:p>
                      <a:pPr algn="ctr"/>
                      <a:r>
                        <a:rPr lang="en-US" sz="1600" dirty="0" smtClean="0">
                          <a:latin typeface="Lucida Grande"/>
                        </a:rPr>
                        <a:t>X</a:t>
                      </a:r>
                      <a:endParaRPr lang="en-US" sz="1600" dirty="0">
                        <a:latin typeface="Lucida Grande"/>
                      </a:endParaRPr>
                    </a:p>
                  </a:txBody>
                  <a:tcPr/>
                </a:tc>
              </a:tr>
              <a:tr h="256539">
                <a:tc>
                  <a:txBody>
                    <a:bodyPr/>
                    <a:lstStyle/>
                    <a:p>
                      <a:r>
                        <a:rPr lang="en-US" sz="1600" dirty="0" smtClean="0">
                          <a:latin typeface="Lucida Grande"/>
                        </a:rPr>
                        <a:t>Support Teams</a:t>
                      </a:r>
                      <a:endParaRPr lang="en-US" sz="1600" dirty="0">
                        <a:latin typeface="Lucida Grande"/>
                      </a:endParaRPr>
                    </a:p>
                  </a:txBody>
                  <a:tcPr/>
                </a:tc>
                <a:tc>
                  <a:txBody>
                    <a:bodyPr/>
                    <a:lstStyle/>
                    <a:p>
                      <a:pPr algn="ctr"/>
                      <a:r>
                        <a:rPr lang="en-US" sz="1600" dirty="0" smtClean="0">
                          <a:latin typeface="Lucida Grande"/>
                        </a:rPr>
                        <a:t>X</a:t>
                      </a:r>
                      <a:endParaRPr lang="en-US" sz="1600" dirty="0">
                        <a:latin typeface="Lucida Grande"/>
                      </a:endParaRPr>
                    </a:p>
                  </a:txBody>
                  <a:tcPr/>
                </a:tc>
                <a:tc>
                  <a:txBody>
                    <a:bodyPr/>
                    <a:lstStyle/>
                    <a:p>
                      <a:pPr algn="ctr"/>
                      <a:r>
                        <a:rPr lang="en-US" sz="1600" dirty="0" smtClean="0">
                          <a:latin typeface="Lucida Grande"/>
                        </a:rPr>
                        <a:t>X</a:t>
                      </a:r>
                      <a:endParaRPr lang="en-US" sz="1600" dirty="0">
                        <a:latin typeface="Lucida Grande"/>
                      </a:endParaRPr>
                    </a:p>
                  </a:txBody>
                  <a:tcPr/>
                </a:tc>
              </a:tr>
              <a:tr h="256539">
                <a:tc>
                  <a:txBody>
                    <a:bodyPr/>
                    <a:lstStyle/>
                    <a:p>
                      <a:r>
                        <a:rPr lang="en-US" sz="1600" dirty="0" smtClean="0">
                          <a:latin typeface="Lucida Grande"/>
                        </a:rPr>
                        <a:t>Program Management</a:t>
                      </a:r>
                      <a:endParaRPr lang="en-US" sz="1600" dirty="0">
                        <a:latin typeface="Lucida Grande"/>
                      </a:endParaRPr>
                    </a:p>
                  </a:txBody>
                  <a:tcPr/>
                </a:tc>
                <a:tc>
                  <a:txBody>
                    <a:bodyPr/>
                    <a:lstStyle/>
                    <a:p>
                      <a:pPr algn="ctr"/>
                      <a:r>
                        <a:rPr lang="en-US" sz="1600" dirty="0" smtClean="0">
                          <a:latin typeface="Lucida Grande"/>
                        </a:rPr>
                        <a:t>X</a:t>
                      </a:r>
                      <a:endParaRPr lang="en-US" sz="1600" dirty="0">
                        <a:latin typeface="Lucida Grande"/>
                      </a:endParaRPr>
                    </a:p>
                  </a:txBody>
                  <a:tcPr/>
                </a:tc>
                <a:tc>
                  <a:txBody>
                    <a:bodyPr/>
                    <a:lstStyle/>
                    <a:p>
                      <a:pPr algn="ctr"/>
                      <a:r>
                        <a:rPr lang="en-US" sz="1600" dirty="0" smtClean="0">
                          <a:latin typeface="Lucida Grande"/>
                        </a:rPr>
                        <a:t>X</a:t>
                      </a:r>
                      <a:endParaRPr lang="en-US" sz="1600" dirty="0">
                        <a:latin typeface="Lucida Grande"/>
                      </a:endParaRPr>
                    </a:p>
                  </a:txBody>
                  <a:tcPr/>
                </a:tc>
              </a:tr>
            </a:tbl>
          </a:graphicData>
        </a:graphic>
      </p:graphicFrame>
    </p:spTree>
    <p:extLst>
      <p:ext uri="{BB962C8B-B14F-4D97-AF65-F5344CB8AC3E}">
        <p14:creationId xmlns:p14="http://schemas.microsoft.com/office/powerpoint/2010/main" val="37172396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B983558D-C98C-4013-9F8D-937FCE5853E9}" type="slidenum">
              <a:rPr lang="en-US" smtClean="0"/>
              <a:pPr>
                <a:defRPr/>
              </a:pPr>
              <a:t>30</a:t>
            </a:fld>
            <a:endParaRPr lang="en-US" dirty="0"/>
          </a:p>
        </p:txBody>
      </p:sp>
      <p:sp>
        <p:nvSpPr>
          <p:cNvPr id="5" name="Rectangle 4"/>
          <p:cNvSpPr/>
          <p:nvPr/>
        </p:nvSpPr>
        <p:spPr bwMode="auto">
          <a:xfrm>
            <a:off x="0" y="3140968"/>
            <a:ext cx="5760640" cy="5760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Lucida Grande"/>
                <a:ea typeface="ＭＳ Ｐゴシック" pitchFamily="-12" charset="-128"/>
                <a:cs typeface="ＭＳ Ｐゴシック" pitchFamily="-12" charset="-128"/>
              </a:rPr>
              <a:t>Daikibo</a:t>
            </a:r>
            <a:r>
              <a:rPr kumimoji="0" lang="en-US" sz="2400" b="1" i="0" u="none" strike="noStrike" cap="none" normalizeH="0" dirty="0" smtClean="0">
                <a:ln>
                  <a:noFill/>
                </a:ln>
                <a:solidFill>
                  <a:schemeClr val="tx1"/>
                </a:solidFill>
                <a:effectLst/>
                <a:latin typeface="Lucida Grande"/>
                <a:ea typeface="ＭＳ Ｐゴシック" pitchFamily="-12" charset="-128"/>
                <a:cs typeface="ＭＳ Ｐゴシック" pitchFamily="-12" charset="-128"/>
              </a:rPr>
              <a:t> – The Agile Coach</a:t>
            </a:r>
            <a:endParaRPr kumimoji="0" lang="en-US" sz="2400" b="1" i="0" u="none" strike="noStrike" cap="none" normalizeH="0" baseline="0" dirty="0">
              <a:ln>
                <a:noFill/>
              </a:ln>
              <a:solidFill>
                <a:schemeClr val="tx1"/>
              </a:solidFill>
              <a:effectLst/>
              <a:latin typeface="Lucida Grande"/>
              <a:ea typeface="ＭＳ Ｐゴシック" pitchFamily="-12" charset="-128"/>
              <a:cs typeface="ＭＳ Ｐゴシック" pitchFamily="-12" charset="-128"/>
            </a:endParaRPr>
          </a:p>
        </p:txBody>
      </p:sp>
    </p:spTree>
    <p:extLst>
      <p:ext uri="{BB962C8B-B14F-4D97-AF65-F5344CB8AC3E}">
        <p14:creationId xmlns:p14="http://schemas.microsoft.com/office/powerpoint/2010/main" val="8261011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Agile Coach</a:t>
            </a:r>
            <a:endParaRPr lang="en-US" dirty="0"/>
          </a:p>
        </p:txBody>
      </p:sp>
      <p:sp>
        <p:nvSpPr>
          <p:cNvPr id="3" name="Slide Number Placeholder 2"/>
          <p:cNvSpPr>
            <a:spLocks noGrp="1"/>
          </p:cNvSpPr>
          <p:nvPr>
            <p:ph type="sldNum" sz="quarter" idx="10"/>
          </p:nvPr>
        </p:nvSpPr>
        <p:spPr>
          <a:prstGeom prst="rect">
            <a:avLst/>
          </a:prstGeom>
        </p:spPr>
        <p:txBody>
          <a:bodyPr/>
          <a:lstStyle/>
          <a:p>
            <a:pPr>
              <a:defRPr/>
            </a:pPr>
            <a:fld id="{71D7BF04-5714-4D6E-824C-9A06EF96CB72}" type="slidenum">
              <a:rPr lang="en-US" smtClean="0"/>
              <a:pPr>
                <a:defRPr/>
              </a:pPr>
              <a:t>31</a:t>
            </a:fld>
            <a:endParaRPr lang="en-US" dirty="0"/>
          </a:p>
        </p:txBody>
      </p:sp>
      <p:sp>
        <p:nvSpPr>
          <p:cNvPr id="5" name="Content Placeholder 4"/>
          <p:cNvSpPr>
            <a:spLocks noGrp="1"/>
          </p:cNvSpPr>
          <p:nvPr>
            <p:ph idx="4294967295"/>
          </p:nvPr>
        </p:nvSpPr>
        <p:spPr>
          <a:xfrm>
            <a:off x="266700" y="836712"/>
            <a:ext cx="8610600" cy="4954488"/>
          </a:xfrm>
          <a:prstGeom prst="rect">
            <a:avLst/>
          </a:prstGeom>
        </p:spPr>
        <p:txBody>
          <a:bodyPr/>
          <a:lstStyle/>
          <a:p>
            <a:pPr marL="0" indent="0">
              <a:buNone/>
            </a:pPr>
            <a:r>
              <a:rPr lang="en-US" b="1" dirty="0" smtClean="0">
                <a:solidFill>
                  <a:srgbClr val="00B050"/>
                </a:solidFill>
                <a:latin typeface="Arial" pitchFamily="34" charset="0"/>
                <a:ea typeface="ＭＳ Ｐゴシック" pitchFamily="34" charset="-128"/>
                <a:cs typeface="Arial" pitchFamily="34" charset="0"/>
              </a:rPr>
              <a:t>Referencing the </a:t>
            </a:r>
            <a:r>
              <a:rPr lang="en-US" b="1" dirty="0">
                <a:solidFill>
                  <a:srgbClr val="00B050"/>
                </a:solidFill>
                <a:latin typeface="Arial" pitchFamily="34" charset="0"/>
                <a:ea typeface="ＭＳ Ｐゴシック" pitchFamily="34" charset="-128"/>
                <a:cs typeface="Arial" pitchFamily="34" charset="0"/>
              </a:rPr>
              <a:t>coaching competency model from the Agile Coaching Institute:</a:t>
            </a:r>
          </a:p>
          <a:p>
            <a:endParaRPr lang="en-US" dirty="0">
              <a:latin typeface="Lucida Grande"/>
            </a:endParaRPr>
          </a:p>
        </p:txBody>
      </p:sp>
      <p:pic>
        <p:nvPicPr>
          <p:cNvPr id="6" name="Picture 5" descr="Competency-pic.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1788" y="1799012"/>
            <a:ext cx="5722212" cy="3388976"/>
          </a:xfrm>
          <a:prstGeom prst="rect">
            <a:avLst/>
          </a:prstGeom>
        </p:spPr>
      </p:pic>
      <p:sp>
        <p:nvSpPr>
          <p:cNvPr id="7" name="TextBox 6"/>
          <p:cNvSpPr txBox="1"/>
          <p:nvPr/>
        </p:nvSpPr>
        <p:spPr>
          <a:xfrm>
            <a:off x="228600" y="1793716"/>
            <a:ext cx="3839344" cy="3939540"/>
          </a:xfrm>
          <a:prstGeom prst="rect">
            <a:avLst/>
          </a:prstGeom>
          <a:solidFill>
            <a:schemeClr val="bg1"/>
          </a:solidFill>
        </p:spPr>
        <p:txBody>
          <a:bodyPr wrap="square" rtlCol="0">
            <a:spAutoFit/>
          </a:bodyPr>
          <a:lstStyle/>
          <a:p>
            <a:pPr marL="285750" indent="-285750">
              <a:buFont typeface="Wingdings" charset="2"/>
              <a:buChar char="Ø"/>
            </a:pPr>
            <a:r>
              <a:rPr lang="en-US" sz="1800" kern="0" dirty="0">
                <a:solidFill>
                  <a:srgbClr val="00B050"/>
                </a:solidFill>
                <a:latin typeface="Arial" pitchFamily="34" charset="0"/>
                <a:cs typeface="Arial" pitchFamily="34" charset="0"/>
              </a:rPr>
              <a:t>Coaching &amp; Facilitating</a:t>
            </a:r>
          </a:p>
          <a:p>
            <a:pPr marL="519113" lvl="1" indent="-166688">
              <a:buFont typeface="Arial"/>
              <a:buChar char="•"/>
            </a:pPr>
            <a:r>
              <a:rPr lang="en-US" sz="1600" b="0" kern="0" dirty="0">
                <a:solidFill>
                  <a:srgbClr val="00B050"/>
                </a:solidFill>
                <a:latin typeface="Arial" pitchFamily="34" charset="0"/>
                <a:cs typeface="Arial" pitchFamily="34" charset="0"/>
              </a:rPr>
              <a:t>The ability to guide in the context of the client </a:t>
            </a:r>
            <a:r>
              <a:rPr lang="en-US" sz="1600" b="0" kern="0" dirty="0" smtClean="0">
                <a:solidFill>
                  <a:srgbClr val="00B050"/>
                </a:solidFill>
                <a:latin typeface="Arial" pitchFamily="34" charset="0"/>
                <a:cs typeface="Arial" pitchFamily="34" charset="0"/>
              </a:rPr>
              <a:t>direction</a:t>
            </a:r>
            <a:endParaRPr lang="en-US" sz="1400" dirty="0">
              <a:latin typeface="Lucida Grande"/>
            </a:endParaRPr>
          </a:p>
          <a:p>
            <a:pPr marL="285750" indent="-285750">
              <a:buFont typeface="Wingdings" charset="2"/>
              <a:buChar char="Ø"/>
            </a:pPr>
            <a:r>
              <a:rPr lang="en-US" sz="1800" kern="0" dirty="0">
                <a:solidFill>
                  <a:srgbClr val="00B050"/>
                </a:solidFill>
                <a:latin typeface="Arial" pitchFamily="34" charset="0"/>
                <a:cs typeface="Arial" pitchFamily="34" charset="0"/>
              </a:rPr>
              <a:t>Educating &amp; Mentoring</a:t>
            </a:r>
          </a:p>
          <a:p>
            <a:pPr marL="519113" lvl="1" indent="-166688">
              <a:buFont typeface="Arial"/>
              <a:buChar char="•"/>
            </a:pPr>
            <a:r>
              <a:rPr lang="en-US" sz="1600" b="0" kern="0" dirty="0">
                <a:solidFill>
                  <a:srgbClr val="00B050"/>
                </a:solidFill>
                <a:latin typeface="Arial" pitchFamily="34" charset="0"/>
                <a:cs typeface="Arial" pitchFamily="34" charset="0"/>
              </a:rPr>
              <a:t>The ability to impart knowledge and experience to help one or many grow in </a:t>
            </a:r>
            <a:r>
              <a:rPr lang="en-US" sz="1600" b="0" kern="0" dirty="0" smtClean="0">
                <a:solidFill>
                  <a:srgbClr val="00B050"/>
                </a:solidFill>
                <a:latin typeface="Arial" pitchFamily="34" charset="0"/>
                <a:cs typeface="Arial" pitchFamily="34" charset="0"/>
              </a:rPr>
              <a:t>understanding</a:t>
            </a:r>
            <a:endParaRPr lang="en-US" sz="1400" dirty="0">
              <a:latin typeface="Lucida Grande"/>
            </a:endParaRPr>
          </a:p>
          <a:p>
            <a:pPr marL="285750" indent="-285750">
              <a:buFont typeface="Wingdings" charset="2"/>
              <a:buChar char="Ø"/>
            </a:pPr>
            <a:r>
              <a:rPr lang="en-US" sz="1800" kern="0" dirty="0">
                <a:solidFill>
                  <a:srgbClr val="00B050"/>
                </a:solidFill>
                <a:latin typeface="Arial" pitchFamily="34" charset="0"/>
                <a:cs typeface="Arial" pitchFamily="34" charset="0"/>
              </a:rPr>
              <a:t>Domain Mastery</a:t>
            </a:r>
          </a:p>
          <a:p>
            <a:pPr marL="519113" lvl="1" indent="-166688">
              <a:buFont typeface="Arial"/>
              <a:buChar char="•"/>
            </a:pPr>
            <a:r>
              <a:rPr lang="en-US" sz="1600" b="0" kern="0" dirty="0">
                <a:solidFill>
                  <a:srgbClr val="00B050"/>
                </a:solidFill>
                <a:latin typeface="Arial" pitchFamily="34" charset="0"/>
                <a:cs typeface="Arial" pitchFamily="34" charset="0"/>
              </a:rPr>
              <a:t>Composed of business, technical, and transformational </a:t>
            </a:r>
            <a:r>
              <a:rPr lang="en-US" sz="1600" b="0" kern="0" dirty="0" smtClean="0">
                <a:solidFill>
                  <a:srgbClr val="00B050"/>
                </a:solidFill>
                <a:latin typeface="Arial" pitchFamily="34" charset="0"/>
                <a:cs typeface="Arial" pitchFamily="34" charset="0"/>
              </a:rPr>
              <a:t>mastery</a:t>
            </a:r>
            <a:endParaRPr lang="en-US" sz="1400" dirty="0">
              <a:latin typeface="Lucida Grande"/>
            </a:endParaRPr>
          </a:p>
          <a:p>
            <a:pPr marL="285750" indent="-285750">
              <a:buFont typeface="Wingdings" charset="2"/>
              <a:buChar char="Ø"/>
            </a:pPr>
            <a:r>
              <a:rPr lang="en-US" sz="1600" dirty="0" smtClean="0">
                <a:latin typeface="Lucida Grande"/>
              </a:rPr>
              <a:t>L</a:t>
            </a:r>
            <a:r>
              <a:rPr lang="en-US" sz="1800" kern="0" dirty="0">
                <a:solidFill>
                  <a:srgbClr val="00B050"/>
                </a:solidFill>
                <a:latin typeface="Arial" pitchFamily="34" charset="0"/>
                <a:cs typeface="Arial" pitchFamily="34" charset="0"/>
              </a:rPr>
              <a:t>ean-Agile Process Knowledge</a:t>
            </a:r>
          </a:p>
          <a:p>
            <a:pPr marL="519113" lvl="1" indent="-166688">
              <a:buFont typeface="Arial"/>
              <a:buChar char="•"/>
            </a:pPr>
            <a:r>
              <a:rPr lang="en-US" sz="1600" b="0" kern="0" dirty="0">
                <a:solidFill>
                  <a:srgbClr val="00B050"/>
                </a:solidFill>
                <a:latin typeface="Arial" pitchFamily="34" charset="0"/>
                <a:cs typeface="Arial" pitchFamily="34" charset="0"/>
              </a:rPr>
              <a:t>Knowing, applying and practicing Agile in support of the values and </a:t>
            </a:r>
            <a:r>
              <a:rPr lang="en-US" sz="1600" b="0" kern="0" dirty="0" smtClean="0">
                <a:solidFill>
                  <a:srgbClr val="00B050"/>
                </a:solidFill>
                <a:latin typeface="Arial" pitchFamily="34" charset="0"/>
                <a:cs typeface="Arial" pitchFamily="34" charset="0"/>
              </a:rPr>
              <a:t>principles</a:t>
            </a:r>
            <a:endParaRPr lang="en-US" sz="1600" b="0" kern="0" dirty="0">
              <a:solidFill>
                <a:srgbClr val="00B050"/>
              </a:solidFill>
              <a:latin typeface="Arial" pitchFamily="34" charset="0"/>
              <a:cs typeface="Arial" pitchFamily="34" charset="0"/>
            </a:endParaRPr>
          </a:p>
        </p:txBody>
      </p:sp>
      <p:sp>
        <p:nvSpPr>
          <p:cNvPr id="4" name="Rectangle 3"/>
          <p:cNvSpPr/>
          <p:nvPr/>
        </p:nvSpPr>
        <p:spPr>
          <a:xfrm>
            <a:off x="4266670" y="5317757"/>
            <a:ext cx="4032448" cy="338554"/>
          </a:xfrm>
          <a:prstGeom prst="rect">
            <a:avLst/>
          </a:prstGeom>
        </p:spPr>
        <p:txBody>
          <a:bodyPr wrap="square">
            <a:spAutoFit/>
          </a:bodyPr>
          <a:lstStyle/>
          <a:p>
            <a:r>
              <a:rPr lang="en-US" sz="1600" dirty="0"/>
              <a:t>http://www.agilecoachinginstitute.com/</a:t>
            </a:r>
          </a:p>
        </p:txBody>
      </p:sp>
    </p:spTree>
    <p:extLst>
      <p:ext uri="{BB962C8B-B14F-4D97-AF65-F5344CB8AC3E}">
        <p14:creationId xmlns:p14="http://schemas.microsoft.com/office/powerpoint/2010/main" val="21536335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B983558D-C98C-4013-9F8D-937FCE5853E9}" type="slidenum">
              <a:rPr lang="en-US" smtClean="0"/>
              <a:pPr>
                <a:defRPr/>
              </a:pPr>
              <a:t>32</a:t>
            </a:fld>
            <a:endParaRPr lang="en-US" dirty="0"/>
          </a:p>
        </p:txBody>
      </p:sp>
      <p:sp>
        <p:nvSpPr>
          <p:cNvPr id="5" name="Rectangle 4"/>
          <p:cNvSpPr/>
          <p:nvPr/>
        </p:nvSpPr>
        <p:spPr bwMode="auto">
          <a:xfrm>
            <a:off x="0" y="3140968"/>
            <a:ext cx="5760640" cy="5760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Lucida Grande"/>
                <a:ea typeface="ＭＳ Ｐゴシック" pitchFamily="-12" charset="-128"/>
                <a:cs typeface="ＭＳ Ｐゴシック" pitchFamily="-12" charset="-128"/>
              </a:rPr>
              <a:t>Daikibo</a:t>
            </a:r>
            <a:r>
              <a:rPr kumimoji="0" lang="en-US" sz="2400" b="1" i="0" u="none" strike="noStrike" cap="none" normalizeH="0" dirty="0" smtClean="0">
                <a:ln>
                  <a:noFill/>
                </a:ln>
                <a:solidFill>
                  <a:schemeClr val="tx1"/>
                </a:solidFill>
                <a:effectLst/>
                <a:latin typeface="Lucida Grande"/>
                <a:ea typeface="ＭＳ Ｐゴシック" pitchFamily="-12" charset="-128"/>
                <a:cs typeface="ＭＳ Ｐゴシック" pitchFamily="-12" charset="-128"/>
              </a:rPr>
              <a:t> – The Iteration</a:t>
            </a:r>
            <a:endParaRPr kumimoji="0" lang="en-US" sz="2400" b="1" i="0" u="none" strike="noStrike" cap="none" normalizeH="0" baseline="0" dirty="0">
              <a:ln>
                <a:noFill/>
              </a:ln>
              <a:solidFill>
                <a:schemeClr val="tx1"/>
              </a:solidFill>
              <a:effectLst/>
              <a:latin typeface="Lucida Grande"/>
              <a:ea typeface="ＭＳ Ｐゴシック" pitchFamily="-12" charset="-128"/>
              <a:cs typeface="ＭＳ Ｐゴシック" pitchFamily="-12" charset="-128"/>
            </a:endParaRPr>
          </a:p>
        </p:txBody>
      </p:sp>
    </p:spTree>
    <p:extLst>
      <p:ext uri="{BB962C8B-B14F-4D97-AF65-F5344CB8AC3E}">
        <p14:creationId xmlns:p14="http://schemas.microsoft.com/office/powerpoint/2010/main" val="15110573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Activities</a:t>
            </a:r>
            <a:endParaRPr lang="en-US" dirty="0"/>
          </a:p>
        </p:txBody>
      </p:sp>
      <p:sp>
        <p:nvSpPr>
          <p:cNvPr id="4" name="Slide Number Placeholder 3"/>
          <p:cNvSpPr>
            <a:spLocks noGrp="1"/>
          </p:cNvSpPr>
          <p:nvPr>
            <p:ph type="sldNum" sz="quarter" idx="10"/>
          </p:nvPr>
        </p:nvSpPr>
        <p:spPr>
          <a:prstGeom prst="rect">
            <a:avLst/>
          </a:prstGeom>
        </p:spPr>
        <p:txBody>
          <a:bodyPr/>
          <a:lstStyle/>
          <a:p>
            <a:fld id="{3D4F275F-2261-41A4-924D-D87C36E20C1B}" type="slidenum">
              <a:rPr lang="en-US" smtClean="0">
                <a:latin typeface="Lucida Grande"/>
              </a:rPr>
              <a:pPr/>
              <a:t>33</a:t>
            </a:fld>
            <a:endParaRPr lang="en-US" dirty="0">
              <a:latin typeface="Lucida Grande"/>
            </a:endParaRPr>
          </a:p>
        </p:txBody>
      </p:sp>
      <p:sp>
        <p:nvSpPr>
          <p:cNvPr id="6" name="Text Placeholder 17"/>
          <p:cNvSpPr>
            <a:spLocks noGrp="1"/>
          </p:cNvSpPr>
          <p:nvPr>
            <p:ph idx="4294967295"/>
          </p:nvPr>
        </p:nvSpPr>
        <p:spPr>
          <a:xfrm>
            <a:off x="971550" y="942256"/>
            <a:ext cx="8172450" cy="4953000"/>
          </a:xfrm>
          <a:prstGeom prst="rect">
            <a:avLst/>
          </a:prstGeom>
        </p:spPr>
        <p:txBody>
          <a:bodyPr/>
          <a:lstStyle/>
          <a:p>
            <a:pPr marL="0" indent="0">
              <a:buNone/>
            </a:pPr>
            <a:r>
              <a:rPr lang="en-US" sz="1600" dirty="0" smtClean="0">
                <a:latin typeface="Lucida Grande"/>
              </a:rPr>
              <a:t>Example 2-Week Iteration (10 days)</a:t>
            </a:r>
            <a:br>
              <a:rPr lang="en-US" sz="1600" dirty="0" smtClean="0">
                <a:latin typeface="Lucida Grande"/>
              </a:rPr>
            </a:br>
            <a:endParaRPr lang="en-US" sz="1600" i="1" dirty="0">
              <a:latin typeface="Lucida Grande"/>
            </a:endParaRPr>
          </a:p>
        </p:txBody>
      </p:sp>
      <p:sp>
        <p:nvSpPr>
          <p:cNvPr id="7" name="TextBox 6"/>
          <p:cNvSpPr txBox="1"/>
          <p:nvPr/>
        </p:nvSpPr>
        <p:spPr>
          <a:xfrm>
            <a:off x="1524001" y="5742856"/>
            <a:ext cx="7162800" cy="461665"/>
          </a:xfrm>
          <a:prstGeom prst="rect">
            <a:avLst/>
          </a:prstGeom>
          <a:noFill/>
        </p:spPr>
        <p:txBody>
          <a:bodyPr wrap="square" rtlCol="0">
            <a:spAutoFit/>
          </a:bodyPr>
          <a:lstStyle/>
          <a:p>
            <a:pPr marL="228600" indent="-228600">
              <a:buAutoNum type="arabicParenR"/>
            </a:pPr>
            <a:r>
              <a:rPr lang="en-US" sz="800" dirty="0" smtClean="0">
                <a:solidFill>
                  <a:srgbClr val="000000"/>
                </a:solidFill>
                <a:latin typeface="Lucida Grande"/>
              </a:rPr>
              <a:t>Iteration N+1: Assumes stories are at the right level and ready to be </a:t>
            </a:r>
            <a:r>
              <a:rPr lang="en-US" sz="800" dirty="0">
                <a:solidFill>
                  <a:srgbClr val="000000"/>
                </a:solidFill>
                <a:latin typeface="Lucida Grande"/>
              </a:rPr>
              <a:t>discussed; </a:t>
            </a:r>
            <a:r>
              <a:rPr lang="en-US" sz="800" dirty="0" smtClean="0">
                <a:solidFill>
                  <a:srgbClr val="000000"/>
                </a:solidFill>
                <a:latin typeface="Lucida Grande"/>
              </a:rPr>
              <a:t>while </a:t>
            </a:r>
            <a:r>
              <a:rPr lang="en-US" sz="800" dirty="0">
                <a:solidFill>
                  <a:srgbClr val="000000"/>
                </a:solidFill>
                <a:latin typeface="Lucida Grande"/>
              </a:rPr>
              <a:t>everyone attends estimation meetings, only developers &amp; testers provide estimates</a:t>
            </a:r>
            <a:endParaRPr lang="en-US" sz="800" dirty="0" smtClean="0">
              <a:solidFill>
                <a:srgbClr val="000000"/>
              </a:solidFill>
              <a:latin typeface="Lucida Grande"/>
            </a:endParaRPr>
          </a:p>
          <a:p>
            <a:pPr marL="228600" indent="-228600">
              <a:buAutoNum type="arabicParenR"/>
            </a:pPr>
            <a:r>
              <a:rPr lang="en-US" sz="800" dirty="0" smtClean="0">
                <a:solidFill>
                  <a:srgbClr val="000000"/>
                </a:solidFill>
                <a:latin typeface="Lucida Grande"/>
              </a:rPr>
              <a:t>Iteration N+X: Assumes the stories are for any future Iteration</a:t>
            </a:r>
            <a:endParaRPr lang="en-US" sz="800" dirty="0">
              <a:solidFill>
                <a:srgbClr val="000000"/>
              </a:solidFill>
              <a:latin typeface="Lucida Grande"/>
            </a:endParaRPr>
          </a:p>
        </p:txBody>
      </p:sp>
      <p:sp>
        <p:nvSpPr>
          <p:cNvPr id="8" name="TextBox 7"/>
          <p:cNvSpPr txBox="1"/>
          <p:nvPr/>
        </p:nvSpPr>
        <p:spPr>
          <a:xfrm>
            <a:off x="6248400" y="332656"/>
            <a:ext cx="2152316" cy="1046440"/>
          </a:xfrm>
          <a:prstGeom prst="rect">
            <a:avLst/>
          </a:prstGeom>
          <a:solidFill>
            <a:schemeClr val="bg1"/>
          </a:solidFill>
        </p:spPr>
        <p:txBody>
          <a:bodyPr wrap="square" rtlCol="0">
            <a:spAutoFit/>
          </a:bodyPr>
          <a:lstStyle/>
          <a:p>
            <a:pPr algn="r">
              <a:buNone/>
            </a:pPr>
            <a:r>
              <a:rPr lang="en-US" sz="1200" b="1" i="1" dirty="0" smtClean="0">
                <a:latin typeface="Lucida Grande"/>
              </a:rPr>
              <a:t>LEGEND</a:t>
            </a:r>
            <a:endParaRPr lang="en-US" sz="1050" b="1" i="1" dirty="0" smtClean="0">
              <a:latin typeface="Lucida Grande"/>
            </a:endParaRPr>
          </a:p>
          <a:p>
            <a:pPr algn="r">
              <a:buNone/>
            </a:pPr>
            <a:r>
              <a:rPr lang="en-US" sz="1000" dirty="0" smtClean="0">
                <a:solidFill>
                  <a:srgbClr val="3300FF"/>
                </a:solidFill>
                <a:latin typeface="Lucida Grande"/>
              </a:rPr>
              <a:t>Entire Team</a:t>
            </a:r>
          </a:p>
          <a:p>
            <a:pPr algn="r">
              <a:buNone/>
            </a:pPr>
            <a:r>
              <a:rPr lang="en-US" sz="1000" dirty="0" smtClean="0">
                <a:solidFill>
                  <a:srgbClr val="008000"/>
                </a:solidFill>
                <a:latin typeface="Lucida Grande"/>
              </a:rPr>
              <a:t>Story Authors &amp; Product Owners</a:t>
            </a:r>
          </a:p>
          <a:p>
            <a:pPr algn="r">
              <a:buNone/>
            </a:pPr>
            <a:r>
              <a:rPr lang="en-US" sz="1000" dirty="0" smtClean="0">
                <a:solidFill>
                  <a:srgbClr val="FF0000"/>
                </a:solidFill>
                <a:latin typeface="Lucida Grande"/>
              </a:rPr>
              <a:t>Developers</a:t>
            </a:r>
          </a:p>
          <a:p>
            <a:pPr algn="r">
              <a:buNone/>
            </a:pPr>
            <a:r>
              <a:rPr lang="en-US" sz="1000" dirty="0" smtClean="0">
                <a:solidFill>
                  <a:srgbClr val="FF6600"/>
                </a:solidFill>
                <a:latin typeface="Lucida Grande"/>
              </a:rPr>
              <a:t>Testers</a:t>
            </a:r>
            <a:endParaRPr lang="en-US" sz="1000" dirty="0">
              <a:solidFill>
                <a:srgbClr val="FF6600"/>
              </a:solidFill>
              <a:latin typeface="Lucida Grande"/>
            </a:endParaRPr>
          </a:p>
        </p:txBody>
      </p:sp>
      <p:graphicFrame>
        <p:nvGraphicFramePr>
          <p:cNvPr id="9" name="Table 8"/>
          <p:cNvGraphicFramePr>
            <a:graphicFrameLocks noGrp="1"/>
          </p:cNvGraphicFramePr>
          <p:nvPr>
            <p:extLst>
              <p:ext uri="{D42A27DB-BD31-4B8C-83A1-F6EECF244321}">
                <p14:modId xmlns:p14="http://schemas.microsoft.com/office/powerpoint/2010/main" val="3481806020"/>
              </p:ext>
            </p:extLst>
          </p:nvPr>
        </p:nvGraphicFramePr>
        <p:xfrm>
          <a:off x="781048" y="1402630"/>
          <a:ext cx="7808913" cy="4277555"/>
        </p:xfrm>
        <a:graphic>
          <a:graphicData uri="http://schemas.openxmlformats.org/drawingml/2006/table">
            <a:tbl>
              <a:tblPr firstRow="1" bandRow="1">
                <a:tableStyleId>{C4B1156A-380E-4F78-BDF5-A606A8083BF9}</a:tableStyleId>
              </a:tblPr>
              <a:tblGrid>
                <a:gridCol w="624536"/>
                <a:gridCol w="1311878"/>
                <a:gridCol w="1311878"/>
                <a:gridCol w="1311878"/>
                <a:gridCol w="1311878"/>
                <a:gridCol w="1311878"/>
                <a:gridCol w="624987"/>
              </a:tblGrid>
              <a:tr h="344546">
                <a:tc>
                  <a:txBody>
                    <a:bodyPr/>
                    <a:lstStyle/>
                    <a:p>
                      <a:pPr algn="ctr"/>
                      <a:r>
                        <a:rPr lang="en-US" sz="1600" dirty="0" smtClean="0"/>
                        <a:t>Sun</a:t>
                      </a:r>
                      <a:endParaRPr lang="en-US" sz="1600" dirty="0"/>
                    </a:p>
                  </a:txBody>
                  <a:tcPr>
                    <a:solidFill>
                      <a:schemeClr val="accent4">
                        <a:lumMod val="40000"/>
                        <a:lumOff val="60000"/>
                      </a:schemeClr>
                    </a:solidFill>
                  </a:tcPr>
                </a:tc>
                <a:tc>
                  <a:txBody>
                    <a:bodyPr/>
                    <a:lstStyle/>
                    <a:p>
                      <a:pPr algn="ctr"/>
                      <a:r>
                        <a:rPr lang="en-US" sz="1600" dirty="0" smtClean="0"/>
                        <a:t>Mon</a:t>
                      </a:r>
                      <a:endParaRPr lang="en-US" sz="1600" dirty="0"/>
                    </a:p>
                  </a:txBody>
                  <a:tcPr>
                    <a:solidFill>
                      <a:schemeClr val="accent4">
                        <a:lumMod val="40000"/>
                        <a:lumOff val="60000"/>
                      </a:schemeClr>
                    </a:solidFill>
                  </a:tcPr>
                </a:tc>
                <a:tc>
                  <a:txBody>
                    <a:bodyPr/>
                    <a:lstStyle/>
                    <a:p>
                      <a:pPr algn="ctr"/>
                      <a:r>
                        <a:rPr lang="en-US" sz="1600" dirty="0" smtClean="0"/>
                        <a:t>Tues</a:t>
                      </a:r>
                      <a:endParaRPr lang="en-US" sz="1600" dirty="0"/>
                    </a:p>
                  </a:txBody>
                  <a:tcPr>
                    <a:solidFill>
                      <a:schemeClr val="accent4">
                        <a:lumMod val="40000"/>
                        <a:lumOff val="60000"/>
                      </a:schemeClr>
                    </a:solidFill>
                  </a:tcPr>
                </a:tc>
                <a:tc>
                  <a:txBody>
                    <a:bodyPr/>
                    <a:lstStyle/>
                    <a:p>
                      <a:pPr algn="ctr"/>
                      <a:r>
                        <a:rPr lang="en-US" sz="1600" dirty="0" smtClean="0"/>
                        <a:t>Wed</a:t>
                      </a:r>
                      <a:endParaRPr lang="en-US" sz="1600" dirty="0"/>
                    </a:p>
                  </a:txBody>
                  <a:tcPr>
                    <a:solidFill>
                      <a:schemeClr val="accent4">
                        <a:lumMod val="40000"/>
                        <a:lumOff val="60000"/>
                      </a:schemeClr>
                    </a:solidFill>
                  </a:tcPr>
                </a:tc>
                <a:tc>
                  <a:txBody>
                    <a:bodyPr/>
                    <a:lstStyle/>
                    <a:p>
                      <a:pPr algn="ctr"/>
                      <a:r>
                        <a:rPr lang="en-US" sz="1600" dirty="0" smtClean="0"/>
                        <a:t>Thurs</a:t>
                      </a:r>
                      <a:endParaRPr lang="en-US" sz="1600" dirty="0"/>
                    </a:p>
                  </a:txBody>
                  <a:tcPr>
                    <a:solidFill>
                      <a:schemeClr val="accent4">
                        <a:lumMod val="40000"/>
                        <a:lumOff val="60000"/>
                      </a:schemeClr>
                    </a:solidFill>
                  </a:tcPr>
                </a:tc>
                <a:tc>
                  <a:txBody>
                    <a:bodyPr/>
                    <a:lstStyle/>
                    <a:p>
                      <a:pPr algn="ctr"/>
                      <a:r>
                        <a:rPr lang="en-US" sz="1600" dirty="0" smtClean="0"/>
                        <a:t>Fri</a:t>
                      </a:r>
                      <a:endParaRPr lang="en-US" sz="1600" dirty="0"/>
                    </a:p>
                  </a:txBody>
                  <a:tcPr>
                    <a:solidFill>
                      <a:schemeClr val="accent4">
                        <a:lumMod val="40000"/>
                        <a:lumOff val="60000"/>
                      </a:schemeClr>
                    </a:solidFill>
                  </a:tcPr>
                </a:tc>
                <a:tc>
                  <a:txBody>
                    <a:bodyPr/>
                    <a:lstStyle/>
                    <a:p>
                      <a:pPr algn="ctr"/>
                      <a:r>
                        <a:rPr lang="en-US" sz="1600" dirty="0" smtClean="0"/>
                        <a:t>Sat</a:t>
                      </a:r>
                      <a:endParaRPr lang="en-US" sz="1600" dirty="0"/>
                    </a:p>
                  </a:txBody>
                  <a:tcPr>
                    <a:solidFill>
                      <a:schemeClr val="accent4">
                        <a:lumMod val="40000"/>
                        <a:lumOff val="60000"/>
                      </a:schemeClr>
                    </a:solidFill>
                  </a:tcPr>
                </a:tc>
              </a:tr>
              <a:tr h="1311003">
                <a:tc>
                  <a:txBody>
                    <a:bodyPr/>
                    <a:lstStyle/>
                    <a:p>
                      <a:endParaRPr lang="en-US" dirty="0"/>
                    </a:p>
                  </a:txBody>
                  <a:tcPr>
                    <a:solidFill>
                      <a:schemeClr val="bg1">
                        <a:lumMod val="85000"/>
                      </a:schemeClr>
                    </a:solidFill>
                  </a:tcPr>
                </a:tc>
                <a:tc>
                  <a:txBody>
                    <a:bodyPr/>
                    <a:lstStyle/>
                    <a:p>
                      <a:endParaRPr lang="en-US" b="1" dirty="0"/>
                    </a:p>
                  </a:txBody>
                  <a:tcPr>
                    <a:solidFill>
                      <a:schemeClr val="bg1">
                        <a:lumMod val="85000"/>
                      </a:schemeClr>
                    </a:solidFill>
                  </a:tcPr>
                </a:tc>
                <a:tc>
                  <a:txBody>
                    <a:bodyPr/>
                    <a:lstStyle/>
                    <a:p>
                      <a:endParaRPr lang="en-US" b="1" dirty="0"/>
                    </a:p>
                  </a:txBody>
                  <a:tcPr>
                    <a:solidFill>
                      <a:schemeClr val="bg1">
                        <a:lumMod val="85000"/>
                      </a:schemeClr>
                    </a:solidFill>
                  </a:tcPr>
                </a:tc>
                <a:tc>
                  <a:txBody>
                    <a:bodyPr/>
                    <a:lstStyle/>
                    <a:p>
                      <a:r>
                        <a:rPr lang="en-US" b="0" dirty="0" smtClean="0"/>
                        <a:t>1</a:t>
                      </a:r>
                      <a:endParaRPr lang="en-US" b="0" dirty="0"/>
                    </a:p>
                  </a:txBody>
                  <a:tcPr>
                    <a:solidFill>
                      <a:schemeClr val="bg1">
                        <a:lumMod val="85000"/>
                      </a:schemeClr>
                    </a:solidFill>
                  </a:tcPr>
                </a:tc>
                <a:tc>
                  <a:txBody>
                    <a:bodyPr/>
                    <a:lstStyle/>
                    <a:p>
                      <a:r>
                        <a:rPr lang="en-US" dirty="0" smtClean="0"/>
                        <a:t>2</a:t>
                      </a:r>
                      <a:endParaRPr lang="en-US" dirty="0"/>
                    </a:p>
                  </a:txBody>
                  <a:tcPr>
                    <a:solidFill>
                      <a:schemeClr val="bg1">
                        <a:lumMod val="85000"/>
                      </a:schemeClr>
                    </a:solidFill>
                  </a:tcPr>
                </a:tc>
                <a:tc>
                  <a:txBody>
                    <a:bodyPr/>
                    <a:lstStyle/>
                    <a:p>
                      <a:r>
                        <a:rPr lang="en-US" dirty="0" smtClean="0"/>
                        <a:t>3</a:t>
                      </a:r>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r>
              <a:tr h="1311003">
                <a:tc>
                  <a:txBody>
                    <a:bodyPr/>
                    <a:lstStyle/>
                    <a:p>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endParaRPr lang="en-US" dirty="0"/>
                    </a:p>
                  </a:txBody>
                  <a:tcPr/>
                </a:tc>
              </a:tr>
              <a:tr h="1311003">
                <a:tc>
                  <a:txBody>
                    <a:bodyPr/>
                    <a:lstStyle/>
                    <a:p>
                      <a:endParaRPr lang="en-US" dirty="0"/>
                    </a:p>
                  </a:txBody>
                  <a:tcPr>
                    <a:solidFill>
                      <a:srgbClr val="D9D9D9"/>
                    </a:solidFill>
                  </a:tcPr>
                </a:tc>
                <a:tc>
                  <a:txBody>
                    <a:bodyPr/>
                    <a:lstStyle/>
                    <a:p>
                      <a:r>
                        <a:rPr lang="en-US" dirty="0" smtClean="0"/>
                        <a:t>9</a:t>
                      </a:r>
                      <a:endParaRPr lang="en-US" dirty="0"/>
                    </a:p>
                  </a:txBody>
                  <a:tcPr>
                    <a:solidFill>
                      <a:srgbClr val="D9D9D9"/>
                    </a:solidFill>
                  </a:tcPr>
                </a:tc>
                <a:tc>
                  <a:txBody>
                    <a:bodyPr/>
                    <a:lstStyle/>
                    <a:p>
                      <a:r>
                        <a:rPr lang="en-US" dirty="0" smtClean="0"/>
                        <a:t>10</a:t>
                      </a:r>
                      <a:endParaRPr lang="en-US" dirty="0"/>
                    </a:p>
                  </a:txBody>
                  <a:tcPr>
                    <a:solidFill>
                      <a:srgbClr val="D9D9D9"/>
                    </a:solidFill>
                  </a:tcPr>
                </a:tc>
                <a:tc>
                  <a:txBody>
                    <a:bodyPr/>
                    <a:lstStyle/>
                    <a:p>
                      <a:endParaRPr lang="en-US" dirty="0"/>
                    </a:p>
                  </a:txBody>
                  <a:tcPr>
                    <a:solidFill>
                      <a:srgbClr val="D9D9D9"/>
                    </a:solidFill>
                  </a:tcPr>
                </a:tc>
                <a:tc>
                  <a:txBody>
                    <a:bodyPr/>
                    <a:lstStyle/>
                    <a:p>
                      <a:endParaRPr lang="en-US" dirty="0"/>
                    </a:p>
                  </a:txBody>
                  <a:tcPr>
                    <a:solidFill>
                      <a:srgbClr val="D9D9D9"/>
                    </a:solidFill>
                  </a:tcPr>
                </a:tc>
                <a:tc>
                  <a:txBody>
                    <a:bodyPr/>
                    <a:lstStyle/>
                    <a:p>
                      <a:endParaRPr lang="en-US" dirty="0"/>
                    </a:p>
                  </a:txBody>
                  <a:tcPr>
                    <a:solidFill>
                      <a:srgbClr val="D9D9D9"/>
                    </a:solidFill>
                  </a:tcPr>
                </a:tc>
                <a:tc>
                  <a:txBody>
                    <a:bodyPr/>
                    <a:lstStyle/>
                    <a:p>
                      <a:endParaRPr lang="en-US" dirty="0"/>
                    </a:p>
                  </a:txBody>
                  <a:tcPr>
                    <a:solidFill>
                      <a:srgbClr val="D9D9D9"/>
                    </a:solidFill>
                  </a:tcPr>
                </a:tc>
              </a:tr>
            </a:tbl>
          </a:graphicData>
        </a:graphic>
      </p:graphicFrame>
      <p:grpSp>
        <p:nvGrpSpPr>
          <p:cNvPr id="3" name="Group 2"/>
          <p:cNvGrpSpPr/>
          <p:nvPr/>
        </p:nvGrpSpPr>
        <p:grpSpPr>
          <a:xfrm>
            <a:off x="1358708" y="1961235"/>
            <a:ext cx="6679332" cy="3750470"/>
            <a:chOff x="1358708" y="2161979"/>
            <a:chExt cx="6679332" cy="3750470"/>
          </a:xfrm>
        </p:grpSpPr>
        <p:sp>
          <p:nvSpPr>
            <p:cNvPr id="10" name="TextBox 9"/>
            <p:cNvSpPr txBox="1"/>
            <p:nvPr/>
          </p:nvSpPr>
          <p:spPr>
            <a:xfrm>
              <a:off x="3981628" y="3629601"/>
              <a:ext cx="1721946" cy="261610"/>
            </a:xfrm>
            <a:prstGeom prst="rect">
              <a:avLst/>
            </a:prstGeom>
            <a:noFill/>
          </p:spPr>
          <p:txBody>
            <a:bodyPr wrap="none" rtlCol="0">
              <a:spAutoFit/>
            </a:bodyPr>
            <a:lstStyle/>
            <a:p>
              <a:pPr>
                <a:buNone/>
              </a:pPr>
              <a:r>
                <a:rPr lang="en-US" sz="1100" dirty="0" smtClean="0">
                  <a:solidFill>
                    <a:srgbClr val="FF0000"/>
                  </a:solidFill>
                  <a:latin typeface="Lucida Grande"/>
                  <a:cs typeface="Arial"/>
                </a:rPr>
                <a:t>Design &amp; Development</a:t>
              </a:r>
              <a:endParaRPr lang="en-US" sz="1100" dirty="0">
                <a:solidFill>
                  <a:srgbClr val="FF0000"/>
                </a:solidFill>
                <a:latin typeface="Lucida Grande"/>
                <a:cs typeface="Arial"/>
              </a:endParaRPr>
            </a:p>
          </p:txBody>
        </p:sp>
        <p:sp>
          <p:nvSpPr>
            <p:cNvPr id="11" name="TextBox 10"/>
            <p:cNvSpPr txBox="1"/>
            <p:nvPr/>
          </p:nvSpPr>
          <p:spPr>
            <a:xfrm>
              <a:off x="1646401" y="4500968"/>
              <a:ext cx="1212191" cy="600164"/>
            </a:xfrm>
            <a:prstGeom prst="rect">
              <a:avLst/>
            </a:prstGeom>
            <a:noFill/>
          </p:spPr>
          <p:txBody>
            <a:bodyPr wrap="none" rtlCol="0">
              <a:spAutoFit/>
            </a:bodyPr>
            <a:lstStyle/>
            <a:p>
              <a:pPr>
                <a:buNone/>
              </a:pPr>
              <a:r>
                <a:rPr lang="en-US" sz="1100" dirty="0" smtClean="0">
                  <a:solidFill>
                    <a:srgbClr val="FF0000"/>
                  </a:solidFill>
                  <a:latin typeface="Lucida Grande"/>
                  <a:cs typeface="Arial"/>
                </a:rPr>
                <a:t>Development &amp;</a:t>
              </a:r>
              <a:br>
                <a:rPr lang="en-US" sz="1100" dirty="0" smtClean="0">
                  <a:solidFill>
                    <a:srgbClr val="FF0000"/>
                  </a:solidFill>
                  <a:latin typeface="Lucida Grande"/>
                  <a:cs typeface="Arial"/>
                </a:rPr>
              </a:br>
              <a:r>
                <a:rPr lang="en-US" sz="1100" dirty="0" smtClean="0">
                  <a:solidFill>
                    <a:srgbClr val="FF6600"/>
                  </a:solidFill>
                  <a:latin typeface="Lucida Grande"/>
                  <a:cs typeface="Arial"/>
                </a:rPr>
                <a:t>Testing</a:t>
              </a:r>
              <a:br>
                <a:rPr lang="en-US" sz="1100" dirty="0" smtClean="0">
                  <a:solidFill>
                    <a:srgbClr val="FF6600"/>
                  </a:solidFill>
                  <a:latin typeface="Lucida Grande"/>
                  <a:cs typeface="Arial"/>
                </a:rPr>
              </a:br>
              <a:r>
                <a:rPr lang="en-US" sz="1100" dirty="0" smtClean="0">
                  <a:solidFill>
                    <a:srgbClr val="FF6600"/>
                  </a:solidFill>
                  <a:latin typeface="Lucida Grande"/>
                  <a:cs typeface="Arial"/>
                </a:rPr>
                <a:t>completes</a:t>
              </a:r>
              <a:endParaRPr lang="en-US" sz="1100" dirty="0">
                <a:solidFill>
                  <a:srgbClr val="FF6600"/>
                </a:solidFill>
                <a:latin typeface="Lucida Grande"/>
                <a:cs typeface="Arial"/>
              </a:endParaRPr>
            </a:p>
          </p:txBody>
        </p:sp>
        <p:sp>
          <p:nvSpPr>
            <p:cNvPr id="12" name="TextBox 11"/>
            <p:cNvSpPr txBox="1"/>
            <p:nvPr/>
          </p:nvSpPr>
          <p:spPr>
            <a:xfrm>
              <a:off x="2855442" y="4972194"/>
              <a:ext cx="1198517" cy="600164"/>
            </a:xfrm>
            <a:prstGeom prst="rect">
              <a:avLst/>
            </a:prstGeom>
            <a:noFill/>
          </p:spPr>
          <p:txBody>
            <a:bodyPr wrap="square" rtlCol="0">
              <a:spAutoFit/>
            </a:bodyPr>
            <a:lstStyle/>
            <a:p>
              <a:pPr>
                <a:buNone/>
              </a:pPr>
              <a:r>
                <a:rPr lang="en-US" sz="1100" dirty="0" smtClean="0">
                  <a:solidFill>
                    <a:srgbClr val="3300FF"/>
                  </a:solidFill>
                  <a:latin typeface="Lucida Grande"/>
                  <a:cs typeface="Arial"/>
                </a:rPr>
                <a:t>Iteration Review Retrospective</a:t>
              </a:r>
              <a:endParaRPr lang="en-US" sz="1100" dirty="0">
                <a:solidFill>
                  <a:srgbClr val="3300FF"/>
                </a:solidFill>
                <a:latin typeface="Lucida Grande"/>
                <a:cs typeface="Arial"/>
              </a:endParaRPr>
            </a:p>
          </p:txBody>
        </p:sp>
        <p:sp>
          <p:nvSpPr>
            <p:cNvPr id="13" name="TextBox 12"/>
            <p:cNvSpPr txBox="1"/>
            <p:nvPr/>
          </p:nvSpPr>
          <p:spPr>
            <a:xfrm>
              <a:off x="1418722" y="5650839"/>
              <a:ext cx="2459118" cy="261610"/>
            </a:xfrm>
            <a:prstGeom prst="rect">
              <a:avLst/>
            </a:prstGeom>
            <a:noFill/>
          </p:spPr>
          <p:txBody>
            <a:bodyPr wrap="square" rtlCol="0">
              <a:spAutoFit/>
            </a:bodyPr>
            <a:lstStyle/>
            <a:p>
              <a:pPr>
                <a:buNone/>
              </a:pPr>
              <a:r>
                <a:rPr lang="en-US" sz="1100" dirty="0" smtClean="0">
                  <a:solidFill>
                    <a:srgbClr val="3300FF"/>
                  </a:solidFill>
                  <a:latin typeface="Lucida Grande"/>
                  <a:cs typeface="Arial"/>
                </a:rPr>
                <a:t>Estimate Stories for Iteration n+1</a:t>
              </a:r>
              <a:endParaRPr lang="en-US" sz="1100" baseline="30000" dirty="0">
                <a:solidFill>
                  <a:srgbClr val="3300FF"/>
                </a:solidFill>
                <a:latin typeface="Lucida Grande"/>
                <a:cs typeface="Arial"/>
              </a:endParaRPr>
            </a:p>
          </p:txBody>
        </p:sp>
        <p:sp>
          <p:nvSpPr>
            <p:cNvPr id="14" name="TextBox 13"/>
            <p:cNvSpPr txBox="1"/>
            <p:nvPr/>
          </p:nvSpPr>
          <p:spPr>
            <a:xfrm>
              <a:off x="2199618" y="2161979"/>
              <a:ext cx="1648797" cy="707886"/>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buNone/>
              </a:pPr>
              <a:r>
                <a:rPr lang="en-US" sz="1100" dirty="0" smtClean="0">
                  <a:solidFill>
                    <a:srgbClr val="008000"/>
                  </a:solidFill>
                  <a:latin typeface="Lucida Grande"/>
                  <a:cs typeface="Arial"/>
                </a:rPr>
                <a:t>Stories Finalized</a:t>
              </a:r>
              <a:r>
                <a:rPr lang="en-US" sz="1100" baseline="30000" dirty="0" smtClean="0">
                  <a:solidFill>
                    <a:srgbClr val="008000"/>
                  </a:solidFill>
                  <a:latin typeface="Lucida Grande"/>
                  <a:cs typeface="Arial"/>
                </a:rPr>
                <a:t>1</a:t>
              </a:r>
            </a:p>
            <a:p>
              <a:pPr>
                <a:buNone/>
              </a:pPr>
              <a:r>
                <a:rPr lang="en-US" sz="1100" dirty="0" smtClean="0">
                  <a:solidFill>
                    <a:srgbClr val="008000"/>
                  </a:solidFill>
                  <a:latin typeface="Lucida Grande"/>
                  <a:cs typeface="Arial"/>
                </a:rPr>
                <a:t>Prioritize Backlog</a:t>
              </a:r>
              <a:r>
                <a:rPr lang="en-US" sz="1100" baseline="30000" dirty="0" smtClean="0">
                  <a:solidFill>
                    <a:srgbClr val="008000"/>
                  </a:solidFill>
                  <a:latin typeface="Lucida Grande"/>
                  <a:cs typeface="Arial"/>
                </a:rPr>
                <a:t>1</a:t>
              </a:r>
            </a:p>
            <a:p>
              <a:pPr>
                <a:buNone/>
              </a:pPr>
              <a:endParaRPr lang="en-US" sz="1100" baseline="30000" dirty="0" smtClean="0">
                <a:solidFill>
                  <a:srgbClr val="008000"/>
                </a:solidFill>
                <a:latin typeface="Lucida Grande"/>
                <a:cs typeface="Arial"/>
              </a:endParaRPr>
            </a:p>
            <a:p>
              <a:pPr>
                <a:buNone/>
              </a:pPr>
              <a:r>
                <a:rPr lang="en-US" sz="1100" dirty="0" smtClean="0">
                  <a:solidFill>
                    <a:srgbClr val="3300FF"/>
                  </a:solidFill>
                  <a:latin typeface="Lucida Grande"/>
                  <a:cs typeface="Arial"/>
                </a:rPr>
                <a:t>Estimate</a:t>
              </a:r>
              <a:r>
                <a:rPr lang="en-US" sz="1100" baseline="30000" dirty="0" smtClean="0">
                  <a:solidFill>
                    <a:srgbClr val="3300FF"/>
                  </a:solidFill>
                  <a:latin typeface="Lucida Grande"/>
                  <a:cs typeface="Arial"/>
                </a:rPr>
                <a:t>1</a:t>
              </a:r>
            </a:p>
          </p:txBody>
        </p:sp>
        <p:sp>
          <p:nvSpPr>
            <p:cNvPr id="15" name="TextBox 14"/>
            <p:cNvSpPr txBox="1"/>
            <p:nvPr/>
          </p:nvSpPr>
          <p:spPr>
            <a:xfrm>
              <a:off x="4405314" y="2657888"/>
              <a:ext cx="3632726" cy="261610"/>
            </a:xfrm>
            <a:prstGeom prst="rect">
              <a:avLst/>
            </a:prstGeom>
            <a:noFill/>
          </p:spPr>
          <p:txBody>
            <a:bodyPr wrap="none" rtlCol="0">
              <a:spAutoFit/>
            </a:bodyPr>
            <a:lstStyle/>
            <a:p>
              <a:pPr>
                <a:buNone/>
              </a:pPr>
              <a:r>
                <a:rPr lang="en-US" sz="1100" dirty="0" smtClean="0">
                  <a:solidFill>
                    <a:srgbClr val="008000"/>
                  </a:solidFill>
                  <a:latin typeface="Lucida Grande"/>
                  <a:cs typeface="Arial"/>
                </a:rPr>
                <a:t>Identify, draft, and socialize stories for Iteration n+x</a:t>
              </a:r>
              <a:endParaRPr lang="en-US" sz="1100" dirty="0">
                <a:solidFill>
                  <a:srgbClr val="008000"/>
                </a:solidFill>
                <a:latin typeface="Lucida Grande"/>
                <a:cs typeface="Arial"/>
              </a:endParaRPr>
            </a:p>
          </p:txBody>
        </p:sp>
        <p:cxnSp>
          <p:nvCxnSpPr>
            <p:cNvPr id="16" name="Straight Arrow Connector 15"/>
            <p:cNvCxnSpPr/>
            <p:nvPr/>
          </p:nvCxnSpPr>
          <p:spPr>
            <a:xfrm>
              <a:off x="6512304" y="4005301"/>
              <a:ext cx="1107696" cy="1"/>
            </a:xfrm>
            <a:prstGeom prst="straightConnector1">
              <a:avLst/>
            </a:prstGeom>
            <a:ln>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a:off x="2004868" y="4005301"/>
              <a:ext cx="1035309" cy="0"/>
            </a:xfrm>
            <a:prstGeom prst="straightConnector1">
              <a:avLst/>
            </a:prstGeom>
            <a:ln>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054474" y="2292885"/>
              <a:ext cx="1526380" cy="430887"/>
            </a:xfrm>
            <a:prstGeom prst="rect">
              <a:avLst/>
            </a:prstGeom>
          </p:spPr>
          <p:txBody>
            <a:bodyPr wrap="none">
              <a:spAutoFit/>
            </a:bodyPr>
            <a:lstStyle/>
            <a:p>
              <a:pPr>
                <a:buNone/>
              </a:pPr>
              <a:r>
                <a:rPr lang="en-US" sz="1100" dirty="0" smtClean="0">
                  <a:solidFill>
                    <a:srgbClr val="3300FF"/>
                  </a:solidFill>
                  <a:latin typeface="Lucida Grande"/>
                  <a:cs typeface="Arial"/>
                </a:rPr>
                <a:t>Iteration Planning</a:t>
              </a:r>
              <a:r>
                <a:rPr lang="en-US" sz="1100" baseline="30000" dirty="0" smtClean="0">
                  <a:solidFill>
                    <a:srgbClr val="3300FF"/>
                  </a:solidFill>
                  <a:latin typeface="Lucida Grande"/>
                  <a:cs typeface="Arial"/>
                </a:rPr>
                <a:t>1</a:t>
              </a:r>
            </a:p>
            <a:p>
              <a:pPr>
                <a:buNone/>
              </a:pPr>
              <a:r>
                <a:rPr lang="en-US" sz="1100" dirty="0" smtClean="0">
                  <a:solidFill>
                    <a:srgbClr val="3300FF"/>
                  </a:solidFill>
                  <a:latin typeface="Lucida Grande"/>
                  <a:cs typeface="Arial"/>
                </a:rPr>
                <a:t>Commit to Iteraiton</a:t>
              </a:r>
              <a:r>
                <a:rPr lang="en-US" sz="1100" baseline="30000" dirty="0" smtClean="0">
                  <a:solidFill>
                    <a:srgbClr val="3300FF"/>
                  </a:solidFill>
                  <a:latin typeface="Lucida Grande"/>
                  <a:cs typeface="Arial"/>
                </a:rPr>
                <a:t>1</a:t>
              </a:r>
            </a:p>
          </p:txBody>
        </p:sp>
        <p:sp>
          <p:nvSpPr>
            <p:cNvPr id="19" name="TextBox 18"/>
            <p:cNvSpPr txBox="1"/>
            <p:nvPr/>
          </p:nvSpPr>
          <p:spPr>
            <a:xfrm>
              <a:off x="1379521" y="5231940"/>
              <a:ext cx="1561535"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buNone/>
              </a:pPr>
              <a:r>
                <a:rPr lang="en-US" sz="1100" dirty="0" smtClean="0">
                  <a:solidFill>
                    <a:srgbClr val="008000"/>
                  </a:solidFill>
                  <a:latin typeface="Lucida Grande"/>
                  <a:cs typeface="Arial"/>
                </a:rPr>
                <a:t>Stories Finalized</a:t>
              </a:r>
              <a:r>
                <a:rPr lang="en-US" sz="1100" baseline="30000" dirty="0" smtClean="0">
                  <a:solidFill>
                    <a:srgbClr val="008000"/>
                  </a:solidFill>
                  <a:latin typeface="Lucida Grande"/>
                  <a:cs typeface="Arial"/>
                </a:rPr>
                <a:t>1</a:t>
              </a:r>
            </a:p>
            <a:p>
              <a:pPr>
                <a:buNone/>
              </a:pPr>
              <a:r>
                <a:rPr lang="en-US" sz="1100" dirty="0" smtClean="0">
                  <a:solidFill>
                    <a:srgbClr val="008000"/>
                  </a:solidFill>
                  <a:latin typeface="Lucida Grande"/>
                  <a:cs typeface="Arial"/>
                </a:rPr>
                <a:t>Prioritize Backlog</a:t>
              </a:r>
              <a:r>
                <a:rPr lang="en-US" sz="1100" baseline="30000" dirty="0" smtClean="0">
                  <a:solidFill>
                    <a:srgbClr val="008000"/>
                  </a:solidFill>
                  <a:latin typeface="Lucida Grande"/>
                  <a:cs typeface="Arial"/>
                </a:rPr>
                <a:t>1</a:t>
              </a:r>
            </a:p>
          </p:txBody>
        </p:sp>
        <p:sp>
          <p:nvSpPr>
            <p:cNvPr id="20" name="TextBox 19"/>
            <p:cNvSpPr txBox="1"/>
            <p:nvPr/>
          </p:nvSpPr>
          <p:spPr>
            <a:xfrm>
              <a:off x="4851454" y="2985531"/>
              <a:ext cx="2111475" cy="261610"/>
            </a:xfrm>
            <a:prstGeom prst="rect">
              <a:avLst/>
            </a:prstGeom>
            <a:noFill/>
          </p:spPr>
          <p:txBody>
            <a:bodyPr wrap="none" rtlCol="0">
              <a:spAutoFit/>
            </a:bodyPr>
            <a:lstStyle/>
            <a:p>
              <a:pPr>
                <a:buNone/>
              </a:pPr>
              <a:r>
                <a:rPr lang="en-US" sz="1100" dirty="0" smtClean="0">
                  <a:solidFill>
                    <a:srgbClr val="FF6600"/>
                  </a:solidFill>
                  <a:latin typeface="Lucida Grande"/>
                  <a:cs typeface="Arial"/>
                </a:rPr>
                <a:t>Build and execute test cases</a:t>
              </a:r>
              <a:endParaRPr lang="en-US" sz="1100" dirty="0">
                <a:solidFill>
                  <a:srgbClr val="FF6600"/>
                </a:solidFill>
                <a:latin typeface="Lucida Grande"/>
                <a:cs typeface="Arial"/>
              </a:endParaRPr>
            </a:p>
          </p:txBody>
        </p:sp>
        <p:sp>
          <p:nvSpPr>
            <p:cNvPr id="21" name="TextBox 20"/>
            <p:cNvSpPr txBox="1"/>
            <p:nvPr/>
          </p:nvSpPr>
          <p:spPr>
            <a:xfrm>
              <a:off x="3041263" y="4075279"/>
              <a:ext cx="2111475" cy="261610"/>
            </a:xfrm>
            <a:prstGeom prst="rect">
              <a:avLst/>
            </a:prstGeom>
            <a:noFill/>
          </p:spPr>
          <p:txBody>
            <a:bodyPr wrap="none" rtlCol="0">
              <a:spAutoFit/>
            </a:bodyPr>
            <a:lstStyle/>
            <a:p>
              <a:pPr>
                <a:buNone/>
              </a:pPr>
              <a:r>
                <a:rPr lang="en-US" sz="1100" dirty="0" smtClean="0">
                  <a:solidFill>
                    <a:srgbClr val="FF6600"/>
                  </a:solidFill>
                  <a:latin typeface="Lucida Grande"/>
                  <a:cs typeface="Arial"/>
                </a:rPr>
                <a:t>Build and execute test cases</a:t>
              </a:r>
              <a:endParaRPr lang="en-US" sz="1100" dirty="0">
                <a:solidFill>
                  <a:srgbClr val="FF6600"/>
                </a:solidFill>
                <a:latin typeface="Lucida Grande"/>
                <a:cs typeface="Arial"/>
              </a:endParaRPr>
            </a:p>
          </p:txBody>
        </p:sp>
        <p:cxnSp>
          <p:nvCxnSpPr>
            <p:cNvPr id="22" name="Straight Arrow Connector 21"/>
            <p:cNvCxnSpPr/>
            <p:nvPr/>
          </p:nvCxnSpPr>
          <p:spPr>
            <a:xfrm flipV="1">
              <a:off x="5174671" y="4209007"/>
              <a:ext cx="2445329" cy="1"/>
            </a:xfrm>
            <a:prstGeom prst="straightConnector1">
              <a:avLst/>
            </a:prstGeom>
            <a:ln>
              <a:solidFill>
                <a:srgbClr val="FF66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056829" y="3895156"/>
              <a:ext cx="3632726" cy="261610"/>
            </a:xfrm>
            <a:prstGeom prst="rect">
              <a:avLst/>
            </a:prstGeom>
            <a:noFill/>
          </p:spPr>
          <p:txBody>
            <a:bodyPr wrap="none" rtlCol="0">
              <a:spAutoFit/>
            </a:bodyPr>
            <a:lstStyle/>
            <a:p>
              <a:pPr>
                <a:buNone/>
              </a:pPr>
              <a:r>
                <a:rPr lang="en-US" sz="1100" dirty="0" smtClean="0">
                  <a:solidFill>
                    <a:srgbClr val="008000"/>
                  </a:solidFill>
                  <a:latin typeface="Lucida Grande"/>
                  <a:cs typeface="Arial"/>
                </a:rPr>
                <a:t>Identify, draft, and socialize stories for Iteration n+x</a:t>
              </a:r>
              <a:endParaRPr lang="en-US" sz="1100" dirty="0">
                <a:solidFill>
                  <a:srgbClr val="008000"/>
                </a:solidFill>
                <a:latin typeface="Lucida Grande"/>
                <a:cs typeface="Arial"/>
              </a:endParaRPr>
            </a:p>
          </p:txBody>
        </p:sp>
        <p:cxnSp>
          <p:nvCxnSpPr>
            <p:cNvPr id="24" name="Straight Arrow Connector 23"/>
            <p:cNvCxnSpPr/>
            <p:nvPr/>
          </p:nvCxnSpPr>
          <p:spPr>
            <a:xfrm rot="10800000">
              <a:off x="2026973" y="4208953"/>
              <a:ext cx="1014290" cy="109"/>
            </a:xfrm>
            <a:prstGeom prst="straightConnector1">
              <a:avLst/>
            </a:prstGeom>
            <a:ln>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bwMode="auto">
            <a:xfrm flipH="1" flipV="1">
              <a:off x="6456055" y="2958958"/>
              <a:ext cx="1392545" cy="0"/>
            </a:xfrm>
            <a:prstGeom prst="straightConnector1">
              <a:avLst/>
            </a:prstGeom>
            <a:ln w="6350" cmpd="sng">
              <a:solidFill>
                <a:srgbClr val="FF0000"/>
              </a:solidFill>
              <a:headEnd type="arrow"/>
              <a:tailEnd type="none"/>
            </a:ln>
            <a:effectLst/>
          </p:spPr>
          <p:style>
            <a:lnRef idx="2">
              <a:schemeClr val="accent4"/>
            </a:lnRef>
            <a:fillRef idx="0">
              <a:schemeClr val="accent4"/>
            </a:fillRef>
            <a:effectRef idx="1">
              <a:schemeClr val="accent4"/>
            </a:effectRef>
            <a:fontRef idx="minor">
              <a:schemeClr val="tx1"/>
            </a:fontRef>
          </p:style>
        </p:cxnSp>
        <p:sp>
          <p:nvSpPr>
            <p:cNvPr id="26" name="TextBox 25"/>
            <p:cNvSpPr txBox="1"/>
            <p:nvPr/>
          </p:nvSpPr>
          <p:spPr>
            <a:xfrm>
              <a:off x="4692888" y="2825396"/>
              <a:ext cx="1721946" cy="261610"/>
            </a:xfrm>
            <a:prstGeom prst="rect">
              <a:avLst/>
            </a:prstGeom>
            <a:noFill/>
          </p:spPr>
          <p:txBody>
            <a:bodyPr wrap="none" rtlCol="0">
              <a:spAutoFit/>
            </a:bodyPr>
            <a:lstStyle/>
            <a:p>
              <a:pPr>
                <a:buNone/>
              </a:pPr>
              <a:r>
                <a:rPr lang="en-US" sz="1100" dirty="0" smtClean="0">
                  <a:solidFill>
                    <a:srgbClr val="FF0000"/>
                  </a:solidFill>
                  <a:latin typeface="Lucida Grande"/>
                  <a:cs typeface="Arial"/>
                </a:rPr>
                <a:t>Design &amp; Development</a:t>
              </a:r>
              <a:endParaRPr lang="en-US" sz="1100" dirty="0">
                <a:solidFill>
                  <a:srgbClr val="FF0000"/>
                </a:solidFill>
                <a:latin typeface="Lucida Grande"/>
                <a:cs typeface="Arial"/>
              </a:endParaRPr>
            </a:p>
          </p:txBody>
        </p:sp>
        <p:sp>
          <p:nvSpPr>
            <p:cNvPr id="27" name="TextBox 26"/>
            <p:cNvSpPr txBox="1"/>
            <p:nvPr/>
          </p:nvSpPr>
          <p:spPr>
            <a:xfrm>
              <a:off x="5557055" y="2304155"/>
              <a:ext cx="1050135" cy="261610"/>
            </a:xfrm>
            <a:prstGeom prst="rect">
              <a:avLst/>
            </a:prstGeom>
            <a:noFill/>
          </p:spPr>
          <p:txBody>
            <a:bodyPr wrap="square" rtlCol="0">
              <a:spAutoFit/>
            </a:bodyPr>
            <a:lstStyle/>
            <a:p>
              <a:pPr>
                <a:buNone/>
              </a:pPr>
              <a:r>
                <a:rPr lang="en-US" sz="1100" dirty="0" smtClean="0">
                  <a:solidFill>
                    <a:srgbClr val="3300FF"/>
                  </a:solidFill>
                  <a:latin typeface="Lucida Grande"/>
                  <a:cs typeface="Arial"/>
                </a:rPr>
                <a:t>Daily scrum</a:t>
              </a:r>
              <a:endParaRPr lang="en-US" sz="1100" baseline="30000" dirty="0">
                <a:solidFill>
                  <a:srgbClr val="3300FF"/>
                </a:solidFill>
                <a:latin typeface="Lucida Grande"/>
                <a:cs typeface="Arial"/>
              </a:endParaRPr>
            </a:p>
          </p:txBody>
        </p:sp>
        <p:cxnSp>
          <p:nvCxnSpPr>
            <p:cNvPr id="28" name="Straight Arrow Connector 27"/>
            <p:cNvCxnSpPr/>
            <p:nvPr/>
          </p:nvCxnSpPr>
          <p:spPr>
            <a:xfrm>
              <a:off x="6597416" y="2461176"/>
              <a:ext cx="1107696" cy="1"/>
            </a:xfrm>
            <a:prstGeom prst="straightConnector1">
              <a:avLst/>
            </a:prstGeom>
            <a:ln>
              <a:solidFill>
                <a:srgbClr val="3300FF"/>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33800" y="4267200"/>
              <a:ext cx="2133600" cy="261610"/>
            </a:xfrm>
            <a:prstGeom prst="rect">
              <a:avLst/>
            </a:prstGeom>
            <a:noFill/>
          </p:spPr>
          <p:txBody>
            <a:bodyPr wrap="square" rtlCol="0">
              <a:spAutoFit/>
            </a:bodyPr>
            <a:lstStyle/>
            <a:p>
              <a:pPr>
                <a:buNone/>
              </a:pPr>
              <a:r>
                <a:rPr lang="en-US" sz="1100" dirty="0" smtClean="0">
                  <a:solidFill>
                    <a:srgbClr val="3300FF"/>
                  </a:solidFill>
                  <a:latin typeface="Lucida Grande"/>
                  <a:cs typeface="Arial"/>
                </a:rPr>
                <a:t>Daily scrum &amp; Acceptance</a:t>
              </a:r>
              <a:endParaRPr lang="en-US" sz="1100" baseline="30000" dirty="0">
                <a:solidFill>
                  <a:srgbClr val="3300FF"/>
                </a:solidFill>
                <a:latin typeface="Lucida Grande"/>
                <a:cs typeface="Arial"/>
              </a:endParaRPr>
            </a:p>
          </p:txBody>
        </p:sp>
        <p:cxnSp>
          <p:nvCxnSpPr>
            <p:cNvPr id="30" name="Straight Arrow Connector 29"/>
            <p:cNvCxnSpPr/>
            <p:nvPr/>
          </p:nvCxnSpPr>
          <p:spPr>
            <a:xfrm>
              <a:off x="5881446" y="4419600"/>
              <a:ext cx="1738554" cy="3132"/>
            </a:xfrm>
            <a:prstGeom prst="straightConnector1">
              <a:avLst/>
            </a:prstGeom>
            <a:ln>
              <a:solidFill>
                <a:srgbClr val="33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067282" y="4419600"/>
              <a:ext cx="1666518" cy="3132"/>
            </a:xfrm>
            <a:prstGeom prst="straightConnector1">
              <a:avLst/>
            </a:prstGeom>
            <a:ln>
              <a:solidFill>
                <a:srgbClr val="3300FF"/>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358708" y="5009940"/>
              <a:ext cx="1050135" cy="261610"/>
            </a:xfrm>
            <a:prstGeom prst="rect">
              <a:avLst/>
            </a:prstGeom>
            <a:noFill/>
          </p:spPr>
          <p:txBody>
            <a:bodyPr wrap="square" rtlCol="0">
              <a:spAutoFit/>
            </a:bodyPr>
            <a:lstStyle/>
            <a:p>
              <a:pPr>
                <a:buNone/>
              </a:pPr>
              <a:r>
                <a:rPr lang="en-US" sz="1100" dirty="0" smtClean="0">
                  <a:solidFill>
                    <a:srgbClr val="3300FF"/>
                  </a:solidFill>
                  <a:latin typeface="Lucida Grande"/>
                  <a:cs typeface="Arial"/>
                </a:rPr>
                <a:t>Daily scrum</a:t>
              </a:r>
              <a:endParaRPr lang="en-US" sz="1100" baseline="30000" dirty="0">
                <a:solidFill>
                  <a:srgbClr val="3300FF"/>
                </a:solidFill>
                <a:latin typeface="Lucida Grande"/>
                <a:cs typeface="Arial"/>
              </a:endParaRPr>
            </a:p>
          </p:txBody>
        </p:sp>
        <p:cxnSp>
          <p:nvCxnSpPr>
            <p:cNvPr id="33" name="Straight Arrow Connector 32"/>
            <p:cNvCxnSpPr/>
            <p:nvPr/>
          </p:nvCxnSpPr>
          <p:spPr>
            <a:xfrm flipH="1">
              <a:off x="1951789" y="3753792"/>
              <a:ext cx="1922578" cy="54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820186" y="3753670"/>
              <a:ext cx="1799814" cy="79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bwMode="auto">
            <a:xfrm flipH="1" flipV="1">
              <a:off x="6919748" y="3117127"/>
              <a:ext cx="928852" cy="0"/>
            </a:xfrm>
            <a:prstGeom prst="straightConnector1">
              <a:avLst/>
            </a:prstGeom>
            <a:ln w="6350" cmpd="sng">
              <a:solidFill>
                <a:srgbClr val="FF6600"/>
              </a:solidFill>
              <a:headEnd type="arrow"/>
              <a:tailEnd type="none"/>
            </a:ln>
            <a:effectLst/>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14344122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B983558D-C98C-4013-9F8D-937FCE5853E9}" type="slidenum">
              <a:rPr lang="en-US" smtClean="0"/>
              <a:pPr>
                <a:defRPr/>
              </a:pPr>
              <a:t>34</a:t>
            </a:fld>
            <a:endParaRPr lang="en-US" dirty="0"/>
          </a:p>
        </p:txBody>
      </p:sp>
      <p:sp>
        <p:nvSpPr>
          <p:cNvPr id="5" name="Rectangle 4"/>
          <p:cNvSpPr/>
          <p:nvPr/>
        </p:nvSpPr>
        <p:spPr bwMode="auto">
          <a:xfrm>
            <a:off x="0" y="3140968"/>
            <a:ext cx="5760640" cy="5760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Lucida Grande"/>
                <a:ea typeface="ＭＳ Ｐゴシック" pitchFamily="-12" charset="-128"/>
                <a:cs typeface="ＭＳ Ｐゴシック" pitchFamily="-12" charset="-128"/>
              </a:rPr>
              <a:t>Daikibo - Release Planning</a:t>
            </a:r>
            <a:endParaRPr kumimoji="0" lang="en-US" sz="2400" b="1" i="0" u="none" strike="noStrike" cap="none" normalizeH="0" baseline="0" dirty="0">
              <a:ln>
                <a:noFill/>
              </a:ln>
              <a:solidFill>
                <a:schemeClr val="tx1"/>
              </a:solidFill>
              <a:effectLst/>
              <a:latin typeface="Lucida Grande"/>
              <a:ea typeface="ＭＳ Ｐゴシック" pitchFamily="-12" charset="-128"/>
              <a:cs typeface="ＭＳ Ｐゴシック" pitchFamily="-12" charset="-128"/>
            </a:endParaRPr>
          </a:p>
        </p:txBody>
      </p:sp>
    </p:spTree>
    <p:extLst>
      <p:ext uri="{BB962C8B-B14F-4D97-AF65-F5344CB8AC3E}">
        <p14:creationId xmlns:p14="http://schemas.microsoft.com/office/powerpoint/2010/main" val="16414645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dirty="0" smtClean="0">
                <a:solidFill>
                  <a:srgbClr val="3D97BB"/>
                </a:solidFill>
                <a:ea typeface="ＭＳ Ｐゴシック" charset="-128"/>
                <a:cs typeface="ＭＳ Ｐゴシック" charset="-128"/>
              </a:rPr>
              <a:t>Release Planning</a:t>
            </a:r>
            <a:endParaRPr lang="en-US" dirty="0">
              <a:solidFill>
                <a:srgbClr val="3D97BB"/>
              </a:solidFill>
              <a:ea typeface="ＭＳ Ｐゴシック" charset="-128"/>
              <a:cs typeface="ＭＳ Ｐゴシック" charset="-128"/>
            </a:endParaRPr>
          </a:p>
        </p:txBody>
      </p:sp>
      <p:sp>
        <p:nvSpPr>
          <p:cNvPr id="5" name="Rectangle 4"/>
          <p:cNvSpPr/>
          <p:nvPr/>
        </p:nvSpPr>
        <p:spPr bwMode="auto">
          <a:xfrm>
            <a:off x="152400" y="4095461"/>
            <a:ext cx="4375076" cy="1447800"/>
          </a:xfrm>
          <a:prstGeom prst="rect">
            <a:avLst/>
          </a:prstGeom>
          <a:solidFill>
            <a:srgbClr val="00B0F0"/>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Release Planning is a continual ac</a:t>
            </a:r>
            <a:r>
              <a:rPr kumimoji="0" lang="en-US" sz="1600" b="0" i="0" u="none" strike="noStrike" cap="none" normalizeH="0" baseline="0" dirty="0" smtClean="0">
                <a:ln>
                  <a:noFill/>
                </a:ln>
                <a:solidFill>
                  <a:schemeClr val="tx1"/>
                </a:solidFill>
                <a:effectLst/>
                <a:latin typeface="Lucida Grande"/>
              </a:rPr>
              <a:t>t</a:t>
            </a:r>
            <a:r>
              <a:rPr kumimoji="0" lang="en-US" sz="1600" b="0" i="0" u="none" strike="noStrike" cap="none" normalizeH="0" baseline="0" dirty="0" smtClean="0">
                <a:ln>
                  <a:noFill/>
                </a:ln>
                <a:solidFill>
                  <a:schemeClr val="tx1"/>
                </a:solidFill>
                <a:effectLst/>
                <a:latin typeface="Arial" charset="0"/>
              </a:rPr>
              <a:t>ivity within a regular known cadence for large scale Agile processes that moves the vision from the product backlog to a 6 iteration plan for all delivery teams across a program.</a:t>
            </a:r>
          </a:p>
        </p:txBody>
      </p:sp>
      <p:sp>
        <p:nvSpPr>
          <p:cNvPr id="6" name="Rectangle 5"/>
          <p:cNvSpPr/>
          <p:nvPr/>
        </p:nvSpPr>
        <p:spPr>
          <a:xfrm>
            <a:off x="971601" y="5785519"/>
            <a:ext cx="7200799" cy="307777"/>
          </a:xfrm>
          <a:prstGeom prst="rect">
            <a:avLst/>
          </a:prstGeom>
        </p:spPr>
        <p:txBody>
          <a:bodyPr wrap="square">
            <a:spAutoFit/>
          </a:bodyPr>
          <a:lstStyle/>
          <a:p>
            <a:r>
              <a:rPr lang="en-US" sz="1400" dirty="0">
                <a:latin typeface="Lucida Grande"/>
              </a:rPr>
              <a:t>Release plans act as a planning and communication tool to combat over-optimism.</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066800"/>
            <a:ext cx="3433842" cy="2270646"/>
          </a:xfrm>
          <a:prstGeom prst="rect">
            <a:avLst/>
          </a:prstGeom>
        </p:spPr>
      </p:pic>
      <p:sp>
        <p:nvSpPr>
          <p:cNvPr id="8" name="Right Arrow 7"/>
          <p:cNvSpPr/>
          <p:nvPr/>
        </p:nvSpPr>
        <p:spPr bwMode="auto">
          <a:xfrm rot="2561408">
            <a:off x="3619912" y="2514261"/>
            <a:ext cx="1688626" cy="1447800"/>
          </a:xfrm>
          <a:prstGeom prst="rightArrow">
            <a:avLst/>
          </a:prstGeom>
          <a:solidFill>
            <a:srgbClr val="E1E0CD"/>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Lucida Grande"/>
              </a:rPr>
              <a:t>Backlog to Plan</a:t>
            </a:r>
          </a:p>
        </p:txBody>
      </p:sp>
      <p:sp>
        <p:nvSpPr>
          <p:cNvPr id="9" name="Rectangle 8"/>
          <p:cNvSpPr/>
          <p:nvPr/>
        </p:nvSpPr>
        <p:spPr bwMode="auto">
          <a:xfrm>
            <a:off x="4634407" y="966978"/>
            <a:ext cx="4375076" cy="1447800"/>
          </a:xfrm>
          <a:prstGeom prst="rect">
            <a:avLst/>
          </a:prstGeom>
          <a:solidFill>
            <a:srgbClr val="00B0F0"/>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bodyPr>
          <a:lstStyle/>
          <a:p>
            <a:pPr algn="ctr" eaLnBrk="0" hangingPunct="0"/>
            <a:r>
              <a:rPr lang="en-US" sz="1600" b="0" dirty="0"/>
              <a:t>Effective release planning accentuates negotiation and delivery of core-critical path items to reach minimum marketable readiness as quickly as </a:t>
            </a:r>
            <a:r>
              <a:rPr lang="en-US" sz="1600" b="0" dirty="0">
                <a:latin typeface="Lucida Grande"/>
              </a:rPr>
              <a:t>possible</a:t>
            </a:r>
            <a:r>
              <a:rPr lang="en-US" sz="1600" b="0" dirty="0"/>
              <a:t>.</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6707" y="3200399"/>
            <a:ext cx="3909263" cy="2342861"/>
          </a:xfrm>
          <a:prstGeom prst="rect">
            <a:avLst/>
          </a:prstGeom>
        </p:spPr>
      </p:pic>
      <p:sp>
        <p:nvSpPr>
          <p:cNvPr id="11" name="Slide Number Placeholder 2"/>
          <p:cNvSpPr>
            <a:spLocks noGrp="1"/>
          </p:cNvSpPr>
          <p:nvPr>
            <p:ph type="sldNum" sz="quarter" idx="10"/>
          </p:nvPr>
        </p:nvSpPr>
        <p:spPr>
          <a:xfrm>
            <a:off x="22225" y="6442075"/>
            <a:ext cx="457200" cy="457200"/>
          </a:xfrm>
        </p:spPr>
        <p:txBody>
          <a:bodyPr/>
          <a:lstStyle/>
          <a:p>
            <a:pPr>
              <a:defRPr/>
            </a:pPr>
            <a:fld id="{2AAB75CF-4E72-47BA-8F4D-2828C9C53153}" type="slidenum">
              <a:rPr lang="en-US" smtClean="0">
                <a:solidFill>
                  <a:srgbClr val="00B050"/>
                </a:solidFill>
              </a:rPr>
              <a:pPr>
                <a:defRPr/>
              </a:pPr>
              <a:t>35</a:t>
            </a:fld>
            <a:endParaRPr lang="en-US" dirty="0">
              <a:solidFill>
                <a:srgbClr val="00B050"/>
              </a:solidFill>
            </a:endParaRPr>
          </a:p>
        </p:txBody>
      </p:sp>
    </p:spTree>
    <p:extLst>
      <p:ext uri="{BB962C8B-B14F-4D97-AF65-F5344CB8AC3E}">
        <p14:creationId xmlns:p14="http://schemas.microsoft.com/office/powerpoint/2010/main" val="30716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3D97BB"/>
                </a:solidFill>
                <a:ea typeface="ＭＳ Ｐゴシック" charset="-128"/>
                <a:cs typeface="ＭＳ Ｐゴシック" charset="-128"/>
              </a:rPr>
              <a:t>Release </a:t>
            </a:r>
            <a:r>
              <a:rPr lang="en-US" sz="2800" dirty="0" smtClean="0">
                <a:solidFill>
                  <a:srgbClr val="3D97BB"/>
                </a:solidFill>
                <a:ea typeface="ＭＳ Ｐゴシック" charset="-128"/>
                <a:cs typeface="ＭＳ Ｐゴシック" charset="-128"/>
              </a:rPr>
              <a:t>Planning Lag </a:t>
            </a:r>
            <a:r>
              <a:rPr lang="en-US" sz="2800" dirty="0">
                <a:solidFill>
                  <a:srgbClr val="3D97BB"/>
                </a:solidFill>
                <a:ea typeface="ＭＳ Ｐゴシック" charset="-128"/>
                <a:cs typeface="ＭＳ Ｐゴシック" charset="-128"/>
              </a:rPr>
              <a:t>– </a:t>
            </a:r>
            <a:r>
              <a:rPr lang="en-US" sz="2800" dirty="0" smtClean="0">
                <a:solidFill>
                  <a:srgbClr val="3D97BB"/>
                </a:solidFill>
                <a:ea typeface="ＭＳ Ｐゴシック" charset="-128"/>
                <a:cs typeface="ＭＳ Ｐゴシック" charset="-128"/>
              </a:rPr>
              <a:t>calendar?</a:t>
            </a:r>
            <a:endParaRPr lang="en-US" sz="2800" dirty="0">
              <a:solidFill>
                <a:srgbClr val="3D97BB"/>
              </a:solidFill>
              <a:ea typeface="ＭＳ Ｐゴシック" charset="-128"/>
              <a:cs typeface="ＭＳ Ｐゴシック" charset="-128"/>
            </a:endParaRPr>
          </a:p>
        </p:txBody>
      </p:sp>
      <p:graphicFrame>
        <p:nvGraphicFramePr>
          <p:cNvPr id="7" name="Table 6"/>
          <p:cNvGraphicFramePr>
            <a:graphicFrameLocks noGrp="1"/>
          </p:cNvGraphicFramePr>
          <p:nvPr>
            <p:extLst>
              <p:ext uri="{D42A27DB-BD31-4B8C-83A1-F6EECF244321}">
                <p14:modId xmlns:p14="http://schemas.microsoft.com/office/powerpoint/2010/main" val="1688102066"/>
              </p:ext>
            </p:extLst>
          </p:nvPr>
        </p:nvGraphicFramePr>
        <p:xfrm>
          <a:off x="152398" y="764704"/>
          <a:ext cx="8839201" cy="5310002"/>
        </p:xfrm>
        <a:graphic>
          <a:graphicData uri="http://schemas.openxmlformats.org/drawingml/2006/table">
            <a:tbl>
              <a:tblPr firstRow="1" bandRow="1">
                <a:tableStyleId>{5C22544A-7EE6-4342-B048-85BDC9FD1C3A}</a:tableStyleId>
              </a:tblPr>
              <a:tblGrid>
                <a:gridCol w="1262743"/>
                <a:gridCol w="1262743"/>
                <a:gridCol w="1262743"/>
                <a:gridCol w="1262743"/>
                <a:gridCol w="1262743"/>
                <a:gridCol w="1262743"/>
                <a:gridCol w="1262743"/>
              </a:tblGrid>
              <a:tr h="280802">
                <a:tc>
                  <a:txBody>
                    <a:bodyPr/>
                    <a:lstStyle/>
                    <a:p>
                      <a:pPr algn="ctr"/>
                      <a:r>
                        <a:rPr lang="en-US" sz="1200" dirty="0" smtClean="0"/>
                        <a:t>Sunday</a:t>
                      </a:r>
                      <a:endParaRPr lang="en-US" sz="1200" dirty="0"/>
                    </a:p>
                  </a:txBody>
                  <a:tcPr/>
                </a:tc>
                <a:tc>
                  <a:txBody>
                    <a:bodyPr/>
                    <a:lstStyle/>
                    <a:p>
                      <a:pPr algn="ctr"/>
                      <a:r>
                        <a:rPr lang="en-US" sz="1200" dirty="0" smtClean="0"/>
                        <a:t>Monday</a:t>
                      </a:r>
                      <a:endParaRPr lang="en-US" sz="1200" dirty="0"/>
                    </a:p>
                  </a:txBody>
                  <a:tcPr/>
                </a:tc>
                <a:tc>
                  <a:txBody>
                    <a:bodyPr/>
                    <a:lstStyle/>
                    <a:p>
                      <a:pPr algn="ctr"/>
                      <a:r>
                        <a:rPr lang="en-US" sz="1200" dirty="0" smtClean="0"/>
                        <a:t>Tuesday</a:t>
                      </a:r>
                      <a:endParaRPr lang="en-US" sz="1200" dirty="0"/>
                    </a:p>
                  </a:txBody>
                  <a:tcPr/>
                </a:tc>
                <a:tc>
                  <a:txBody>
                    <a:bodyPr/>
                    <a:lstStyle/>
                    <a:p>
                      <a:pPr algn="ctr"/>
                      <a:r>
                        <a:rPr lang="en-US" sz="1200" dirty="0" smtClean="0"/>
                        <a:t>Wednesday</a:t>
                      </a:r>
                      <a:endParaRPr lang="en-US" sz="1200" dirty="0"/>
                    </a:p>
                  </a:txBody>
                  <a:tcPr/>
                </a:tc>
                <a:tc>
                  <a:txBody>
                    <a:bodyPr/>
                    <a:lstStyle/>
                    <a:p>
                      <a:pPr algn="ctr"/>
                      <a:r>
                        <a:rPr lang="en-US" sz="1200" dirty="0" smtClean="0"/>
                        <a:t>Thursday</a:t>
                      </a:r>
                      <a:endParaRPr lang="en-US" sz="1200" dirty="0"/>
                    </a:p>
                  </a:txBody>
                  <a:tcPr/>
                </a:tc>
                <a:tc>
                  <a:txBody>
                    <a:bodyPr/>
                    <a:lstStyle/>
                    <a:p>
                      <a:pPr algn="ctr"/>
                      <a:r>
                        <a:rPr lang="en-US" sz="1200" dirty="0" smtClean="0"/>
                        <a:t>Friday</a:t>
                      </a:r>
                      <a:endParaRPr lang="en-US" sz="1200" dirty="0"/>
                    </a:p>
                  </a:txBody>
                  <a:tcPr/>
                </a:tc>
                <a:tc>
                  <a:txBody>
                    <a:bodyPr/>
                    <a:lstStyle/>
                    <a:p>
                      <a:pPr algn="ctr"/>
                      <a:r>
                        <a:rPr lang="en-US" sz="1200" dirty="0" smtClean="0"/>
                        <a:t>Saturday</a:t>
                      </a:r>
                      <a:endParaRPr lang="en-US" sz="1200" dirty="0"/>
                    </a:p>
                  </a:txBody>
                  <a:tcPr/>
                </a:tc>
              </a:tr>
              <a:tr h="336979">
                <a:tc>
                  <a:txBody>
                    <a:bodyPr/>
                    <a:lstStyle/>
                    <a:p>
                      <a:endParaRPr lang="en-US" dirty="0"/>
                    </a:p>
                  </a:txBody>
                  <a:tcPr/>
                </a:tc>
                <a:tc>
                  <a:txBody>
                    <a:bodyPr/>
                    <a:lstStyle/>
                    <a:p>
                      <a:r>
                        <a:rPr lang="en-US" sz="1200" dirty="0" smtClean="0"/>
                        <a:t>Day -3</a:t>
                      </a:r>
                      <a:endParaRPr lang="en-US" sz="1200" dirty="0"/>
                    </a:p>
                  </a:txBody>
                  <a:tcPr/>
                </a:tc>
                <a:tc>
                  <a:txBody>
                    <a:bodyPr/>
                    <a:lstStyle/>
                    <a:p>
                      <a:r>
                        <a:rPr lang="en-US" sz="1200" dirty="0" smtClean="0"/>
                        <a:t>Day -2</a:t>
                      </a:r>
                      <a:endParaRPr lang="en-US" sz="1200" dirty="0"/>
                    </a:p>
                  </a:txBody>
                  <a:tcPr/>
                </a:tc>
                <a:tc>
                  <a:txBody>
                    <a:bodyPr/>
                    <a:lstStyle/>
                    <a:p>
                      <a:r>
                        <a:rPr lang="en-US" sz="1200" dirty="0" smtClean="0"/>
                        <a:t>Day -1</a:t>
                      </a:r>
                      <a:endParaRPr lang="en-US" sz="1200" dirty="0"/>
                    </a:p>
                  </a:txBody>
                  <a:tcPr/>
                </a:tc>
                <a:tc>
                  <a:txBody>
                    <a:bodyPr/>
                    <a:lstStyle/>
                    <a:p>
                      <a:r>
                        <a:rPr lang="en-US" sz="1200" dirty="0" smtClean="0"/>
                        <a:t>Day 1</a:t>
                      </a:r>
                      <a:endParaRPr lang="en-US" sz="1200" dirty="0"/>
                    </a:p>
                  </a:txBody>
                  <a:tcPr/>
                </a:tc>
                <a:tc>
                  <a:txBody>
                    <a:bodyPr/>
                    <a:lstStyle/>
                    <a:p>
                      <a:r>
                        <a:rPr lang="en-US" sz="1200" dirty="0" smtClean="0"/>
                        <a:t>Day 2</a:t>
                      </a:r>
                      <a:endParaRPr lang="en-US" sz="1200" dirty="0"/>
                    </a:p>
                  </a:txBody>
                  <a:tcPr/>
                </a:tc>
                <a:tc>
                  <a:txBody>
                    <a:bodyPr/>
                    <a:lstStyle/>
                    <a:p>
                      <a:endParaRPr lang="en-US" sz="1200" dirty="0"/>
                    </a:p>
                  </a:txBody>
                  <a:tcPr/>
                </a:tc>
              </a:tr>
              <a:tr h="1272260">
                <a:tc>
                  <a:txBody>
                    <a:bodyPr/>
                    <a:lstStyle/>
                    <a:p>
                      <a:endParaRPr lang="en-US" sz="1200" dirty="0"/>
                    </a:p>
                  </a:txBody>
                  <a:tcPr/>
                </a:tc>
                <a:tc>
                  <a:txBody>
                    <a:bodyPr/>
                    <a:lstStyle/>
                    <a:p>
                      <a:r>
                        <a:rPr lang="en-US" sz="1200" kern="1200" dirty="0" smtClean="0">
                          <a:solidFill>
                            <a:schemeClr val="dk1"/>
                          </a:solidFill>
                          <a:latin typeface="+mn-lt"/>
                          <a:ea typeface="+mn-ea"/>
                          <a:cs typeface="+mn-cs"/>
                        </a:rPr>
                        <a:t>Meta Team identifies key items for Release Lag backlog</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Concept teams Refine backlog for release lag</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Meta and concept team review release lag backlog and refine</a:t>
                      </a:r>
                      <a:endParaRPr lang="en-US" sz="1200" kern="1200" dirty="0">
                        <a:solidFill>
                          <a:schemeClr val="dk1"/>
                        </a:solidFill>
                        <a:latin typeface="+mn-lt"/>
                        <a:ea typeface="+mn-ea"/>
                        <a:cs typeface="+mn-cs"/>
                      </a:endParaRPr>
                    </a:p>
                  </a:txBody>
                  <a:tcPr/>
                </a:tc>
                <a:tc>
                  <a:txBody>
                    <a:bodyPr/>
                    <a:lstStyle/>
                    <a:p>
                      <a:pPr algn="l" fontAlgn="b"/>
                      <a:r>
                        <a:rPr lang="en-US" sz="1200" kern="1200" dirty="0">
                          <a:solidFill>
                            <a:schemeClr val="dk1"/>
                          </a:solidFill>
                          <a:latin typeface="+mn-lt"/>
                          <a:ea typeface="+mn-ea"/>
                          <a:cs typeface="+mn-cs"/>
                        </a:rPr>
                        <a:t>Delivery and IV teams </a:t>
                      </a:r>
                      <a:r>
                        <a:rPr lang="en-US" sz="1200" kern="1200" dirty="0" smtClean="0">
                          <a:solidFill>
                            <a:schemeClr val="dk1"/>
                          </a:solidFill>
                          <a:latin typeface="+mn-lt"/>
                          <a:ea typeface="+mn-ea"/>
                          <a:cs typeface="+mn-cs"/>
                        </a:rPr>
                        <a:t>Iteration Planning</a:t>
                      </a:r>
                    </a:p>
                    <a:p>
                      <a:pPr algn="l" fontAlgn="b"/>
                      <a:endParaRPr lang="en-US" sz="1200" kern="1200" dirty="0" smtClean="0">
                        <a:solidFill>
                          <a:schemeClr val="dk1"/>
                        </a:solidFill>
                        <a:latin typeface="+mn-lt"/>
                        <a:ea typeface="+mn-ea"/>
                        <a:cs typeface="+mn-cs"/>
                      </a:endParaRPr>
                    </a:p>
                    <a:p>
                      <a:pPr algn="l" fontAlgn="b"/>
                      <a:r>
                        <a:rPr lang="en-US" sz="1200" kern="1200" dirty="0" smtClean="0">
                          <a:solidFill>
                            <a:schemeClr val="dk1"/>
                          </a:solidFill>
                          <a:latin typeface="+mn-lt"/>
                          <a:ea typeface="+mn-ea"/>
                          <a:cs typeface="+mn-cs"/>
                        </a:rPr>
                        <a:t>Prepare for Release Planning</a:t>
                      </a:r>
                      <a:endParaRPr lang="en-US" sz="1200" kern="1200" dirty="0">
                        <a:solidFill>
                          <a:schemeClr val="dk1"/>
                        </a:solidFill>
                        <a:latin typeface="+mn-lt"/>
                        <a:ea typeface="+mn-ea"/>
                        <a:cs typeface="+mn-cs"/>
                      </a:endParaRPr>
                    </a:p>
                  </a:txBody>
                  <a:tcPr marL="0" marR="0" marT="0" marB="0"/>
                </a:tc>
                <a:tc>
                  <a:txBody>
                    <a:bodyPr/>
                    <a:lstStyle/>
                    <a:p>
                      <a:pPr algn="l" fontAlgn="b"/>
                      <a:r>
                        <a:rPr lang="en-US" sz="1200" kern="1200" dirty="0">
                          <a:solidFill>
                            <a:schemeClr val="dk1"/>
                          </a:solidFill>
                          <a:latin typeface="+mn-lt"/>
                          <a:ea typeface="+mn-ea"/>
                          <a:cs typeface="+mn-cs"/>
                        </a:rPr>
                        <a:t>Delivery and IV teams work on release lag </a:t>
                      </a:r>
                      <a:r>
                        <a:rPr lang="en-US" sz="1200" kern="1200" dirty="0" smtClean="0">
                          <a:solidFill>
                            <a:schemeClr val="dk1"/>
                          </a:solidFill>
                          <a:latin typeface="+mn-lt"/>
                          <a:ea typeface="+mn-ea"/>
                          <a:cs typeface="+mn-cs"/>
                        </a:rPr>
                        <a:t>backlog</a:t>
                      </a:r>
                    </a:p>
                    <a:p>
                      <a:pPr algn="l" fontAlgn="b"/>
                      <a:endParaRPr lang="en-US" sz="1200" kern="1200" dirty="0" smtClean="0">
                        <a:solidFill>
                          <a:schemeClr val="dk1"/>
                        </a:solidFill>
                        <a:latin typeface="+mn-lt"/>
                        <a:ea typeface="+mn-ea"/>
                        <a:cs typeface="+mn-cs"/>
                      </a:endParaRPr>
                    </a:p>
                    <a:p>
                      <a:pPr algn="l" fontAlgn="b"/>
                      <a:r>
                        <a:rPr lang="en-US" sz="1200" kern="1200" dirty="0" smtClean="0">
                          <a:solidFill>
                            <a:schemeClr val="dk1"/>
                          </a:solidFill>
                          <a:latin typeface="+mn-lt"/>
                          <a:ea typeface="+mn-ea"/>
                          <a:cs typeface="+mn-cs"/>
                        </a:rPr>
                        <a:t>Final Preparations</a:t>
                      </a:r>
                      <a:endParaRPr lang="en-US" sz="1200" kern="1200" dirty="0">
                        <a:solidFill>
                          <a:schemeClr val="dk1"/>
                        </a:solidFill>
                        <a:latin typeface="+mn-lt"/>
                        <a:ea typeface="+mn-ea"/>
                        <a:cs typeface="+mn-cs"/>
                      </a:endParaRPr>
                    </a:p>
                  </a:txBody>
                  <a:tcPr marL="0" marR="0" marT="0" marB="0"/>
                </a:tc>
                <a:tc>
                  <a:txBody>
                    <a:bodyPr/>
                    <a:lstStyle/>
                    <a:p>
                      <a:r>
                        <a:rPr lang="en-US" sz="1200" kern="1200" dirty="0" smtClean="0">
                          <a:solidFill>
                            <a:schemeClr val="dk1"/>
                          </a:solidFill>
                          <a:latin typeface="+mn-lt"/>
                          <a:ea typeface="+mn-ea"/>
                          <a:cs typeface="+mn-cs"/>
                        </a:rPr>
                        <a:t>Travel day for Release Planning</a:t>
                      </a:r>
                      <a:endParaRPr lang="en-US" sz="1200" kern="1200" dirty="0">
                        <a:solidFill>
                          <a:schemeClr val="dk1"/>
                        </a:solidFill>
                        <a:latin typeface="+mn-lt"/>
                        <a:ea typeface="+mn-ea"/>
                        <a:cs typeface="+mn-cs"/>
                      </a:endParaRPr>
                    </a:p>
                  </a:txBody>
                  <a:tcPr/>
                </a:tc>
              </a:tr>
              <a:tr h="130677">
                <a:tc>
                  <a:txBody>
                    <a:bodyPr/>
                    <a:lstStyle/>
                    <a:p>
                      <a:endParaRPr lang="en-US" dirty="0"/>
                    </a:p>
                  </a:txBody>
                  <a:tcPr/>
                </a:tc>
                <a:tc>
                  <a:txBody>
                    <a:bodyPr/>
                    <a:lstStyle/>
                    <a:p>
                      <a:r>
                        <a:rPr lang="en-US" sz="1200" dirty="0" smtClean="0"/>
                        <a:t>Day 3</a:t>
                      </a:r>
                      <a:endParaRPr lang="en-US" sz="1200" dirty="0"/>
                    </a:p>
                  </a:txBody>
                  <a:tcPr/>
                </a:tc>
                <a:tc>
                  <a:txBody>
                    <a:bodyPr/>
                    <a:lstStyle/>
                    <a:p>
                      <a:r>
                        <a:rPr lang="en-US" sz="1200" dirty="0" smtClean="0"/>
                        <a:t>Day 4</a:t>
                      </a:r>
                      <a:endParaRPr lang="en-US" sz="1200" dirty="0"/>
                    </a:p>
                  </a:txBody>
                  <a:tcPr/>
                </a:tc>
                <a:tc>
                  <a:txBody>
                    <a:bodyPr/>
                    <a:lstStyle/>
                    <a:p>
                      <a:r>
                        <a:rPr lang="en-US" sz="1200" dirty="0" smtClean="0"/>
                        <a:t>Day 5</a:t>
                      </a:r>
                      <a:endParaRPr lang="en-US" sz="1200" dirty="0"/>
                    </a:p>
                  </a:txBody>
                  <a:tcPr/>
                </a:tc>
                <a:tc>
                  <a:txBody>
                    <a:bodyPr/>
                    <a:lstStyle/>
                    <a:p>
                      <a:r>
                        <a:rPr lang="en-US" sz="1200" dirty="0" smtClean="0"/>
                        <a:t>Day 6</a:t>
                      </a:r>
                      <a:endParaRPr lang="en-US" sz="1200" dirty="0"/>
                    </a:p>
                  </a:txBody>
                  <a:tcPr/>
                </a:tc>
                <a:tc>
                  <a:txBody>
                    <a:bodyPr/>
                    <a:lstStyle/>
                    <a:p>
                      <a:r>
                        <a:rPr lang="en-US" sz="1200" dirty="0" smtClean="0"/>
                        <a:t>Day 7</a:t>
                      </a:r>
                      <a:endParaRPr lang="en-US" sz="1200" dirty="0"/>
                    </a:p>
                  </a:txBody>
                  <a:tcPr/>
                </a:tc>
                <a:tc>
                  <a:txBody>
                    <a:bodyPr/>
                    <a:lstStyle/>
                    <a:p>
                      <a:endParaRPr lang="en-US" sz="1200" dirty="0"/>
                    </a:p>
                  </a:txBody>
                  <a:tcPr/>
                </a:tc>
              </a:tr>
              <a:tr h="13533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Travel day for Release Planning</a:t>
                      </a:r>
                    </a:p>
                    <a:p>
                      <a:endParaRPr lang="en-US" sz="12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Delivery and IV teams work on release lag backlog</a:t>
                      </a:r>
                    </a:p>
                    <a:p>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Release Planning Day 1</a:t>
                      </a:r>
                    </a:p>
                    <a:p>
                      <a:endParaRPr lang="en-US" sz="1200" kern="1200" dirty="0" smtClean="0">
                        <a:solidFill>
                          <a:schemeClr val="dk1"/>
                        </a:solidFill>
                        <a:latin typeface="+mn-lt"/>
                        <a:ea typeface="+mn-ea"/>
                        <a:cs typeface="+mn-cs"/>
                      </a:endParaRPr>
                    </a:p>
                    <a:p>
                      <a:r>
                        <a:rPr lang="en-US" sz="1200" kern="1200" dirty="0" smtClean="0">
                          <a:solidFill>
                            <a:schemeClr val="dk1"/>
                          </a:solidFill>
                          <a:latin typeface="+mn-lt"/>
                          <a:ea typeface="+mn-ea"/>
                          <a:cs typeface="+mn-cs"/>
                        </a:rPr>
                        <a:t>Plan for Delivery and IV</a:t>
                      </a:r>
                      <a:r>
                        <a:rPr lang="en-US" sz="1200" kern="1200" baseline="0" dirty="0" smtClean="0">
                          <a:solidFill>
                            <a:schemeClr val="dk1"/>
                          </a:solidFill>
                          <a:latin typeface="+mn-lt"/>
                          <a:ea typeface="+mn-ea"/>
                          <a:cs typeface="+mn-cs"/>
                        </a:rPr>
                        <a:t> Teams</a:t>
                      </a:r>
                      <a:endParaRPr lang="en-US" sz="1200" kern="1200" dirty="0">
                        <a:solidFill>
                          <a:schemeClr val="dk1"/>
                        </a:solidFill>
                        <a:latin typeface="+mn-lt"/>
                        <a:ea typeface="+mn-ea"/>
                        <a:cs typeface="+mn-cs"/>
                      </a:endParaRPr>
                    </a:p>
                  </a:txBody>
                  <a:tcPr>
                    <a:solidFill>
                      <a:srgbClr val="FFFF00"/>
                    </a:solidFill>
                  </a:tcPr>
                </a:tc>
                <a:tc>
                  <a:txBody>
                    <a:bodyPr/>
                    <a:lstStyle/>
                    <a:p>
                      <a:r>
                        <a:rPr lang="en-US" sz="1200" kern="1200" dirty="0" smtClean="0">
                          <a:solidFill>
                            <a:schemeClr val="dk1"/>
                          </a:solidFill>
                          <a:latin typeface="+mn-lt"/>
                          <a:ea typeface="+mn-ea"/>
                          <a:cs typeface="+mn-cs"/>
                        </a:rPr>
                        <a:t>Release Planning Day 2</a:t>
                      </a:r>
                    </a:p>
                    <a:p>
                      <a:endParaRPr lang="en-US" sz="1200" kern="1200" dirty="0" smtClean="0">
                        <a:solidFill>
                          <a:schemeClr val="dk1"/>
                        </a:solidFill>
                        <a:latin typeface="+mn-lt"/>
                        <a:ea typeface="+mn-ea"/>
                        <a:cs typeface="+mn-cs"/>
                      </a:endParaRPr>
                    </a:p>
                    <a:p>
                      <a:r>
                        <a:rPr lang="en-US" sz="1200" kern="1200" dirty="0" smtClean="0">
                          <a:solidFill>
                            <a:schemeClr val="dk1"/>
                          </a:solidFill>
                          <a:latin typeface="+mn-lt"/>
                          <a:ea typeface="+mn-ea"/>
                          <a:cs typeface="+mn-cs"/>
                        </a:rPr>
                        <a:t>Plan for Delivery and IV</a:t>
                      </a:r>
                      <a:r>
                        <a:rPr lang="en-US" sz="1200" kern="1200" baseline="0" dirty="0" smtClean="0">
                          <a:solidFill>
                            <a:schemeClr val="dk1"/>
                          </a:solidFill>
                          <a:latin typeface="+mn-lt"/>
                          <a:ea typeface="+mn-ea"/>
                          <a:cs typeface="+mn-cs"/>
                        </a:rPr>
                        <a:t> Teams</a:t>
                      </a:r>
                      <a:endParaRPr lang="en-US" sz="1200" kern="1200" dirty="0" smtClean="0">
                        <a:solidFill>
                          <a:schemeClr val="dk1"/>
                        </a:solidFill>
                        <a:latin typeface="+mn-lt"/>
                        <a:ea typeface="+mn-ea"/>
                        <a:cs typeface="+mn-cs"/>
                      </a:endParaRPr>
                    </a:p>
                  </a:txBody>
                  <a:tcPr>
                    <a:solidFill>
                      <a:srgbClr val="FFFF00"/>
                    </a:solidFill>
                  </a:tcPr>
                </a:tc>
                <a:tc>
                  <a:txBody>
                    <a:bodyPr/>
                    <a:lstStyle/>
                    <a:p>
                      <a:r>
                        <a:rPr lang="en-US" sz="1200" kern="1200" dirty="0" smtClean="0">
                          <a:solidFill>
                            <a:schemeClr val="dk1"/>
                          </a:solidFill>
                          <a:latin typeface="+mn-lt"/>
                          <a:ea typeface="+mn-ea"/>
                          <a:cs typeface="+mn-cs"/>
                        </a:rPr>
                        <a:t>Release Planning Day 3</a:t>
                      </a:r>
                    </a:p>
                    <a:p>
                      <a:endParaRPr lang="en-US" sz="1200" kern="1200" dirty="0" smtClean="0">
                        <a:solidFill>
                          <a:schemeClr val="dk1"/>
                        </a:solidFill>
                        <a:latin typeface="+mn-lt"/>
                        <a:ea typeface="+mn-ea"/>
                        <a:cs typeface="+mn-cs"/>
                      </a:endParaRPr>
                    </a:p>
                    <a:p>
                      <a:r>
                        <a:rPr lang="en-US" sz="1200" kern="1200" dirty="0" smtClean="0">
                          <a:solidFill>
                            <a:schemeClr val="dk1"/>
                          </a:solidFill>
                          <a:latin typeface="+mn-lt"/>
                          <a:ea typeface="+mn-ea"/>
                          <a:cs typeface="+mn-cs"/>
                        </a:rPr>
                        <a:t>Plan for Meta and Concept </a:t>
                      </a:r>
                      <a:r>
                        <a:rPr lang="en-US" sz="1200" kern="1200" baseline="0" dirty="0" smtClean="0">
                          <a:solidFill>
                            <a:schemeClr val="dk1"/>
                          </a:solidFill>
                          <a:latin typeface="+mn-lt"/>
                          <a:ea typeface="+mn-ea"/>
                          <a:cs typeface="+mn-cs"/>
                        </a:rPr>
                        <a:t>Teams</a:t>
                      </a:r>
                      <a:endParaRPr lang="en-US" sz="1200" kern="1200" dirty="0" smtClean="0">
                        <a:solidFill>
                          <a:schemeClr val="dk1"/>
                        </a:solidFill>
                        <a:latin typeface="+mn-lt"/>
                        <a:ea typeface="+mn-ea"/>
                        <a:cs typeface="+mn-cs"/>
                      </a:endParaRPr>
                    </a:p>
                  </a:txBody>
                  <a:tcP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Delivery and IV teams work on release lag backlog</a:t>
                      </a:r>
                    </a:p>
                    <a:p>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r>
              <a:tr h="252734">
                <a:tc>
                  <a:txBody>
                    <a:bodyPr/>
                    <a:lstStyle/>
                    <a:p>
                      <a:endParaRPr lang="en-US" sz="1200" dirty="0"/>
                    </a:p>
                  </a:txBody>
                  <a:tcPr/>
                </a:tc>
                <a:tc>
                  <a:txBody>
                    <a:bodyPr/>
                    <a:lstStyle/>
                    <a:p>
                      <a:r>
                        <a:rPr lang="en-US" sz="1200" dirty="0" smtClean="0"/>
                        <a:t>Day 8</a:t>
                      </a:r>
                      <a:endParaRPr lang="en-US" sz="1200" dirty="0"/>
                    </a:p>
                  </a:txBody>
                  <a:tcPr/>
                </a:tc>
                <a:tc>
                  <a:txBody>
                    <a:bodyPr/>
                    <a:lstStyle/>
                    <a:p>
                      <a:r>
                        <a:rPr lang="en-US" sz="1200" dirty="0" smtClean="0"/>
                        <a:t>Day 9</a:t>
                      </a:r>
                      <a:endParaRPr lang="en-US" sz="1200" dirty="0"/>
                    </a:p>
                  </a:txBody>
                  <a:tcPr/>
                </a:tc>
                <a:tc>
                  <a:txBody>
                    <a:bodyPr/>
                    <a:lstStyle/>
                    <a:p>
                      <a:r>
                        <a:rPr lang="en-US" sz="1200" dirty="0" smtClean="0"/>
                        <a:t>Day 10</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1272260">
                <a:tc>
                  <a:txBody>
                    <a:bodyPr/>
                    <a:lstStyle/>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Delivery and IV teams work on release lag backlog</a:t>
                      </a:r>
                    </a:p>
                    <a:p>
                      <a:endParaRPr lang="en-US" sz="1200" dirty="0"/>
                    </a:p>
                  </a:txBody>
                  <a:tcPr/>
                </a:tc>
                <a:tc>
                  <a:txBody>
                    <a:bodyPr/>
                    <a:lstStyle/>
                    <a:p>
                      <a:r>
                        <a:rPr lang="en-US" sz="1200" dirty="0" smtClean="0"/>
                        <a:t>Share Subsequent release with DT and IVT</a:t>
                      </a:r>
                    </a:p>
                    <a:p>
                      <a:endParaRPr lang="en-US" sz="1200" dirty="0"/>
                    </a:p>
                  </a:txBody>
                  <a:tcPr>
                    <a:solidFill>
                      <a:srgbClr val="92D050"/>
                    </a:solidFill>
                  </a:tcPr>
                </a:tc>
                <a:tc>
                  <a:txBody>
                    <a:bodyPr/>
                    <a:lstStyle/>
                    <a:p>
                      <a:r>
                        <a:rPr lang="en-US" sz="1200" dirty="0" smtClean="0"/>
                        <a:t>Release Demo &amp; Retro</a:t>
                      </a:r>
                    </a:p>
                    <a:p>
                      <a:r>
                        <a:rPr lang="en-US" sz="1200" dirty="0" smtClean="0"/>
                        <a:t>Subsequent release review with stakeholders</a:t>
                      </a:r>
                    </a:p>
                    <a:p>
                      <a:endParaRPr lang="en-US" sz="1200" dirty="0"/>
                    </a:p>
                  </a:txBody>
                  <a:tcPr>
                    <a:solidFill>
                      <a:srgbClr val="92D050"/>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4" name="Slide Number Placeholder 2"/>
          <p:cNvSpPr>
            <a:spLocks noGrp="1"/>
          </p:cNvSpPr>
          <p:nvPr>
            <p:ph type="sldNum" sz="quarter" idx="10"/>
          </p:nvPr>
        </p:nvSpPr>
        <p:spPr>
          <a:xfrm>
            <a:off x="22225" y="6442075"/>
            <a:ext cx="457200" cy="457200"/>
          </a:xfrm>
        </p:spPr>
        <p:txBody>
          <a:bodyPr/>
          <a:lstStyle/>
          <a:p>
            <a:pPr>
              <a:defRPr/>
            </a:pPr>
            <a:fld id="{2AAB75CF-4E72-47BA-8F4D-2828C9C53153}" type="slidenum">
              <a:rPr lang="en-US" smtClean="0">
                <a:solidFill>
                  <a:srgbClr val="000000"/>
                </a:solidFill>
              </a:rPr>
              <a:pPr>
                <a:defRPr/>
              </a:pPr>
              <a:t>36</a:t>
            </a:fld>
            <a:endParaRPr lang="en-US" dirty="0">
              <a:solidFill>
                <a:srgbClr val="000000"/>
              </a:solidFill>
            </a:endParaRPr>
          </a:p>
        </p:txBody>
      </p:sp>
    </p:spTree>
    <p:extLst>
      <p:ext uri="{BB962C8B-B14F-4D97-AF65-F5344CB8AC3E}">
        <p14:creationId xmlns:p14="http://schemas.microsoft.com/office/powerpoint/2010/main" val="11583662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normAutofit/>
          </a:bodyPr>
          <a:lstStyle/>
          <a:p>
            <a:r>
              <a:rPr lang="en-US" sz="2800" dirty="0">
                <a:solidFill>
                  <a:srgbClr val="3D97BB"/>
                </a:solidFill>
                <a:ea typeface="ＭＳ Ｐゴシック" charset="-128"/>
                <a:cs typeface="ＭＳ Ｐゴシック" charset="-128"/>
              </a:rPr>
              <a:t>Release Planning Wall</a:t>
            </a:r>
          </a:p>
        </p:txBody>
      </p:sp>
      <p:graphicFrame>
        <p:nvGraphicFramePr>
          <p:cNvPr id="38" name="Table 37"/>
          <p:cNvGraphicFramePr>
            <a:graphicFrameLocks noGrp="1"/>
          </p:cNvGraphicFramePr>
          <p:nvPr>
            <p:extLst>
              <p:ext uri="{D42A27DB-BD31-4B8C-83A1-F6EECF244321}">
                <p14:modId xmlns:p14="http://schemas.microsoft.com/office/powerpoint/2010/main" val="1298367593"/>
              </p:ext>
            </p:extLst>
          </p:nvPr>
        </p:nvGraphicFramePr>
        <p:xfrm>
          <a:off x="152400" y="686007"/>
          <a:ext cx="8839200" cy="5266839"/>
        </p:xfrm>
        <a:graphic>
          <a:graphicData uri="http://schemas.openxmlformats.org/drawingml/2006/table">
            <a:tbl>
              <a:tblPr firstRow="1" bandRow="1">
                <a:tableStyleId>{073A0DAA-6AF3-43AB-8588-CEC1D06C72B9}</a:tableStyleId>
              </a:tblPr>
              <a:tblGrid>
                <a:gridCol w="1767840"/>
                <a:gridCol w="1767840"/>
                <a:gridCol w="1767840"/>
                <a:gridCol w="1767840"/>
                <a:gridCol w="1767840"/>
              </a:tblGrid>
              <a:tr h="457200">
                <a:tc>
                  <a:txBody>
                    <a:bodyPr/>
                    <a:lstStyle/>
                    <a:p>
                      <a:pPr algn="ctr"/>
                      <a:r>
                        <a:rPr lang="en-US" dirty="0" smtClean="0"/>
                        <a:t>Concept Team</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Delivery Team</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R1.1-1</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R1.1-2</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R1.1-6</a:t>
                      </a:r>
                      <a:endParaRPr lang="en-US" dirty="0"/>
                    </a:p>
                  </a:txBody>
                  <a:tcPr>
                    <a:lnB w="12700" cap="flat" cmpd="sng" algn="ctr">
                      <a:solidFill>
                        <a:schemeClr val="tx1"/>
                      </a:solidFill>
                      <a:prstDash val="solid"/>
                      <a:round/>
                      <a:headEnd type="none" w="med" len="med"/>
                      <a:tailEnd type="none" w="med" len="med"/>
                    </a:lnB>
                  </a:tcPr>
                </a:tc>
              </a:tr>
              <a:tr h="762000">
                <a:tc rowSpan="3">
                  <a:txBody>
                    <a:bodyPr/>
                    <a:lstStyle/>
                    <a:p>
                      <a:r>
                        <a:rPr lang="en-US" dirty="0" smtClean="0"/>
                        <a:t>Incident Management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Delivery Team One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2000">
                <a:tc vMerge="1">
                  <a:txBody>
                    <a:bodyPr/>
                    <a:lstStyle/>
                    <a:p>
                      <a:endParaRPr lang="en-US" dirty="0"/>
                    </a:p>
                  </a:txBody>
                  <a:tcPr/>
                </a:tc>
                <a:tc>
                  <a:txBody>
                    <a:bodyPr/>
                    <a:lstStyle/>
                    <a:p>
                      <a:r>
                        <a:rPr lang="en-US" dirty="0" smtClean="0"/>
                        <a:t>Delivery Team Two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4253">
                <a:tc vMerge="1">
                  <a:txBody>
                    <a:bodyPr/>
                    <a:lstStyle/>
                    <a:p>
                      <a:endParaRPr lang="en-US" dirty="0"/>
                    </a:p>
                  </a:txBody>
                  <a:tcPr/>
                </a:tc>
                <a:tc>
                  <a:txBody>
                    <a:bodyPr/>
                    <a:lstStyle/>
                    <a:p>
                      <a:r>
                        <a:rPr lang="en-US" dirty="0" smtClean="0"/>
                        <a:t>Delivery Team Three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4253">
                <a:tc>
                  <a:txBody>
                    <a:bodyPr/>
                    <a:lstStyle/>
                    <a:p>
                      <a:r>
                        <a:rPr lang="en-US" dirty="0" smtClean="0"/>
                        <a:t>Enrollment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Delivery Team One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4253">
                <a:tc>
                  <a:txBody>
                    <a:bodyPr/>
                    <a:lstStyle/>
                    <a:p>
                      <a:r>
                        <a:rPr lang="en-US" dirty="0" smtClean="0"/>
                        <a:t>Common Components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Delivery Team One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0" name="Rectangle 39"/>
          <p:cNvSpPr/>
          <p:nvPr/>
        </p:nvSpPr>
        <p:spPr>
          <a:xfrm>
            <a:off x="4629727" y="4035830"/>
            <a:ext cx="228600" cy="1524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sp>
        <p:nvSpPr>
          <p:cNvPr id="42" name="Rectangle 41"/>
          <p:cNvSpPr/>
          <p:nvPr/>
        </p:nvSpPr>
        <p:spPr>
          <a:xfrm>
            <a:off x="5867400" y="2892830"/>
            <a:ext cx="228600" cy="152400"/>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sp>
        <p:nvSpPr>
          <p:cNvPr id="44" name="Rectangle 43"/>
          <p:cNvSpPr/>
          <p:nvPr/>
        </p:nvSpPr>
        <p:spPr>
          <a:xfrm>
            <a:off x="4953000" y="2340966"/>
            <a:ext cx="228600" cy="1524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sp>
        <p:nvSpPr>
          <p:cNvPr id="47" name="Rectangle 46"/>
          <p:cNvSpPr/>
          <p:nvPr/>
        </p:nvSpPr>
        <p:spPr>
          <a:xfrm>
            <a:off x="4572000" y="2324134"/>
            <a:ext cx="228600" cy="1524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sp>
        <p:nvSpPr>
          <p:cNvPr id="48" name="Rectangle 47"/>
          <p:cNvSpPr/>
          <p:nvPr/>
        </p:nvSpPr>
        <p:spPr>
          <a:xfrm>
            <a:off x="4643582" y="1445030"/>
            <a:ext cx="228600" cy="1524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sp>
        <p:nvSpPr>
          <p:cNvPr id="49" name="Rectangle 48"/>
          <p:cNvSpPr/>
          <p:nvPr/>
        </p:nvSpPr>
        <p:spPr>
          <a:xfrm>
            <a:off x="4240645" y="1445030"/>
            <a:ext cx="228600" cy="1524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sp>
        <p:nvSpPr>
          <p:cNvPr id="50" name="Rectangle 49"/>
          <p:cNvSpPr/>
          <p:nvPr/>
        </p:nvSpPr>
        <p:spPr>
          <a:xfrm>
            <a:off x="4267200" y="2978266"/>
            <a:ext cx="228600" cy="1524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sp>
        <p:nvSpPr>
          <p:cNvPr id="51" name="Rectangle 50"/>
          <p:cNvSpPr/>
          <p:nvPr/>
        </p:nvSpPr>
        <p:spPr>
          <a:xfrm>
            <a:off x="4359563" y="5102630"/>
            <a:ext cx="228600" cy="1524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sp>
        <p:nvSpPr>
          <p:cNvPr id="52" name="Rectangle 51"/>
          <p:cNvSpPr/>
          <p:nvPr/>
        </p:nvSpPr>
        <p:spPr>
          <a:xfrm>
            <a:off x="5867400" y="4098175"/>
            <a:ext cx="228600" cy="1524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sp>
        <p:nvSpPr>
          <p:cNvPr id="53" name="Rectangle 52"/>
          <p:cNvSpPr/>
          <p:nvPr/>
        </p:nvSpPr>
        <p:spPr>
          <a:xfrm>
            <a:off x="4267200" y="4035830"/>
            <a:ext cx="228600" cy="1524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sp>
        <p:nvSpPr>
          <p:cNvPr id="54" name="Rectangle 53"/>
          <p:cNvSpPr/>
          <p:nvPr/>
        </p:nvSpPr>
        <p:spPr>
          <a:xfrm>
            <a:off x="4744027" y="5111866"/>
            <a:ext cx="228600" cy="152400"/>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sp>
        <p:nvSpPr>
          <p:cNvPr id="55" name="Rectangle 54"/>
          <p:cNvSpPr/>
          <p:nvPr/>
        </p:nvSpPr>
        <p:spPr>
          <a:xfrm>
            <a:off x="7543800" y="5058757"/>
            <a:ext cx="228600" cy="152400"/>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sp>
        <p:nvSpPr>
          <p:cNvPr id="56" name="Rectangle 55"/>
          <p:cNvSpPr/>
          <p:nvPr/>
        </p:nvSpPr>
        <p:spPr>
          <a:xfrm>
            <a:off x="5867400" y="5111866"/>
            <a:ext cx="228600" cy="1524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sp>
        <p:nvSpPr>
          <p:cNvPr id="57" name="Rectangle 56"/>
          <p:cNvSpPr/>
          <p:nvPr/>
        </p:nvSpPr>
        <p:spPr>
          <a:xfrm>
            <a:off x="6781800" y="1445030"/>
            <a:ext cx="228600" cy="1524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sp>
        <p:nvSpPr>
          <p:cNvPr id="58" name="Rectangle 57"/>
          <p:cNvSpPr/>
          <p:nvPr/>
        </p:nvSpPr>
        <p:spPr>
          <a:xfrm>
            <a:off x="7540336" y="2969030"/>
            <a:ext cx="228600" cy="1524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sp>
        <p:nvSpPr>
          <p:cNvPr id="59" name="Rectangle 58"/>
          <p:cNvSpPr/>
          <p:nvPr/>
        </p:nvSpPr>
        <p:spPr>
          <a:xfrm>
            <a:off x="7532254" y="4075084"/>
            <a:ext cx="228600" cy="1524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sp>
        <p:nvSpPr>
          <p:cNvPr id="60" name="Rectangle 59"/>
          <p:cNvSpPr/>
          <p:nvPr/>
        </p:nvSpPr>
        <p:spPr>
          <a:xfrm>
            <a:off x="7531100" y="2130830"/>
            <a:ext cx="228600" cy="1524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sp>
        <p:nvSpPr>
          <p:cNvPr id="61" name="Rectangle 60"/>
          <p:cNvSpPr/>
          <p:nvPr/>
        </p:nvSpPr>
        <p:spPr>
          <a:xfrm>
            <a:off x="7449127" y="1449648"/>
            <a:ext cx="228600" cy="152400"/>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sp>
        <p:nvSpPr>
          <p:cNvPr id="62" name="Rectangle 61"/>
          <p:cNvSpPr/>
          <p:nvPr/>
        </p:nvSpPr>
        <p:spPr>
          <a:xfrm>
            <a:off x="6400800" y="2243976"/>
            <a:ext cx="228600" cy="1524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sp>
        <p:nvSpPr>
          <p:cNvPr id="63" name="Rectangle 62"/>
          <p:cNvSpPr/>
          <p:nvPr/>
        </p:nvSpPr>
        <p:spPr>
          <a:xfrm>
            <a:off x="5964382" y="2167776"/>
            <a:ext cx="228600" cy="1524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sp>
        <p:nvSpPr>
          <p:cNvPr id="64" name="Rectangle 63"/>
          <p:cNvSpPr/>
          <p:nvPr/>
        </p:nvSpPr>
        <p:spPr>
          <a:xfrm>
            <a:off x="6296891" y="5098012"/>
            <a:ext cx="228600" cy="1524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sp>
        <p:nvSpPr>
          <p:cNvPr id="65" name="Rectangle 64"/>
          <p:cNvSpPr/>
          <p:nvPr/>
        </p:nvSpPr>
        <p:spPr>
          <a:xfrm>
            <a:off x="6386945" y="3045230"/>
            <a:ext cx="228600" cy="1524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dirty="0">
              <a:solidFill>
                <a:prstClr val="white"/>
              </a:solidFill>
            </a:endParaRPr>
          </a:p>
        </p:txBody>
      </p:sp>
      <p:cxnSp>
        <p:nvCxnSpPr>
          <p:cNvPr id="66" name="Elbow Connector 65"/>
          <p:cNvCxnSpPr>
            <a:stCxn id="50" idx="0"/>
            <a:endCxn id="63" idx="1"/>
          </p:cNvCxnSpPr>
          <p:nvPr/>
        </p:nvCxnSpPr>
        <p:spPr>
          <a:xfrm rot="5400000" flipH="1" flipV="1">
            <a:off x="4805796" y="1819680"/>
            <a:ext cx="734290" cy="1582882"/>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48" idx="3"/>
            <a:endCxn id="62" idx="0"/>
          </p:cNvCxnSpPr>
          <p:nvPr/>
        </p:nvCxnSpPr>
        <p:spPr>
          <a:xfrm>
            <a:off x="4872182" y="1521230"/>
            <a:ext cx="1642918" cy="722746"/>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63" idx="3"/>
            <a:endCxn id="62" idx="1"/>
          </p:cNvCxnSpPr>
          <p:nvPr/>
        </p:nvCxnSpPr>
        <p:spPr>
          <a:xfrm>
            <a:off x="6192982" y="2243976"/>
            <a:ext cx="207818" cy="76200"/>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62" idx="3"/>
            <a:endCxn id="60" idx="1"/>
          </p:cNvCxnSpPr>
          <p:nvPr/>
        </p:nvCxnSpPr>
        <p:spPr>
          <a:xfrm flipV="1">
            <a:off x="6629400" y="2207030"/>
            <a:ext cx="901700" cy="113146"/>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676400" y="6070299"/>
            <a:ext cx="257453" cy="152400"/>
          </a:xfrm>
          <a:prstGeom prst="rect">
            <a:avLst/>
          </a:prstGeom>
          <a:solidFill>
            <a:srgbClr val="7030A0"/>
          </a:solidFill>
          <a:ln w="25400" cap="flat" cmpd="sng" algn="ctr">
            <a:solidFill>
              <a:sysClr val="windowText" lastClr="000000"/>
            </a:solidFill>
            <a:prstDash val="solid"/>
          </a:ln>
          <a:effectLst/>
        </p:spPr>
        <p:txBody>
          <a:bodyPr rtlCol="0" anchor="ctr"/>
          <a:lstStyle/>
          <a:p>
            <a:pPr algn="ctr" fontAlgn="auto">
              <a:spcBef>
                <a:spcPts val="0"/>
              </a:spcBef>
              <a:spcAft>
                <a:spcPts val="0"/>
              </a:spcAft>
              <a:defRPr/>
            </a:pPr>
            <a:endParaRPr lang="en-US" sz="1800" b="0" kern="0" dirty="0" smtClean="0">
              <a:solidFill>
                <a:prstClr val="white"/>
              </a:solidFill>
              <a:latin typeface="Calibri"/>
              <a:ea typeface="+mn-ea"/>
            </a:endParaRPr>
          </a:p>
        </p:txBody>
      </p:sp>
      <p:sp>
        <p:nvSpPr>
          <p:cNvPr id="71" name="TextBox 70"/>
          <p:cNvSpPr txBox="1"/>
          <p:nvPr/>
        </p:nvSpPr>
        <p:spPr>
          <a:xfrm>
            <a:off x="1904829" y="5994099"/>
            <a:ext cx="1062758" cy="307777"/>
          </a:xfrm>
          <a:prstGeom prst="rect">
            <a:avLst/>
          </a:prstGeom>
          <a:noFill/>
        </p:spPr>
        <p:txBody>
          <a:bodyPr wrap="square" rtlCol="0">
            <a:spAutoFit/>
          </a:bodyPr>
          <a:lstStyle/>
          <a:p>
            <a:pPr fontAlgn="auto">
              <a:spcBef>
                <a:spcPts val="0"/>
              </a:spcBef>
              <a:spcAft>
                <a:spcPts val="0"/>
              </a:spcAft>
            </a:pPr>
            <a:r>
              <a:rPr lang="en-US" sz="1400" b="0" dirty="0" smtClean="0">
                <a:solidFill>
                  <a:prstClr val="black"/>
                </a:solidFill>
                <a:latin typeface="Calibri"/>
                <a:ea typeface="+mn-ea"/>
              </a:rPr>
              <a:t>User Story</a:t>
            </a:r>
            <a:endParaRPr lang="en-US" sz="1400" b="0" dirty="0">
              <a:solidFill>
                <a:prstClr val="black"/>
              </a:solidFill>
              <a:latin typeface="Calibri"/>
              <a:ea typeface="+mn-ea"/>
            </a:endParaRPr>
          </a:p>
        </p:txBody>
      </p:sp>
      <p:sp>
        <p:nvSpPr>
          <p:cNvPr id="72" name="Rectangle 71"/>
          <p:cNvSpPr/>
          <p:nvPr/>
        </p:nvSpPr>
        <p:spPr>
          <a:xfrm>
            <a:off x="2938563" y="6074766"/>
            <a:ext cx="257453" cy="152400"/>
          </a:xfrm>
          <a:prstGeom prst="rect">
            <a:avLst/>
          </a:prstGeom>
          <a:solidFill>
            <a:srgbClr val="4BACC6">
              <a:lumMod val="75000"/>
            </a:srgbClr>
          </a:solidFill>
          <a:ln w="25400" cap="flat" cmpd="sng" algn="ctr">
            <a:solidFill>
              <a:sysClr val="windowText" lastClr="000000"/>
            </a:solidFill>
            <a:prstDash val="solid"/>
          </a:ln>
          <a:effectLst/>
        </p:spPr>
        <p:txBody>
          <a:bodyPr rtlCol="0" anchor="ctr"/>
          <a:lstStyle/>
          <a:p>
            <a:pPr algn="ctr" fontAlgn="auto">
              <a:spcBef>
                <a:spcPts val="0"/>
              </a:spcBef>
              <a:spcAft>
                <a:spcPts val="0"/>
              </a:spcAft>
              <a:defRPr/>
            </a:pPr>
            <a:endParaRPr lang="en-US" sz="1800" b="0" kern="0" dirty="0" smtClean="0">
              <a:solidFill>
                <a:prstClr val="white"/>
              </a:solidFill>
              <a:latin typeface="Calibri"/>
              <a:ea typeface="+mn-ea"/>
            </a:endParaRPr>
          </a:p>
        </p:txBody>
      </p:sp>
      <p:sp>
        <p:nvSpPr>
          <p:cNvPr id="73" name="TextBox 72"/>
          <p:cNvSpPr txBox="1"/>
          <p:nvPr/>
        </p:nvSpPr>
        <p:spPr>
          <a:xfrm>
            <a:off x="3166992" y="5995589"/>
            <a:ext cx="1436677" cy="307777"/>
          </a:xfrm>
          <a:prstGeom prst="rect">
            <a:avLst/>
          </a:prstGeom>
          <a:noFill/>
        </p:spPr>
        <p:txBody>
          <a:bodyPr wrap="square" rtlCol="0">
            <a:spAutoFit/>
          </a:bodyPr>
          <a:lstStyle/>
          <a:p>
            <a:pPr fontAlgn="auto">
              <a:spcBef>
                <a:spcPts val="0"/>
              </a:spcBef>
              <a:spcAft>
                <a:spcPts val="0"/>
              </a:spcAft>
            </a:pPr>
            <a:r>
              <a:rPr lang="en-US" sz="1400" b="0" dirty="0" smtClean="0">
                <a:solidFill>
                  <a:prstClr val="black"/>
                </a:solidFill>
                <a:latin typeface="Calibri"/>
                <a:ea typeface="+mn-ea"/>
              </a:rPr>
              <a:t>Technical Story</a:t>
            </a:r>
            <a:endParaRPr lang="en-US" sz="1400" b="0" dirty="0">
              <a:solidFill>
                <a:prstClr val="black"/>
              </a:solidFill>
              <a:latin typeface="Calibri"/>
              <a:ea typeface="+mn-ea"/>
            </a:endParaRPr>
          </a:p>
        </p:txBody>
      </p:sp>
      <p:sp>
        <p:nvSpPr>
          <p:cNvPr id="74" name="Rectangle 73"/>
          <p:cNvSpPr/>
          <p:nvPr/>
        </p:nvSpPr>
        <p:spPr>
          <a:xfrm>
            <a:off x="4574645" y="6080720"/>
            <a:ext cx="257453" cy="152400"/>
          </a:xfrm>
          <a:prstGeom prst="rect">
            <a:avLst/>
          </a:prstGeom>
          <a:solidFill>
            <a:srgbClr val="FF0000"/>
          </a:solidFill>
          <a:ln w="25400" cap="flat" cmpd="sng" algn="ctr">
            <a:solidFill>
              <a:sysClr val="windowText" lastClr="000000"/>
            </a:solidFill>
            <a:prstDash val="solid"/>
          </a:ln>
          <a:effectLst/>
        </p:spPr>
        <p:txBody>
          <a:bodyPr rtlCol="0" anchor="ctr"/>
          <a:lstStyle/>
          <a:p>
            <a:pPr algn="ctr" fontAlgn="auto">
              <a:spcBef>
                <a:spcPts val="0"/>
              </a:spcBef>
              <a:spcAft>
                <a:spcPts val="0"/>
              </a:spcAft>
              <a:defRPr/>
            </a:pPr>
            <a:endParaRPr lang="en-US" sz="1800" b="0" kern="0" dirty="0" smtClean="0">
              <a:solidFill>
                <a:prstClr val="white"/>
              </a:solidFill>
              <a:latin typeface="Calibri"/>
              <a:ea typeface="+mn-ea"/>
            </a:endParaRPr>
          </a:p>
        </p:txBody>
      </p:sp>
      <p:sp>
        <p:nvSpPr>
          <p:cNvPr id="75" name="TextBox 74"/>
          <p:cNvSpPr txBox="1"/>
          <p:nvPr/>
        </p:nvSpPr>
        <p:spPr>
          <a:xfrm>
            <a:off x="4803074" y="6001543"/>
            <a:ext cx="1068091" cy="307777"/>
          </a:xfrm>
          <a:prstGeom prst="rect">
            <a:avLst/>
          </a:prstGeom>
          <a:noFill/>
        </p:spPr>
        <p:txBody>
          <a:bodyPr wrap="square" rtlCol="0">
            <a:spAutoFit/>
          </a:bodyPr>
          <a:lstStyle/>
          <a:p>
            <a:pPr fontAlgn="auto">
              <a:spcBef>
                <a:spcPts val="0"/>
              </a:spcBef>
              <a:spcAft>
                <a:spcPts val="0"/>
              </a:spcAft>
            </a:pPr>
            <a:r>
              <a:rPr lang="en-US" sz="1400" b="0" dirty="0" smtClean="0">
                <a:solidFill>
                  <a:prstClr val="black"/>
                </a:solidFill>
                <a:latin typeface="Calibri"/>
                <a:ea typeface="+mn-ea"/>
              </a:rPr>
              <a:t>Spike Story</a:t>
            </a:r>
            <a:endParaRPr lang="en-US" sz="1400" b="0" dirty="0">
              <a:solidFill>
                <a:prstClr val="black"/>
              </a:solidFill>
              <a:latin typeface="Calibri"/>
              <a:ea typeface="+mn-ea"/>
            </a:endParaRPr>
          </a:p>
        </p:txBody>
      </p:sp>
      <p:sp>
        <p:nvSpPr>
          <p:cNvPr id="76" name="Rectangle 75"/>
          <p:cNvSpPr/>
          <p:nvPr/>
        </p:nvSpPr>
        <p:spPr>
          <a:xfrm>
            <a:off x="5842141" y="6080720"/>
            <a:ext cx="257453" cy="152400"/>
          </a:xfrm>
          <a:prstGeom prst="rect">
            <a:avLst/>
          </a:prstGeom>
          <a:solidFill>
            <a:srgbClr val="00B050"/>
          </a:solidFill>
          <a:ln w="25400" cap="flat" cmpd="sng" algn="ctr">
            <a:solidFill>
              <a:sysClr val="windowText" lastClr="000000"/>
            </a:solidFill>
            <a:prstDash val="solid"/>
          </a:ln>
          <a:effectLst/>
        </p:spPr>
        <p:txBody>
          <a:bodyPr rtlCol="0" anchor="ctr"/>
          <a:lstStyle/>
          <a:p>
            <a:pPr algn="ctr" fontAlgn="auto">
              <a:spcBef>
                <a:spcPts val="0"/>
              </a:spcBef>
              <a:spcAft>
                <a:spcPts val="0"/>
              </a:spcAft>
              <a:defRPr/>
            </a:pPr>
            <a:endParaRPr lang="en-US" sz="1800" b="0" kern="0" dirty="0" smtClean="0">
              <a:solidFill>
                <a:prstClr val="white"/>
              </a:solidFill>
              <a:latin typeface="Calibri"/>
              <a:ea typeface="+mn-ea"/>
            </a:endParaRPr>
          </a:p>
        </p:txBody>
      </p:sp>
      <p:sp>
        <p:nvSpPr>
          <p:cNvPr id="77" name="TextBox 76"/>
          <p:cNvSpPr txBox="1"/>
          <p:nvPr/>
        </p:nvSpPr>
        <p:spPr>
          <a:xfrm>
            <a:off x="6070570" y="6001543"/>
            <a:ext cx="838366" cy="307777"/>
          </a:xfrm>
          <a:prstGeom prst="rect">
            <a:avLst/>
          </a:prstGeom>
          <a:noFill/>
        </p:spPr>
        <p:txBody>
          <a:bodyPr wrap="square" rtlCol="0">
            <a:spAutoFit/>
          </a:bodyPr>
          <a:lstStyle/>
          <a:p>
            <a:pPr fontAlgn="auto">
              <a:spcBef>
                <a:spcPts val="0"/>
              </a:spcBef>
              <a:spcAft>
                <a:spcPts val="0"/>
              </a:spcAft>
            </a:pPr>
            <a:r>
              <a:rPr lang="en-US" sz="1400" b="0" dirty="0" smtClean="0">
                <a:solidFill>
                  <a:prstClr val="black"/>
                </a:solidFill>
                <a:latin typeface="Calibri"/>
                <a:ea typeface="+mn-ea"/>
              </a:rPr>
              <a:t>QA Story</a:t>
            </a:r>
            <a:endParaRPr lang="en-US" sz="1400" b="0" dirty="0">
              <a:solidFill>
                <a:prstClr val="black"/>
              </a:solidFill>
              <a:latin typeface="Calibri"/>
              <a:ea typeface="+mn-ea"/>
            </a:endParaRPr>
          </a:p>
        </p:txBody>
      </p:sp>
      <p:cxnSp>
        <p:nvCxnSpPr>
          <p:cNvPr id="78" name="Straight Arrow Connector 77"/>
          <p:cNvCxnSpPr/>
          <p:nvPr/>
        </p:nvCxnSpPr>
        <p:spPr>
          <a:xfrm flipV="1">
            <a:off x="6879912" y="6150966"/>
            <a:ext cx="304800" cy="14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155686" y="5998566"/>
            <a:ext cx="1099981" cy="307777"/>
          </a:xfrm>
          <a:prstGeom prst="rect">
            <a:avLst/>
          </a:prstGeom>
          <a:noFill/>
        </p:spPr>
        <p:txBody>
          <a:bodyPr wrap="none" rtlCol="0">
            <a:spAutoFit/>
          </a:bodyPr>
          <a:lstStyle/>
          <a:p>
            <a:pPr fontAlgn="auto">
              <a:spcBef>
                <a:spcPts val="0"/>
              </a:spcBef>
              <a:spcAft>
                <a:spcPts val="0"/>
              </a:spcAft>
            </a:pPr>
            <a:r>
              <a:rPr lang="en-US" sz="1400" b="0" dirty="0" smtClean="0">
                <a:solidFill>
                  <a:prstClr val="black"/>
                </a:solidFill>
                <a:latin typeface="Calibri"/>
                <a:ea typeface="+mn-ea"/>
              </a:rPr>
              <a:t>Dependency</a:t>
            </a:r>
            <a:endParaRPr lang="en-US" sz="1400" b="0" dirty="0">
              <a:solidFill>
                <a:prstClr val="black"/>
              </a:solidFill>
              <a:latin typeface="Calibri"/>
              <a:ea typeface="+mn-ea"/>
            </a:endParaRPr>
          </a:p>
        </p:txBody>
      </p:sp>
      <p:sp>
        <p:nvSpPr>
          <p:cNvPr id="80" name="Rectangle 79"/>
          <p:cNvSpPr/>
          <p:nvPr/>
        </p:nvSpPr>
        <p:spPr>
          <a:xfrm>
            <a:off x="4097019" y="1882603"/>
            <a:ext cx="257453" cy="152400"/>
          </a:xfrm>
          <a:prstGeom prst="rect">
            <a:avLst/>
          </a:prstGeom>
          <a:solidFill>
            <a:srgbClr val="FF0000"/>
          </a:solidFill>
          <a:ln w="25400" cap="flat" cmpd="sng" algn="ctr">
            <a:solidFill>
              <a:sysClr val="windowText" lastClr="000000"/>
            </a:solidFill>
            <a:prstDash val="solid"/>
          </a:ln>
          <a:effectLst/>
        </p:spPr>
        <p:txBody>
          <a:bodyPr rtlCol="0" anchor="ctr"/>
          <a:lstStyle/>
          <a:p>
            <a:pPr algn="ctr" fontAlgn="auto">
              <a:spcBef>
                <a:spcPts val="0"/>
              </a:spcBef>
              <a:spcAft>
                <a:spcPts val="0"/>
              </a:spcAft>
              <a:defRPr/>
            </a:pPr>
            <a:endParaRPr lang="en-US" sz="1800" b="0" kern="0" dirty="0" smtClean="0">
              <a:solidFill>
                <a:prstClr val="white"/>
              </a:solidFill>
              <a:latin typeface="Calibri"/>
              <a:ea typeface="+mn-ea"/>
            </a:endParaRPr>
          </a:p>
        </p:txBody>
      </p:sp>
      <p:sp>
        <p:nvSpPr>
          <p:cNvPr id="81" name="Rectangle 80"/>
          <p:cNvSpPr/>
          <p:nvPr/>
        </p:nvSpPr>
        <p:spPr>
          <a:xfrm>
            <a:off x="4080494" y="4547789"/>
            <a:ext cx="257453" cy="152400"/>
          </a:xfrm>
          <a:prstGeom prst="rect">
            <a:avLst/>
          </a:prstGeom>
          <a:solidFill>
            <a:srgbClr val="FF0000"/>
          </a:solidFill>
          <a:ln w="25400" cap="flat" cmpd="sng" algn="ctr">
            <a:solidFill>
              <a:sysClr val="windowText" lastClr="000000"/>
            </a:solidFill>
            <a:prstDash val="solid"/>
          </a:ln>
          <a:effectLst/>
        </p:spPr>
        <p:txBody>
          <a:bodyPr rtlCol="0" anchor="ctr"/>
          <a:lstStyle/>
          <a:p>
            <a:pPr algn="ctr" fontAlgn="auto">
              <a:spcBef>
                <a:spcPts val="0"/>
              </a:spcBef>
              <a:spcAft>
                <a:spcPts val="0"/>
              </a:spcAft>
              <a:defRPr/>
            </a:pPr>
            <a:endParaRPr lang="en-US" sz="1800" b="0" kern="0" dirty="0" smtClean="0">
              <a:solidFill>
                <a:prstClr val="white"/>
              </a:solidFill>
              <a:latin typeface="Calibri"/>
              <a:ea typeface="+mn-ea"/>
            </a:endParaRPr>
          </a:p>
        </p:txBody>
      </p:sp>
      <p:cxnSp>
        <p:nvCxnSpPr>
          <p:cNvPr id="3" name="Elbow Connector 2"/>
          <p:cNvCxnSpPr>
            <a:stCxn id="81" idx="0"/>
            <a:endCxn id="53" idx="2"/>
          </p:cNvCxnSpPr>
          <p:nvPr/>
        </p:nvCxnSpPr>
        <p:spPr bwMode="auto">
          <a:xfrm rot="5400000" flipH="1" flipV="1">
            <a:off x="4115581" y="4281871"/>
            <a:ext cx="359559" cy="172279"/>
          </a:xfrm>
          <a:prstGeom prst="bentConnector3">
            <a:avLst/>
          </a:prstGeom>
          <a:noFill/>
          <a:ln w="9525" cap="flat" cmpd="sng" algn="ctr">
            <a:solidFill>
              <a:srgbClr val="800000"/>
            </a:solidFill>
            <a:prstDash val="solid"/>
            <a:round/>
            <a:headEnd type="none" w="med" len="med"/>
            <a:tailEnd type="arrow"/>
          </a:ln>
          <a:effectLst/>
        </p:spPr>
      </p:cxnSp>
      <p:cxnSp>
        <p:nvCxnSpPr>
          <p:cNvPr id="30" name="Elbow Connector 29"/>
          <p:cNvCxnSpPr>
            <a:stCxn id="80" idx="3"/>
          </p:cNvCxnSpPr>
          <p:nvPr/>
        </p:nvCxnSpPr>
        <p:spPr bwMode="auto">
          <a:xfrm flipV="1">
            <a:off x="4354472" y="1521230"/>
            <a:ext cx="2427328" cy="437573"/>
          </a:xfrm>
          <a:prstGeom prst="bentConnector3">
            <a:avLst/>
          </a:prstGeom>
          <a:noFill/>
          <a:ln w="9525" cap="flat" cmpd="sng" algn="ctr">
            <a:solidFill>
              <a:srgbClr val="800000"/>
            </a:solidFill>
            <a:prstDash val="solid"/>
            <a:round/>
            <a:headEnd type="none" w="med" len="med"/>
            <a:tailEnd type="arrow"/>
          </a:ln>
          <a:effectLst/>
        </p:spPr>
      </p:cxnSp>
      <p:sp>
        <p:nvSpPr>
          <p:cNvPr id="82" name="Rectangle 81"/>
          <p:cNvSpPr/>
          <p:nvPr/>
        </p:nvSpPr>
        <p:spPr>
          <a:xfrm>
            <a:off x="5586127" y="5617566"/>
            <a:ext cx="257453" cy="152400"/>
          </a:xfrm>
          <a:prstGeom prst="rect">
            <a:avLst/>
          </a:prstGeom>
          <a:solidFill>
            <a:srgbClr val="00B050"/>
          </a:solidFill>
          <a:ln w="25400" cap="flat" cmpd="sng" algn="ctr">
            <a:solidFill>
              <a:sysClr val="windowText" lastClr="000000"/>
            </a:solidFill>
            <a:prstDash val="solid"/>
          </a:ln>
          <a:effectLst/>
        </p:spPr>
        <p:txBody>
          <a:bodyPr rtlCol="0" anchor="ctr"/>
          <a:lstStyle/>
          <a:p>
            <a:pPr algn="ctr" fontAlgn="auto">
              <a:spcBef>
                <a:spcPts val="0"/>
              </a:spcBef>
              <a:spcAft>
                <a:spcPts val="0"/>
              </a:spcAft>
              <a:defRPr/>
            </a:pPr>
            <a:endParaRPr lang="en-US" sz="1800" b="0" kern="0" dirty="0" smtClean="0">
              <a:solidFill>
                <a:prstClr val="white"/>
              </a:solidFill>
              <a:latin typeface="Calibri"/>
              <a:ea typeface="+mn-ea"/>
            </a:endParaRPr>
          </a:p>
        </p:txBody>
      </p:sp>
      <p:sp>
        <p:nvSpPr>
          <p:cNvPr id="83" name="Rectangle 82"/>
          <p:cNvSpPr/>
          <p:nvPr/>
        </p:nvSpPr>
        <p:spPr>
          <a:xfrm>
            <a:off x="5564914" y="4532549"/>
            <a:ext cx="257453" cy="152400"/>
          </a:xfrm>
          <a:prstGeom prst="rect">
            <a:avLst/>
          </a:prstGeom>
          <a:solidFill>
            <a:srgbClr val="00B050"/>
          </a:solidFill>
          <a:ln w="25400" cap="flat" cmpd="sng" algn="ctr">
            <a:solidFill>
              <a:sysClr val="windowText" lastClr="000000"/>
            </a:solidFill>
            <a:prstDash val="solid"/>
          </a:ln>
          <a:effectLst/>
        </p:spPr>
        <p:txBody>
          <a:bodyPr rtlCol="0" anchor="ctr"/>
          <a:lstStyle/>
          <a:p>
            <a:pPr algn="ctr" fontAlgn="auto">
              <a:spcBef>
                <a:spcPts val="0"/>
              </a:spcBef>
              <a:spcAft>
                <a:spcPts val="0"/>
              </a:spcAft>
              <a:defRPr/>
            </a:pPr>
            <a:endParaRPr lang="en-US" sz="1800" b="0" kern="0" dirty="0" smtClean="0">
              <a:solidFill>
                <a:prstClr val="white"/>
              </a:solidFill>
              <a:latin typeface="Calibri"/>
              <a:ea typeface="+mn-ea"/>
            </a:endParaRPr>
          </a:p>
        </p:txBody>
      </p:sp>
      <p:sp>
        <p:nvSpPr>
          <p:cNvPr id="84" name="Rectangle 83"/>
          <p:cNvSpPr/>
          <p:nvPr/>
        </p:nvSpPr>
        <p:spPr>
          <a:xfrm>
            <a:off x="5564913" y="3331566"/>
            <a:ext cx="257453" cy="152400"/>
          </a:xfrm>
          <a:prstGeom prst="rect">
            <a:avLst/>
          </a:prstGeom>
          <a:solidFill>
            <a:srgbClr val="00B050"/>
          </a:solidFill>
          <a:ln w="25400" cap="flat" cmpd="sng" algn="ctr">
            <a:solidFill>
              <a:sysClr val="windowText" lastClr="000000"/>
            </a:solidFill>
            <a:prstDash val="solid"/>
          </a:ln>
          <a:effectLst/>
        </p:spPr>
        <p:txBody>
          <a:bodyPr rtlCol="0" anchor="ctr"/>
          <a:lstStyle/>
          <a:p>
            <a:pPr algn="ctr" fontAlgn="auto">
              <a:spcBef>
                <a:spcPts val="0"/>
              </a:spcBef>
              <a:spcAft>
                <a:spcPts val="0"/>
              </a:spcAft>
              <a:defRPr/>
            </a:pPr>
            <a:endParaRPr lang="en-US" sz="1800" b="0" kern="0" dirty="0" smtClean="0">
              <a:solidFill>
                <a:prstClr val="white"/>
              </a:solidFill>
              <a:latin typeface="Calibri"/>
              <a:ea typeface="+mn-ea"/>
            </a:endParaRPr>
          </a:p>
        </p:txBody>
      </p:sp>
      <p:sp>
        <p:nvSpPr>
          <p:cNvPr id="85" name="Rectangle 84"/>
          <p:cNvSpPr/>
          <p:nvPr/>
        </p:nvSpPr>
        <p:spPr>
          <a:xfrm>
            <a:off x="5563255" y="2490389"/>
            <a:ext cx="257453" cy="152400"/>
          </a:xfrm>
          <a:prstGeom prst="rect">
            <a:avLst/>
          </a:prstGeom>
          <a:solidFill>
            <a:srgbClr val="00B050"/>
          </a:solidFill>
          <a:ln w="25400" cap="flat" cmpd="sng" algn="ctr">
            <a:solidFill>
              <a:sysClr val="windowText" lastClr="000000"/>
            </a:solidFill>
            <a:prstDash val="solid"/>
          </a:ln>
          <a:effectLst/>
        </p:spPr>
        <p:txBody>
          <a:bodyPr rtlCol="0" anchor="ctr"/>
          <a:lstStyle/>
          <a:p>
            <a:pPr algn="ctr" fontAlgn="auto">
              <a:spcBef>
                <a:spcPts val="0"/>
              </a:spcBef>
              <a:spcAft>
                <a:spcPts val="0"/>
              </a:spcAft>
              <a:defRPr/>
            </a:pPr>
            <a:endParaRPr lang="en-US" sz="1800" b="0" kern="0" dirty="0" smtClean="0">
              <a:solidFill>
                <a:prstClr val="white"/>
              </a:solidFill>
              <a:latin typeface="Calibri"/>
              <a:ea typeface="+mn-ea"/>
            </a:endParaRPr>
          </a:p>
        </p:txBody>
      </p:sp>
      <p:sp>
        <p:nvSpPr>
          <p:cNvPr id="86" name="Rectangle 85"/>
          <p:cNvSpPr/>
          <p:nvPr/>
        </p:nvSpPr>
        <p:spPr>
          <a:xfrm>
            <a:off x="5898981" y="1731366"/>
            <a:ext cx="257453" cy="152400"/>
          </a:xfrm>
          <a:prstGeom prst="rect">
            <a:avLst/>
          </a:prstGeom>
          <a:solidFill>
            <a:srgbClr val="00B050"/>
          </a:solidFill>
          <a:ln w="25400" cap="flat" cmpd="sng" algn="ctr">
            <a:solidFill>
              <a:sysClr val="windowText" lastClr="000000"/>
            </a:solidFill>
            <a:prstDash val="solid"/>
          </a:ln>
          <a:effectLst/>
        </p:spPr>
        <p:txBody>
          <a:bodyPr rtlCol="0" anchor="ctr"/>
          <a:lstStyle/>
          <a:p>
            <a:pPr algn="ctr" fontAlgn="auto">
              <a:spcBef>
                <a:spcPts val="0"/>
              </a:spcBef>
              <a:spcAft>
                <a:spcPts val="0"/>
              </a:spcAft>
              <a:defRPr/>
            </a:pPr>
            <a:endParaRPr lang="en-US" sz="1800" b="0" kern="0" dirty="0" smtClean="0">
              <a:solidFill>
                <a:prstClr val="white"/>
              </a:solidFill>
              <a:latin typeface="Calibri"/>
              <a:ea typeface="+mn-ea"/>
            </a:endParaRPr>
          </a:p>
        </p:txBody>
      </p:sp>
      <p:sp>
        <p:nvSpPr>
          <p:cNvPr id="87" name="Rectangle 86"/>
          <p:cNvSpPr/>
          <p:nvPr/>
        </p:nvSpPr>
        <p:spPr>
          <a:xfrm>
            <a:off x="8250675" y="1731366"/>
            <a:ext cx="257453" cy="152400"/>
          </a:xfrm>
          <a:prstGeom prst="rect">
            <a:avLst/>
          </a:prstGeom>
          <a:solidFill>
            <a:srgbClr val="00B050"/>
          </a:solidFill>
          <a:ln w="25400" cap="flat" cmpd="sng" algn="ctr">
            <a:solidFill>
              <a:sysClr val="windowText" lastClr="000000"/>
            </a:solidFill>
            <a:prstDash val="solid"/>
          </a:ln>
          <a:effectLst/>
        </p:spPr>
        <p:txBody>
          <a:bodyPr rtlCol="0" anchor="ctr"/>
          <a:lstStyle/>
          <a:p>
            <a:pPr algn="ctr" fontAlgn="auto">
              <a:spcBef>
                <a:spcPts val="0"/>
              </a:spcBef>
              <a:spcAft>
                <a:spcPts val="0"/>
              </a:spcAft>
              <a:defRPr/>
            </a:pPr>
            <a:endParaRPr lang="en-US" sz="1800" b="0" kern="0" dirty="0" smtClean="0">
              <a:solidFill>
                <a:prstClr val="white"/>
              </a:solidFill>
              <a:latin typeface="Calibri"/>
              <a:ea typeface="+mn-ea"/>
            </a:endParaRPr>
          </a:p>
        </p:txBody>
      </p:sp>
      <p:sp>
        <p:nvSpPr>
          <p:cNvPr id="88" name="Rectangle 87"/>
          <p:cNvSpPr/>
          <p:nvPr/>
        </p:nvSpPr>
        <p:spPr>
          <a:xfrm>
            <a:off x="8164199" y="2179666"/>
            <a:ext cx="257453" cy="152400"/>
          </a:xfrm>
          <a:prstGeom prst="rect">
            <a:avLst/>
          </a:prstGeom>
          <a:solidFill>
            <a:srgbClr val="00B050"/>
          </a:solidFill>
          <a:ln w="25400" cap="flat" cmpd="sng" algn="ctr">
            <a:solidFill>
              <a:sysClr val="windowText" lastClr="000000"/>
            </a:solidFill>
            <a:prstDash val="solid"/>
          </a:ln>
          <a:effectLst/>
        </p:spPr>
        <p:txBody>
          <a:bodyPr rtlCol="0" anchor="ctr"/>
          <a:lstStyle/>
          <a:p>
            <a:pPr algn="ctr" fontAlgn="auto">
              <a:spcBef>
                <a:spcPts val="0"/>
              </a:spcBef>
              <a:spcAft>
                <a:spcPts val="0"/>
              </a:spcAft>
              <a:defRPr/>
            </a:pPr>
            <a:endParaRPr lang="en-US" sz="1800" b="0" kern="0" dirty="0" smtClean="0">
              <a:solidFill>
                <a:prstClr val="white"/>
              </a:solidFill>
              <a:latin typeface="Calibri"/>
              <a:ea typeface="+mn-ea"/>
            </a:endParaRPr>
          </a:p>
        </p:txBody>
      </p:sp>
      <p:sp>
        <p:nvSpPr>
          <p:cNvPr id="89" name="Rectangle 88"/>
          <p:cNvSpPr/>
          <p:nvPr/>
        </p:nvSpPr>
        <p:spPr>
          <a:xfrm>
            <a:off x="7906746" y="3407766"/>
            <a:ext cx="257453" cy="152400"/>
          </a:xfrm>
          <a:prstGeom prst="rect">
            <a:avLst/>
          </a:prstGeom>
          <a:solidFill>
            <a:srgbClr val="00B050"/>
          </a:solidFill>
          <a:ln w="25400" cap="flat" cmpd="sng" algn="ctr">
            <a:solidFill>
              <a:sysClr val="windowText" lastClr="000000"/>
            </a:solidFill>
            <a:prstDash val="solid"/>
          </a:ln>
          <a:effectLst/>
        </p:spPr>
        <p:txBody>
          <a:bodyPr rtlCol="0" anchor="ctr"/>
          <a:lstStyle/>
          <a:p>
            <a:pPr algn="ctr" fontAlgn="auto">
              <a:spcBef>
                <a:spcPts val="0"/>
              </a:spcBef>
              <a:spcAft>
                <a:spcPts val="0"/>
              </a:spcAft>
              <a:defRPr/>
            </a:pPr>
            <a:endParaRPr lang="en-US" sz="1800" b="0" kern="0" dirty="0" smtClean="0">
              <a:solidFill>
                <a:prstClr val="white"/>
              </a:solidFill>
              <a:latin typeface="Calibri"/>
              <a:ea typeface="+mn-ea"/>
            </a:endParaRPr>
          </a:p>
        </p:txBody>
      </p:sp>
      <p:sp>
        <p:nvSpPr>
          <p:cNvPr id="90" name="Rectangle 89"/>
          <p:cNvSpPr/>
          <p:nvPr/>
        </p:nvSpPr>
        <p:spPr>
          <a:xfrm>
            <a:off x="8187872" y="4103343"/>
            <a:ext cx="257453" cy="152400"/>
          </a:xfrm>
          <a:prstGeom prst="rect">
            <a:avLst/>
          </a:prstGeom>
          <a:solidFill>
            <a:srgbClr val="00B050"/>
          </a:solidFill>
          <a:ln w="25400" cap="flat" cmpd="sng" algn="ctr">
            <a:solidFill>
              <a:sysClr val="windowText" lastClr="000000"/>
            </a:solidFill>
            <a:prstDash val="solid"/>
          </a:ln>
          <a:effectLst/>
        </p:spPr>
        <p:txBody>
          <a:bodyPr rtlCol="0" anchor="ctr"/>
          <a:lstStyle/>
          <a:p>
            <a:pPr algn="ctr" fontAlgn="auto">
              <a:spcBef>
                <a:spcPts val="0"/>
              </a:spcBef>
              <a:spcAft>
                <a:spcPts val="0"/>
              </a:spcAft>
              <a:defRPr/>
            </a:pPr>
            <a:endParaRPr lang="en-US" sz="1800" b="0" kern="0" dirty="0" smtClean="0">
              <a:solidFill>
                <a:prstClr val="white"/>
              </a:solidFill>
              <a:latin typeface="Calibri"/>
              <a:ea typeface="+mn-ea"/>
            </a:endParaRPr>
          </a:p>
        </p:txBody>
      </p:sp>
      <p:sp>
        <p:nvSpPr>
          <p:cNvPr id="91" name="Rectangle 90"/>
          <p:cNvSpPr/>
          <p:nvPr/>
        </p:nvSpPr>
        <p:spPr>
          <a:xfrm>
            <a:off x="8211546" y="5111866"/>
            <a:ext cx="257453" cy="152400"/>
          </a:xfrm>
          <a:prstGeom prst="rect">
            <a:avLst/>
          </a:prstGeom>
          <a:solidFill>
            <a:srgbClr val="00B050"/>
          </a:solidFill>
          <a:ln w="25400" cap="flat" cmpd="sng" algn="ctr">
            <a:solidFill>
              <a:sysClr val="windowText" lastClr="000000"/>
            </a:solidFill>
            <a:prstDash val="solid"/>
          </a:ln>
          <a:effectLst/>
        </p:spPr>
        <p:txBody>
          <a:bodyPr rtlCol="0" anchor="ctr"/>
          <a:lstStyle/>
          <a:p>
            <a:pPr algn="ctr" fontAlgn="auto">
              <a:spcBef>
                <a:spcPts val="0"/>
              </a:spcBef>
              <a:spcAft>
                <a:spcPts val="0"/>
              </a:spcAft>
              <a:defRPr/>
            </a:pPr>
            <a:endParaRPr lang="en-US" sz="1800" b="0" kern="0" dirty="0" smtClean="0">
              <a:solidFill>
                <a:prstClr val="white"/>
              </a:solidFill>
              <a:latin typeface="Calibri"/>
              <a:ea typeface="+mn-ea"/>
            </a:endParaRPr>
          </a:p>
        </p:txBody>
      </p:sp>
      <p:cxnSp>
        <p:nvCxnSpPr>
          <p:cNvPr id="2052" name="Elbow Connector 2051"/>
          <p:cNvCxnSpPr>
            <a:stCxn id="48" idx="2"/>
            <a:endCxn id="86" idx="1"/>
          </p:cNvCxnSpPr>
          <p:nvPr/>
        </p:nvCxnSpPr>
        <p:spPr bwMode="auto">
          <a:xfrm rot="16200000" flipH="1">
            <a:off x="5223363" y="1131948"/>
            <a:ext cx="210136" cy="1141099"/>
          </a:xfrm>
          <a:prstGeom prst="bentConnector2">
            <a:avLst/>
          </a:prstGeom>
          <a:noFill/>
          <a:ln w="9525" cap="flat" cmpd="sng" algn="ctr">
            <a:solidFill>
              <a:srgbClr val="800000"/>
            </a:solidFill>
            <a:prstDash val="solid"/>
            <a:round/>
            <a:headEnd type="none" w="med" len="med"/>
            <a:tailEnd type="arrow"/>
          </a:ln>
          <a:effectLst/>
        </p:spPr>
      </p:cxnSp>
      <p:cxnSp>
        <p:nvCxnSpPr>
          <p:cNvPr id="2055" name="Elbow Connector 2054"/>
          <p:cNvCxnSpPr>
            <a:stCxn id="49" idx="2"/>
            <a:endCxn id="86" idx="1"/>
          </p:cNvCxnSpPr>
          <p:nvPr/>
        </p:nvCxnSpPr>
        <p:spPr bwMode="auto">
          <a:xfrm rot="16200000" flipH="1">
            <a:off x="5021895" y="930480"/>
            <a:ext cx="210136" cy="1544036"/>
          </a:xfrm>
          <a:prstGeom prst="bentConnector2">
            <a:avLst/>
          </a:prstGeom>
          <a:noFill/>
          <a:ln w="9525" cap="flat" cmpd="sng" algn="ctr">
            <a:solidFill>
              <a:srgbClr val="800000"/>
            </a:solidFill>
            <a:prstDash val="solid"/>
            <a:round/>
            <a:headEnd type="none" w="med" len="med"/>
            <a:tailEnd type="arrow"/>
          </a:ln>
          <a:effectLst/>
        </p:spPr>
      </p:cxnSp>
      <p:cxnSp>
        <p:nvCxnSpPr>
          <p:cNvPr id="2057" name="Elbow Connector 2056"/>
          <p:cNvCxnSpPr>
            <a:stCxn id="47" idx="2"/>
          </p:cNvCxnSpPr>
          <p:nvPr/>
        </p:nvCxnSpPr>
        <p:spPr bwMode="auto">
          <a:xfrm rot="16200000" flipH="1">
            <a:off x="5079750" y="2083083"/>
            <a:ext cx="90055" cy="876955"/>
          </a:xfrm>
          <a:prstGeom prst="bentConnector2">
            <a:avLst/>
          </a:prstGeom>
          <a:noFill/>
          <a:ln w="9525" cap="flat" cmpd="sng" algn="ctr">
            <a:solidFill>
              <a:srgbClr val="800000"/>
            </a:solidFill>
            <a:prstDash val="solid"/>
            <a:round/>
            <a:headEnd type="none" w="med" len="med"/>
            <a:tailEnd type="arrow"/>
          </a:ln>
          <a:effectLst/>
        </p:spPr>
      </p:cxnSp>
      <p:cxnSp>
        <p:nvCxnSpPr>
          <p:cNvPr id="2059" name="Elbow Connector 2058"/>
          <p:cNvCxnSpPr>
            <a:endCxn id="85" idx="1"/>
          </p:cNvCxnSpPr>
          <p:nvPr/>
        </p:nvCxnSpPr>
        <p:spPr bwMode="auto">
          <a:xfrm>
            <a:off x="5181600" y="2476533"/>
            <a:ext cx="381655" cy="90056"/>
          </a:xfrm>
          <a:prstGeom prst="bentConnector3">
            <a:avLst/>
          </a:prstGeom>
          <a:noFill/>
          <a:ln w="9525" cap="flat" cmpd="sng" algn="ctr">
            <a:solidFill>
              <a:srgbClr val="800000"/>
            </a:solidFill>
            <a:prstDash val="solid"/>
            <a:round/>
            <a:headEnd type="none" w="med" len="med"/>
            <a:tailEnd type="arrow"/>
          </a:ln>
          <a:effectLst/>
        </p:spPr>
      </p:cxnSp>
      <p:cxnSp>
        <p:nvCxnSpPr>
          <p:cNvPr id="2061" name="Elbow Connector 2060"/>
          <p:cNvCxnSpPr>
            <a:stCxn id="50" idx="3"/>
          </p:cNvCxnSpPr>
          <p:nvPr/>
        </p:nvCxnSpPr>
        <p:spPr bwMode="auto">
          <a:xfrm flipV="1">
            <a:off x="4495800" y="2566589"/>
            <a:ext cx="1067455" cy="487877"/>
          </a:xfrm>
          <a:prstGeom prst="bentConnector3">
            <a:avLst/>
          </a:prstGeom>
          <a:noFill/>
          <a:ln w="9525" cap="flat" cmpd="sng" algn="ctr">
            <a:solidFill>
              <a:srgbClr val="800000"/>
            </a:solidFill>
            <a:prstDash val="solid"/>
            <a:round/>
            <a:headEnd type="none" w="med" len="med"/>
            <a:tailEnd type="arrow"/>
          </a:ln>
          <a:effectLst/>
        </p:spPr>
      </p:cxnSp>
      <p:cxnSp>
        <p:nvCxnSpPr>
          <p:cNvPr id="2063" name="Elbow Connector 2062"/>
          <p:cNvCxnSpPr>
            <a:stCxn id="60" idx="3"/>
          </p:cNvCxnSpPr>
          <p:nvPr/>
        </p:nvCxnSpPr>
        <p:spPr bwMode="auto">
          <a:xfrm>
            <a:off x="7759700" y="2207030"/>
            <a:ext cx="404499" cy="75046"/>
          </a:xfrm>
          <a:prstGeom prst="bentConnector3">
            <a:avLst/>
          </a:prstGeom>
          <a:noFill/>
          <a:ln w="9525" cap="flat" cmpd="sng" algn="ctr">
            <a:solidFill>
              <a:srgbClr val="800000"/>
            </a:solidFill>
            <a:prstDash val="solid"/>
            <a:round/>
            <a:headEnd type="none" w="med" len="med"/>
            <a:tailEnd type="arrow"/>
          </a:ln>
          <a:effectLst/>
        </p:spPr>
      </p:cxnSp>
      <p:cxnSp>
        <p:nvCxnSpPr>
          <p:cNvPr id="2065" name="Elbow Connector 2064"/>
          <p:cNvCxnSpPr>
            <a:stCxn id="57" idx="2"/>
            <a:endCxn id="87" idx="1"/>
          </p:cNvCxnSpPr>
          <p:nvPr/>
        </p:nvCxnSpPr>
        <p:spPr bwMode="auto">
          <a:xfrm rot="16200000" flipH="1">
            <a:off x="7468319" y="1025210"/>
            <a:ext cx="210136" cy="1354575"/>
          </a:xfrm>
          <a:prstGeom prst="bentConnector2">
            <a:avLst/>
          </a:prstGeom>
          <a:noFill/>
          <a:ln w="9525" cap="flat" cmpd="sng" algn="ctr">
            <a:solidFill>
              <a:srgbClr val="800000"/>
            </a:solidFill>
            <a:prstDash val="solid"/>
            <a:round/>
            <a:headEnd type="none" w="med" len="med"/>
            <a:tailEnd type="arrow"/>
          </a:ln>
          <a:effectLst/>
        </p:spPr>
      </p:cxnSp>
      <p:cxnSp>
        <p:nvCxnSpPr>
          <p:cNvPr id="2068" name="Elbow Connector 2067"/>
          <p:cNvCxnSpPr>
            <a:stCxn id="61" idx="2"/>
            <a:endCxn id="87" idx="1"/>
          </p:cNvCxnSpPr>
          <p:nvPr/>
        </p:nvCxnSpPr>
        <p:spPr bwMode="auto">
          <a:xfrm rot="16200000" flipH="1">
            <a:off x="7804292" y="1361183"/>
            <a:ext cx="205518" cy="687248"/>
          </a:xfrm>
          <a:prstGeom prst="bentConnector2">
            <a:avLst/>
          </a:prstGeom>
          <a:noFill/>
          <a:ln w="9525" cap="flat" cmpd="sng" algn="ctr">
            <a:solidFill>
              <a:srgbClr val="800000"/>
            </a:solidFill>
            <a:prstDash val="solid"/>
            <a:round/>
            <a:headEnd type="none" w="med" len="med"/>
            <a:tailEnd type="arrow"/>
          </a:ln>
          <a:effectLst/>
        </p:spPr>
      </p:cxnSp>
      <p:cxnSp>
        <p:nvCxnSpPr>
          <p:cNvPr id="2070" name="Elbow Connector 2069"/>
          <p:cNvCxnSpPr>
            <a:stCxn id="50" idx="2"/>
            <a:endCxn id="84" idx="1"/>
          </p:cNvCxnSpPr>
          <p:nvPr/>
        </p:nvCxnSpPr>
        <p:spPr bwMode="auto">
          <a:xfrm rot="16200000" flipH="1">
            <a:off x="4834656" y="2677509"/>
            <a:ext cx="277100" cy="1183413"/>
          </a:xfrm>
          <a:prstGeom prst="bentConnector2">
            <a:avLst/>
          </a:prstGeom>
          <a:noFill/>
          <a:ln w="9525" cap="flat" cmpd="sng" algn="ctr">
            <a:solidFill>
              <a:srgbClr val="800000"/>
            </a:solidFill>
            <a:prstDash val="solid"/>
            <a:round/>
            <a:headEnd type="none" w="med" len="med"/>
            <a:tailEnd type="arrow"/>
          </a:ln>
          <a:effectLst/>
        </p:spPr>
      </p:cxnSp>
      <p:cxnSp>
        <p:nvCxnSpPr>
          <p:cNvPr id="2072" name="Elbow Connector 2071"/>
          <p:cNvCxnSpPr>
            <a:stCxn id="65" idx="3"/>
            <a:endCxn id="89" idx="1"/>
          </p:cNvCxnSpPr>
          <p:nvPr/>
        </p:nvCxnSpPr>
        <p:spPr bwMode="auto">
          <a:xfrm>
            <a:off x="6615545" y="3121430"/>
            <a:ext cx="1291201" cy="362536"/>
          </a:xfrm>
          <a:prstGeom prst="bentConnector3">
            <a:avLst/>
          </a:prstGeom>
          <a:noFill/>
          <a:ln w="9525" cap="flat" cmpd="sng" algn="ctr">
            <a:solidFill>
              <a:srgbClr val="800000"/>
            </a:solidFill>
            <a:prstDash val="solid"/>
            <a:round/>
            <a:headEnd type="none" w="med" len="med"/>
            <a:tailEnd type="arrow"/>
          </a:ln>
          <a:effectLst/>
        </p:spPr>
      </p:cxnSp>
      <p:cxnSp>
        <p:nvCxnSpPr>
          <p:cNvPr id="2075" name="Elbow Connector 2074"/>
          <p:cNvCxnSpPr>
            <a:endCxn id="89" idx="0"/>
          </p:cNvCxnSpPr>
          <p:nvPr/>
        </p:nvCxnSpPr>
        <p:spPr bwMode="auto">
          <a:xfrm rot="16200000" flipH="1">
            <a:off x="7722668" y="3094961"/>
            <a:ext cx="362536" cy="263073"/>
          </a:xfrm>
          <a:prstGeom prst="bentConnector3">
            <a:avLst/>
          </a:prstGeom>
          <a:noFill/>
          <a:ln w="9525" cap="flat" cmpd="sng" algn="ctr">
            <a:solidFill>
              <a:srgbClr val="800000"/>
            </a:solidFill>
            <a:prstDash val="solid"/>
            <a:round/>
            <a:headEnd type="none" w="med" len="med"/>
            <a:tailEnd type="arrow"/>
          </a:ln>
          <a:effectLst/>
        </p:spPr>
      </p:cxnSp>
      <p:sp>
        <p:nvSpPr>
          <p:cNvPr id="92" name="Slide Number Placeholder 2"/>
          <p:cNvSpPr>
            <a:spLocks noGrp="1"/>
          </p:cNvSpPr>
          <p:nvPr>
            <p:ph type="sldNum" sz="quarter" idx="10"/>
          </p:nvPr>
        </p:nvSpPr>
        <p:spPr>
          <a:xfrm>
            <a:off x="22225" y="6442075"/>
            <a:ext cx="457200" cy="457200"/>
          </a:xfrm>
        </p:spPr>
        <p:txBody>
          <a:bodyPr/>
          <a:lstStyle/>
          <a:p>
            <a:pPr>
              <a:defRPr/>
            </a:pPr>
            <a:fld id="{2AAB75CF-4E72-47BA-8F4D-2828C9C53153}" type="slidenum">
              <a:rPr lang="en-US" smtClean="0">
                <a:solidFill>
                  <a:srgbClr val="000000"/>
                </a:solidFill>
              </a:rPr>
              <a:pPr>
                <a:defRPr/>
              </a:pPr>
              <a:t>37</a:t>
            </a:fld>
            <a:endParaRPr lang="en-US" dirty="0">
              <a:solidFill>
                <a:srgbClr val="000000"/>
              </a:solidFill>
            </a:endParaRPr>
          </a:p>
        </p:txBody>
      </p:sp>
    </p:spTree>
    <p:extLst>
      <p:ext uri="{BB962C8B-B14F-4D97-AF65-F5344CB8AC3E}">
        <p14:creationId xmlns:p14="http://schemas.microsoft.com/office/powerpoint/2010/main" val="7142948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B983558D-C98C-4013-9F8D-937FCE5853E9}" type="slidenum">
              <a:rPr lang="en-US" smtClean="0"/>
              <a:pPr>
                <a:defRPr/>
              </a:pPr>
              <a:t>38</a:t>
            </a:fld>
            <a:endParaRPr lang="en-US" dirty="0"/>
          </a:p>
        </p:txBody>
      </p:sp>
      <p:sp>
        <p:nvSpPr>
          <p:cNvPr id="5" name="Rectangle 4"/>
          <p:cNvSpPr/>
          <p:nvPr/>
        </p:nvSpPr>
        <p:spPr bwMode="auto">
          <a:xfrm>
            <a:off x="0" y="3140968"/>
            <a:ext cx="5760640" cy="5760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12" charset="0"/>
                <a:ea typeface="ＭＳ Ｐゴシック" pitchFamily="-12" charset="-128"/>
                <a:cs typeface="ＭＳ Ｐゴシック" pitchFamily="-12" charset="-128"/>
              </a:rPr>
              <a:t>Daikibo – Key Artifacts &amp; Metrics</a:t>
            </a: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Tree>
    <p:extLst>
      <p:ext uri="{BB962C8B-B14F-4D97-AF65-F5344CB8AC3E}">
        <p14:creationId xmlns:p14="http://schemas.microsoft.com/office/powerpoint/2010/main" val="1632746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B983558D-C98C-4013-9F8D-937FCE5853E9}" type="slidenum">
              <a:rPr lang="en-US" smtClean="0"/>
              <a:pPr>
                <a:defRPr/>
              </a:pPr>
              <a:t>3</a:t>
            </a:fld>
            <a:endParaRPr lang="en-US" dirty="0"/>
          </a:p>
        </p:txBody>
      </p:sp>
      <p:pic>
        <p:nvPicPr>
          <p:cNvPr id="6" name="Picture 5"/>
          <p:cNvPicPr>
            <a:picLocks noChangeAspect="1"/>
          </p:cNvPicPr>
          <p:nvPr/>
        </p:nvPicPr>
        <p:blipFill>
          <a:blip r:embed="rId2"/>
          <a:stretch>
            <a:fillRect/>
          </a:stretch>
        </p:blipFill>
        <p:spPr>
          <a:xfrm>
            <a:off x="228603" y="242248"/>
            <a:ext cx="8143875" cy="5695950"/>
          </a:xfrm>
          <a:prstGeom prst="rect">
            <a:avLst/>
          </a:prstGeom>
        </p:spPr>
      </p:pic>
      <p:sp>
        <p:nvSpPr>
          <p:cNvPr id="7" name="Rectangle 6"/>
          <p:cNvSpPr/>
          <p:nvPr/>
        </p:nvSpPr>
        <p:spPr bwMode="auto">
          <a:xfrm>
            <a:off x="3923928" y="1988840"/>
            <a:ext cx="4104456" cy="360040"/>
          </a:xfrm>
          <a:prstGeom prst="rect">
            <a:avLst/>
          </a:prstGeom>
          <a:solidFill>
            <a:schemeClr val="accent1">
              <a:alpha val="3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8" name="Rectangle 7"/>
          <p:cNvSpPr/>
          <p:nvPr/>
        </p:nvSpPr>
        <p:spPr bwMode="auto">
          <a:xfrm>
            <a:off x="3907028" y="2924852"/>
            <a:ext cx="4265371" cy="504148"/>
          </a:xfrm>
          <a:prstGeom prst="rect">
            <a:avLst/>
          </a:prstGeom>
          <a:solidFill>
            <a:schemeClr val="accent1">
              <a:alpha val="3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9" name="Rectangle 8"/>
          <p:cNvSpPr/>
          <p:nvPr/>
        </p:nvSpPr>
        <p:spPr bwMode="auto">
          <a:xfrm>
            <a:off x="3879339" y="4941168"/>
            <a:ext cx="4104456" cy="360040"/>
          </a:xfrm>
          <a:prstGeom prst="rect">
            <a:avLst/>
          </a:prstGeom>
          <a:solidFill>
            <a:schemeClr val="accent1">
              <a:alpha val="3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endParaRPr>
          </a:p>
        </p:txBody>
      </p:sp>
    </p:spTree>
    <p:extLst>
      <p:ext uri="{BB962C8B-B14F-4D97-AF65-F5344CB8AC3E}">
        <p14:creationId xmlns:p14="http://schemas.microsoft.com/office/powerpoint/2010/main" val="16716118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smtClean="0"/>
              <a:t>Key Agile Artifacts</a:t>
            </a:r>
            <a:endParaRPr lang="en-US" sz="2800" dirty="0"/>
          </a:p>
        </p:txBody>
      </p:sp>
      <p:grpSp>
        <p:nvGrpSpPr>
          <p:cNvPr id="28" name="Group 27"/>
          <p:cNvGrpSpPr/>
          <p:nvPr/>
        </p:nvGrpSpPr>
        <p:grpSpPr>
          <a:xfrm>
            <a:off x="1595612" y="822960"/>
            <a:ext cx="5952776" cy="5426060"/>
            <a:chOff x="1598454" y="1047890"/>
            <a:chExt cx="5952776" cy="5426060"/>
          </a:xfrm>
        </p:grpSpPr>
        <p:sp>
          <p:nvSpPr>
            <p:cNvPr id="6" name="Oval 5"/>
            <p:cNvSpPr/>
            <p:nvPr/>
          </p:nvSpPr>
          <p:spPr>
            <a:xfrm>
              <a:off x="1598455" y="1047890"/>
              <a:ext cx="5952775" cy="5426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dirty="0"/>
            </a:p>
          </p:txBody>
        </p:sp>
        <p:cxnSp>
          <p:nvCxnSpPr>
            <p:cNvPr id="7" name="Straight Connector 6"/>
            <p:cNvCxnSpPr>
              <a:stCxn id="6" idx="0"/>
              <a:endCxn id="6" idx="4"/>
            </p:cNvCxnSpPr>
            <p:nvPr/>
          </p:nvCxnSpPr>
          <p:spPr>
            <a:xfrm rot="16200000" flipH="1">
              <a:off x="1861813" y="3760920"/>
              <a:ext cx="5426060" cy="0"/>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1"/>
              <a:endCxn id="6" idx="5"/>
            </p:cNvCxnSpPr>
            <p:nvPr/>
          </p:nvCxnSpPr>
          <p:spPr>
            <a:xfrm rot="16200000" flipH="1">
              <a:off x="2656440" y="1656297"/>
              <a:ext cx="3836804" cy="4209247"/>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2"/>
              <a:endCxn id="6" idx="6"/>
            </p:cNvCxnSpPr>
            <p:nvPr/>
          </p:nvCxnSpPr>
          <p:spPr>
            <a:xfrm rot="10800000" flipH="1">
              <a:off x="1598454" y="3760920"/>
              <a:ext cx="5952775" cy="0"/>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6" idx="7"/>
            </p:cNvCxnSpPr>
            <p:nvPr/>
          </p:nvCxnSpPr>
          <p:spPr>
            <a:xfrm rot="5400000" flipH="1" flipV="1">
              <a:off x="2656440" y="1656296"/>
              <a:ext cx="3836804" cy="4209247"/>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3" descr="C:\Documents and Settings\ctsuser\Local Settings\Temporary Internet Files\Content.IE5\JZY4NSV2\MC900250879[1].wmf"/>
            <p:cNvPicPr>
              <a:picLocks noChangeAspect="1" noChangeArrowheads="1"/>
            </p:cNvPicPr>
            <p:nvPr/>
          </p:nvPicPr>
          <p:blipFill>
            <a:blip r:embed="rId2" cstate="print"/>
            <a:srcRect/>
            <a:stretch>
              <a:fillRect/>
            </a:stretch>
          </p:blipFill>
          <p:spPr bwMode="auto">
            <a:xfrm>
              <a:off x="3633920" y="1931205"/>
              <a:ext cx="892044" cy="1113745"/>
            </a:xfrm>
            <a:prstGeom prst="rect">
              <a:avLst/>
            </a:prstGeom>
            <a:noFill/>
          </p:spPr>
        </p:pic>
        <p:sp>
          <p:nvSpPr>
            <p:cNvPr id="12" name="Rectangle 11"/>
            <p:cNvSpPr/>
            <p:nvPr/>
          </p:nvSpPr>
          <p:spPr>
            <a:xfrm>
              <a:off x="3144292" y="1431940"/>
              <a:ext cx="1142513" cy="4608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050" dirty="0" smtClean="0">
                  <a:solidFill>
                    <a:schemeClr val="tx1"/>
                  </a:solidFill>
                </a:rPr>
                <a:t>Impediment or issues list</a:t>
              </a:r>
              <a:endParaRPr lang="en-US" sz="1050" dirty="0">
                <a:solidFill>
                  <a:schemeClr val="tx1"/>
                </a:solidFill>
              </a:endParaRPr>
            </a:p>
          </p:txBody>
        </p:sp>
        <p:pic>
          <p:nvPicPr>
            <p:cNvPr id="13" name="Picture 4" descr="C:\Documents and Settings\ctsuser\Local Settings\Temporary Internet Files\Content.IE5\YR92JS77\MP900309384[1].jpg"/>
            <p:cNvPicPr>
              <a:picLocks noChangeAspect="1" noChangeArrowheads="1"/>
            </p:cNvPicPr>
            <p:nvPr/>
          </p:nvPicPr>
          <p:blipFill>
            <a:blip r:embed="rId3" cstate="print"/>
            <a:srcRect/>
            <a:stretch>
              <a:fillRect/>
            </a:stretch>
          </p:blipFill>
          <p:spPr bwMode="auto">
            <a:xfrm>
              <a:off x="4670855" y="1777585"/>
              <a:ext cx="1196698" cy="799793"/>
            </a:xfrm>
            <a:prstGeom prst="rect">
              <a:avLst/>
            </a:prstGeom>
            <a:noFill/>
          </p:spPr>
        </p:pic>
        <p:sp>
          <p:nvSpPr>
            <p:cNvPr id="14" name="Rectangle 13"/>
            <p:cNvSpPr/>
            <p:nvPr/>
          </p:nvSpPr>
          <p:spPr>
            <a:xfrm>
              <a:off x="4670855" y="1278320"/>
              <a:ext cx="998530" cy="4608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050" dirty="0" smtClean="0">
                  <a:solidFill>
                    <a:schemeClr val="tx1"/>
                  </a:solidFill>
                </a:rPr>
                <a:t>Product &amp; Release Backlogs</a:t>
              </a:r>
              <a:endParaRPr lang="en-US" sz="1050" dirty="0">
                <a:solidFill>
                  <a:schemeClr val="tx1"/>
                </a:solidFill>
              </a:endParaRPr>
            </a:p>
          </p:txBody>
        </p:sp>
        <p:pic>
          <p:nvPicPr>
            <p:cNvPr id="15" name="Picture 6" descr="http://weblogs.asp.net/blogs/jcogley/WindowsLiveWriter/LearningfromyourBurnDownchart_8A1/image_6.png"/>
            <p:cNvPicPr>
              <a:picLocks noChangeAspect="1" noChangeArrowheads="1"/>
            </p:cNvPicPr>
            <p:nvPr/>
          </p:nvPicPr>
          <p:blipFill>
            <a:blip r:embed="rId4" cstate="print"/>
            <a:srcRect/>
            <a:stretch>
              <a:fillRect/>
            </a:stretch>
          </p:blipFill>
          <p:spPr bwMode="auto">
            <a:xfrm>
              <a:off x="5554169" y="3006545"/>
              <a:ext cx="1728225" cy="652885"/>
            </a:xfrm>
            <a:prstGeom prst="rect">
              <a:avLst/>
            </a:prstGeom>
            <a:noFill/>
          </p:spPr>
        </p:pic>
        <p:sp>
          <p:nvSpPr>
            <p:cNvPr id="16" name="Rectangle 15"/>
            <p:cNvSpPr/>
            <p:nvPr/>
          </p:nvSpPr>
          <p:spPr>
            <a:xfrm>
              <a:off x="6130245" y="2430470"/>
              <a:ext cx="998530" cy="4608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050" dirty="0" smtClean="0">
                  <a:solidFill>
                    <a:schemeClr val="tx1"/>
                  </a:solidFill>
                </a:rPr>
                <a:t>Product/ Program Burndown</a:t>
              </a:r>
              <a:endParaRPr lang="en-US" sz="1050" dirty="0">
                <a:solidFill>
                  <a:schemeClr val="tx1"/>
                </a:solidFill>
              </a:endParaRPr>
            </a:p>
          </p:txBody>
        </p:sp>
        <p:pic>
          <p:nvPicPr>
            <p:cNvPr id="17" name="Picture 6" descr="http://weblogs.asp.net/blogs/jcogley/WindowsLiveWriter/LearningfromyourBurnDownchart_8A1/image_6.png"/>
            <p:cNvPicPr>
              <a:picLocks noChangeAspect="1" noChangeArrowheads="1"/>
            </p:cNvPicPr>
            <p:nvPr/>
          </p:nvPicPr>
          <p:blipFill>
            <a:blip r:embed="rId5" cstate="print"/>
            <a:srcRect/>
            <a:stretch>
              <a:fillRect/>
            </a:stretch>
          </p:blipFill>
          <p:spPr bwMode="auto">
            <a:xfrm>
              <a:off x="3019440" y="5387655"/>
              <a:ext cx="1497795" cy="652885"/>
            </a:xfrm>
            <a:prstGeom prst="rect">
              <a:avLst/>
            </a:prstGeom>
            <a:noFill/>
          </p:spPr>
        </p:pic>
        <p:sp>
          <p:nvSpPr>
            <p:cNvPr id="18" name="Rectangle 17"/>
            <p:cNvSpPr/>
            <p:nvPr/>
          </p:nvSpPr>
          <p:spPr>
            <a:xfrm>
              <a:off x="3557110" y="4773175"/>
              <a:ext cx="998530" cy="4608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050" dirty="0" smtClean="0">
                  <a:solidFill>
                    <a:schemeClr val="tx1"/>
                  </a:solidFill>
                </a:rPr>
                <a:t>Iteration/ Release Burndown</a:t>
              </a:r>
              <a:endParaRPr lang="en-US" sz="1050" dirty="0">
                <a:solidFill>
                  <a:schemeClr val="tx1"/>
                </a:solidFill>
              </a:endParaRPr>
            </a:p>
          </p:txBody>
        </p:sp>
        <p:pic>
          <p:nvPicPr>
            <p:cNvPr id="19" name="Picture 7" descr="C:\Documents and Settings\ctsuser\Local Settings\Temporary Internet Files\Content.IE5\SYEXEIA7\MC900237248[1].wmf"/>
            <p:cNvPicPr>
              <a:picLocks noChangeAspect="1" noChangeArrowheads="1"/>
            </p:cNvPicPr>
            <p:nvPr/>
          </p:nvPicPr>
          <p:blipFill>
            <a:blip r:embed="rId6" cstate="print"/>
            <a:srcRect/>
            <a:stretch>
              <a:fillRect/>
            </a:stretch>
          </p:blipFill>
          <p:spPr bwMode="auto">
            <a:xfrm>
              <a:off x="1867290" y="2737710"/>
              <a:ext cx="1113745" cy="966721"/>
            </a:xfrm>
            <a:prstGeom prst="rect">
              <a:avLst/>
            </a:prstGeom>
            <a:noFill/>
          </p:spPr>
        </p:pic>
        <p:sp>
          <p:nvSpPr>
            <p:cNvPr id="20" name="Rectangle 19"/>
            <p:cNvSpPr/>
            <p:nvPr/>
          </p:nvSpPr>
          <p:spPr>
            <a:xfrm>
              <a:off x="2895600" y="3200400"/>
              <a:ext cx="998530" cy="4608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050" dirty="0" smtClean="0">
                  <a:solidFill>
                    <a:schemeClr val="tx1"/>
                  </a:solidFill>
                </a:rPr>
                <a:t>Roadmap and Release Plan</a:t>
              </a:r>
              <a:endParaRPr lang="en-US" sz="1050" dirty="0">
                <a:solidFill>
                  <a:schemeClr val="tx1"/>
                </a:solidFill>
              </a:endParaRPr>
            </a:p>
          </p:txBody>
        </p:sp>
        <p:sp>
          <p:nvSpPr>
            <p:cNvPr id="21" name="Rectangle 20"/>
            <p:cNvSpPr/>
            <p:nvPr/>
          </p:nvSpPr>
          <p:spPr>
            <a:xfrm>
              <a:off x="5234230" y="3851455"/>
              <a:ext cx="998530" cy="4608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050" dirty="0" smtClean="0">
                  <a:solidFill>
                    <a:schemeClr val="tx1"/>
                  </a:solidFill>
                </a:rPr>
                <a:t>Iteration Backlog</a:t>
              </a:r>
              <a:endParaRPr lang="en-US" sz="1050" dirty="0">
                <a:solidFill>
                  <a:schemeClr val="tx1"/>
                </a:solidFill>
              </a:endParaRPr>
            </a:p>
          </p:txBody>
        </p:sp>
        <p:pic>
          <p:nvPicPr>
            <p:cNvPr id="22" name="Picture 4" descr="C:\Documents and Settings\ctsuser\Local Settings\Temporary Internet Files\Content.IE5\YR92JS77\MP900309384[1].jpg"/>
            <p:cNvPicPr>
              <a:picLocks noChangeAspect="1" noChangeArrowheads="1"/>
            </p:cNvPicPr>
            <p:nvPr/>
          </p:nvPicPr>
          <p:blipFill>
            <a:blip r:embed="rId3" cstate="print"/>
            <a:srcRect/>
            <a:stretch>
              <a:fillRect/>
            </a:stretch>
          </p:blipFill>
          <p:spPr bwMode="auto">
            <a:xfrm>
              <a:off x="6015030" y="4235505"/>
              <a:ext cx="1196698" cy="799793"/>
            </a:xfrm>
            <a:prstGeom prst="rect">
              <a:avLst/>
            </a:prstGeom>
            <a:noFill/>
          </p:spPr>
        </p:pic>
        <p:sp>
          <p:nvSpPr>
            <p:cNvPr id="23" name="Rectangle 22"/>
            <p:cNvSpPr/>
            <p:nvPr/>
          </p:nvSpPr>
          <p:spPr>
            <a:xfrm>
              <a:off x="2097720" y="2315255"/>
              <a:ext cx="768100" cy="384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050" dirty="0" smtClean="0">
                  <a:solidFill>
                    <a:schemeClr val="tx1"/>
                  </a:solidFill>
                </a:rPr>
                <a:t>Vision</a:t>
              </a:r>
              <a:endParaRPr lang="en-US" sz="1050" dirty="0">
                <a:solidFill>
                  <a:schemeClr val="tx1"/>
                </a:solidFill>
              </a:endParaRPr>
            </a:p>
          </p:txBody>
        </p:sp>
        <p:sp>
          <p:nvSpPr>
            <p:cNvPr id="25" name="Rectangle 24"/>
            <p:cNvSpPr/>
            <p:nvPr/>
          </p:nvSpPr>
          <p:spPr>
            <a:xfrm>
              <a:off x="4800476" y="5445224"/>
              <a:ext cx="1209741" cy="4608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050" dirty="0" smtClean="0">
                  <a:solidFill>
                    <a:schemeClr val="tx1"/>
                  </a:solidFill>
                </a:rPr>
                <a:t>QA Metrics</a:t>
              </a:r>
              <a:endParaRPr lang="en-US" sz="1050" dirty="0">
                <a:solidFill>
                  <a:schemeClr val="tx1"/>
                </a:solidFill>
              </a:endParaRPr>
            </a:p>
          </p:txBody>
        </p:sp>
        <p:pic>
          <p:nvPicPr>
            <p:cNvPr id="1026" name="Picture 2" descr="C:\Users\Carl Shea\AppData\Local\Microsoft\Windows\Temporary Internet Files\Content.IE5\NU6D1W7G\MM900300524[1].gif"/>
            <p:cNvPicPr>
              <a:picLocks noChangeAspect="1" noChangeArrowheads="1" noCrop="1"/>
            </p:cNvPicPr>
            <p:nvPr/>
          </p:nvPicPr>
          <p:blipFill>
            <a:blip r:embed="rId7" cstate="print"/>
            <a:srcRect/>
            <a:stretch>
              <a:fillRect/>
            </a:stretch>
          </p:blipFill>
          <p:spPr bwMode="auto">
            <a:xfrm>
              <a:off x="4728468" y="4725143"/>
              <a:ext cx="864096" cy="725841"/>
            </a:xfrm>
            <a:prstGeom prst="rect">
              <a:avLst/>
            </a:prstGeom>
            <a:noFill/>
          </p:spPr>
        </p:pic>
        <p:sp>
          <p:nvSpPr>
            <p:cNvPr id="24" name="Rectangle 23"/>
            <p:cNvSpPr/>
            <p:nvPr/>
          </p:nvSpPr>
          <p:spPr>
            <a:xfrm>
              <a:off x="2496220" y="3813028"/>
              <a:ext cx="1176182" cy="768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050" dirty="0" smtClean="0">
                  <a:solidFill>
                    <a:schemeClr val="tx1"/>
                  </a:solidFill>
                </a:rPr>
                <a:t>Program Reports and supporting documents</a:t>
              </a:r>
              <a:endParaRPr lang="en-US" sz="1050" dirty="0">
                <a:solidFill>
                  <a:schemeClr val="tx1"/>
                </a:solidFill>
              </a:endParaRPr>
            </a:p>
          </p:txBody>
        </p:sp>
        <p:pic>
          <p:nvPicPr>
            <p:cNvPr id="1027" name="Picture 3" descr="C:\Users\Carl Shea\AppData\Local\Microsoft\Windows\Temporary Internet Files\Content.IE5\7QDIQD5Y\MC900030044[1].wmf"/>
            <p:cNvPicPr>
              <a:picLocks noChangeAspect="1" noChangeArrowheads="1"/>
            </p:cNvPicPr>
            <p:nvPr/>
          </p:nvPicPr>
          <p:blipFill>
            <a:blip r:embed="rId8" cstate="print"/>
            <a:srcRect/>
            <a:stretch>
              <a:fillRect/>
            </a:stretch>
          </p:blipFill>
          <p:spPr bwMode="auto">
            <a:xfrm>
              <a:off x="1704132" y="3933056"/>
              <a:ext cx="902795" cy="1008112"/>
            </a:xfrm>
            <a:prstGeom prst="rect">
              <a:avLst/>
            </a:prstGeom>
            <a:noFill/>
          </p:spPr>
        </p:pic>
      </p:grpSp>
      <p:sp>
        <p:nvSpPr>
          <p:cNvPr id="26" name="Slide Number Placeholder 2"/>
          <p:cNvSpPr txBox="1">
            <a:spLocks/>
          </p:cNvSpPr>
          <p:nvPr/>
        </p:nvSpPr>
        <p:spPr bwMode="auto">
          <a:xfrm>
            <a:off x="8743950" y="6578600"/>
            <a:ext cx="3683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2AAB75CF-4E72-47BA-8F4D-2828C9C53153}" type="slidenum">
              <a:rPr kumimoji="0" lang="en-US" sz="900" b="0" i="0" u="none" strike="noStrike" kern="1200" cap="none" spc="0" normalizeH="0" baseline="0" noProof="0" smtClean="0">
                <a:ln>
                  <a:noFill/>
                </a:ln>
                <a:solidFill>
                  <a:srgbClr val="DF7A1C"/>
                </a:solidFill>
                <a:effectLst/>
                <a:uLnTx/>
                <a:uFillTx/>
                <a:latin typeface="+mn-lt"/>
                <a:ea typeface="+mn-ea"/>
                <a:cs typeface="Arial" charset="0"/>
              </a:rPr>
              <a:pPr marL="0" marR="0" lvl="0" indent="0" algn="ctr" defTabSz="914400" rtl="0" eaLnBrk="0" fontAlgn="base" latinLnBrk="0" hangingPunct="0">
                <a:lnSpc>
                  <a:spcPct val="100000"/>
                </a:lnSpc>
                <a:spcBef>
                  <a:spcPct val="0"/>
                </a:spcBef>
                <a:spcAft>
                  <a:spcPct val="0"/>
                </a:spcAft>
                <a:buClrTx/>
                <a:buSzTx/>
                <a:buFontTx/>
                <a:buNone/>
                <a:tabLst/>
                <a:defRPr/>
              </a:pPr>
              <a:t>39</a:t>
            </a:fld>
            <a:endParaRPr kumimoji="0" lang="en-US" sz="900" b="0" i="0" u="none" strike="noStrike" kern="1200" cap="none" spc="0" normalizeH="0" baseline="0" noProof="0" dirty="0">
              <a:ln>
                <a:noFill/>
              </a:ln>
              <a:solidFill>
                <a:schemeClr val="tx1"/>
              </a:solidFill>
              <a:effectLst/>
              <a:uLnTx/>
              <a:uFillTx/>
              <a:latin typeface="+mn-lt"/>
              <a:ea typeface="+mn-ea"/>
              <a:cs typeface="Arial" charset="0"/>
            </a:endParaRPr>
          </a:p>
        </p:txBody>
      </p:sp>
    </p:spTree>
    <p:extLst>
      <p:ext uri="{BB962C8B-B14F-4D97-AF65-F5344CB8AC3E}">
        <p14:creationId xmlns:p14="http://schemas.microsoft.com/office/powerpoint/2010/main" val="42874822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Artifacts of </a:t>
            </a:r>
            <a:r>
              <a:rPr lang="en-US" dirty="0" smtClean="0">
                <a:latin typeface="Verdana" charset="0"/>
                <a:cs typeface="Arial" charset="0"/>
              </a:rPr>
              <a:t>Daikibo</a:t>
            </a:r>
            <a:r>
              <a:rPr lang="en-US" dirty="0" smtClean="0"/>
              <a:t> </a:t>
            </a:r>
            <a:endParaRPr lang="en-US" dirty="0"/>
          </a:p>
        </p:txBody>
      </p:sp>
      <p:sp>
        <p:nvSpPr>
          <p:cNvPr id="4" name="Slide Number Placeholder 3"/>
          <p:cNvSpPr>
            <a:spLocks noGrp="1"/>
          </p:cNvSpPr>
          <p:nvPr>
            <p:ph type="sldNum" sz="quarter" idx="10"/>
          </p:nvPr>
        </p:nvSpPr>
        <p:spPr>
          <a:prstGeom prst="rect">
            <a:avLst/>
          </a:prstGeom>
        </p:spPr>
        <p:txBody>
          <a:bodyPr/>
          <a:lstStyle/>
          <a:p>
            <a:fld id="{3D4F275F-2261-41A4-924D-D87C36E20C1B}" type="slidenum">
              <a:rPr lang="en-US"/>
              <a:pPr/>
              <a:t>40</a:t>
            </a:fld>
            <a:endParaRPr lang="en-US" dirty="0"/>
          </a:p>
        </p:txBody>
      </p:sp>
      <p:graphicFrame>
        <p:nvGraphicFramePr>
          <p:cNvPr id="5" name="Content Placeholder 5"/>
          <p:cNvGraphicFramePr>
            <a:graphicFrameLocks noGrp="1"/>
          </p:cNvGraphicFramePr>
          <p:nvPr>
            <p:ph idx="4294967295"/>
            <p:extLst>
              <p:ext uri="{D42A27DB-BD31-4B8C-83A1-F6EECF244321}">
                <p14:modId xmlns:p14="http://schemas.microsoft.com/office/powerpoint/2010/main" val="368565266"/>
              </p:ext>
            </p:extLst>
          </p:nvPr>
        </p:nvGraphicFramePr>
        <p:xfrm>
          <a:off x="267094" y="822960"/>
          <a:ext cx="8609813" cy="5120720"/>
        </p:xfrm>
        <a:graphic>
          <a:graphicData uri="http://schemas.openxmlformats.org/drawingml/2006/table">
            <a:tbl>
              <a:tblPr firstRow="1" bandRow="1">
                <a:tableStyleId>{21E4AEA4-8DFA-4A89-87EB-49C32662AFE0}</a:tableStyleId>
              </a:tblPr>
              <a:tblGrid>
                <a:gridCol w="532509"/>
                <a:gridCol w="2972691"/>
                <a:gridCol w="1524000"/>
                <a:gridCol w="1858650"/>
                <a:gridCol w="1721963"/>
              </a:tblGrid>
              <a:tr h="256036">
                <a:tc>
                  <a:txBody>
                    <a:bodyPr/>
                    <a:lstStyle/>
                    <a:p>
                      <a:pPr algn="r"/>
                      <a:r>
                        <a:rPr lang="en-US" sz="1050" dirty="0"/>
                        <a:t>#</a:t>
                      </a:r>
                    </a:p>
                  </a:txBody>
                  <a:tcPr marL="98819" marR="98819" anchor="ctr"/>
                </a:tc>
                <a:tc>
                  <a:txBody>
                    <a:bodyPr/>
                    <a:lstStyle/>
                    <a:p>
                      <a:r>
                        <a:rPr lang="en-US" sz="1050" dirty="0"/>
                        <a:t>Document</a:t>
                      </a:r>
                    </a:p>
                  </a:txBody>
                  <a:tcPr marL="98819" marR="98819" anchor="ctr"/>
                </a:tc>
                <a:tc>
                  <a:txBody>
                    <a:bodyPr/>
                    <a:lstStyle/>
                    <a:p>
                      <a:r>
                        <a:rPr lang="en-US" sz="1050" dirty="0"/>
                        <a:t>Ideal Tool</a:t>
                      </a:r>
                    </a:p>
                  </a:txBody>
                  <a:tcPr marL="98819" marR="98819" anchor="ctr"/>
                </a:tc>
                <a:tc>
                  <a:txBody>
                    <a:bodyPr/>
                    <a:lstStyle/>
                    <a:p>
                      <a:r>
                        <a:rPr lang="en-US" sz="1050" baseline="0" dirty="0"/>
                        <a:t>Viable Alternate Tool</a:t>
                      </a:r>
                      <a:endParaRPr lang="en-US" sz="1050" dirty="0"/>
                    </a:p>
                  </a:txBody>
                  <a:tcPr marL="98819" marR="98819" anchor="ctr"/>
                </a:tc>
                <a:tc>
                  <a:txBody>
                    <a:bodyPr/>
                    <a:lstStyle/>
                    <a:p>
                      <a:r>
                        <a:rPr lang="en-US" sz="1050" dirty="0"/>
                        <a:t>Owner</a:t>
                      </a:r>
                    </a:p>
                  </a:txBody>
                  <a:tcPr marL="98819" marR="98819" anchor="ctr"/>
                </a:tc>
              </a:tr>
              <a:tr h="256036">
                <a:tc>
                  <a:txBody>
                    <a:bodyPr/>
                    <a:lstStyle/>
                    <a:p>
                      <a:pPr algn="r"/>
                      <a:r>
                        <a:rPr lang="en-US" sz="1000" dirty="0"/>
                        <a:t>1</a:t>
                      </a:r>
                    </a:p>
                  </a:txBody>
                  <a:tcPr marL="98819" marR="98819" anchor="ctr"/>
                </a:tc>
                <a:tc>
                  <a:txBody>
                    <a:bodyPr/>
                    <a:lstStyle/>
                    <a:p>
                      <a:r>
                        <a:rPr lang="en-US" sz="1000" dirty="0"/>
                        <a:t>Definition</a:t>
                      </a:r>
                      <a:r>
                        <a:rPr lang="en-US" sz="1000" baseline="0" dirty="0"/>
                        <a:t> of Done</a:t>
                      </a:r>
                      <a:endParaRPr lang="en-US" sz="1000" dirty="0"/>
                    </a:p>
                  </a:txBody>
                  <a:tcPr marL="98819" marR="98819" anchor="ctr"/>
                </a:tc>
                <a:tc>
                  <a:txBody>
                    <a:bodyPr/>
                    <a:lstStyle/>
                    <a:p>
                      <a:r>
                        <a:rPr lang="en-US" sz="1000" dirty="0"/>
                        <a:t>Wiki</a:t>
                      </a:r>
                    </a:p>
                  </a:txBody>
                  <a:tcPr marL="98819" marR="98819" anchor="ctr"/>
                </a:tc>
                <a:tc>
                  <a:txBody>
                    <a:bodyPr/>
                    <a:lstStyle/>
                    <a:p>
                      <a:r>
                        <a:rPr lang="en-US" sz="1000" dirty="0"/>
                        <a:t>Word/Sharepoint</a:t>
                      </a:r>
                    </a:p>
                  </a:txBody>
                  <a:tcPr marL="98819" marR="98819" anchor="ctr"/>
                </a:tc>
                <a:tc>
                  <a:txBody>
                    <a:bodyPr/>
                    <a:lstStyle/>
                    <a:p>
                      <a:r>
                        <a:rPr lang="en-US" sz="1000" dirty="0"/>
                        <a:t>Scrum</a:t>
                      </a:r>
                      <a:r>
                        <a:rPr lang="en-US" sz="1000" baseline="0" dirty="0"/>
                        <a:t> Master</a:t>
                      </a:r>
                      <a:endParaRPr lang="en-US" sz="1000" dirty="0"/>
                    </a:p>
                  </a:txBody>
                  <a:tcPr marL="98819" marR="98819" anchor="ctr"/>
                </a:tc>
              </a:tr>
              <a:tr h="256036">
                <a:tc>
                  <a:txBody>
                    <a:bodyPr/>
                    <a:lstStyle/>
                    <a:p>
                      <a:pPr algn="r"/>
                      <a:r>
                        <a:rPr lang="en-US" sz="1000" dirty="0"/>
                        <a:t>2</a:t>
                      </a:r>
                    </a:p>
                  </a:txBody>
                  <a:tcPr marL="98819" marR="98819" anchor="ctr"/>
                </a:tc>
                <a:tc>
                  <a:txBody>
                    <a:bodyPr/>
                    <a:lstStyle/>
                    <a:p>
                      <a:r>
                        <a:rPr lang="en-US" sz="1000" dirty="0"/>
                        <a:t>Epic Story</a:t>
                      </a:r>
                    </a:p>
                  </a:txBody>
                  <a:tcPr marL="98819" marR="98819" anchor="ctr"/>
                </a:tc>
                <a:tc>
                  <a:txBody>
                    <a:bodyPr/>
                    <a:lstStyle/>
                    <a:p>
                      <a:r>
                        <a:rPr lang="en-US" sz="1000" dirty="0"/>
                        <a:t>BIC</a:t>
                      </a:r>
                      <a:r>
                        <a:rPr lang="en-US" sz="1000" baseline="30000" dirty="0"/>
                        <a:t>1</a:t>
                      </a:r>
                      <a:r>
                        <a:rPr lang="en-US" sz="1000" baseline="0" dirty="0"/>
                        <a:t> ALM</a:t>
                      </a:r>
                      <a:endParaRPr lang="en-US" sz="1000" dirty="0"/>
                    </a:p>
                  </a:txBody>
                  <a:tcPr marL="98819" marR="98819" anchor="ctr"/>
                </a:tc>
                <a:tc>
                  <a:txBody>
                    <a:bodyPr/>
                    <a:lstStyle/>
                    <a:p>
                      <a:r>
                        <a:rPr lang="en-US" sz="1000" dirty="0"/>
                        <a:t>Word/Sharepoint</a:t>
                      </a:r>
                    </a:p>
                  </a:txBody>
                  <a:tcPr marL="98819" marR="98819" anchor="ctr"/>
                </a:tc>
                <a:tc>
                  <a:txBody>
                    <a:bodyPr/>
                    <a:lstStyle/>
                    <a:p>
                      <a:r>
                        <a:rPr lang="en-US" sz="1000" dirty="0"/>
                        <a:t>Product Owner</a:t>
                      </a:r>
                    </a:p>
                  </a:txBody>
                  <a:tcPr marL="98819" marR="98819" anchor="ctr"/>
                </a:tc>
              </a:tr>
              <a:tr h="256036">
                <a:tc>
                  <a:txBody>
                    <a:bodyPr/>
                    <a:lstStyle/>
                    <a:p>
                      <a:pPr algn="r"/>
                      <a:r>
                        <a:rPr lang="en-US" sz="1000" dirty="0"/>
                        <a:t>3</a:t>
                      </a:r>
                    </a:p>
                  </a:txBody>
                  <a:tcPr marL="98819" marR="98819" anchor="ctr"/>
                </a:tc>
                <a:tc>
                  <a:txBody>
                    <a:bodyPr/>
                    <a:lstStyle/>
                    <a:p>
                      <a:r>
                        <a:rPr lang="en-US" sz="1000" dirty="0"/>
                        <a:t>User Story</a:t>
                      </a:r>
                    </a:p>
                  </a:txBody>
                  <a:tcPr marL="98819" marR="98819" anchor="ctr"/>
                </a:tc>
                <a:tc>
                  <a:txBody>
                    <a:bodyPr/>
                    <a:lstStyle/>
                    <a:p>
                      <a:r>
                        <a:rPr lang="en-US" sz="1000" dirty="0"/>
                        <a:t>BIC</a:t>
                      </a:r>
                      <a:r>
                        <a:rPr lang="en-US" sz="1000" baseline="0" dirty="0"/>
                        <a:t> ALM</a:t>
                      </a:r>
                      <a:endParaRPr lang="en-US" sz="1000" dirty="0"/>
                    </a:p>
                  </a:txBody>
                  <a:tcPr marL="98819" marR="98819" anchor="ctr"/>
                </a:tc>
                <a:tc>
                  <a:txBody>
                    <a:bodyPr/>
                    <a:lstStyle/>
                    <a:p>
                      <a:r>
                        <a:rPr lang="en-US" sz="1000" dirty="0"/>
                        <a:t>Word/Sharepoint</a:t>
                      </a:r>
                    </a:p>
                  </a:txBody>
                  <a:tcPr marL="98819" marR="98819" anchor="ctr"/>
                </a:tc>
                <a:tc>
                  <a:txBody>
                    <a:bodyPr/>
                    <a:lstStyle/>
                    <a:p>
                      <a:r>
                        <a:rPr lang="en-US" sz="1000" dirty="0"/>
                        <a:t>Story Author</a:t>
                      </a:r>
                    </a:p>
                  </a:txBody>
                  <a:tcPr marL="98819" marR="98819" anchor="ctr"/>
                </a:tc>
              </a:tr>
              <a:tr h="256036">
                <a:tc>
                  <a:txBody>
                    <a:bodyPr/>
                    <a:lstStyle/>
                    <a:p>
                      <a:pPr algn="r"/>
                      <a:r>
                        <a:rPr lang="en-US" sz="1000" dirty="0"/>
                        <a:t>4</a:t>
                      </a:r>
                    </a:p>
                  </a:txBody>
                  <a:tcPr marL="98819" marR="98819" anchor="ctr"/>
                </a:tc>
                <a:tc>
                  <a:txBody>
                    <a:bodyPr/>
                    <a:lstStyle/>
                    <a:p>
                      <a:r>
                        <a:rPr lang="en-US" sz="1000" dirty="0"/>
                        <a:t>Screens: Sketch, Low-fidelity,</a:t>
                      </a:r>
                      <a:r>
                        <a:rPr lang="en-US" sz="1000" baseline="0" dirty="0"/>
                        <a:t> High-fidelity</a:t>
                      </a:r>
                      <a:endParaRPr lang="en-US" sz="1000" dirty="0"/>
                    </a:p>
                  </a:txBody>
                  <a:tcPr marL="98819" marR="98819" anchor="ctr"/>
                </a:tc>
                <a:tc>
                  <a:txBody>
                    <a:bodyPr/>
                    <a:lstStyle/>
                    <a:p>
                      <a:r>
                        <a:rPr lang="en-US" sz="1000" dirty="0"/>
                        <a:t>BIC Drawing tool</a:t>
                      </a:r>
                    </a:p>
                  </a:txBody>
                  <a:tcPr marL="98819" marR="98819" anchor="ctr"/>
                </a:tc>
                <a:tc>
                  <a:txBody>
                    <a:bodyPr/>
                    <a:lstStyle/>
                    <a:p>
                      <a:r>
                        <a:rPr lang="en-US" sz="1000" dirty="0"/>
                        <a:t>PPT/Sharepoint</a:t>
                      </a:r>
                    </a:p>
                  </a:txBody>
                  <a:tcPr marL="98819" marR="98819"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t>User</a:t>
                      </a:r>
                      <a:r>
                        <a:rPr lang="en-US" sz="1000" baseline="0" dirty="0"/>
                        <a:t> Experience</a:t>
                      </a:r>
                      <a:endParaRPr lang="en-US" sz="1000" dirty="0"/>
                    </a:p>
                  </a:txBody>
                  <a:tcPr marL="98819" marR="98819" anchor="ctr"/>
                </a:tc>
              </a:tr>
              <a:tr h="256036">
                <a:tc>
                  <a:txBody>
                    <a:bodyPr/>
                    <a:lstStyle/>
                    <a:p>
                      <a:pPr algn="r"/>
                      <a:r>
                        <a:rPr lang="en-US" sz="1000" dirty="0"/>
                        <a:t>4</a:t>
                      </a:r>
                    </a:p>
                  </a:txBody>
                  <a:tcPr marL="98819" marR="98819" anchor="ctr"/>
                </a:tc>
                <a:tc>
                  <a:txBody>
                    <a:bodyPr/>
                    <a:lstStyle/>
                    <a:p>
                      <a:r>
                        <a:rPr lang="en-US" sz="1000" dirty="0"/>
                        <a:t>Technical</a:t>
                      </a:r>
                      <a:r>
                        <a:rPr lang="en-US" sz="1000" baseline="0" dirty="0"/>
                        <a:t> Story</a:t>
                      </a:r>
                      <a:endParaRPr lang="en-US" sz="1000" dirty="0"/>
                    </a:p>
                  </a:txBody>
                  <a:tcPr marL="98819" marR="98819" anchor="ctr"/>
                </a:tc>
                <a:tc>
                  <a:txBody>
                    <a:bodyPr/>
                    <a:lstStyle/>
                    <a:p>
                      <a:r>
                        <a:rPr lang="en-US" sz="1000" dirty="0"/>
                        <a:t>BIC</a:t>
                      </a:r>
                      <a:r>
                        <a:rPr lang="en-US" sz="1000" baseline="0" dirty="0"/>
                        <a:t> ALM</a:t>
                      </a:r>
                      <a:endParaRPr lang="en-US" sz="1000" dirty="0"/>
                    </a:p>
                  </a:txBody>
                  <a:tcPr marL="98819" marR="98819" anchor="ctr"/>
                </a:tc>
                <a:tc>
                  <a:txBody>
                    <a:bodyPr/>
                    <a:lstStyle/>
                    <a:p>
                      <a:r>
                        <a:rPr lang="en-US" sz="1000" dirty="0"/>
                        <a:t>Word/Sharepoint</a:t>
                      </a:r>
                    </a:p>
                  </a:txBody>
                  <a:tcPr marL="98819" marR="98819" anchor="ctr"/>
                </a:tc>
                <a:tc>
                  <a:txBody>
                    <a:bodyPr/>
                    <a:lstStyle/>
                    <a:p>
                      <a:r>
                        <a:rPr lang="en-US" sz="1000" dirty="0"/>
                        <a:t>Developer/Architect</a:t>
                      </a:r>
                    </a:p>
                  </a:txBody>
                  <a:tcPr marL="98819" marR="98819" anchor="ctr"/>
                </a:tc>
              </a:tr>
              <a:tr h="256036">
                <a:tc>
                  <a:txBody>
                    <a:bodyPr/>
                    <a:lstStyle/>
                    <a:p>
                      <a:pPr algn="r"/>
                      <a:r>
                        <a:rPr lang="en-US" sz="1000" dirty="0"/>
                        <a:t>5</a:t>
                      </a:r>
                    </a:p>
                  </a:txBody>
                  <a:tcPr marL="98819" marR="98819" anchor="ctr"/>
                </a:tc>
                <a:tc>
                  <a:txBody>
                    <a:bodyPr/>
                    <a:lstStyle/>
                    <a:p>
                      <a:r>
                        <a:rPr lang="en-US" sz="1000" dirty="0"/>
                        <a:t>Tech Design Doc</a:t>
                      </a:r>
                    </a:p>
                  </a:txBody>
                  <a:tcPr marL="98819" marR="98819" anchor="ctr"/>
                </a:tc>
                <a:tc>
                  <a:txBody>
                    <a:bodyPr/>
                    <a:lstStyle/>
                    <a:p>
                      <a:r>
                        <a:rPr lang="en-US" sz="1000" dirty="0"/>
                        <a:t>Wiki</a:t>
                      </a:r>
                    </a:p>
                  </a:txBody>
                  <a:tcPr marL="98819" marR="98819" anchor="ctr"/>
                </a:tc>
                <a:tc>
                  <a:txBody>
                    <a:bodyPr/>
                    <a:lstStyle/>
                    <a:p>
                      <a:r>
                        <a:rPr lang="en-US" sz="1000" dirty="0"/>
                        <a:t>Word/Sharepoint</a:t>
                      </a:r>
                    </a:p>
                  </a:txBody>
                  <a:tcPr marL="98819" marR="98819" anchor="ctr"/>
                </a:tc>
                <a:tc>
                  <a:txBody>
                    <a:bodyPr/>
                    <a:lstStyle/>
                    <a:p>
                      <a:r>
                        <a:rPr lang="en-US" sz="1000" dirty="0"/>
                        <a:t>Developer</a:t>
                      </a:r>
                    </a:p>
                  </a:txBody>
                  <a:tcPr marL="98819" marR="98819" anchor="ctr"/>
                </a:tc>
              </a:tr>
              <a:tr h="256036">
                <a:tc>
                  <a:txBody>
                    <a:bodyPr/>
                    <a:lstStyle/>
                    <a:p>
                      <a:pPr algn="r"/>
                      <a:r>
                        <a:rPr lang="en-US" sz="1000" dirty="0"/>
                        <a:t>6</a:t>
                      </a:r>
                    </a:p>
                  </a:txBody>
                  <a:tcPr marL="98819" marR="98819" anchor="ctr"/>
                </a:tc>
                <a:tc>
                  <a:txBody>
                    <a:bodyPr/>
                    <a:lstStyle/>
                    <a:p>
                      <a:r>
                        <a:rPr lang="en-US" sz="1000" dirty="0"/>
                        <a:t>Code</a:t>
                      </a:r>
                    </a:p>
                  </a:txBody>
                  <a:tcPr marL="98819" marR="98819"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t>Source</a:t>
                      </a:r>
                      <a:r>
                        <a:rPr lang="en-US" sz="1000" baseline="0" dirty="0"/>
                        <a:t> Code Control</a:t>
                      </a:r>
                      <a:endParaRPr lang="en-US" sz="1000" dirty="0"/>
                    </a:p>
                  </a:txBody>
                  <a:tcPr marL="98819" marR="98819"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t>Source</a:t>
                      </a:r>
                      <a:r>
                        <a:rPr lang="en-US" sz="1000" baseline="0" dirty="0"/>
                        <a:t> Code Control</a:t>
                      </a:r>
                      <a:endParaRPr lang="en-US" sz="1000" dirty="0"/>
                    </a:p>
                  </a:txBody>
                  <a:tcPr marL="98819" marR="98819" anchor="ctr"/>
                </a:tc>
                <a:tc>
                  <a:txBody>
                    <a:bodyPr/>
                    <a:lstStyle/>
                    <a:p>
                      <a:r>
                        <a:rPr lang="en-US" sz="1000" dirty="0"/>
                        <a:t>Developer</a:t>
                      </a:r>
                    </a:p>
                  </a:txBody>
                  <a:tcPr marL="98819" marR="98819" anchor="ctr"/>
                </a:tc>
              </a:tr>
              <a:tr h="256036">
                <a:tc>
                  <a:txBody>
                    <a:bodyPr/>
                    <a:lstStyle/>
                    <a:p>
                      <a:pPr algn="r"/>
                      <a:r>
                        <a:rPr lang="en-US" sz="1000" dirty="0"/>
                        <a:t>7</a:t>
                      </a:r>
                    </a:p>
                  </a:txBody>
                  <a:tcPr marL="98819" marR="98819" anchor="ctr"/>
                </a:tc>
                <a:tc>
                  <a:txBody>
                    <a:bodyPr/>
                    <a:lstStyle/>
                    <a:p>
                      <a:r>
                        <a:rPr lang="en-US" sz="1000" dirty="0"/>
                        <a:t>Observations List</a:t>
                      </a:r>
                    </a:p>
                  </a:txBody>
                  <a:tcPr marL="98819" marR="98819" anchor="ctr"/>
                </a:tc>
                <a:tc>
                  <a:txBody>
                    <a:bodyPr/>
                    <a:lstStyle/>
                    <a:p>
                      <a:r>
                        <a:rPr lang="en-US" sz="1000" dirty="0"/>
                        <a:t>HP-ALM</a:t>
                      </a:r>
                    </a:p>
                  </a:txBody>
                  <a:tcPr marL="98819" marR="98819" anchor="ctr"/>
                </a:tc>
                <a:tc>
                  <a:txBody>
                    <a:bodyPr/>
                    <a:lstStyle/>
                    <a:p>
                      <a:r>
                        <a:rPr lang="en-US" sz="1000" dirty="0"/>
                        <a:t>Excel/Sharepoint</a:t>
                      </a:r>
                    </a:p>
                  </a:txBody>
                  <a:tcPr marL="98819" marR="98819" anchor="ctr"/>
                </a:tc>
                <a:tc>
                  <a:txBody>
                    <a:bodyPr/>
                    <a:lstStyle/>
                    <a:p>
                      <a:r>
                        <a:rPr lang="en-US" sz="1000" dirty="0"/>
                        <a:t>In-Scrum</a:t>
                      </a:r>
                      <a:r>
                        <a:rPr lang="en-US" sz="1000" baseline="0" dirty="0"/>
                        <a:t> </a:t>
                      </a:r>
                      <a:r>
                        <a:rPr lang="en-US" sz="1000" dirty="0"/>
                        <a:t>Tester</a:t>
                      </a:r>
                    </a:p>
                  </a:txBody>
                  <a:tcPr marL="98819" marR="98819" anchor="ctr"/>
                </a:tc>
              </a:tr>
              <a:tr h="256036">
                <a:tc>
                  <a:txBody>
                    <a:bodyPr/>
                    <a:lstStyle/>
                    <a:p>
                      <a:pPr algn="r"/>
                      <a:r>
                        <a:rPr lang="en-US" sz="1000" dirty="0"/>
                        <a:t>8</a:t>
                      </a:r>
                    </a:p>
                  </a:txBody>
                  <a:tcPr marL="98819" marR="98819" anchor="ctr"/>
                </a:tc>
                <a:tc>
                  <a:txBody>
                    <a:bodyPr/>
                    <a:lstStyle/>
                    <a:p>
                      <a:r>
                        <a:rPr lang="en-US" sz="1000" dirty="0" smtClean="0"/>
                        <a:t>Traceability</a:t>
                      </a:r>
                      <a:r>
                        <a:rPr lang="en-US" sz="1000" baseline="0" dirty="0" smtClean="0"/>
                        <a:t> </a:t>
                      </a:r>
                      <a:r>
                        <a:rPr lang="en-US" sz="1000" baseline="0" dirty="0"/>
                        <a:t>Story-to-Test Case</a:t>
                      </a:r>
                      <a:endParaRPr lang="en-US" sz="1000" dirty="0"/>
                    </a:p>
                  </a:txBody>
                  <a:tcPr marL="98819" marR="98819" anchor="ctr"/>
                </a:tc>
                <a:tc>
                  <a:txBody>
                    <a:bodyPr/>
                    <a:lstStyle/>
                    <a:p>
                      <a:r>
                        <a:rPr lang="en-US" sz="1000" dirty="0"/>
                        <a:t>BIC ALM=HP-ALM</a:t>
                      </a:r>
                    </a:p>
                  </a:txBody>
                  <a:tcPr marL="98819" marR="98819" anchor="ctr"/>
                </a:tc>
                <a:tc>
                  <a:txBody>
                    <a:bodyPr/>
                    <a:lstStyle/>
                    <a:p>
                      <a:r>
                        <a:rPr lang="en-US" sz="1000" dirty="0"/>
                        <a:t>Excel/Sharepoint</a:t>
                      </a:r>
                    </a:p>
                  </a:txBody>
                  <a:tcPr marL="98819" marR="98819"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t>In-Scrum</a:t>
                      </a:r>
                      <a:r>
                        <a:rPr lang="en-US" sz="1000" baseline="0" dirty="0"/>
                        <a:t> </a:t>
                      </a:r>
                      <a:r>
                        <a:rPr lang="en-US" sz="1000" dirty="0"/>
                        <a:t>Tester</a:t>
                      </a:r>
                    </a:p>
                  </a:txBody>
                  <a:tcPr marL="98819" marR="98819" anchor="ctr"/>
                </a:tc>
              </a:tr>
              <a:tr h="256036">
                <a:tc>
                  <a:txBody>
                    <a:bodyPr/>
                    <a:lstStyle/>
                    <a:p>
                      <a:pPr algn="r"/>
                      <a:r>
                        <a:rPr lang="en-US" sz="1000" dirty="0"/>
                        <a:t>9</a:t>
                      </a:r>
                    </a:p>
                  </a:txBody>
                  <a:tcPr marL="98819" marR="98819" anchor="ctr"/>
                </a:tc>
                <a:tc>
                  <a:txBody>
                    <a:bodyPr/>
                    <a:lstStyle/>
                    <a:p>
                      <a:r>
                        <a:rPr lang="en-US" sz="1000" dirty="0"/>
                        <a:t>Test Plan</a:t>
                      </a:r>
                      <a:r>
                        <a:rPr lang="en-US" sz="1000" baseline="0" dirty="0"/>
                        <a:t> </a:t>
                      </a:r>
                      <a:r>
                        <a:rPr lang="en-US" sz="1000" dirty="0"/>
                        <a:t>(per </a:t>
                      </a:r>
                      <a:r>
                        <a:rPr lang="en-US" sz="1000" dirty="0" smtClean="0"/>
                        <a:t>Iteration)</a:t>
                      </a:r>
                      <a:endParaRPr lang="en-US" sz="1000" dirty="0"/>
                    </a:p>
                  </a:txBody>
                  <a:tcPr marL="98819" marR="98819"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t>HP-ALM</a:t>
                      </a:r>
                    </a:p>
                  </a:txBody>
                  <a:tcPr marL="98819" marR="98819" anchor="ctr"/>
                </a:tc>
                <a:tc>
                  <a:txBody>
                    <a:bodyPr/>
                    <a:lstStyle/>
                    <a:p>
                      <a:r>
                        <a:rPr lang="en-US" sz="1000" dirty="0"/>
                        <a:t>Word/Sharepoint</a:t>
                      </a:r>
                    </a:p>
                  </a:txBody>
                  <a:tcPr marL="98819" marR="98819"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t>In-Scrum</a:t>
                      </a:r>
                      <a:r>
                        <a:rPr lang="en-US" sz="1000" baseline="0" dirty="0"/>
                        <a:t> </a:t>
                      </a:r>
                      <a:r>
                        <a:rPr lang="en-US" sz="1000" dirty="0"/>
                        <a:t>Tester</a:t>
                      </a:r>
                    </a:p>
                  </a:txBody>
                  <a:tcPr marL="98819" marR="98819" anchor="ctr"/>
                </a:tc>
              </a:tr>
              <a:tr h="256036">
                <a:tc>
                  <a:txBody>
                    <a:bodyPr/>
                    <a:lstStyle/>
                    <a:p>
                      <a:pPr algn="r"/>
                      <a:r>
                        <a:rPr lang="en-US" sz="1000" dirty="0"/>
                        <a:t>10</a:t>
                      </a:r>
                    </a:p>
                  </a:txBody>
                  <a:tcPr marL="98819" marR="98819" anchor="ctr"/>
                </a:tc>
                <a:tc>
                  <a:txBody>
                    <a:bodyPr/>
                    <a:lstStyle/>
                    <a:p>
                      <a:r>
                        <a:rPr lang="en-US" sz="1000" dirty="0"/>
                        <a:t>Test Case</a:t>
                      </a:r>
                    </a:p>
                  </a:txBody>
                  <a:tcPr marL="98819" marR="98819"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t>HP-ALM</a:t>
                      </a:r>
                    </a:p>
                  </a:txBody>
                  <a:tcPr marL="98819" marR="98819" anchor="ctr"/>
                </a:tc>
                <a:tc>
                  <a:txBody>
                    <a:bodyPr/>
                    <a:lstStyle/>
                    <a:p>
                      <a:r>
                        <a:rPr lang="en-US" sz="1000" dirty="0"/>
                        <a:t>Word/Sharepoint</a:t>
                      </a:r>
                    </a:p>
                  </a:txBody>
                  <a:tcPr marL="98819" marR="98819"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t>In-Scrum</a:t>
                      </a:r>
                      <a:r>
                        <a:rPr lang="en-US" sz="1000" baseline="0" dirty="0"/>
                        <a:t> </a:t>
                      </a:r>
                      <a:r>
                        <a:rPr lang="en-US" sz="1000" dirty="0"/>
                        <a:t>Tester</a:t>
                      </a:r>
                    </a:p>
                  </a:txBody>
                  <a:tcPr marL="98819" marR="98819" anchor="ctr"/>
                </a:tc>
              </a:tr>
              <a:tr h="256036">
                <a:tc>
                  <a:txBody>
                    <a:bodyPr/>
                    <a:lstStyle/>
                    <a:p>
                      <a:pPr algn="r"/>
                      <a:r>
                        <a:rPr lang="en-US" sz="1000" dirty="0"/>
                        <a:t>11</a:t>
                      </a:r>
                    </a:p>
                  </a:txBody>
                  <a:tcPr marL="98819" marR="98819" anchor="ctr"/>
                </a:tc>
                <a:tc>
                  <a:txBody>
                    <a:bodyPr/>
                    <a:lstStyle/>
                    <a:p>
                      <a:r>
                        <a:rPr lang="en-US" sz="1000" dirty="0"/>
                        <a:t>Test Scenario</a:t>
                      </a:r>
                    </a:p>
                  </a:txBody>
                  <a:tcPr marL="98819" marR="98819" anchor="ctr"/>
                </a:tc>
                <a:tc>
                  <a:txBody>
                    <a:bodyPr/>
                    <a:lstStyle/>
                    <a:p>
                      <a:r>
                        <a:rPr lang="en-US" sz="1000" dirty="0"/>
                        <a:t>HP-ALM</a:t>
                      </a:r>
                    </a:p>
                  </a:txBody>
                  <a:tcPr marL="98819" marR="98819" anchor="ctr"/>
                </a:tc>
                <a:tc>
                  <a:txBody>
                    <a:bodyPr/>
                    <a:lstStyle/>
                    <a:p>
                      <a:r>
                        <a:rPr lang="en-US" sz="1000" dirty="0"/>
                        <a:t>Word/Sharepoint</a:t>
                      </a:r>
                    </a:p>
                  </a:txBody>
                  <a:tcPr marL="98819" marR="98819"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t>In-Scrum</a:t>
                      </a:r>
                      <a:r>
                        <a:rPr lang="en-US" sz="1000" baseline="0" dirty="0"/>
                        <a:t> </a:t>
                      </a:r>
                      <a:r>
                        <a:rPr lang="en-US" sz="1000" dirty="0"/>
                        <a:t>Tester</a:t>
                      </a:r>
                    </a:p>
                  </a:txBody>
                  <a:tcPr marL="98819" marR="98819" anchor="ctr"/>
                </a:tc>
              </a:tr>
              <a:tr h="256036">
                <a:tc>
                  <a:txBody>
                    <a:bodyPr/>
                    <a:lstStyle/>
                    <a:p>
                      <a:pPr algn="r"/>
                      <a:r>
                        <a:rPr lang="en-US" sz="1000" dirty="0"/>
                        <a:t>12</a:t>
                      </a:r>
                    </a:p>
                  </a:txBody>
                  <a:tcPr marL="98819" marR="98819" anchor="ctr"/>
                </a:tc>
                <a:tc>
                  <a:txBody>
                    <a:bodyPr/>
                    <a:lstStyle/>
                    <a:p>
                      <a:r>
                        <a:rPr lang="en-US" sz="1000" dirty="0"/>
                        <a:t>Automation</a:t>
                      </a:r>
                      <a:r>
                        <a:rPr lang="en-US" sz="1000" baseline="0" dirty="0"/>
                        <a:t> Test Scripts</a:t>
                      </a:r>
                      <a:endParaRPr lang="en-US" sz="1000" dirty="0"/>
                    </a:p>
                  </a:txBody>
                  <a:tcPr marL="98819" marR="98819" anchor="ctr"/>
                </a:tc>
                <a:tc>
                  <a:txBody>
                    <a:bodyPr/>
                    <a:lstStyle/>
                    <a:p>
                      <a:r>
                        <a:rPr lang="en-US" sz="1000" dirty="0"/>
                        <a:t>QTP</a:t>
                      </a:r>
                    </a:p>
                  </a:txBody>
                  <a:tcPr marL="98819" marR="98819" anchor="ctr"/>
                </a:tc>
                <a:tc>
                  <a:txBody>
                    <a:bodyPr/>
                    <a:lstStyle/>
                    <a:p>
                      <a:r>
                        <a:rPr lang="en-US" sz="1000" dirty="0"/>
                        <a:t>Source</a:t>
                      </a:r>
                      <a:r>
                        <a:rPr lang="en-US" sz="1000" baseline="0" dirty="0"/>
                        <a:t> Code Control</a:t>
                      </a:r>
                      <a:endParaRPr lang="en-US" sz="1000" dirty="0"/>
                    </a:p>
                  </a:txBody>
                  <a:tcPr marL="98819" marR="98819" anchor="ctr"/>
                </a:tc>
                <a:tc>
                  <a:txBody>
                    <a:bodyPr/>
                    <a:lstStyle/>
                    <a:p>
                      <a:r>
                        <a:rPr lang="en-US" sz="1000" dirty="0"/>
                        <a:t>Validation Tester</a:t>
                      </a:r>
                    </a:p>
                  </a:txBody>
                  <a:tcPr marL="98819" marR="98819" anchor="ctr"/>
                </a:tc>
              </a:tr>
              <a:tr h="256036">
                <a:tc>
                  <a:txBody>
                    <a:bodyPr/>
                    <a:lstStyle/>
                    <a:p>
                      <a:pPr algn="r"/>
                      <a:r>
                        <a:rPr lang="en-US" sz="1000" dirty="0"/>
                        <a:t>13</a:t>
                      </a:r>
                    </a:p>
                  </a:txBody>
                  <a:tcPr marL="98819" marR="98819" anchor="ctr"/>
                </a:tc>
                <a:tc>
                  <a:txBody>
                    <a:bodyPr/>
                    <a:lstStyle/>
                    <a:p>
                      <a:r>
                        <a:rPr lang="en-US" sz="1000" dirty="0"/>
                        <a:t>Daily Report</a:t>
                      </a:r>
                    </a:p>
                  </a:txBody>
                  <a:tcPr marL="98819" marR="98819" anchor="ctr"/>
                </a:tc>
                <a:tc>
                  <a:txBody>
                    <a:bodyPr/>
                    <a:lstStyle/>
                    <a:p>
                      <a:r>
                        <a:rPr lang="en-US" sz="1000" dirty="0"/>
                        <a:t>BIC</a:t>
                      </a:r>
                      <a:r>
                        <a:rPr lang="en-US" sz="1000" baseline="0" dirty="0"/>
                        <a:t> ALM</a:t>
                      </a:r>
                      <a:endParaRPr lang="en-US" sz="1000" dirty="0"/>
                    </a:p>
                  </a:txBody>
                  <a:tcPr marL="98819" marR="98819" anchor="ctr"/>
                </a:tc>
                <a:tc>
                  <a:txBody>
                    <a:bodyPr/>
                    <a:lstStyle/>
                    <a:p>
                      <a:r>
                        <a:rPr lang="en-US" sz="1000" dirty="0"/>
                        <a:t>Excel/Sharepoint</a:t>
                      </a:r>
                    </a:p>
                  </a:txBody>
                  <a:tcPr marL="98819" marR="98819" anchor="ctr"/>
                </a:tc>
                <a:tc>
                  <a:txBody>
                    <a:bodyPr/>
                    <a:lstStyle/>
                    <a:p>
                      <a:r>
                        <a:rPr lang="en-US" sz="1000" dirty="0"/>
                        <a:t>Scrum Master</a:t>
                      </a:r>
                    </a:p>
                  </a:txBody>
                  <a:tcPr marL="98819" marR="98819" anchor="ctr"/>
                </a:tc>
              </a:tr>
              <a:tr h="256036">
                <a:tc>
                  <a:txBody>
                    <a:bodyPr/>
                    <a:lstStyle/>
                    <a:p>
                      <a:pPr algn="r"/>
                      <a:r>
                        <a:rPr lang="en-US" sz="1000" dirty="0"/>
                        <a:t>14</a:t>
                      </a:r>
                    </a:p>
                  </a:txBody>
                  <a:tcPr marL="98819" marR="98819" anchor="ctr"/>
                </a:tc>
                <a:tc>
                  <a:txBody>
                    <a:bodyPr/>
                    <a:lstStyle/>
                    <a:p>
                      <a:r>
                        <a:rPr lang="en-US" sz="1000" dirty="0"/>
                        <a:t>Release Plan</a:t>
                      </a:r>
                    </a:p>
                  </a:txBody>
                  <a:tcPr marL="98819" marR="98819" anchor="ctr"/>
                </a:tc>
                <a:tc>
                  <a:txBody>
                    <a:bodyPr/>
                    <a:lstStyle/>
                    <a:p>
                      <a:r>
                        <a:rPr lang="en-US" sz="1000" dirty="0"/>
                        <a:t>BIC</a:t>
                      </a:r>
                      <a:r>
                        <a:rPr lang="en-US" sz="1000" baseline="0" dirty="0"/>
                        <a:t> ALM</a:t>
                      </a:r>
                      <a:endParaRPr lang="en-US" sz="1000" dirty="0"/>
                    </a:p>
                  </a:txBody>
                  <a:tcPr marL="98819" marR="98819" anchor="ctr"/>
                </a:tc>
                <a:tc>
                  <a:txBody>
                    <a:bodyPr/>
                    <a:lstStyle/>
                    <a:p>
                      <a:r>
                        <a:rPr lang="en-US" sz="1000" dirty="0"/>
                        <a:t>Excel/Sharepoint</a:t>
                      </a:r>
                    </a:p>
                  </a:txBody>
                  <a:tcPr marL="98819" marR="98819" anchor="ctr"/>
                </a:tc>
                <a:tc>
                  <a:txBody>
                    <a:bodyPr/>
                    <a:lstStyle/>
                    <a:p>
                      <a:r>
                        <a:rPr lang="en-US" sz="1000" dirty="0"/>
                        <a:t>Product Owner</a:t>
                      </a:r>
                    </a:p>
                  </a:txBody>
                  <a:tcPr marL="98819" marR="98819" anchor="ctr"/>
                </a:tc>
              </a:tr>
              <a:tr h="256036">
                <a:tc>
                  <a:txBody>
                    <a:bodyPr/>
                    <a:lstStyle/>
                    <a:p>
                      <a:pPr algn="r"/>
                      <a:r>
                        <a:rPr lang="en-US" sz="1000" dirty="0"/>
                        <a:t>15</a:t>
                      </a:r>
                    </a:p>
                  </a:txBody>
                  <a:tcPr marL="98819" marR="98819" anchor="ctr"/>
                </a:tc>
                <a:tc>
                  <a:txBody>
                    <a:bodyPr/>
                    <a:lstStyle/>
                    <a:p>
                      <a:r>
                        <a:rPr lang="en-US" sz="1000" dirty="0"/>
                        <a:t>Solution</a:t>
                      </a:r>
                      <a:r>
                        <a:rPr lang="en-US" sz="1000" baseline="0" dirty="0"/>
                        <a:t> Architecture</a:t>
                      </a:r>
                      <a:endParaRPr lang="en-US" sz="1000" dirty="0"/>
                    </a:p>
                  </a:txBody>
                  <a:tcPr marL="98819" marR="98819" anchor="ctr"/>
                </a:tc>
                <a:tc>
                  <a:txBody>
                    <a:bodyPr/>
                    <a:lstStyle/>
                    <a:p>
                      <a:r>
                        <a:rPr lang="en-US" sz="1000" dirty="0"/>
                        <a:t>Wiki</a:t>
                      </a:r>
                    </a:p>
                  </a:txBody>
                  <a:tcPr marL="98819" marR="98819" anchor="ctr"/>
                </a:tc>
                <a:tc>
                  <a:txBody>
                    <a:bodyPr/>
                    <a:lstStyle/>
                    <a:p>
                      <a:r>
                        <a:rPr lang="en-US" sz="1000" dirty="0"/>
                        <a:t>Word/Sharepoint</a:t>
                      </a:r>
                    </a:p>
                  </a:txBody>
                  <a:tcPr marL="98819" marR="98819" anchor="ctr"/>
                </a:tc>
                <a:tc>
                  <a:txBody>
                    <a:bodyPr/>
                    <a:lstStyle/>
                    <a:p>
                      <a:r>
                        <a:rPr lang="en-US" sz="1000" dirty="0"/>
                        <a:t>Architect</a:t>
                      </a:r>
                    </a:p>
                  </a:txBody>
                  <a:tcPr marL="98819" marR="98819" anchor="ctr"/>
                </a:tc>
              </a:tr>
              <a:tr h="256036">
                <a:tc>
                  <a:txBody>
                    <a:bodyPr/>
                    <a:lstStyle/>
                    <a:p>
                      <a:pPr algn="r"/>
                      <a:r>
                        <a:rPr lang="en-US" sz="1000" dirty="0"/>
                        <a:t>16</a:t>
                      </a:r>
                    </a:p>
                  </a:txBody>
                  <a:tcPr marL="98819" marR="98819" anchor="ctr"/>
                </a:tc>
                <a:tc>
                  <a:txBody>
                    <a:bodyPr/>
                    <a:lstStyle/>
                    <a:p>
                      <a:r>
                        <a:rPr lang="en-US" sz="1000" dirty="0"/>
                        <a:t>Retrospective</a:t>
                      </a:r>
                      <a:r>
                        <a:rPr lang="en-US" sz="1000" baseline="0" dirty="0"/>
                        <a:t> Action Items</a:t>
                      </a:r>
                      <a:endParaRPr lang="en-US" sz="1000" dirty="0"/>
                    </a:p>
                  </a:txBody>
                  <a:tcPr marL="98819" marR="98819" anchor="ctr"/>
                </a:tc>
                <a:tc>
                  <a:txBody>
                    <a:bodyPr/>
                    <a:lstStyle/>
                    <a:p>
                      <a:r>
                        <a:rPr lang="en-US" sz="1000" dirty="0"/>
                        <a:t>Wiki</a:t>
                      </a:r>
                    </a:p>
                  </a:txBody>
                  <a:tcPr marL="98819" marR="98819" anchor="ctr"/>
                </a:tc>
                <a:tc>
                  <a:txBody>
                    <a:bodyPr/>
                    <a:lstStyle/>
                    <a:p>
                      <a:r>
                        <a:rPr lang="en-US" sz="1000" dirty="0"/>
                        <a:t>Word/Sharepoint</a:t>
                      </a:r>
                    </a:p>
                  </a:txBody>
                  <a:tcPr marL="98819" marR="98819" anchor="ctr"/>
                </a:tc>
                <a:tc>
                  <a:txBody>
                    <a:bodyPr/>
                    <a:lstStyle/>
                    <a:p>
                      <a:r>
                        <a:rPr lang="en-US" sz="1000" dirty="0"/>
                        <a:t>Scrum Master</a:t>
                      </a:r>
                    </a:p>
                  </a:txBody>
                  <a:tcPr marL="98819" marR="98819" anchor="ctr"/>
                </a:tc>
              </a:tr>
              <a:tr h="256036">
                <a:tc>
                  <a:txBody>
                    <a:bodyPr/>
                    <a:lstStyle/>
                    <a:p>
                      <a:pPr algn="r"/>
                      <a:r>
                        <a:rPr lang="en-US" sz="1000" dirty="0"/>
                        <a:t>17</a:t>
                      </a:r>
                    </a:p>
                  </a:txBody>
                  <a:tcPr marL="98819" marR="98819" anchor="ctr"/>
                </a:tc>
                <a:tc>
                  <a:txBody>
                    <a:bodyPr/>
                    <a:lstStyle/>
                    <a:p>
                      <a:r>
                        <a:rPr lang="en-US" sz="1000" dirty="0"/>
                        <a:t>Issues &amp; Risks Log</a:t>
                      </a:r>
                    </a:p>
                  </a:txBody>
                  <a:tcPr marL="98819" marR="98819" anchor="ctr"/>
                </a:tc>
                <a:tc>
                  <a:txBody>
                    <a:bodyPr/>
                    <a:lstStyle/>
                    <a:p>
                      <a:r>
                        <a:rPr lang="en-US" sz="1000" dirty="0"/>
                        <a:t>Wiki</a:t>
                      </a:r>
                    </a:p>
                  </a:txBody>
                  <a:tcPr marL="98819" marR="98819" anchor="ctr"/>
                </a:tc>
                <a:tc>
                  <a:txBody>
                    <a:bodyPr/>
                    <a:lstStyle/>
                    <a:p>
                      <a:r>
                        <a:rPr lang="en-US" sz="1000" dirty="0"/>
                        <a:t>Excel/Sharepoint</a:t>
                      </a:r>
                    </a:p>
                  </a:txBody>
                  <a:tcPr marL="98819" marR="98819" anchor="ctr"/>
                </a:tc>
                <a:tc>
                  <a:txBody>
                    <a:bodyPr/>
                    <a:lstStyle/>
                    <a:p>
                      <a:r>
                        <a:rPr lang="en-US" sz="1000" dirty="0"/>
                        <a:t>Project Manager</a:t>
                      </a:r>
                    </a:p>
                  </a:txBody>
                  <a:tcPr marL="98819" marR="98819" anchor="ctr"/>
                </a:tc>
              </a:tr>
              <a:tr h="256036">
                <a:tc>
                  <a:txBody>
                    <a:bodyPr/>
                    <a:lstStyle/>
                    <a:p>
                      <a:pPr algn="r"/>
                      <a:r>
                        <a:rPr lang="en-US" sz="1000" dirty="0"/>
                        <a:t>18</a:t>
                      </a:r>
                    </a:p>
                  </a:txBody>
                  <a:tcPr marL="98819" marR="98819" anchor="ctr"/>
                </a:tc>
                <a:tc>
                  <a:txBody>
                    <a:bodyPr/>
                    <a:lstStyle/>
                    <a:p>
                      <a:r>
                        <a:rPr lang="en-US" sz="1000" dirty="0"/>
                        <a:t>Communication</a:t>
                      </a:r>
                      <a:r>
                        <a:rPr lang="en-US" sz="1000" baseline="0" dirty="0"/>
                        <a:t> Plan</a:t>
                      </a:r>
                      <a:endParaRPr lang="en-US" sz="1000" dirty="0"/>
                    </a:p>
                  </a:txBody>
                  <a:tcPr marL="98819" marR="98819" anchor="ctr"/>
                </a:tc>
                <a:tc>
                  <a:txBody>
                    <a:bodyPr/>
                    <a:lstStyle/>
                    <a:p>
                      <a:r>
                        <a:rPr lang="en-US" sz="1000" dirty="0"/>
                        <a:t>Wiki</a:t>
                      </a:r>
                    </a:p>
                  </a:txBody>
                  <a:tcPr marL="98819" marR="98819"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t>Word/Sharepoint</a:t>
                      </a:r>
                    </a:p>
                  </a:txBody>
                  <a:tcPr marL="98819" marR="98819"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t>Project Manager</a:t>
                      </a:r>
                    </a:p>
                  </a:txBody>
                  <a:tcPr marL="98819" marR="98819" anchor="ctr"/>
                </a:tc>
              </a:tr>
            </a:tbl>
          </a:graphicData>
        </a:graphic>
      </p:graphicFrame>
      <p:sp>
        <p:nvSpPr>
          <p:cNvPr id="6" name="TextBox 5"/>
          <p:cNvSpPr txBox="1"/>
          <p:nvPr/>
        </p:nvSpPr>
        <p:spPr bwMode="auto">
          <a:xfrm>
            <a:off x="1371600" y="6248400"/>
            <a:ext cx="6019800" cy="261610"/>
          </a:xfrm>
          <a:prstGeom prst="rect">
            <a:avLst/>
          </a:prstGeom>
          <a:noFill/>
          <a:ln w="9525">
            <a:noFill/>
            <a:miter lim="800000"/>
            <a:headEnd/>
            <a:tailEnd/>
          </a:ln>
        </p:spPr>
        <p:txBody>
          <a:bodyPr wrap="square" rtlCol="0">
            <a:prstTxWarp prst="textNoShape">
              <a:avLst/>
            </a:prstTxWarp>
            <a:spAutoFit/>
          </a:bodyPr>
          <a:lstStyle/>
          <a:p>
            <a:pPr eaLnBrk="0" hangingPunct="0"/>
            <a:r>
              <a:rPr lang="en-US" sz="1050" b="0" baseline="30000" dirty="0" smtClean="0">
                <a:latin typeface="Lucida Grande"/>
                <a:cs typeface="Lucida Grande"/>
              </a:rPr>
              <a:t>1</a:t>
            </a:r>
            <a:r>
              <a:rPr lang="en-US" sz="1050" b="0" dirty="0" smtClean="0">
                <a:latin typeface="Lucida Grande"/>
                <a:cs typeface="Lucida Grande"/>
              </a:rPr>
              <a:t> Best-In-Class</a:t>
            </a:r>
          </a:p>
        </p:txBody>
      </p:sp>
    </p:spTree>
    <p:extLst>
      <p:ext uri="{BB962C8B-B14F-4D97-AF65-F5344CB8AC3E}">
        <p14:creationId xmlns:p14="http://schemas.microsoft.com/office/powerpoint/2010/main" val="13660436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Team Iteration Dashboard</a:t>
            </a:r>
            <a:endParaRPr lang="en-US" dirty="0"/>
          </a:p>
        </p:txBody>
      </p:sp>
      <p:pic>
        <p:nvPicPr>
          <p:cNvPr id="4" name="Picture 3"/>
          <p:cNvPicPr>
            <a:picLocks noChangeAspect="1"/>
          </p:cNvPicPr>
          <p:nvPr/>
        </p:nvPicPr>
        <p:blipFill>
          <a:blip r:embed="rId2"/>
          <a:stretch>
            <a:fillRect/>
          </a:stretch>
        </p:blipFill>
        <p:spPr>
          <a:xfrm>
            <a:off x="755577" y="885825"/>
            <a:ext cx="6552727" cy="5086350"/>
          </a:xfrm>
          <a:prstGeom prst="rect">
            <a:avLst/>
          </a:prstGeom>
        </p:spPr>
      </p:pic>
    </p:spTree>
    <p:extLst>
      <p:ext uri="{BB962C8B-B14F-4D97-AF65-F5344CB8AC3E}">
        <p14:creationId xmlns:p14="http://schemas.microsoft.com/office/powerpoint/2010/main" val="19242725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B983558D-C98C-4013-9F8D-937FCE5853E9}" type="slidenum">
              <a:rPr lang="en-US" smtClean="0"/>
              <a:pPr>
                <a:defRPr/>
              </a:pPr>
              <a:t>42</a:t>
            </a:fld>
            <a:endParaRPr lang="en-US" dirty="0"/>
          </a:p>
        </p:txBody>
      </p:sp>
      <p:sp>
        <p:nvSpPr>
          <p:cNvPr id="5" name="Rectangle 4"/>
          <p:cNvSpPr/>
          <p:nvPr/>
        </p:nvSpPr>
        <p:spPr bwMode="auto">
          <a:xfrm>
            <a:off x="0" y="3140968"/>
            <a:ext cx="5760640" cy="5760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12" charset="0"/>
                <a:ea typeface="ＭＳ Ｐゴシック" pitchFamily="-12" charset="-128"/>
                <a:cs typeface="ＭＳ Ｐゴシック" pitchFamily="-12" charset="-128"/>
              </a:rPr>
              <a:t>Daikibo – Best Practices</a:t>
            </a: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Tree>
    <p:extLst>
      <p:ext uri="{BB962C8B-B14F-4D97-AF65-F5344CB8AC3E}">
        <p14:creationId xmlns:p14="http://schemas.microsoft.com/office/powerpoint/2010/main" val="37630656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8"/>
          <p:cNvSpPr>
            <a:spLocks noGrp="1" noChangeArrowheads="1"/>
          </p:cNvSpPr>
          <p:nvPr>
            <p:ph type="title"/>
          </p:nvPr>
        </p:nvSpPr>
        <p:spPr/>
        <p:txBody>
          <a:bodyPr anchor="t"/>
          <a:lstStyle/>
          <a:p>
            <a:r>
              <a:rPr lang="en-US" sz="2200" dirty="0"/>
              <a:t>Business Engagement</a:t>
            </a:r>
            <a:endParaRPr lang="en-US" sz="1600" i="1" dirty="0"/>
          </a:p>
        </p:txBody>
      </p:sp>
      <p:sp>
        <p:nvSpPr>
          <p:cNvPr id="88" name="Rectangle 42"/>
          <p:cNvSpPr>
            <a:spLocks noGrp="1" noChangeArrowheads="1"/>
          </p:cNvSpPr>
          <p:nvPr>
            <p:ph type="sldNum" sz="quarter" idx="10"/>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F4013F65-BDDB-4D3B-A1FE-9AF38BF3C4B6}" type="slidenum">
              <a:rPr lang="en-US" sz="1200" b="0" smtClean="0">
                <a:solidFill>
                  <a:srgbClr val="6DB23F"/>
                </a:solidFill>
                <a:latin typeface="Arial Black" charset="0"/>
              </a:rPr>
              <a:pPr/>
              <a:t>43</a:t>
            </a:fld>
            <a:endParaRPr lang="en-US" sz="1200" b="0" dirty="0" smtClean="0">
              <a:latin typeface="Arial Black" charset="0"/>
            </a:endParaRPr>
          </a:p>
        </p:txBody>
      </p:sp>
      <p:graphicFrame>
        <p:nvGraphicFramePr>
          <p:cNvPr id="41" name="Table 40"/>
          <p:cNvGraphicFramePr>
            <a:graphicFrameLocks noGrp="1"/>
          </p:cNvGraphicFramePr>
          <p:nvPr>
            <p:extLst>
              <p:ext uri="{D42A27DB-BD31-4B8C-83A1-F6EECF244321}">
                <p14:modId xmlns:p14="http://schemas.microsoft.com/office/powerpoint/2010/main" val="2566147500"/>
              </p:ext>
            </p:extLst>
          </p:nvPr>
        </p:nvGraphicFramePr>
        <p:xfrm>
          <a:off x="4225637" y="994212"/>
          <a:ext cx="4518502" cy="1554285"/>
        </p:xfrm>
        <a:graphic>
          <a:graphicData uri="http://schemas.openxmlformats.org/drawingml/2006/table">
            <a:tbl>
              <a:tblPr firstRow="1" bandRow="1">
                <a:tableStyleId>{5C22544A-7EE6-4342-B048-85BDC9FD1C3A}</a:tableStyleId>
              </a:tblPr>
              <a:tblGrid>
                <a:gridCol w="862074"/>
                <a:gridCol w="843791"/>
                <a:gridCol w="843791"/>
                <a:gridCol w="900044"/>
                <a:gridCol w="1068802"/>
              </a:tblGrid>
              <a:tr h="334416">
                <a:tc>
                  <a:txBody>
                    <a:bodyPr/>
                    <a:lstStyle/>
                    <a:p>
                      <a:pPr algn="ctr"/>
                      <a:r>
                        <a:rPr lang="en-US" sz="900" dirty="0" smtClean="0"/>
                        <a:t>Sep 2010</a:t>
                      </a:r>
                      <a:endParaRPr lang="en-US" sz="900" dirty="0"/>
                    </a:p>
                  </a:txBody>
                  <a:tcPr marL="83127" marR="83127" marT="40341" marB="40341" anchor="ctr">
                    <a:solidFill>
                      <a:srgbClr val="7397BC"/>
                    </a:solidFill>
                  </a:tcPr>
                </a:tc>
                <a:tc>
                  <a:txBody>
                    <a:bodyPr/>
                    <a:lstStyle/>
                    <a:p>
                      <a:pPr algn="ctr"/>
                      <a:r>
                        <a:rPr lang="en-US" sz="900" dirty="0" smtClean="0"/>
                        <a:t>Oct</a:t>
                      </a:r>
                      <a:r>
                        <a:rPr lang="en-US" sz="900" baseline="0" dirty="0" smtClean="0"/>
                        <a:t> </a:t>
                      </a:r>
                      <a:r>
                        <a:rPr lang="en-US" sz="900" dirty="0" smtClean="0"/>
                        <a:t>2010</a:t>
                      </a:r>
                      <a:endParaRPr lang="en-US" sz="900" dirty="0"/>
                    </a:p>
                  </a:txBody>
                  <a:tcPr marL="83127" marR="83127" marT="40341" marB="40341" anchor="ctr">
                    <a:solidFill>
                      <a:srgbClr val="7397BC"/>
                    </a:solidFill>
                  </a:tcPr>
                </a:tc>
                <a:tc>
                  <a:txBody>
                    <a:bodyPr/>
                    <a:lstStyle/>
                    <a:p>
                      <a:pPr algn="ctr"/>
                      <a:r>
                        <a:rPr lang="en-US" sz="900" dirty="0" smtClean="0"/>
                        <a:t>Nov 2010</a:t>
                      </a:r>
                      <a:endParaRPr lang="en-US" sz="900" dirty="0"/>
                    </a:p>
                  </a:txBody>
                  <a:tcPr marL="83127" marR="83127" marT="40341" marB="40341" anchor="ctr">
                    <a:solidFill>
                      <a:srgbClr val="7397BC"/>
                    </a:solidFill>
                  </a:tcPr>
                </a:tc>
                <a:tc>
                  <a:txBody>
                    <a:bodyPr/>
                    <a:lstStyle/>
                    <a:p>
                      <a:pPr algn="ctr"/>
                      <a:r>
                        <a:rPr lang="en-US" sz="900" dirty="0" smtClean="0"/>
                        <a:t>Dec 2010</a:t>
                      </a:r>
                      <a:endParaRPr lang="en-US" sz="900" dirty="0"/>
                    </a:p>
                  </a:txBody>
                  <a:tcPr marL="83127" marR="83127" marT="40341" marB="40341" anchor="ctr">
                    <a:solidFill>
                      <a:srgbClr val="7397BC"/>
                    </a:solidFill>
                  </a:tcPr>
                </a:tc>
                <a:tc>
                  <a:txBody>
                    <a:bodyPr/>
                    <a:lstStyle/>
                    <a:p>
                      <a:pPr algn="ctr"/>
                      <a:r>
                        <a:rPr lang="en-US" sz="900" dirty="0" smtClean="0"/>
                        <a:t>Jan 2011</a:t>
                      </a:r>
                      <a:endParaRPr lang="en-US" sz="900" dirty="0"/>
                    </a:p>
                  </a:txBody>
                  <a:tcPr marL="83127" marR="83127" marT="40341" marB="40341" anchor="ctr">
                    <a:solidFill>
                      <a:srgbClr val="7397BC"/>
                    </a:solidFill>
                  </a:tcPr>
                </a:tc>
              </a:tr>
              <a:tr h="1219869">
                <a:tc>
                  <a:txBody>
                    <a:bodyPr/>
                    <a:lstStyle/>
                    <a:p>
                      <a:pPr algn="l"/>
                      <a:endParaRPr lang="en-US" sz="700" dirty="0"/>
                    </a:p>
                  </a:txBody>
                  <a:tcPr marL="83127" marR="83127" marT="40341" marB="40341" anchor="ctr">
                    <a:solidFill>
                      <a:schemeClr val="accent1">
                        <a:lumMod val="40000"/>
                        <a:lumOff val="60000"/>
                      </a:schemeClr>
                    </a:solidFill>
                  </a:tcPr>
                </a:tc>
                <a:tc>
                  <a:txBody>
                    <a:bodyPr/>
                    <a:lstStyle/>
                    <a:p>
                      <a:pPr algn="l"/>
                      <a:endParaRPr lang="en-US" sz="700" dirty="0"/>
                    </a:p>
                  </a:txBody>
                  <a:tcPr marL="83127" marR="83127" marT="40341" marB="40341" anchor="ctr">
                    <a:solidFill>
                      <a:schemeClr val="accent1">
                        <a:lumMod val="40000"/>
                        <a:lumOff val="60000"/>
                      </a:schemeClr>
                    </a:solidFill>
                  </a:tcPr>
                </a:tc>
                <a:tc>
                  <a:txBody>
                    <a:bodyPr/>
                    <a:lstStyle/>
                    <a:p>
                      <a:pPr algn="l"/>
                      <a:endParaRPr lang="en-US" sz="700" dirty="0"/>
                    </a:p>
                  </a:txBody>
                  <a:tcPr marL="83127" marR="83127" marT="40341" marB="40341" anchor="ctr">
                    <a:solidFill>
                      <a:schemeClr val="accent1">
                        <a:lumMod val="40000"/>
                        <a:lumOff val="60000"/>
                      </a:schemeClr>
                    </a:solidFill>
                  </a:tcPr>
                </a:tc>
                <a:tc>
                  <a:txBody>
                    <a:bodyPr/>
                    <a:lstStyle/>
                    <a:p>
                      <a:pPr algn="l"/>
                      <a:endParaRPr lang="en-US" sz="700" dirty="0"/>
                    </a:p>
                  </a:txBody>
                  <a:tcPr marL="83127" marR="83127" marT="40341" marB="40341" anchor="ctr">
                    <a:solidFill>
                      <a:schemeClr val="accent1">
                        <a:lumMod val="40000"/>
                        <a:lumOff val="60000"/>
                      </a:schemeClr>
                    </a:solidFill>
                  </a:tcPr>
                </a:tc>
                <a:tc>
                  <a:txBody>
                    <a:bodyPr/>
                    <a:lstStyle/>
                    <a:p>
                      <a:pPr algn="l"/>
                      <a:endParaRPr lang="en-US" sz="700" dirty="0"/>
                    </a:p>
                  </a:txBody>
                  <a:tcPr marL="83127" marR="83127" marT="40341" marB="40341" anchor="ctr">
                    <a:solidFill>
                      <a:schemeClr val="accent1">
                        <a:lumMod val="40000"/>
                        <a:lumOff val="60000"/>
                      </a:schemeClr>
                    </a:solidFill>
                  </a:tcPr>
                </a:tc>
              </a:tr>
            </a:tbl>
          </a:graphicData>
        </a:graphic>
      </p:graphicFrame>
      <p:grpSp>
        <p:nvGrpSpPr>
          <p:cNvPr id="2" name="Group 29"/>
          <p:cNvGrpSpPr/>
          <p:nvPr/>
        </p:nvGrpSpPr>
        <p:grpSpPr>
          <a:xfrm>
            <a:off x="4294910" y="1464866"/>
            <a:ext cx="4267201" cy="376520"/>
            <a:chOff x="2292220" y="6172202"/>
            <a:chExt cx="4257870" cy="333955"/>
          </a:xfrm>
        </p:grpSpPr>
        <p:sp>
          <p:nvSpPr>
            <p:cNvPr id="43" name="Striped Right Arrow 5"/>
            <p:cNvSpPr/>
            <p:nvPr/>
          </p:nvSpPr>
          <p:spPr bwMode="auto">
            <a:xfrm>
              <a:off x="2292220" y="6172202"/>
              <a:ext cx="4257870" cy="333955"/>
            </a:xfrm>
            <a:prstGeom prst="stripedRightArrow">
              <a:avLst>
                <a:gd name="adj1" fmla="val 78236"/>
                <a:gd name="adj2" fmla="val 53530"/>
              </a:avLst>
            </a:prstGeom>
            <a:solidFill>
              <a:schemeClr val="accent2">
                <a:lumMod val="60000"/>
                <a:lumOff val="40000"/>
              </a:schemeClr>
            </a:solidFill>
            <a:ln w="9525" cap="flat" cmpd="sng" algn="ctr">
              <a:solidFill>
                <a:srgbClr val="808080"/>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algn="ctr" defTabSz="820583" eaLnBrk="0" hangingPunct="0">
                <a:spcBef>
                  <a:spcPct val="50000"/>
                </a:spcBef>
              </a:pPr>
              <a:endParaRPr lang="en-US" sz="1000" b="0" dirty="0">
                <a:latin typeface="Arial" pitchFamily="34" charset="0"/>
              </a:endParaRPr>
            </a:p>
          </p:txBody>
        </p:sp>
        <p:sp>
          <p:nvSpPr>
            <p:cNvPr id="46" name="TextBox 6"/>
            <p:cNvSpPr txBox="1"/>
            <p:nvPr/>
          </p:nvSpPr>
          <p:spPr>
            <a:xfrm>
              <a:off x="2407298" y="6240606"/>
              <a:ext cx="1208314" cy="204737"/>
            </a:xfrm>
            <a:prstGeom prst="rect">
              <a:avLst/>
            </a:prstGeom>
            <a:noFill/>
          </p:spPr>
          <p:txBody>
            <a:bodyPr wrap="square" rtlCol="0">
              <a:spAutoFit/>
            </a:bodyPr>
            <a:lstStyle/>
            <a:p>
              <a:r>
                <a:rPr lang="en-US" sz="900" dirty="0"/>
                <a:t>Feature Set</a:t>
              </a:r>
            </a:p>
          </p:txBody>
        </p:sp>
      </p:grpSp>
      <p:grpSp>
        <p:nvGrpSpPr>
          <p:cNvPr id="3" name="Group 7"/>
          <p:cNvGrpSpPr/>
          <p:nvPr/>
        </p:nvGrpSpPr>
        <p:grpSpPr>
          <a:xfrm>
            <a:off x="8382000" y="2137211"/>
            <a:ext cx="762000" cy="403412"/>
            <a:chOff x="1306158" y="6553200"/>
            <a:chExt cx="838200" cy="457200"/>
          </a:xfrm>
        </p:grpSpPr>
        <p:sp>
          <p:nvSpPr>
            <p:cNvPr id="48" name="Isosceles Triangle 8"/>
            <p:cNvSpPr/>
            <p:nvPr/>
          </p:nvSpPr>
          <p:spPr bwMode="auto">
            <a:xfrm>
              <a:off x="1600200" y="6781800"/>
              <a:ext cx="228600" cy="228600"/>
            </a:xfrm>
            <a:prstGeom prst="triangle">
              <a:avLst/>
            </a:prstGeom>
            <a:solidFill>
              <a:srgbClr val="FF99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ctr" defTabSz="820583" eaLnBrk="0" hangingPunct="0">
                <a:spcBef>
                  <a:spcPct val="50000"/>
                </a:spcBef>
              </a:pPr>
              <a:endParaRPr lang="en-US" sz="1000" dirty="0">
                <a:solidFill>
                  <a:schemeClr val="tx1"/>
                </a:solidFill>
                <a:latin typeface="Arial" pitchFamily="34" charset="0"/>
              </a:endParaRPr>
            </a:p>
          </p:txBody>
        </p:sp>
        <p:sp>
          <p:nvSpPr>
            <p:cNvPr id="49" name="TextBox 9"/>
            <p:cNvSpPr txBox="1"/>
            <p:nvPr/>
          </p:nvSpPr>
          <p:spPr>
            <a:xfrm>
              <a:off x="1306158" y="6553200"/>
              <a:ext cx="838200" cy="261609"/>
            </a:xfrm>
            <a:prstGeom prst="rect">
              <a:avLst/>
            </a:prstGeom>
            <a:noFill/>
          </p:spPr>
          <p:txBody>
            <a:bodyPr wrap="square" rtlCol="0">
              <a:spAutoFit/>
            </a:bodyPr>
            <a:lstStyle/>
            <a:p>
              <a:r>
                <a:rPr lang="en-US" sz="900" dirty="0"/>
                <a:t>Release 1</a:t>
              </a:r>
              <a:endParaRPr lang="en-US" b="1" dirty="0"/>
            </a:p>
          </p:txBody>
        </p:sp>
      </p:grpSp>
      <p:grpSp>
        <p:nvGrpSpPr>
          <p:cNvPr id="4" name="Group 51"/>
          <p:cNvGrpSpPr/>
          <p:nvPr/>
        </p:nvGrpSpPr>
        <p:grpSpPr>
          <a:xfrm>
            <a:off x="7271427" y="2137214"/>
            <a:ext cx="322349" cy="503832"/>
            <a:chOff x="5257800" y="2895600"/>
            <a:chExt cx="354584" cy="571010"/>
          </a:xfrm>
        </p:grpSpPr>
        <p:grpSp>
          <p:nvGrpSpPr>
            <p:cNvPr id="5" name="Group 87"/>
            <p:cNvGrpSpPr/>
            <p:nvPr/>
          </p:nvGrpSpPr>
          <p:grpSpPr>
            <a:xfrm>
              <a:off x="5257800" y="2895600"/>
              <a:ext cx="354584" cy="327663"/>
              <a:chOff x="5181599" y="1981198"/>
              <a:chExt cx="628654" cy="647705"/>
            </a:xfrm>
          </p:grpSpPr>
          <p:sp>
            <p:nvSpPr>
              <p:cNvPr id="63" name="Circular Arrow 24"/>
              <p:cNvSpPr/>
              <p:nvPr/>
            </p:nvSpPr>
            <p:spPr>
              <a:xfrm>
                <a:off x="5181599" y="1981198"/>
                <a:ext cx="628654" cy="64770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endParaRPr lang="en-US" dirty="0">
                  <a:solidFill>
                    <a:schemeClr val="tx1"/>
                  </a:solidFill>
                </a:endParaRPr>
              </a:p>
            </p:txBody>
          </p:sp>
          <p:sp>
            <p:nvSpPr>
              <p:cNvPr id="64" name="Circular Arrow 63"/>
              <p:cNvSpPr/>
              <p:nvPr/>
            </p:nvSpPr>
            <p:spPr>
              <a:xfrm rot="10800000">
                <a:off x="5181600" y="2057400"/>
                <a:ext cx="618596" cy="566741"/>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endParaRPr lang="en-US" dirty="0">
                  <a:solidFill>
                    <a:schemeClr val="tx1"/>
                  </a:solidFill>
                </a:endParaRPr>
              </a:p>
            </p:txBody>
          </p:sp>
        </p:grpSp>
        <p:sp>
          <p:nvSpPr>
            <p:cNvPr id="54" name="TextBox 53"/>
            <p:cNvSpPr txBox="1"/>
            <p:nvPr/>
          </p:nvSpPr>
          <p:spPr>
            <a:xfrm>
              <a:off x="5370734" y="2943389"/>
              <a:ext cx="132969" cy="523221"/>
            </a:xfrm>
            <a:prstGeom prst="rect">
              <a:avLst/>
            </a:prstGeom>
            <a:noFill/>
          </p:spPr>
          <p:txBody>
            <a:bodyPr wrap="square" rtlCol="0">
              <a:spAutoFit/>
            </a:bodyPr>
            <a:lstStyle/>
            <a:p>
              <a:pPr algn="ctr"/>
              <a:r>
                <a:rPr lang="en-US" b="1" dirty="0" smtClean="0"/>
                <a:t>5</a:t>
              </a:r>
              <a:endParaRPr lang="en-US" b="1" dirty="0"/>
            </a:p>
          </p:txBody>
        </p:sp>
      </p:grpSp>
      <p:grpSp>
        <p:nvGrpSpPr>
          <p:cNvPr id="6" name="Group 13"/>
          <p:cNvGrpSpPr/>
          <p:nvPr/>
        </p:nvGrpSpPr>
        <p:grpSpPr>
          <a:xfrm>
            <a:off x="7497518" y="2137212"/>
            <a:ext cx="415636" cy="268923"/>
            <a:chOff x="1467351" y="6553229"/>
            <a:chExt cx="483577" cy="457171"/>
          </a:xfrm>
        </p:grpSpPr>
        <p:sp>
          <p:nvSpPr>
            <p:cNvPr id="77" name="Isosceles Triangle 14"/>
            <p:cNvSpPr/>
            <p:nvPr/>
          </p:nvSpPr>
          <p:spPr bwMode="auto">
            <a:xfrm>
              <a:off x="1600200" y="6781800"/>
              <a:ext cx="228600" cy="228600"/>
            </a:xfrm>
            <a:prstGeom prst="triangl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ctr" defTabSz="820583" eaLnBrk="0" hangingPunct="0">
                <a:spcBef>
                  <a:spcPct val="50000"/>
                </a:spcBef>
              </a:pPr>
              <a:endParaRPr lang="en-US" sz="1000" b="0" dirty="0">
                <a:solidFill>
                  <a:schemeClr val="tx1"/>
                </a:solidFill>
                <a:latin typeface="Arial" pitchFamily="34" charset="0"/>
              </a:endParaRPr>
            </a:p>
          </p:txBody>
        </p:sp>
        <p:sp>
          <p:nvSpPr>
            <p:cNvPr id="78" name="TextBox 77"/>
            <p:cNvSpPr txBox="1"/>
            <p:nvPr/>
          </p:nvSpPr>
          <p:spPr>
            <a:xfrm>
              <a:off x="1467351" y="6553229"/>
              <a:ext cx="483577" cy="287772"/>
            </a:xfrm>
            <a:prstGeom prst="rect">
              <a:avLst/>
            </a:prstGeom>
            <a:noFill/>
          </p:spPr>
          <p:txBody>
            <a:bodyPr wrap="square" rtlCol="0">
              <a:spAutoFit/>
            </a:bodyPr>
            <a:lstStyle/>
            <a:p>
              <a:pPr algn="ctr"/>
              <a:r>
                <a:rPr lang="en-US" sz="500" dirty="0"/>
                <a:t>Demo</a:t>
              </a:r>
              <a:endParaRPr lang="en-US" sz="700" dirty="0"/>
            </a:p>
          </p:txBody>
        </p:sp>
      </p:grpSp>
      <p:grpSp>
        <p:nvGrpSpPr>
          <p:cNvPr id="7" name="Group 78"/>
          <p:cNvGrpSpPr/>
          <p:nvPr/>
        </p:nvGrpSpPr>
        <p:grpSpPr>
          <a:xfrm>
            <a:off x="6761018" y="2137214"/>
            <a:ext cx="322349" cy="503832"/>
            <a:chOff x="5257800" y="2895600"/>
            <a:chExt cx="354584" cy="571010"/>
          </a:xfrm>
        </p:grpSpPr>
        <p:grpSp>
          <p:nvGrpSpPr>
            <p:cNvPr id="8" name="Group 87"/>
            <p:cNvGrpSpPr/>
            <p:nvPr/>
          </p:nvGrpSpPr>
          <p:grpSpPr>
            <a:xfrm>
              <a:off x="5257800" y="2895600"/>
              <a:ext cx="354584" cy="327663"/>
              <a:chOff x="5181599" y="1981198"/>
              <a:chExt cx="628654" cy="647705"/>
            </a:xfrm>
          </p:grpSpPr>
          <p:sp>
            <p:nvSpPr>
              <p:cNvPr id="82" name="Circular Arrow 24"/>
              <p:cNvSpPr/>
              <p:nvPr/>
            </p:nvSpPr>
            <p:spPr>
              <a:xfrm>
                <a:off x="5181599" y="1981198"/>
                <a:ext cx="628654" cy="64770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endParaRPr lang="en-US" dirty="0">
                  <a:solidFill>
                    <a:schemeClr val="tx1"/>
                  </a:solidFill>
                </a:endParaRPr>
              </a:p>
            </p:txBody>
          </p:sp>
          <p:sp>
            <p:nvSpPr>
              <p:cNvPr id="83" name="Circular Arrow 82"/>
              <p:cNvSpPr/>
              <p:nvPr/>
            </p:nvSpPr>
            <p:spPr>
              <a:xfrm rot="10800000">
                <a:off x="5181600" y="2057400"/>
                <a:ext cx="618596" cy="566741"/>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endParaRPr lang="en-US" dirty="0">
                  <a:solidFill>
                    <a:schemeClr val="tx1"/>
                  </a:solidFill>
                </a:endParaRPr>
              </a:p>
            </p:txBody>
          </p:sp>
        </p:grpSp>
        <p:sp>
          <p:nvSpPr>
            <p:cNvPr id="81" name="TextBox 80"/>
            <p:cNvSpPr txBox="1"/>
            <p:nvPr/>
          </p:nvSpPr>
          <p:spPr>
            <a:xfrm>
              <a:off x="5370734" y="2943389"/>
              <a:ext cx="132969" cy="523221"/>
            </a:xfrm>
            <a:prstGeom prst="rect">
              <a:avLst/>
            </a:prstGeom>
            <a:noFill/>
          </p:spPr>
          <p:txBody>
            <a:bodyPr wrap="square" rtlCol="0">
              <a:spAutoFit/>
            </a:bodyPr>
            <a:lstStyle/>
            <a:p>
              <a:pPr algn="ctr"/>
              <a:r>
                <a:rPr lang="en-US" b="1" dirty="0" smtClean="0"/>
                <a:t>4</a:t>
              </a:r>
              <a:endParaRPr lang="en-US" b="1" dirty="0"/>
            </a:p>
          </p:txBody>
        </p:sp>
      </p:grpSp>
      <p:grpSp>
        <p:nvGrpSpPr>
          <p:cNvPr id="9" name="Group 13"/>
          <p:cNvGrpSpPr/>
          <p:nvPr/>
        </p:nvGrpSpPr>
        <p:grpSpPr>
          <a:xfrm>
            <a:off x="6987109" y="2137212"/>
            <a:ext cx="415636" cy="268923"/>
            <a:chOff x="1467351" y="6553229"/>
            <a:chExt cx="483577" cy="457171"/>
          </a:xfrm>
        </p:grpSpPr>
        <p:sp>
          <p:nvSpPr>
            <p:cNvPr id="85" name="Isosceles Triangle 14"/>
            <p:cNvSpPr/>
            <p:nvPr/>
          </p:nvSpPr>
          <p:spPr bwMode="auto">
            <a:xfrm>
              <a:off x="1600200" y="6781800"/>
              <a:ext cx="228600" cy="228600"/>
            </a:xfrm>
            <a:prstGeom prst="triangl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ctr" defTabSz="820583" eaLnBrk="0" hangingPunct="0">
                <a:spcBef>
                  <a:spcPct val="50000"/>
                </a:spcBef>
              </a:pPr>
              <a:endParaRPr lang="en-US" sz="1000" b="0" dirty="0">
                <a:solidFill>
                  <a:schemeClr val="tx1"/>
                </a:solidFill>
                <a:latin typeface="Arial" pitchFamily="34" charset="0"/>
              </a:endParaRPr>
            </a:p>
          </p:txBody>
        </p:sp>
        <p:sp>
          <p:nvSpPr>
            <p:cNvPr id="86" name="TextBox 85"/>
            <p:cNvSpPr txBox="1"/>
            <p:nvPr/>
          </p:nvSpPr>
          <p:spPr>
            <a:xfrm>
              <a:off x="1467351" y="6553229"/>
              <a:ext cx="483577" cy="287772"/>
            </a:xfrm>
            <a:prstGeom prst="rect">
              <a:avLst/>
            </a:prstGeom>
            <a:noFill/>
          </p:spPr>
          <p:txBody>
            <a:bodyPr wrap="square" rtlCol="0">
              <a:spAutoFit/>
            </a:bodyPr>
            <a:lstStyle/>
            <a:p>
              <a:pPr algn="ctr"/>
              <a:r>
                <a:rPr lang="en-US" sz="500" dirty="0"/>
                <a:t>Demo</a:t>
              </a:r>
              <a:endParaRPr lang="en-US" sz="700" dirty="0"/>
            </a:p>
          </p:txBody>
        </p:sp>
      </p:grpSp>
      <p:grpSp>
        <p:nvGrpSpPr>
          <p:cNvPr id="10" name="Group 86"/>
          <p:cNvGrpSpPr/>
          <p:nvPr/>
        </p:nvGrpSpPr>
        <p:grpSpPr>
          <a:xfrm>
            <a:off x="6257836" y="2137214"/>
            <a:ext cx="322349" cy="503832"/>
            <a:chOff x="5257800" y="2895600"/>
            <a:chExt cx="354584" cy="571010"/>
          </a:xfrm>
        </p:grpSpPr>
        <p:grpSp>
          <p:nvGrpSpPr>
            <p:cNvPr id="11" name="Group 87"/>
            <p:cNvGrpSpPr/>
            <p:nvPr/>
          </p:nvGrpSpPr>
          <p:grpSpPr>
            <a:xfrm>
              <a:off x="5257800" y="2895600"/>
              <a:ext cx="354584" cy="327663"/>
              <a:chOff x="5181599" y="1981198"/>
              <a:chExt cx="628654" cy="647705"/>
            </a:xfrm>
          </p:grpSpPr>
          <p:sp>
            <p:nvSpPr>
              <p:cNvPr id="90" name="Circular Arrow 24"/>
              <p:cNvSpPr/>
              <p:nvPr/>
            </p:nvSpPr>
            <p:spPr>
              <a:xfrm>
                <a:off x="5181599" y="1981198"/>
                <a:ext cx="628654" cy="64770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endParaRPr lang="en-US" dirty="0">
                  <a:solidFill>
                    <a:schemeClr val="tx1"/>
                  </a:solidFill>
                </a:endParaRPr>
              </a:p>
            </p:txBody>
          </p:sp>
          <p:sp>
            <p:nvSpPr>
              <p:cNvPr id="91" name="Circular Arrow 90"/>
              <p:cNvSpPr/>
              <p:nvPr/>
            </p:nvSpPr>
            <p:spPr>
              <a:xfrm rot="10800000">
                <a:off x="5181600" y="2057400"/>
                <a:ext cx="618596" cy="566741"/>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endParaRPr lang="en-US" dirty="0">
                  <a:solidFill>
                    <a:schemeClr val="tx1"/>
                  </a:solidFill>
                </a:endParaRPr>
              </a:p>
            </p:txBody>
          </p:sp>
        </p:grpSp>
        <p:sp>
          <p:nvSpPr>
            <p:cNvPr id="89" name="TextBox 88"/>
            <p:cNvSpPr txBox="1"/>
            <p:nvPr/>
          </p:nvSpPr>
          <p:spPr>
            <a:xfrm>
              <a:off x="5370734" y="2943389"/>
              <a:ext cx="132969" cy="523221"/>
            </a:xfrm>
            <a:prstGeom prst="rect">
              <a:avLst/>
            </a:prstGeom>
            <a:noFill/>
          </p:spPr>
          <p:txBody>
            <a:bodyPr wrap="square" rtlCol="0">
              <a:spAutoFit/>
            </a:bodyPr>
            <a:lstStyle/>
            <a:p>
              <a:pPr algn="ctr"/>
              <a:r>
                <a:rPr lang="en-US" b="1" dirty="0" smtClean="0"/>
                <a:t>3</a:t>
              </a:r>
              <a:endParaRPr lang="en-US" b="1" dirty="0"/>
            </a:p>
          </p:txBody>
        </p:sp>
      </p:grpSp>
      <p:grpSp>
        <p:nvGrpSpPr>
          <p:cNvPr id="12" name="Group 13"/>
          <p:cNvGrpSpPr/>
          <p:nvPr/>
        </p:nvGrpSpPr>
        <p:grpSpPr>
          <a:xfrm>
            <a:off x="6483927" y="2137212"/>
            <a:ext cx="415636" cy="268923"/>
            <a:chOff x="1467351" y="6553229"/>
            <a:chExt cx="483577" cy="457171"/>
          </a:xfrm>
        </p:grpSpPr>
        <p:sp>
          <p:nvSpPr>
            <p:cNvPr id="93" name="Isosceles Triangle 14"/>
            <p:cNvSpPr/>
            <p:nvPr/>
          </p:nvSpPr>
          <p:spPr bwMode="auto">
            <a:xfrm>
              <a:off x="1600200" y="6781800"/>
              <a:ext cx="228600" cy="228600"/>
            </a:xfrm>
            <a:prstGeom prst="triangl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ctr" defTabSz="820583" eaLnBrk="0" hangingPunct="0">
                <a:spcBef>
                  <a:spcPct val="50000"/>
                </a:spcBef>
              </a:pPr>
              <a:endParaRPr lang="en-US" sz="1000" b="0" dirty="0">
                <a:solidFill>
                  <a:schemeClr val="tx1"/>
                </a:solidFill>
                <a:latin typeface="Arial" pitchFamily="34" charset="0"/>
              </a:endParaRPr>
            </a:p>
          </p:txBody>
        </p:sp>
        <p:sp>
          <p:nvSpPr>
            <p:cNvPr id="94" name="TextBox 93"/>
            <p:cNvSpPr txBox="1"/>
            <p:nvPr/>
          </p:nvSpPr>
          <p:spPr>
            <a:xfrm>
              <a:off x="1467351" y="6553229"/>
              <a:ext cx="483577" cy="287772"/>
            </a:xfrm>
            <a:prstGeom prst="rect">
              <a:avLst/>
            </a:prstGeom>
            <a:noFill/>
          </p:spPr>
          <p:txBody>
            <a:bodyPr wrap="square" rtlCol="0">
              <a:spAutoFit/>
            </a:bodyPr>
            <a:lstStyle/>
            <a:p>
              <a:pPr algn="ctr"/>
              <a:r>
                <a:rPr lang="en-US" sz="500" dirty="0"/>
                <a:t>Demo</a:t>
              </a:r>
              <a:endParaRPr lang="en-US" sz="700" dirty="0"/>
            </a:p>
          </p:txBody>
        </p:sp>
      </p:grpSp>
      <p:grpSp>
        <p:nvGrpSpPr>
          <p:cNvPr id="13" name="Group 94"/>
          <p:cNvGrpSpPr/>
          <p:nvPr/>
        </p:nvGrpSpPr>
        <p:grpSpPr>
          <a:xfrm>
            <a:off x="5747427" y="2137214"/>
            <a:ext cx="322349" cy="503832"/>
            <a:chOff x="5257800" y="2895600"/>
            <a:chExt cx="354584" cy="571010"/>
          </a:xfrm>
        </p:grpSpPr>
        <p:grpSp>
          <p:nvGrpSpPr>
            <p:cNvPr id="14" name="Group 87"/>
            <p:cNvGrpSpPr/>
            <p:nvPr/>
          </p:nvGrpSpPr>
          <p:grpSpPr>
            <a:xfrm>
              <a:off x="5257800" y="2895600"/>
              <a:ext cx="354584" cy="327663"/>
              <a:chOff x="5181599" y="1981198"/>
              <a:chExt cx="628654" cy="647705"/>
            </a:xfrm>
          </p:grpSpPr>
          <p:sp>
            <p:nvSpPr>
              <p:cNvPr id="98" name="Circular Arrow 24"/>
              <p:cNvSpPr/>
              <p:nvPr/>
            </p:nvSpPr>
            <p:spPr>
              <a:xfrm>
                <a:off x="5181599" y="1981198"/>
                <a:ext cx="628654" cy="64770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endParaRPr lang="en-US" dirty="0">
                  <a:solidFill>
                    <a:schemeClr val="tx1"/>
                  </a:solidFill>
                </a:endParaRPr>
              </a:p>
            </p:txBody>
          </p:sp>
          <p:sp>
            <p:nvSpPr>
              <p:cNvPr id="99" name="Circular Arrow 98"/>
              <p:cNvSpPr/>
              <p:nvPr/>
            </p:nvSpPr>
            <p:spPr>
              <a:xfrm rot="10800000">
                <a:off x="5181600" y="2057400"/>
                <a:ext cx="618596" cy="566741"/>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endParaRPr lang="en-US" dirty="0">
                  <a:solidFill>
                    <a:schemeClr val="tx1"/>
                  </a:solidFill>
                </a:endParaRPr>
              </a:p>
            </p:txBody>
          </p:sp>
        </p:grpSp>
        <p:sp>
          <p:nvSpPr>
            <p:cNvPr id="97" name="TextBox 96"/>
            <p:cNvSpPr txBox="1"/>
            <p:nvPr/>
          </p:nvSpPr>
          <p:spPr>
            <a:xfrm>
              <a:off x="5370734" y="2943389"/>
              <a:ext cx="132969" cy="523221"/>
            </a:xfrm>
            <a:prstGeom prst="rect">
              <a:avLst/>
            </a:prstGeom>
            <a:noFill/>
          </p:spPr>
          <p:txBody>
            <a:bodyPr wrap="square" rtlCol="0">
              <a:spAutoFit/>
            </a:bodyPr>
            <a:lstStyle/>
            <a:p>
              <a:pPr algn="ctr"/>
              <a:r>
                <a:rPr lang="en-US" b="1" dirty="0" smtClean="0"/>
                <a:t>2</a:t>
              </a:r>
              <a:endParaRPr lang="en-US" b="1" dirty="0"/>
            </a:p>
          </p:txBody>
        </p:sp>
      </p:grpSp>
      <p:grpSp>
        <p:nvGrpSpPr>
          <p:cNvPr id="15" name="Group 13"/>
          <p:cNvGrpSpPr/>
          <p:nvPr/>
        </p:nvGrpSpPr>
        <p:grpSpPr>
          <a:xfrm>
            <a:off x="5973518" y="2137212"/>
            <a:ext cx="415636" cy="268923"/>
            <a:chOff x="1467351" y="6553229"/>
            <a:chExt cx="483577" cy="457171"/>
          </a:xfrm>
        </p:grpSpPr>
        <p:sp>
          <p:nvSpPr>
            <p:cNvPr id="101" name="Isosceles Triangle 14"/>
            <p:cNvSpPr/>
            <p:nvPr/>
          </p:nvSpPr>
          <p:spPr bwMode="auto">
            <a:xfrm>
              <a:off x="1600200" y="6781800"/>
              <a:ext cx="228600" cy="228600"/>
            </a:xfrm>
            <a:prstGeom prst="triangl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ctr" defTabSz="820583" eaLnBrk="0" hangingPunct="0">
                <a:spcBef>
                  <a:spcPct val="50000"/>
                </a:spcBef>
              </a:pPr>
              <a:endParaRPr lang="en-US" sz="1000" b="0" dirty="0">
                <a:solidFill>
                  <a:schemeClr val="tx1"/>
                </a:solidFill>
                <a:latin typeface="Arial" pitchFamily="34" charset="0"/>
              </a:endParaRPr>
            </a:p>
          </p:txBody>
        </p:sp>
        <p:sp>
          <p:nvSpPr>
            <p:cNvPr id="102" name="TextBox 101"/>
            <p:cNvSpPr txBox="1"/>
            <p:nvPr/>
          </p:nvSpPr>
          <p:spPr>
            <a:xfrm>
              <a:off x="1467351" y="6553229"/>
              <a:ext cx="483577" cy="287772"/>
            </a:xfrm>
            <a:prstGeom prst="rect">
              <a:avLst/>
            </a:prstGeom>
            <a:noFill/>
          </p:spPr>
          <p:txBody>
            <a:bodyPr wrap="square" rtlCol="0">
              <a:spAutoFit/>
            </a:bodyPr>
            <a:lstStyle/>
            <a:p>
              <a:pPr algn="ctr"/>
              <a:r>
                <a:rPr lang="en-US" sz="500" dirty="0"/>
                <a:t>Demo</a:t>
              </a:r>
              <a:endParaRPr lang="en-US" sz="700" dirty="0"/>
            </a:p>
          </p:txBody>
        </p:sp>
      </p:grpSp>
      <p:grpSp>
        <p:nvGrpSpPr>
          <p:cNvPr id="16" name="Group 102"/>
          <p:cNvGrpSpPr/>
          <p:nvPr/>
        </p:nvGrpSpPr>
        <p:grpSpPr>
          <a:xfrm>
            <a:off x="5239146" y="2137214"/>
            <a:ext cx="322349" cy="503832"/>
            <a:chOff x="5257800" y="2895600"/>
            <a:chExt cx="354584" cy="571010"/>
          </a:xfrm>
        </p:grpSpPr>
        <p:grpSp>
          <p:nvGrpSpPr>
            <p:cNvPr id="17" name="Group 87"/>
            <p:cNvGrpSpPr/>
            <p:nvPr/>
          </p:nvGrpSpPr>
          <p:grpSpPr>
            <a:xfrm>
              <a:off x="5257800" y="2895600"/>
              <a:ext cx="354584" cy="327663"/>
              <a:chOff x="5181599" y="1981198"/>
              <a:chExt cx="628654" cy="647705"/>
            </a:xfrm>
          </p:grpSpPr>
          <p:sp>
            <p:nvSpPr>
              <p:cNvPr id="106" name="Circular Arrow 24"/>
              <p:cNvSpPr/>
              <p:nvPr/>
            </p:nvSpPr>
            <p:spPr>
              <a:xfrm>
                <a:off x="5181599" y="1981198"/>
                <a:ext cx="628654" cy="64770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endParaRPr lang="en-US" dirty="0">
                  <a:solidFill>
                    <a:schemeClr val="tx1"/>
                  </a:solidFill>
                </a:endParaRPr>
              </a:p>
            </p:txBody>
          </p:sp>
          <p:sp>
            <p:nvSpPr>
              <p:cNvPr id="107" name="Circular Arrow 106"/>
              <p:cNvSpPr/>
              <p:nvPr/>
            </p:nvSpPr>
            <p:spPr>
              <a:xfrm rot="10800000">
                <a:off x="5181600" y="2057400"/>
                <a:ext cx="618596" cy="566741"/>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endParaRPr lang="en-US" dirty="0">
                  <a:solidFill>
                    <a:schemeClr val="tx1"/>
                  </a:solidFill>
                </a:endParaRPr>
              </a:p>
            </p:txBody>
          </p:sp>
        </p:grpSp>
        <p:sp>
          <p:nvSpPr>
            <p:cNvPr id="105" name="TextBox 104"/>
            <p:cNvSpPr txBox="1"/>
            <p:nvPr/>
          </p:nvSpPr>
          <p:spPr>
            <a:xfrm>
              <a:off x="5370734" y="2943389"/>
              <a:ext cx="132969" cy="523221"/>
            </a:xfrm>
            <a:prstGeom prst="rect">
              <a:avLst/>
            </a:prstGeom>
            <a:noFill/>
          </p:spPr>
          <p:txBody>
            <a:bodyPr wrap="square" rtlCol="0">
              <a:spAutoFit/>
            </a:bodyPr>
            <a:lstStyle/>
            <a:p>
              <a:pPr algn="ctr"/>
              <a:r>
                <a:rPr lang="en-US" b="1" dirty="0" smtClean="0"/>
                <a:t>1</a:t>
              </a:r>
              <a:endParaRPr lang="en-US" b="1" dirty="0"/>
            </a:p>
          </p:txBody>
        </p:sp>
      </p:grpSp>
      <p:grpSp>
        <p:nvGrpSpPr>
          <p:cNvPr id="18" name="Group 13"/>
          <p:cNvGrpSpPr/>
          <p:nvPr/>
        </p:nvGrpSpPr>
        <p:grpSpPr>
          <a:xfrm>
            <a:off x="5465237" y="2137212"/>
            <a:ext cx="415636" cy="268923"/>
            <a:chOff x="1467351" y="6553229"/>
            <a:chExt cx="483577" cy="457171"/>
          </a:xfrm>
        </p:grpSpPr>
        <p:sp>
          <p:nvSpPr>
            <p:cNvPr id="109" name="Isosceles Triangle 14"/>
            <p:cNvSpPr/>
            <p:nvPr/>
          </p:nvSpPr>
          <p:spPr bwMode="auto">
            <a:xfrm>
              <a:off x="1600200" y="6781800"/>
              <a:ext cx="228600" cy="228600"/>
            </a:xfrm>
            <a:prstGeom prst="triangl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ctr" defTabSz="820583" eaLnBrk="0" hangingPunct="0">
                <a:spcBef>
                  <a:spcPct val="50000"/>
                </a:spcBef>
              </a:pPr>
              <a:endParaRPr lang="en-US" sz="1000" b="0" dirty="0">
                <a:solidFill>
                  <a:schemeClr val="tx1"/>
                </a:solidFill>
                <a:latin typeface="Arial" pitchFamily="34" charset="0"/>
              </a:endParaRPr>
            </a:p>
          </p:txBody>
        </p:sp>
        <p:sp>
          <p:nvSpPr>
            <p:cNvPr id="110" name="TextBox 109"/>
            <p:cNvSpPr txBox="1"/>
            <p:nvPr/>
          </p:nvSpPr>
          <p:spPr>
            <a:xfrm>
              <a:off x="1467351" y="6553229"/>
              <a:ext cx="483577" cy="287772"/>
            </a:xfrm>
            <a:prstGeom prst="rect">
              <a:avLst/>
            </a:prstGeom>
            <a:noFill/>
          </p:spPr>
          <p:txBody>
            <a:bodyPr wrap="square" rtlCol="0">
              <a:spAutoFit/>
            </a:bodyPr>
            <a:lstStyle/>
            <a:p>
              <a:pPr algn="ctr"/>
              <a:r>
                <a:rPr lang="en-US" sz="500" dirty="0"/>
                <a:t>Demo</a:t>
              </a:r>
              <a:endParaRPr lang="en-US" sz="700" dirty="0"/>
            </a:p>
          </p:txBody>
        </p:sp>
      </p:grpSp>
      <p:grpSp>
        <p:nvGrpSpPr>
          <p:cNvPr id="19" name="Group 110"/>
          <p:cNvGrpSpPr/>
          <p:nvPr/>
        </p:nvGrpSpPr>
        <p:grpSpPr>
          <a:xfrm>
            <a:off x="4914669" y="2137214"/>
            <a:ext cx="322349" cy="503832"/>
            <a:chOff x="5257800" y="2895600"/>
            <a:chExt cx="354584" cy="571010"/>
          </a:xfrm>
        </p:grpSpPr>
        <p:grpSp>
          <p:nvGrpSpPr>
            <p:cNvPr id="20" name="Group 87"/>
            <p:cNvGrpSpPr/>
            <p:nvPr/>
          </p:nvGrpSpPr>
          <p:grpSpPr>
            <a:xfrm>
              <a:off x="5257800" y="2895600"/>
              <a:ext cx="354584" cy="327663"/>
              <a:chOff x="5181599" y="1981198"/>
              <a:chExt cx="628654" cy="647705"/>
            </a:xfrm>
          </p:grpSpPr>
          <p:sp>
            <p:nvSpPr>
              <p:cNvPr id="114" name="Circular Arrow 24"/>
              <p:cNvSpPr/>
              <p:nvPr/>
            </p:nvSpPr>
            <p:spPr>
              <a:xfrm>
                <a:off x="5181599" y="1981198"/>
                <a:ext cx="628654" cy="64770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endParaRPr lang="en-US" dirty="0">
                  <a:solidFill>
                    <a:schemeClr val="tx1"/>
                  </a:solidFill>
                </a:endParaRPr>
              </a:p>
            </p:txBody>
          </p:sp>
          <p:sp>
            <p:nvSpPr>
              <p:cNvPr id="115" name="Circular Arrow 114"/>
              <p:cNvSpPr/>
              <p:nvPr/>
            </p:nvSpPr>
            <p:spPr>
              <a:xfrm rot="10800000">
                <a:off x="5181600" y="2057400"/>
                <a:ext cx="618596" cy="566741"/>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endParaRPr lang="en-US" dirty="0">
                  <a:solidFill>
                    <a:schemeClr val="tx1"/>
                  </a:solidFill>
                </a:endParaRPr>
              </a:p>
            </p:txBody>
          </p:sp>
        </p:grpSp>
        <p:sp>
          <p:nvSpPr>
            <p:cNvPr id="113" name="TextBox 112"/>
            <p:cNvSpPr txBox="1"/>
            <p:nvPr/>
          </p:nvSpPr>
          <p:spPr>
            <a:xfrm>
              <a:off x="5370734" y="2943389"/>
              <a:ext cx="132969" cy="523221"/>
            </a:xfrm>
            <a:prstGeom prst="rect">
              <a:avLst/>
            </a:prstGeom>
            <a:noFill/>
          </p:spPr>
          <p:txBody>
            <a:bodyPr wrap="square" rtlCol="0">
              <a:spAutoFit/>
            </a:bodyPr>
            <a:lstStyle/>
            <a:p>
              <a:pPr algn="ctr"/>
              <a:r>
                <a:rPr lang="en-US" b="1" dirty="0" smtClean="0"/>
                <a:t>0</a:t>
              </a:r>
              <a:endParaRPr lang="en-US" b="1" dirty="0"/>
            </a:p>
          </p:txBody>
        </p:sp>
      </p:grpSp>
      <p:sp>
        <p:nvSpPr>
          <p:cNvPr id="116" name="TextBox 115"/>
          <p:cNvSpPr txBox="1"/>
          <p:nvPr/>
        </p:nvSpPr>
        <p:spPr>
          <a:xfrm>
            <a:off x="8007927" y="1916832"/>
            <a:ext cx="484909" cy="1190855"/>
          </a:xfrm>
          <a:prstGeom prst="rect">
            <a:avLst/>
          </a:prstGeom>
          <a:noFill/>
        </p:spPr>
        <p:txBody>
          <a:bodyPr wrap="square" lIns="82058" tIns="41029" rIns="82058" bIns="41029" rtlCol="0">
            <a:spAutoFit/>
          </a:bodyPr>
          <a:lstStyle/>
          <a:p>
            <a:r>
              <a:rPr lang="en-US" dirty="0" smtClean="0"/>
              <a:t>UAT</a:t>
            </a:r>
            <a:endParaRPr lang="en-US" dirty="0"/>
          </a:p>
        </p:txBody>
      </p:sp>
      <p:cxnSp>
        <p:nvCxnSpPr>
          <p:cNvPr id="69" name="Straight Connector 68"/>
          <p:cNvCxnSpPr/>
          <p:nvPr/>
        </p:nvCxnSpPr>
        <p:spPr bwMode="auto">
          <a:xfrm rot="10800000" flipV="1">
            <a:off x="1454727" y="2406152"/>
            <a:ext cx="3761596" cy="806824"/>
          </a:xfrm>
          <a:prstGeom prst="line">
            <a:avLst/>
          </a:prstGeom>
          <a:noFill/>
          <a:ln w="9525" cap="flat" cmpd="sng" algn="ctr">
            <a:solidFill>
              <a:srgbClr val="808080"/>
            </a:solidFill>
            <a:prstDash val="solid"/>
            <a:round/>
            <a:headEnd type="none" w="med" len="med"/>
            <a:tailEnd type="none" w="med" len="med"/>
          </a:ln>
          <a:effectLst/>
        </p:spPr>
      </p:cxnSp>
      <p:sp>
        <p:nvSpPr>
          <p:cNvPr id="74" name="Text Box 6"/>
          <p:cNvSpPr txBox="1">
            <a:spLocks noChangeArrowheads="1"/>
          </p:cNvSpPr>
          <p:nvPr>
            <p:custDataLst>
              <p:tags r:id="rId2"/>
            </p:custDataLst>
          </p:nvPr>
        </p:nvSpPr>
        <p:spPr bwMode="gray">
          <a:xfrm>
            <a:off x="1454727" y="3201907"/>
            <a:ext cx="2889895" cy="266318"/>
          </a:xfrm>
          <a:prstGeom prst="rect">
            <a:avLst/>
          </a:prstGeom>
          <a:solidFill>
            <a:schemeClr val="bg2"/>
          </a:solidFill>
          <a:ln w="9525">
            <a:solidFill>
              <a:schemeClr val="bg2"/>
            </a:solidFill>
            <a:miter lim="800000"/>
            <a:headEnd/>
            <a:tailEnd/>
          </a:ln>
          <a:effectLst>
            <a:outerShdw dist="64008" dir="5400000" algn="ctr" rotWithShape="0">
              <a:srgbClr val="FFFFFF"/>
            </a:outerShdw>
          </a:effectLst>
        </p:spPr>
        <p:txBody>
          <a:bodyPr wrap="square" lIns="41015" tIns="32811" rIns="82030" bIns="32811" anchor="b">
            <a:spAutoFit/>
          </a:bodyPr>
          <a:lstStyle/>
          <a:p>
            <a:pPr algn="ctr" defTabSz="866170" eaLnBrk="0" hangingPunct="0">
              <a:defRPr/>
            </a:pPr>
            <a:r>
              <a:rPr lang="en-US" sz="1300" dirty="0">
                <a:solidFill>
                  <a:schemeClr val="bg1"/>
                </a:solidFill>
                <a:ea typeface="LF_Kai"/>
              </a:rPr>
              <a:t>Iteration 1</a:t>
            </a:r>
          </a:p>
        </p:txBody>
      </p:sp>
      <p:cxnSp>
        <p:nvCxnSpPr>
          <p:cNvPr id="76" name="Straight Connector 75"/>
          <p:cNvCxnSpPr/>
          <p:nvPr/>
        </p:nvCxnSpPr>
        <p:spPr bwMode="auto">
          <a:xfrm rot="10800000" flipV="1">
            <a:off x="4364182" y="2406152"/>
            <a:ext cx="1246909" cy="806824"/>
          </a:xfrm>
          <a:prstGeom prst="line">
            <a:avLst/>
          </a:prstGeom>
          <a:noFill/>
          <a:ln w="9525" cap="flat" cmpd="sng" algn="ctr">
            <a:solidFill>
              <a:srgbClr val="808080"/>
            </a:solidFill>
            <a:prstDash val="solid"/>
            <a:round/>
            <a:headEnd type="none" w="med" len="med"/>
            <a:tailEnd type="none" w="med" len="med"/>
          </a:ln>
          <a:effectLst/>
        </p:spPr>
      </p:cxnSp>
      <p:cxnSp>
        <p:nvCxnSpPr>
          <p:cNvPr id="95" name="Straight Connector 94"/>
          <p:cNvCxnSpPr/>
          <p:nvPr/>
        </p:nvCxnSpPr>
        <p:spPr bwMode="auto">
          <a:xfrm rot="10800000" flipV="1">
            <a:off x="4502729" y="2406152"/>
            <a:ext cx="1246912" cy="806824"/>
          </a:xfrm>
          <a:prstGeom prst="line">
            <a:avLst/>
          </a:prstGeom>
          <a:noFill/>
          <a:ln w="9525" cap="flat" cmpd="sng" algn="ctr">
            <a:solidFill>
              <a:srgbClr val="808080"/>
            </a:solidFill>
            <a:prstDash val="solid"/>
            <a:round/>
            <a:headEnd type="none" w="med" len="med"/>
            <a:tailEnd type="none" w="med" len="med"/>
          </a:ln>
          <a:effectLst/>
        </p:spPr>
      </p:cxnSp>
      <p:sp>
        <p:nvSpPr>
          <p:cNvPr id="96" name="Text Box 6"/>
          <p:cNvSpPr txBox="1">
            <a:spLocks noChangeArrowheads="1"/>
          </p:cNvSpPr>
          <p:nvPr>
            <p:custDataLst>
              <p:tags r:id="rId3"/>
            </p:custDataLst>
          </p:nvPr>
        </p:nvSpPr>
        <p:spPr bwMode="gray">
          <a:xfrm>
            <a:off x="4502728" y="3201907"/>
            <a:ext cx="3186545" cy="266318"/>
          </a:xfrm>
          <a:prstGeom prst="rect">
            <a:avLst/>
          </a:prstGeom>
          <a:solidFill>
            <a:schemeClr val="bg2"/>
          </a:solidFill>
          <a:ln w="9525">
            <a:solidFill>
              <a:schemeClr val="bg2"/>
            </a:solidFill>
            <a:miter lim="800000"/>
            <a:headEnd/>
            <a:tailEnd/>
          </a:ln>
          <a:effectLst>
            <a:outerShdw dist="64008" dir="5400000" algn="ctr" rotWithShape="0">
              <a:srgbClr val="FFFFFF"/>
            </a:outerShdw>
          </a:effectLst>
        </p:spPr>
        <p:txBody>
          <a:bodyPr wrap="square" lIns="41015" tIns="32811" rIns="82030" bIns="32811" anchor="b">
            <a:spAutoFit/>
          </a:bodyPr>
          <a:lstStyle/>
          <a:p>
            <a:pPr algn="ctr" defTabSz="866170" eaLnBrk="0" hangingPunct="0">
              <a:defRPr/>
            </a:pPr>
            <a:r>
              <a:rPr lang="en-US" sz="1300" dirty="0">
                <a:solidFill>
                  <a:schemeClr val="bg1"/>
                </a:solidFill>
                <a:ea typeface="LF_Kai"/>
              </a:rPr>
              <a:t>Iteration 2</a:t>
            </a:r>
          </a:p>
        </p:txBody>
      </p:sp>
      <p:cxnSp>
        <p:nvCxnSpPr>
          <p:cNvPr id="100" name="Straight Connector 99"/>
          <p:cNvCxnSpPr/>
          <p:nvPr/>
        </p:nvCxnSpPr>
        <p:spPr bwMode="auto">
          <a:xfrm>
            <a:off x="6096000" y="2406152"/>
            <a:ext cx="1593273" cy="806824"/>
          </a:xfrm>
          <a:prstGeom prst="line">
            <a:avLst/>
          </a:prstGeom>
          <a:noFill/>
          <a:ln w="9525" cap="flat" cmpd="sng" algn="ctr">
            <a:solidFill>
              <a:srgbClr val="808080"/>
            </a:solidFill>
            <a:prstDash val="solid"/>
            <a:round/>
            <a:headEnd type="none" w="med" len="med"/>
            <a:tailEnd type="none" w="med" len="med"/>
          </a:ln>
          <a:effectLst/>
        </p:spPr>
      </p:cxnSp>
      <p:graphicFrame>
        <p:nvGraphicFramePr>
          <p:cNvPr id="124" name="Table 123"/>
          <p:cNvGraphicFramePr>
            <a:graphicFrameLocks noGrp="1"/>
          </p:cNvGraphicFramePr>
          <p:nvPr>
            <p:extLst>
              <p:ext uri="{D42A27DB-BD31-4B8C-83A1-F6EECF244321}">
                <p14:modId xmlns:p14="http://schemas.microsoft.com/office/powerpoint/2010/main" val="1354389084"/>
              </p:ext>
            </p:extLst>
          </p:nvPr>
        </p:nvGraphicFramePr>
        <p:xfrm>
          <a:off x="3203848" y="3573016"/>
          <a:ext cx="831273" cy="1501322"/>
        </p:xfrm>
        <a:graphic>
          <a:graphicData uri="http://schemas.openxmlformats.org/drawingml/2006/table">
            <a:tbl>
              <a:tblPr firstRow="1" bandRow="1">
                <a:tableStyleId>{5C22544A-7EE6-4342-B048-85BDC9FD1C3A}</a:tableStyleId>
              </a:tblPr>
              <a:tblGrid>
                <a:gridCol w="831273"/>
              </a:tblGrid>
              <a:tr h="275062">
                <a:tc>
                  <a:txBody>
                    <a:bodyPr/>
                    <a:lstStyle/>
                    <a:p>
                      <a:r>
                        <a:rPr lang="en-US" sz="700" dirty="0" smtClean="0">
                          <a:latin typeface="+mj-lt"/>
                        </a:rPr>
                        <a:t>Product Backlog</a:t>
                      </a:r>
                      <a:endParaRPr lang="en-US" sz="700" dirty="0">
                        <a:latin typeface="+mj-lt"/>
                      </a:endParaRPr>
                    </a:p>
                  </a:txBody>
                  <a:tcPr marL="83127" marR="83127" marT="40341" marB="40341"/>
                </a:tc>
              </a:tr>
              <a:tr h="241456">
                <a:tc>
                  <a:txBody>
                    <a:bodyPr/>
                    <a:lstStyle/>
                    <a:p>
                      <a:r>
                        <a:rPr lang="en-US" sz="700" dirty="0" smtClean="0">
                          <a:latin typeface="+mj-lt"/>
                        </a:rPr>
                        <a:t>User Story </a:t>
                      </a:r>
                      <a:r>
                        <a:rPr lang="en-US" sz="700" baseline="0" dirty="0" smtClean="0">
                          <a:latin typeface="+mj-lt"/>
                        </a:rPr>
                        <a:t>1</a:t>
                      </a:r>
                      <a:endParaRPr lang="en-US" sz="700" dirty="0">
                        <a:latin typeface="+mj-lt"/>
                      </a:endParaRPr>
                    </a:p>
                  </a:txBody>
                  <a:tcPr marL="83127" marR="83127" marT="40341" marB="40341"/>
                </a:tc>
              </a:tr>
              <a:tr h="2414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dirty="0" smtClean="0">
                          <a:solidFill>
                            <a:schemeClr val="dk1"/>
                          </a:solidFill>
                          <a:latin typeface="+mn-lt"/>
                          <a:ea typeface="+mn-ea"/>
                          <a:cs typeface="+mn-cs"/>
                        </a:rPr>
                        <a:t>User</a:t>
                      </a:r>
                      <a:r>
                        <a:rPr lang="en-US" sz="700" kern="1200" baseline="0" dirty="0" smtClean="0">
                          <a:solidFill>
                            <a:schemeClr val="dk1"/>
                          </a:solidFill>
                          <a:latin typeface="+mn-lt"/>
                          <a:ea typeface="+mn-ea"/>
                          <a:cs typeface="+mn-cs"/>
                        </a:rPr>
                        <a:t> Story 2</a:t>
                      </a:r>
                      <a:endParaRPr lang="en-US" sz="700" kern="1200" dirty="0" smtClean="0">
                        <a:solidFill>
                          <a:schemeClr val="dk1"/>
                        </a:solidFill>
                        <a:latin typeface="+mn-lt"/>
                        <a:ea typeface="+mn-ea"/>
                        <a:cs typeface="+mn-cs"/>
                      </a:endParaRPr>
                    </a:p>
                  </a:txBody>
                  <a:tcPr marL="83127" marR="83127" marT="40341" marB="40341"/>
                </a:tc>
              </a:tr>
              <a:tr h="2414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dirty="0" smtClean="0">
                          <a:solidFill>
                            <a:schemeClr val="dk1"/>
                          </a:solidFill>
                          <a:latin typeface="+mn-lt"/>
                          <a:ea typeface="+mn-ea"/>
                          <a:cs typeface="+mn-cs"/>
                        </a:rPr>
                        <a:t>User Story </a:t>
                      </a:r>
                      <a:r>
                        <a:rPr lang="en-US" sz="700" kern="1200" baseline="0" dirty="0" smtClean="0">
                          <a:solidFill>
                            <a:schemeClr val="dk1"/>
                          </a:solidFill>
                          <a:latin typeface="+mn-lt"/>
                          <a:ea typeface="+mn-ea"/>
                          <a:cs typeface="+mn-cs"/>
                        </a:rPr>
                        <a:t>3</a:t>
                      </a:r>
                      <a:endParaRPr lang="en-US" sz="700" kern="1200" dirty="0" smtClean="0">
                        <a:solidFill>
                          <a:schemeClr val="dk1"/>
                        </a:solidFill>
                        <a:latin typeface="+mn-lt"/>
                        <a:ea typeface="+mn-ea"/>
                        <a:cs typeface="+mn-cs"/>
                      </a:endParaRPr>
                    </a:p>
                  </a:txBody>
                  <a:tcPr marL="83127" marR="83127" marT="40341" marB="40341"/>
                </a:tc>
              </a:tr>
              <a:tr h="2414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dirty="0" smtClean="0">
                          <a:solidFill>
                            <a:schemeClr val="dk1"/>
                          </a:solidFill>
                          <a:latin typeface="+mn-lt"/>
                          <a:ea typeface="+mn-ea"/>
                          <a:cs typeface="+mn-cs"/>
                        </a:rPr>
                        <a:t>User Story </a:t>
                      </a:r>
                      <a:r>
                        <a:rPr lang="en-US" sz="700" kern="1200" baseline="0" dirty="0" smtClean="0">
                          <a:solidFill>
                            <a:schemeClr val="dk1"/>
                          </a:solidFill>
                          <a:latin typeface="+mn-lt"/>
                          <a:ea typeface="+mn-ea"/>
                          <a:cs typeface="+mn-cs"/>
                        </a:rPr>
                        <a:t>4</a:t>
                      </a:r>
                      <a:endParaRPr lang="en-US" sz="700" kern="1200" dirty="0" smtClean="0">
                        <a:solidFill>
                          <a:schemeClr val="dk1"/>
                        </a:solidFill>
                        <a:latin typeface="+mn-lt"/>
                        <a:ea typeface="+mn-ea"/>
                        <a:cs typeface="+mn-cs"/>
                      </a:endParaRPr>
                    </a:p>
                  </a:txBody>
                  <a:tcPr marL="83127" marR="83127" marT="40341" marB="40341"/>
                </a:tc>
              </a:tr>
              <a:tr h="2414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dirty="0" smtClean="0">
                          <a:solidFill>
                            <a:schemeClr val="dk1"/>
                          </a:solidFill>
                          <a:latin typeface="+mn-lt"/>
                          <a:ea typeface="+mn-ea"/>
                          <a:cs typeface="+mn-cs"/>
                        </a:rPr>
                        <a:t>User Story 5</a:t>
                      </a:r>
                    </a:p>
                  </a:txBody>
                  <a:tcPr marL="83127" marR="83127" marT="40341" marB="40341"/>
                </a:tc>
              </a:tr>
            </a:tbl>
          </a:graphicData>
        </a:graphic>
      </p:graphicFrame>
      <p:graphicFrame>
        <p:nvGraphicFramePr>
          <p:cNvPr id="125" name="Table 124"/>
          <p:cNvGraphicFramePr>
            <a:graphicFrameLocks noGrp="1"/>
          </p:cNvGraphicFramePr>
          <p:nvPr>
            <p:extLst>
              <p:ext uri="{D42A27DB-BD31-4B8C-83A1-F6EECF244321}">
                <p14:modId xmlns:p14="http://schemas.microsoft.com/office/powerpoint/2010/main" val="1770230954"/>
              </p:ext>
            </p:extLst>
          </p:nvPr>
        </p:nvGraphicFramePr>
        <p:xfrm>
          <a:off x="1454727" y="3616388"/>
          <a:ext cx="969818" cy="881445"/>
        </p:xfrm>
        <a:graphic>
          <a:graphicData uri="http://schemas.openxmlformats.org/drawingml/2006/table">
            <a:tbl>
              <a:tblPr firstRow="1" bandRow="1">
                <a:tableStyleId>{5C22544A-7EE6-4342-B048-85BDC9FD1C3A}</a:tableStyleId>
              </a:tblPr>
              <a:tblGrid>
                <a:gridCol w="969818"/>
              </a:tblGrid>
              <a:tr h="316668">
                <a:tc>
                  <a:txBody>
                    <a:bodyPr/>
                    <a:lstStyle/>
                    <a:p>
                      <a:r>
                        <a:rPr lang="en-US" sz="700" dirty="0" smtClean="0">
                          <a:latin typeface="+mj-lt"/>
                        </a:rPr>
                        <a:t>Product Backlog</a:t>
                      </a:r>
                      <a:endParaRPr lang="en-US" sz="700" dirty="0">
                        <a:latin typeface="+mj-lt"/>
                      </a:endParaRPr>
                    </a:p>
                  </a:txBody>
                  <a:tcPr marL="83127" marR="83127" marT="40341" marB="40341"/>
                </a:tc>
              </a:tr>
              <a:tr h="188259">
                <a:tc>
                  <a:txBody>
                    <a:bodyPr/>
                    <a:lstStyle/>
                    <a:p>
                      <a:r>
                        <a:rPr lang="en-US" sz="700" dirty="0" smtClean="0">
                          <a:latin typeface="+mj-lt"/>
                        </a:rPr>
                        <a:t>User Story</a:t>
                      </a:r>
                      <a:r>
                        <a:rPr lang="en-US" sz="700" baseline="0" dirty="0" smtClean="0">
                          <a:latin typeface="+mj-lt"/>
                        </a:rPr>
                        <a:t> 1</a:t>
                      </a:r>
                      <a:endParaRPr lang="en-US" sz="700" dirty="0">
                        <a:latin typeface="+mj-lt"/>
                      </a:endParaRPr>
                    </a:p>
                  </a:txBody>
                  <a:tcPr marL="83127" marR="83127" marT="40341" marB="40341"/>
                </a:tc>
              </a:tr>
              <a:tr h="1882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baseline="0" dirty="0" smtClean="0">
                          <a:solidFill>
                            <a:schemeClr val="dk1"/>
                          </a:solidFill>
                          <a:latin typeface="+mn-lt"/>
                          <a:ea typeface="+mn-ea"/>
                          <a:cs typeface="+mn-cs"/>
                        </a:rPr>
                        <a:t>User Story 2</a:t>
                      </a:r>
                      <a:endParaRPr lang="en-US" sz="700" kern="1200" dirty="0" smtClean="0">
                        <a:solidFill>
                          <a:schemeClr val="dk1"/>
                        </a:solidFill>
                        <a:latin typeface="+mn-lt"/>
                        <a:ea typeface="+mn-ea"/>
                        <a:cs typeface="+mn-cs"/>
                      </a:endParaRPr>
                    </a:p>
                  </a:txBody>
                  <a:tcPr marL="83127" marR="83127" marT="40341" marB="40341"/>
                </a:tc>
              </a:tr>
              <a:tr h="1882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dirty="0" smtClean="0">
                          <a:solidFill>
                            <a:schemeClr val="dk1"/>
                          </a:solidFill>
                          <a:latin typeface="+mn-lt"/>
                          <a:ea typeface="+mn-ea"/>
                          <a:cs typeface="+mn-cs"/>
                        </a:rPr>
                        <a:t>User Story </a:t>
                      </a:r>
                      <a:r>
                        <a:rPr lang="en-US" sz="700" kern="1200" baseline="0" dirty="0" smtClean="0">
                          <a:solidFill>
                            <a:schemeClr val="dk1"/>
                          </a:solidFill>
                          <a:latin typeface="+mn-lt"/>
                          <a:ea typeface="+mn-ea"/>
                          <a:cs typeface="+mn-cs"/>
                        </a:rPr>
                        <a:t>3</a:t>
                      </a:r>
                      <a:endParaRPr lang="en-US" sz="700" kern="1200" dirty="0" smtClean="0">
                        <a:solidFill>
                          <a:schemeClr val="dk1"/>
                        </a:solidFill>
                        <a:latin typeface="+mn-lt"/>
                        <a:ea typeface="+mn-ea"/>
                        <a:cs typeface="+mn-cs"/>
                      </a:endParaRPr>
                    </a:p>
                  </a:txBody>
                  <a:tcPr marL="83127" marR="83127" marT="40341" marB="40341"/>
                </a:tc>
              </a:tr>
            </a:tbl>
          </a:graphicData>
        </a:graphic>
      </p:graphicFrame>
      <p:sp>
        <p:nvSpPr>
          <p:cNvPr id="129" name="TextBox 128"/>
          <p:cNvSpPr txBox="1"/>
          <p:nvPr/>
        </p:nvSpPr>
        <p:spPr>
          <a:xfrm>
            <a:off x="2563091" y="3011271"/>
            <a:ext cx="623455" cy="221359"/>
          </a:xfrm>
          <a:prstGeom prst="rect">
            <a:avLst/>
          </a:prstGeom>
          <a:noFill/>
        </p:spPr>
        <p:txBody>
          <a:bodyPr wrap="square" lIns="82058" tIns="41029" rIns="82058" bIns="41029" rtlCol="0">
            <a:spAutoFit/>
          </a:bodyPr>
          <a:lstStyle/>
          <a:p>
            <a:r>
              <a:rPr lang="en-US" sz="900" dirty="0"/>
              <a:t>2 Weeks</a:t>
            </a:r>
          </a:p>
        </p:txBody>
      </p:sp>
      <p:sp>
        <p:nvSpPr>
          <p:cNvPr id="130" name="TextBox 129"/>
          <p:cNvSpPr txBox="1"/>
          <p:nvPr/>
        </p:nvSpPr>
        <p:spPr>
          <a:xfrm>
            <a:off x="5749636" y="3011270"/>
            <a:ext cx="623455" cy="221359"/>
          </a:xfrm>
          <a:prstGeom prst="rect">
            <a:avLst/>
          </a:prstGeom>
          <a:noFill/>
        </p:spPr>
        <p:txBody>
          <a:bodyPr wrap="square" lIns="82058" tIns="41029" rIns="82058" bIns="41029" rtlCol="0">
            <a:spAutoFit/>
          </a:bodyPr>
          <a:lstStyle/>
          <a:p>
            <a:r>
              <a:rPr lang="en-US" sz="900" dirty="0"/>
              <a:t>2 Weeks</a:t>
            </a:r>
          </a:p>
        </p:txBody>
      </p:sp>
      <p:cxnSp>
        <p:nvCxnSpPr>
          <p:cNvPr id="141" name="Straight Connector 140"/>
          <p:cNvCxnSpPr/>
          <p:nvPr/>
        </p:nvCxnSpPr>
        <p:spPr bwMode="auto">
          <a:xfrm>
            <a:off x="277091" y="5162800"/>
            <a:ext cx="8520545" cy="0"/>
          </a:xfrm>
          <a:prstGeom prst="line">
            <a:avLst/>
          </a:prstGeom>
          <a:noFill/>
          <a:ln w="9525" cap="flat" cmpd="sng" algn="ctr">
            <a:solidFill>
              <a:srgbClr val="808080"/>
            </a:solidFill>
            <a:prstDash val="solid"/>
            <a:round/>
            <a:headEnd type="none" w="med" len="med"/>
            <a:tailEnd type="none" w="med" len="med"/>
          </a:ln>
          <a:effectLst/>
        </p:spPr>
      </p:cxnSp>
      <p:sp>
        <p:nvSpPr>
          <p:cNvPr id="142" name="Rounded Rectangular Callout 141"/>
          <p:cNvSpPr/>
          <p:nvPr/>
        </p:nvSpPr>
        <p:spPr bwMode="auto">
          <a:xfrm>
            <a:off x="1454727" y="4653136"/>
            <a:ext cx="2037153" cy="648072"/>
          </a:xfrm>
          <a:prstGeom prst="wedgeRoundRectCallout">
            <a:avLst>
              <a:gd name="adj1" fmla="val 6291"/>
              <a:gd name="adj2" fmla="val -1029"/>
              <a:gd name="adj3" fmla="val 16667"/>
            </a:avLst>
          </a:prstGeom>
          <a:solidFill>
            <a:srgbClr val="FFFF99"/>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41029" tIns="41029" rIns="41029" bIns="41029" numCol="1" rtlCol="0" anchor="ctr" anchorCtr="0" compatLnSpc="1">
            <a:prstTxWarp prst="textNoShape">
              <a:avLst/>
            </a:prstTxWarp>
          </a:bodyPr>
          <a:lstStyle/>
          <a:p>
            <a:pPr defTabSz="820583" eaLnBrk="0" hangingPunct="0">
              <a:spcBef>
                <a:spcPct val="50000"/>
              </a:spcBef>
            </a:pPr>
            <a:r>
              <a:rPr lang="en-US" sz="1000" b="0" dirty="0">
                <a:solidFill>
                  <a:schemeClr val="tx1"/>
                </a:solidFill>
                <a:latin typeface="Arial" pitchFamily="34" charset="0"/>
              </a:rPr>
              <a:t>Concept team has daily meetings with business and </a:t>
            </a:r>
            <a:r>
              <a:rPr lang="en-US" sz="1000" b="0" dirty="0" smtClean="0">
                <a:solidFill>
                  <a:schemeClr val="tx1"/>
                </a:solidFill>
                <a:latin typeface="Arial" pitchFamily="34" charset="0"/>
              </a:rPr>
              <a:t>SMRs </a:t>
            </a:r>
            <a:r>
              <a:rPr lang="en-US" sz="1000" b="0" dirty="0">
                <a:solidFill>
                  <a:schemeClr val="tx1"/>
                </a:solidFill>
                <a:latin typeface="Arial" pitchFamily="34" charset="0"/>
              </a:rPr>
              <a:t>to add to the product backlog.</a:t>
            </a:r>
          </a:p>
        </p:txBody>
      </p:sp>
      <p:sp>
        <p:nvSpPr>
          <p:cNvPr id="149" name="Down Arrow 148"/>
          <p:cNvSpPr/>
          <p:nvPr/>
        </p:nvSpPr>
        <p:spPr bwMode="auto">
          <a:xfrm rot="16200000">
            <a:off x="2705608" y="3862509"/>
            <a:ext cx="268941" cy="583523"/>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41029" tIns="41029" rIns="41029" bIns="41029" numCol="1" rtlCol="0" anchor="ctr" anchorCtr="0" compatLnSpc="1">
            <a:prstTxWarp prst="textNoShape">
              <a:avLst/>
            </a:prstTxWarp>
          </a:bodyPr>
          <a:lstStyle/>
          <a:p>
            <a:pPr algn="ctr" defTabSz="820583" eaLnBrk="0" hangingPunct="0">
              <a:spcBef>
                <a:spcPct val="50000"/>
              </a:spcBef>
            </a:pPr>
            <a:endParaRPr lang="en-US" sz="1000" b="0" dirty="0">
              <a:solidFill>
                <a:schemeClr val="tx1"/>
              </a:solidFill>
              <a:latin typeface="Arial" pitchFamily="34" charset="0"/>
            </a:endParaRPr>
          </a:p>
        </p:txBody>
      </p:sp>
      <p:sp>
        <p:nvSpPr>
          <p:cNvPr id="151" name="Rectangle 150"/>
          <p:cNvSpPr/>
          <p:nvPr/>
        </p:nvSpPr>
        <p:spPr bwMode="auto">
          <a:xfrm>
            <a:off x="138544" y="3750859"/>
            <a:ext cx="1193095" cy="1046293"/>
          </a:xfrm>
          <a:prstGeom prst="rect">
            <a:avLst/>
          </a:prstGeom>
          <a:solidFill>
            <a:srgbClr val="E1AD00"/>
          </a:solidFill>
          <a:ln w="9525" cap="flat" cmpd="sng" algn="ctr">
            <a:solidFill>
              <a:srgbClr val="808080"/>
            </a:solidFill>
            <a:prstDash val="solid"/>
            <a:round/>
            <a:headEnd type="none" w="med" len="med"/>
            <a:tailEnd type="none" w="med" len="med"/>
          </a:ln>
          <a:effectLst/>
        </p:spPr>
        <p:txBody>
          <a:bodyPr vert="horz" wrap="none" lIns="41029" tIns="41029" rIns="41029" bIns="41029" numCol="1" rtlCol="0" anchor="t" anchorCtr="0" compatLnSpc="1">
            <a:prstTxWarp prst="textNoShape">
              <a:avLst/>
            </a:prstTxWarp>
          </a:bodyPr>
          <a:lstStyle/>
          <a:p>
            <a:pPr defTabSz="820583" eaLnBrk="0" hangingPunct="0">
              <a:spcBef>
                <a:spcPct val="50000"/>
              </a:spcBef>
            </a:pPr>
            <a:r>
              <a:rPr lang="en-US" sz="1100" dirty="0">
                <a:latin typeface="Arial" pitchFamily="34" charset="0"/>
              </a:rPr>
              <a:t>Concept Team</a:t>
            </a:r>
          </a:p>
          <a:p>
            <a:pPr defTabSz="820583" eaLnBrk="0" hangingPunct="0">
              <a:spcBef>
                <a:spcPct val="50000"/>
              </a:spcBef>
            </a:pPr>
            <a:r>
              <a:rPr lang="en-US" sz="800" dirty="0"/>
              <a:t>Product Owner(s)</a:t>
            </a:r>
          </a:p>
          <a:p>
            <a:pPr defTabSz="820583" eaLnBrk="0" hangingPunct="0">
              <a:spcBef>
                <a:spcPct val="50000"/>
              </a:spcBef>
            </a:pPr>
            <a:r>
              <a:rPr lang="en-US" sz="800" dirty="0"/>
              <a:t>Story Authors</a:t>
            </a:r>
            <a:endParaRPr lang="en-US" sz="800" b="0" dirty="0">
              <a:latin typeface="Arial" pitchFamily="34" charset="0"/>
            </a:endParaRPr>
          </a:p>
          <a:p>
            <a:pPr defTabSz="820583" eaLnBrk="0" hangingPunct="0">
              <a:spcBef>
                <a:spcPct val="50000"/>
              </a:spcBef>
            </a:pPr>
            <a:endParaRPr lang="en-US" sz="800" b="0" dirty="0">
              <a:latin typeface="Arial" pitchFamily="34" charset="0"/>
            </a:endParaRPr>
          </a:p>
        </p:txBody>
      </p:sp>
      <p:sp>
        <p:nvSpPr>
          <p:cNvPr id="152" name="Rectangle 151"/>
          <p:cNvSpPr/>
          <p:nvPr/>
        </p:nvSpPr>
        <p:spPr bwMode="auto">
          <a:xfrm>
            <a:off x="138544" y="5230035"/>
            <a:ext cx="1193095" cy="935269"/>
          </a:xfrm>
          <a:prstGeom prst="rect">
            <a:avLst/>
          </a:prstGeom>
          <a:solidFill>
            <a:srgbClr val="E1AD00"/>
          </a:solidFill>
          <a:ln w="9525" cap="flat" cmpd="sng" algn="ctr">
            <a:solidFill>
              <a:srgbClr val="808080"/>
            </a:solidFill>
            <a:prstDash val="solid"/>
            <a:round/>
            <a:headEnd type="none" w="med" len="med"/>
            <a:tailEnd type="none" w="med" len="med"/>
          </a:ln>
          <a:effectLst/>
        </p:spPr>
        <p:txBody>
          <a:bodyPr vert="horz" wrap="none" lIns="41029" tIns="41029" rIns="41029" bIns="41029" numCol="1" rtlCol="0" anchor="t" anchorCtr="0" compatLnSpc="1">
            <a:prstTxWarp prst="textNoShape">
              <a:avLst/>
            </a:prstTxWarp>
          </a:bodyPr>
          <a:lstStyle/>
          <a:p>
            <a:pPr defTabSz="820583" eaLnBrk="0" hangingPunct="0">
              <a:spcBef>
                <a:spcPct val="50000"/>
              </a:spcBef>
            </a:pPr>
            <a:r>
              <a:rPr lang="en-US" sz="1100" dirty="0">
                <a:latin typeface="Arial" pitchFamily="34" charset="0"/>
              </a:rPr>
              <a:t>Delivery Team</a:t>
            </a:r>
          </a:p>
          <a:p>
            <a:pPr defTabSz="820583" eaLnBrk="0" hangingPunct="0">
              <a:spcBef>
                <a:spcPct val="50000"/>
              </a:spcBef>
            </a:pPr>
            <a:r>
              <a:rPr lang="en-US" sz="800" dirty="0"/>
              <a:t>Developers</a:t>
            </a:r>
          </a:p>
          <a:p>
            <a:pPr defTabSz="820583" eaLnBrk="0" hangingPunct="0">
              <a:spcBef>
                <a:spcPct val="50000"/>
              </a:spcBef>
            </a:pPr>
            <a:r>
              <a:rPr lang="en-US" sz="800" dirty="0"/>
              <a:t>Testers</a:t>
            </a:r>
          </a:p>
        </p:txBody>
      </p:sp>
      <p:sp>
        <p:nvSpPr>
          <p:cNvPr id="153" name="Down Arrow 152"/>
          <p:cNvSpPr/>
          <p:nvPr/>
        </p:nvSpPr>
        <p:spPr bwMode="auto">
          <a:xfrm rot="19574790">
            <a:off x="4254045" y="4356693"/>
            <a:ext cx="277091" cy="1013145"/>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41029" tIns="41029" rIns="41029" bIns="41029" numCol="1" rtlCol="0" anchor="ctr" anchorCtr="0" compatLnSpc="1">
            <a:prstTxWarp prst="textNoShape">
              <a:avLst/>
            </a:prstTxWarp>
          </a:bodyPr>
          <a:lstStyle/>
          <a:p>
            <a:pPr algn="ctr" defTabSz="820583" eaLnBrk="0" hangingPunct="0">
              <a:spcBef>
                <a:spcPct val="50000"/>
              </a:spcBef>
            </a:pPr>
            <a:endParaRPr lang="en-US" sz="1000" b="0" dirty="0">
              <a:solidFill>
                <a:schemeClr val="tx1"/>
              </a:solidFill>
              <a:latin typeface="Arial" pitchFamily="34" charset="0"/>
            </a:endParaRPr>
          </a:p>
        </p:txBody>
      </p:sp>
      <p:graphicFrame>
        <p:nvGraphicFramePr>
          <p:cNvPr id="154" name="Table 153"/>
          <p:cNvGraphicFramePr>
            <a:graphicFrameLocks noGrp="1"/>
          </p:cNvGraphicFramePr>
          <p:nvPr>
            <p:extLst>
              <p:ext uri="{D42A27DB-BD31-4B8C-83A1-F6EECF244321}">
                <p14:modId xmlns:p14="http://schemas.microsoft.com/office/powerpoint/2010/main" val="2782393781"/>
              </p:ext>
            </p:extLst>
          </p:nvPr>
        </p:nvGraphicFramePr>
        <p:xfrm>
          <a:off x="4572000" y="5297270"/>
          <a:ext cx="969818" cy="858819"/>
        </p:xfrm>
        <a:graphic>
          <a:graphicData uri="http://schemas.openxmlformats.org/drawingml/2006/table">
            <a:tbl>
              <a:tblPr firstRow="1" bandRow="1">
                <a:tableStyleId>{5C22544A-7EE6-4342-B048-85BDC9FD1C3A}</a:tableStyleId>
              </a:tblPr>
              <a:tblGrid>
                <a:gridCol w="969818"/>
              </a:tblGrid>
              <a:tr h="219962">
                <a:tc>
                  <a:txBody>
                    <a:bodyPr/>
                    <a:lstStyle/>
                    <a:p>
                      <a:r>
                        <a:rPr lang="en-US" sz="700" dirty="0" smtClean="0">
                          <a:latin typeface="+mj-lt"/>
                        </a:rPr>
                        <a:t>Iteration Backlog</a:t>
                      </a:r>
                      <a:endParaRPr lang="en-US" sz="700" dirty="0">
                        <a:latin typeface="+mj-lt"/>
                      </a:endParaRPr>
                    </a:p>
                  </a:txBody>
                  <a:tcPr marL="83127" marR="83127" marT="40341" marB="40341"/>
                </a:tc>
              </a:tr>
              <a:tr h="188259">
                <a:tc>
                  <a:txBody>
                    <a:bodyPr/>
                    <a:lstStyle/>
                    <a:p>
                      <a:r>
                        <a:rPr lang="en-US" sz="700" dirty="0" smtClean="0">
                          <a:latin typeface="+mj-lt"/>
                        </a:rPr>
                        <a:t>User Story </a:t>
                      </a:r>
                      <a:r>
                        <a:rPr lang="en-US" sz="700" baseline="0" dirty="0" smtClean="0">
                          <a:latin typeface="+mj-lt"/>
                        </a:rPr>
                        <a:t>2</a:t>
                      </a:r>
                      <a:endParaRPr lang="en-US" sz="700" dirty="0">
                        <a:latin typeface="+mj-lt"/>
                      </a:endParaRPr>
                    </a:p>
                  </a:txBody>
                  <a:tcPr marL="83127" marR="83127" marT="40341" marB="40341"/>
                </a:tc>
              </a:tr>
              <a:tr h="1882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dirty="0" smtClean="0">
                          <a:solidFill>
                            <a:schemeClr val="dk1"/>
                          </a:solidFill>
                          <a:latin typeface="+mn-lt"/>
                          <a:ea typeface="+mn-ea"/>
                          <a:cs typeface="+mn-cs"/>
                        </a:rPr>
                        <a:t>User Story </a:t>
                      </a:r>
                      <a:r>
                        <a:rPr lang="en-US" sz="700" kern="1200" baseline="0" dirty="0" smtClean="0">
                          <a:solidFill>
                            <a:schemeClr val="dk1"/>
                          </a:solidFill>
                          <a:latin typeface="+mn-lt"/>
                          <a:ea typeface="+mn-ea"/>
                          <a:cs typeface="+mn-cs"/>
                        </a:rPr>
                        <a:t>3</a:t>
                      </a:r>
                      <a:endParaRPr lang="en-US" sz="700" kern="1200" dirty="0" smtClean="0">
                        <a:solidFill>
                          <a:schemeClr val="dk1"/>
                        </a:solidFill>
                        <a:latin typeface="+mn-lt"/>
                        <a:ea typeface="+mn-ea"/>
                        <a:cs typeface="+mn-cs"/>
                      </a:endParaRPr>
                    </a:p>
                  </a:txBody>
                  <a:tcPr marL="83127" marR="83127" marT="40341" marB="40341"/>
                </a:tc>
              </a:tr>
              <a:tr h="1882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dirty="0" smtClean="0">
                          <a:solidFill>
                            <a:schemeClr val="dk1"/>
                          </a:solidFill>
                          <a:latin typeface="+mn-lt"/>
                          <a:ea typeface="+mn-ea"/>
                          <a:cs typeface="+mn-cs"/>
                        </a:rPr>
                        <a:t>User Story </a:t>
                      </a:r>
                      <a:r>
                        <a:rPr lang="en-US" sz="700" kern="1200" baseline="0" dirty="0" smtClean="0">
                          <a:solidFill>
                            <a:schemeClr val="dk1"/>
                          </a:solidFill>
                          <a:latin typeface="+mn-lt"/>
                          <a:ea typeface="+mn-ea"/>
                          <a:cs typeface="+mn-cs"/>
                        </a:rPr>
                        <a:t>6</a:t>
                      </a:r>
                      <a:endParaRPr lang="en-US" sz="700" kern="1200" dirty="0" smtClean="0">
                        <a:solidFill>
                          <a:schemeClr val="dk1"/>
                        </a:solidFill>
                        <a:latin typeface="+mn-lt"/>
                        <a:ea typeface="+mn-ea"/>
                        <a:cs typeface="+mn-cs"/>
                      </a:endParaRPr>
                    </a:p>
                  </a:txBody>
                  <a:tcPr marL="83127" marR="83127" marT="40341" marB="40341"/>
                </a:tc>
              </a:tr>
            </a:tbl>
          </a:graphicData>
        </a:graphic>
      </p:graphicFrame>
      <p:sp>
        <p:nvSpPr>
          <p:cNvPr id="155" name="Rounded Rectangular Callout 154"/>
          <p:cNvSpPr/>
          <p:nvPr/>
        </p:nvSpPr>
        <p:spPr bwMode="auto">
          <a:xfrm>
            <a:off x="2770909" y="5517232"/>
            <a:ext cx="1593273" cy="923038"/>
          </a:xfrm>
          <a:prstGeom prst="wedgeRoundRectCallout">
            <a:avLst>
              <a:gd name="adj1" fmla="val 55321"/>
              <a:gd name="adj2" fmla="val -113202"/>
              <a:gd name="adj3" fmla="val 16667"/>
            </a:avLst>
          </a:prstGeom>
          <a:solidFill>
            <a:srgbClr val="FFFF99"/>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41029" tIns="41029" rIns="41029" bIns="41029" numCol="1" rtlCol="0" anchor="ctr" anchorCtr="0" compatLnSpc="1">
            <a:prstTxWarp prst="textNoShape">
              <a:avLst/>
            </a:prstTxWarp>
          </a:bodyPr>
          <a:lstStyle/>
          <a:p>
            <a:pPr defTabSz="820583" eaLnBrk="0" hangingPunct="0">
              <a:spcBef>
                <a:spcPct val="50000"/>
              </a:spcBef>
            </a:pPr>
            <a:endParaRPr lang="en-US" sz="1000" b="0" dirty="0">
              <a:solidFill>
                <a:schemeClr val="tx1"/>
              </a:solidFill>
              <a:latin typeface="Arial" pitchFamily="34" charset="0"/>
            </a:endParaRPr>
          </a:p>
          <a:p>
            <a:pPr defTabSz="820583" eaLnBrk="0" hangingPunct="0">
              <a:spcBef>
                <a:spcPct val="50000"/>
              </a:spcBef>
            </a:pPr>
            <a:r>
              <a:rPr lang="en-US" sz="1000" b="0" dirty="0">
                <a:solidFill>
                  <a:schemeClr val="tx1"/>
                </a:solidFill>
                <a:latin typeface="Arial" pitchFamily="34" charset="0"/>
              </a:rPr>
              <a:t>Business Working Group reviews and improves the new user stories prior to development.</a:t>
            </a:r>
          </a:p>
        </p:txBody>
      </p:sp>
      <p:sp>
        <p:nvSpPr>
          <p:cNvPr id="157" name="Down Arrow 156"/>
          <p:cNvSpPr/>
          <p:nvPr/>
        </p:nvSpPr>
        <p:spPr bwMode="auto">
          <a:xfrm rot="16200000">
            <a:off x="6030804" y="5283009"/>
            <a:ext cx="268941" cy="969819"/>
          </a:xfrm>
          <a:prstGeom prst="down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41029" tIns="41029" rIns="41029" bIns="41029" numCol="1" rtlCol="0" anchor="ctr" anchorCtr="0" compatLnSpc="1">
            <a:prstTxWarp prst="textNoShape">
              <a:avLst/>
            </a:prstTxWarp>
          </a:bodyPr>
          <a:lstStyle/>
          <a:p>
            <a:pPr algn="ctr" defTabSz="820583" eaLnBrk="0" hangingPunct="0">
              <a:spcBef>
                <a:spcPct val="50000"/>
              </a:spcBef>
            </a:pPr>
            <a:endParaRPr lang="en-US" sz="1000" b="0" dirty="0">
              <a:solidFill>
                <a:schemeClr val="tx1"/>
              </a:solidFill>
              <a:latin typeface="Arial" pitchFamily="34" charset="0"/>
            </a:endParaRPr>
          </a:p>
        </p:txBody>
      </p:sp>
      <p:pic>
        <p:nvPicPr>
          <p:cNvPr id="158" name="Picture 2"/>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6719455" y="5364505"/>
            <a:ext cx="1052080" cy="806824"/>
          </a:xfrm>
          <a:prstGeom prst="rect">
            <a:avLst/>
          </a:prstGeom>
          <a:noFill/>
          <a:ln w="9525">
            <a:solidFill>
              <a:schemeClr val="tx1"/>
            </a:solidFill>
            <a:miter lim="800000"/>
            <a:headEnd/>
            <a:tailEnd/>
          </a:ln>
        </p:spPr>
      </p:pic>
      <p:sp>
        <p:nvSpPr>
          <p:cNvPr id="159" name="TextBox 158"/>
          <p:cNvSpPr txBox="1"/>
          <p:nvPr/>
        </p:nvSpPr>
        <p:spPr>
          <a:xfrm>
            <a:off x="6679522" y="5162800"/>
            <a:ext cx="1204846" cy="221359"/>
          </a:xfrm>
          <a:prstGeom prst="rect">
            <a:avLst/>
          </a:prstGeom>
          <a:noFill/>
        </p:spPr>
        <p:txBody>
          <a:bodyPr wrap="square" lIns="82058" tIns="41029" rIns="82058" bIns="41029" rtlCol="0">
            <a:spAutoFit/>
          </a:bodyPr>
          <a:lstStyle/>
          <a:p>
            <a:r>
              <a:rPr lang="en-US" sz="900" dirty="0"/>
              <a:t>Working Software</a:t>
            </a:r>
          </a:p>
        </p:txBody>
      </p:sp>
      <p:sp>
        <p:nvSpPr>
          <p:cNvPr id="135" name="Oval 134"/>
          <p:cNvSpPr>
            <a:spLocks noChangeAspect="1"/>
          </p:cNvSpPr>
          <p:nvPr/>
        </p:nvSpPr>
        <p:spPr bwMode="auto">
          <a:xfrm>
            <a:off x="1414589" y="4437112"/>
            <a:ext cx="277091" cy="268941"/>
          </a:xfrm>
          <a:prstGeom prst="ellipse">
            <a:avLst/>
          </a:prstGeom>
          <a:solidFill>
            <a:schemeClr val="bg1"/>
          </a:solidFill>
          <a:ln w="9525" cap="flat" cmpd="sng" algn="ctr">
            <a:solidFill>
              <a:srgbClr val="808080"/>
            </a:solidFill>
            <a:prstDash val="solid"/>
            <a:round/>
            <a:headEnd type="none" w="med" len="med"/>
            <a:tailEnd type="none" w="med" len="med"/>
          </a:ln>
          <a:effectLst/>
        </p:spPr>
        <p:txBody>
          <a:bodyPr vert="horz" wrap="none" lIns="41029" tIns="41029" rIns="41029" bIns="41029" numCol="1" rtlCol="0" anchor="ctr" anchorCtr="0" compatLnSpc="1">
            <a:prstTxWarp prst="textNoShape">
              <a:avLst/>
            </a:prstTxWarp>
          </a:bodyPr>
          <a:lstStyle/>
          <a:p>
            <a:pPr algn="ctr" defTabSz="820583" eaLnBrk="0" hangingPunct="0">
              <a:spcBef>
                <a:spcPct val="50000"/>
              </a:spcBef>
            </a:pPr>
            <a:r>
              <a:rPr lang="en-US" sz="1400" dirty="0">
                <a:latin typeface="Arial" pitchFamily="34" charset="0"/>
              </a:rPr>
              <a:t>1</a:t>
            </a:r>
          </a:p>
        </p:txBody>
      </p:sp>
      <p:sp>
        <p:nvSpPr>
          <p:cNvPr id="143" name="Oval 142"/>
          <p:cNvSpPr>
            <a:spLocks noChangeAspect="1"/>
          </p:cNvSpPr>
          <p:nvPr/>
        </p:nvSpPr>
        <p:spPr bwMode="auto">
          <a:xfrm>
            <a:off x="2771800" y="5392307"/>
            <a:ext cx="277091" cy="268941"/>
          </a:xfrm>
          <a:prstGeom prst="ellipse">
            <a:avLst/>
          </a:prstGeom>
          <a:solidFill>
            <a:schemeClr val="bg1"/>
          </a:solidFill>
          <a:ln w="9525" cap="flat" cmpd="sng" algn="ctr">
            <a:solidFill>
              <a:srgbClr val="808080"/>
            </a:solidFill>
            <a:prstDash val="solid"/>
            <a:round/>
            <a:headEnd type="none" w="med" len="med"/>
            <a:tailEnd type="none" w="med" len="med"/>
          </a:ln>
          <a:effectLst/>
        </p:spPr>
        <p:txBody>
          <a:bodyPr vert="horz" wrap="none" lIns="41029" tIns="41029" rIns="41029" bIns="41029" numCol="1" rtlCol="0" anchor="ctr" anchorCtr="0" compatLnSpc="1">
            <a:prstTxWarp prst="textNoShape">
              <a:avLst/>
            </a:prstTxWarp>
          </a:bodyPr>
          <a:lstStyle/>
          <a:p>
            <a:pPr algn="ctr" defTabSz="820583" eaLnBrk="0" hangingPunct="0">
              <a:spcBef>
                <a:spcPct val="50000"/>
              </a:spcBef>
            </a:pPr>
            <a:r>
              <a:rPr lang="en-US" sz="1400" dirty="0">
                <a:latin typeface="Arial" pitchFamily="34" charset="0"/>
              </a:rPr>
              <a:t>2</a:t>
            </a:r>
          </a:p>
        </p:txBody>
      </p:sp>
      <p:sp>
        <p:nvSpPr>
          <p:cNvPr id="22" name="Curved Down Arrow 21"/>
          <p:cNvSpPr/>
          <p:nvPr/>
        </p:nvSpPr>
        <p:spPr bwMode="auto">
          <a:xfrm rot="1002177" flipH="1">
            <a:off x="4033505" y="3552424"/>
            <a:ext cx="3131309" cy="730401"/>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160" name="Rounded Rectangular Callout 159"/>
          <p:cNvSpPr/>
          <p:nvPr/>
        </p:nvSpPr>
        <p:spPr bwMode="auto">
          <a:xfrm>
            <a:off x="6788727" y="4293096"/>
            <a:ext cx="1939636" cy="667998"/>
          </a:xfrm>
          <a:prstGeom prst="wedgeRoundRectCallout">
            <a:avLst>
              <a:gd name="adj1" fmla="val -20893"/>
              <a:gd name="adj2" fmla="val 80795"/>
              <a:gd name="adj3" fmla="val 16667"/>
            </a:avLst>
          </a:prstGeom>
          <a:solidFill>
            <a:srgbClr val="FFFF99"/>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41029" tIns="41029" rIns="41029" bIns="41029" numCol="1" rtlCol="0" anchor="ctr" anchorCtr="0" compatLnSpc="1">
            <a:prstTxWarp prst="textNoShape">
              <a:avLst/>
            </a:prstTxWarp>
          </a:bodyPr>
          <a:lstStyle/>
          <a:p>
            <a:pPr defTabSz="820583" eaLnBrk="0" hangingPunct="0">
              <a:spcBef>
                <a:spcPct val="50000"/>
              </a:spcBef>
            </a:pPr>
            <a:r>
              <a:rPr lang="en-US" sz="1000" b="0" dirty="0">
                <a:solidFill>
                  <a:schemeClr val="tx1"/>
                </a:solidFill>
                <a:latin typeface="Arial" pitchFamily="34" charset="0"/>
              </a:rPr>
              <a:t>Concept and Delivery teams demonstrate working software to Business Working Group. </a:t>
            </a:r>
          </a:p>
        </p:txBody>
      </p:sp>
      <p:sp>
        <p:nvSpPr>
          <p:cNvPr id="156" name="Oval 155"/>
          <p:cNvSpPr>
            <a:spLocks noChangeAspect="1"/>
          </p:cNvSpPr>
          <p:nvPr/>
        </p:nvSpPr>
        <p:spPr bwMode="auto">
          <a:xfrm>
            <a:off x="6804248" y="4077072"/>
            <a:ext cx="277091" cy="268941"/>
          </a:xfrm>
          <a:prstGeom prst="ellipse">
            <a:avLst/>
          </a:prstGeom>
          <a:solidFill>
            <a:schemeClr val="bg1"/>
          </a:solidFill>
          <a:ln w="9525" cap="flat" cmpd="sng" algn="ctr">
            <a:solidFill>
              <a:srgbClr val="808080"/>
            </a:solidFill>
            <a:prstDash val="solid"/>
            <a:round/>
            <a:headEnd type="none" w="med" len="med"/>
            <a:tailEnd type="none" w="med" len="med"/>
          </a:ln>
          <a:effectLst/>
        </p:spPr>
        <p:txBody>
          <a:bodyPr vert="horz" wrap="none" lIns="41029" tIns="41029" rIns="41029" bIns="41029" numCol="1" rtlCol="0" anchor="ctr" anchorCtr="0" compatLnSpc="1">
            <a:prstTxWarp prst="textNoShape">
              <a:avLst/>
            </a:prstTxWarp>
          </a:bodyPr>
          <a:lstStyle/>
          <a:p>
            <a:pPr algn="ctr" defTabSz="820583" eaLnBrk="0" hangingPunct="0">
              <a:spcBef>
                <a:spcPct val="50000"/>
              </a:spcBef>
            </a:pPr>
            <a:r>
              <a:rPr lang="en-US" sz="1400" dirty="0">
                <a:latin typeface="Arial" pitchFamily="34" charset="0"/>
              </a:rPr>
              <a:t>3</a:t>
            </a:r>
          </a:p>
        </p:txBody>
      </p:sp>
      <p:sp>
        <p:nvSpPr>
          <p:cNvPr id="92" name="Rounded Rectangular Callout 91"/>
          <p:cNvSpPr/>
          <p:nvPr/>
        </p:nvSpPr>
        <p:spPr bwMode="auto">
          <a:xfrm>
            <a:off x="4788024" y="3573016"/>
            <a:ext cx="1656184" cy="576064"/>
          </a:xfrm>
          <a:prstGeom prst="wedgeRoundRectCallout">
            <a:avLst>
              <a:gd name="adj1" fmla="val 6291"/>
              <a:gd name="adj2" fmla="val -1029"/>
              <a:gd name="adj3" fmla="val 16667"/>
            </a:avLst>
          </a:prstGeom>
          <a:solidFill>
            <a:srgbClr val="FFFF99"/>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41029" tIns="41029" rIns="41029" bIns="41029" numCol="1" rtlCol="0" anchor="ctr" anchorCtr="0" compatLnSpc="1">
            <a:prstTxWarp prst="textNoShape">
              <a:avLst/>
            </a:prstTxWarp>
          </a:bodyPr>
          <a:lstStyle/>
          <a:p>
            <a:pPr defTabSz="820583" eaLnBrk="0" hangingPunct="0">
              <a:spcBef>
                <a:spcPct val="50000"/>
              </a:spcBef>
            </a:pPr>
            <a:r>
              <a:rPr lang="en-US" sz="1000" b="0" dirty="0">
                <a:solidFill>
                  <a:schemeClr val="tx1"/>
                </a:solidFill>
                <a:latin typeface="Arial" pitchFamily="34" charset="0"/>
              </a:rPr>
              <a:t>Feedback on features presented are documented in new user stories.</a:t>
            </a:r>
          </a:p>
        </p:txBody>
      </p:sp>
      <p:sp>
        <p:nvSpPr>
          <p:cNvPr id="161" name="Oval 160"/>
          <p:cNvSpPr>
            <a:spLocks noChangeAspect="1"/>
          </p:cNvSpPr>
          <p:nvPr/>
        </p:nvSpPr>
        <p:spPr bwMode="auto">
          <a:xfrm>
            <a:off x="4644008" y="3429000"/>
            <a:ext cx="277091" cy="268941"/>
          </a:xfrm>
          <a:prstGeom prst="ellipse">
            <a:avLst/>
          </a:prstGeom>
          <a:solidFill>
            <a:schemeClr val="bg1"/>
          </a:solidFill>
          <a:ln w="9525" cap="flat" cmpd="sng" algn="ctr">
            <a:solidFill>
              <a:srgbClr val="808080"/>
            </a:solidFill>
            <a:prstDash val="solid"/>
            <a:round/>
            <a:headEnd type="none" w="med" len="med"/>
            <a:tailEnd type="none" w="med" len="med"/>
          </a:ln>
          <a:effectLst/>
        </p:spPr>
        <p:txBody>
          <a:bodyPr vert="horz" wrap="none" lIns="41029" tIns="41029" rIns="41029" bIns="41029" numCol="1" rtlCol="0" anchor="ctr" anchorCtr="0" compatLnSpc="1">
            <a:prstTxWarp prst="textNoShape">
              <a:avLst/>
            </a:prstTxWarp>
          </a:bodyPr>
          <a:lstStyle/>
          <a:p>
            <a:pPr algn="ctr" defTabSz="820583" eaLnBrk="0" hangingPunct="0">
              <a:spcBef>
                <a:spcPct val="50000"/>
              </a:spcBef>
            </a:pPr>
            <a:r>
              <a:rPr lang="en-US" sz="1400" b="1" dirty="0" smtClean="0"/>
              <a:t>4</a:t>
            </a:r>
            <a:endParaRPr lang="en-US" sz="600" dirty="0">
              <a:latin typeface="Arial" pitchFamily="34" charset="0"/>
            </a:endParaRPr>
          </a:p>
        </p:txBody>
      </p:sp>
      <p:sp>
        <p:nvSpPr>
          <p:cNvPr id="24" name="TextBox 23"/>
          <p:cNvSpPr txBox="1"/>
          <p:nvPr/>
        </p:nvSpPr>
        <p:spPr bwMode="auto">
          <a:xfrm>
            <a:off x="179512" y="692696"/>
            <a:ext cx="3805688" cy="2123658"/>
          </a:xfrm>
          <a:prstGeom prst="rect">
            <a:avLst/>
          </a:prstGeom>
          <a:noFill/>
          <a:ln w="9525">
            <a:noFill/>
            <a:miter lim="800000"/>
            <a:headEnd/>
            <a:tailEnd/>
          </a:ln>
        </p:spPr>
        <p:txBody>
          <a:bodyPr wrap="square" rtlCol="0">
            <a:prstTxWarp prst="textNoShape">
              <a:avLst/>
            </a:prstTxWarp>
            <a:spAutoFit/>
          </a:bodyPr>
          <a:lstStyle/>
          <a:p>
            <a:pPr eaLnBrk="0" hangingPunct="0"/>
            <a:r>
              <a:rPr lang="en-US" sz="1200" dirty="0">
                <a:solidFill>
                  <a:srgbClr val="00B050"/>
                </a:solidFill>
                <a:latin typeface="Arial" pitchFamily="34" charset="0"/>
                <a:cs typeface="Arial" pitchFamily="34" charset="0"/>
              </a:rPr>
              <a:t>Product Owners are supported by peers, stakeholders, or end-users in the form of a Business Working Group.</a:t>
            </a:r>
          </a:p>
          <a:p>
            <a:pPr eaLnBrk="0" hangingPunct="0"/>
            <a:endParaRPr lang="en-US" sz="1200" dirty="0">
              <a:solidFill>
                <a:srgbClr val="00B050"/>
              </a:solidFill>
              <a:latin typeface="Arial" pitchFamily="34" charset="0"/>
              <a:cs typeface="Arial" pitchFamily="34" charset="0"/>
            </a:endParaRPr>
          </a:p>
          <a:p>
            <a:pPr eaLnBrk="0" hangingPunct="0"/>
            <a:r>
              <a:rPr lang="en-US" sz="1200" i="1" dirty="0">
                <a:solidFill>
                  <a:srgbClr val="00B050"/>
                </a:solidFill>
                <a:latin typeface="Arial" pitchFamily="34" charset="0"/>
                <a:cs typeface="Arial" pitchFamily="34" charset="0"/>
              </a:rPr>
              <a:t>The Business Working Group </a:t>
            </a:r>
            <a:r>
              <a:rPr lang="en-US" sz="1200" dirty="0">
                <a:solidFill>
                  <a:srgbClr val="00B050"/>
                </a:solidFill>
                <a:latin typeface="Arial" pitchFamily="34" charset="0"/>
                <a:cs typeface="Arial" pitchFamily="34" charset="0"/>
              </a:rPr>
              <a:t>supports and works with the Product Owner to improve the user stories, provide honest feedback on the demo, and help drive product adoption. </a:t>
            </a:r>
          </a:p>
          <a:p>
            <a:pPr eaLnBrk="0" hangingPunct="0"/>
            <a:endParaRPr lang="en-US" sz="1200" dirty="0">
              <a:solidFill>
                <a:srgbClr val="00B050"/>
              </a:solidFill>
              <a:latin typeface="Arial" pitchFamily="34" charset="0"/>
              <a:cs typeface="Arial" pitchFamily="34" charset="0"/>
            </a:endParaRPr>
          </a:p>
          <a:p>
            <a:pPr eaLnBrk="0" hangingPunct="0"/>
            <a:r>
              <a:rPr lang="en-US" sz="1200" dirty="0">
                <a:solidFill>
                  <a:srgbClr val="00B050"/>
                </a:solidFill>
                <a:latin typeface="Arial" pitchFamily="34" charset="0"/>
                <a:cs typeface="Arial" pitchFamily="34" charset="0"/>
              </a:rPr>
              <a:t>Their time commitment is typically less than 8 hours per month. </a:t>
            </a:r>
          </a:p>
        </p:txBody>
      </p:sp>
    </p:spTree>
    <p:custDataLst>
      <p:tags r:id="rId1"/>
    </p:custDataLst>
    <p:extLst>
      <p:ext uri="{BB962C8B-B14F-4D97-AF65-F5344CB8AC3E}">
        <p14:creationId xmlns:p14="http://schemas.microsoft.com/office/powerpoint/2010/main" val="29484658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0" name="Table 149"/>
          <p:cNvGraphicFramePr>
            <a:graphicFrameLocks noGrp="1"/>
          </p:cNvGraphicFramePr>
          <p:nvPr>
            <p:extLst>
              <p:ext uri="{D42A27DB-BD31-4B8C-83A1-F6EECF244321}">
                <p14:modId xmlns:p14="http://schemas.microsoft.com/office/powerpoint/2010/main" val="3522922030"/>
              </p:ext>
            </p:extLst>
          </p:nvPr>
        </p:nvGraphicFramePr>
        <p:xfrm>
          <a:off x="142161" y="744181"/>
          <a:ext cx="8789162" cy="365760"/>
        </p:xfrm>
        <a:graphic>
          <a:graphicData uri="http://schemas.openxmlformats.org/drawingml/2006/table">
            <a:tbl>
              <a:tblPr firstRow="1" bandRow="1">
                <a:tableStyleId>{5C22544A-7EE6-4342-B048-85BDC9FD1C3A}</a:tableStyleId>
              </a:tblPr>
              <a:tblGrid>
                <a:gridCol w="4394581"/>
                <a:gridCol w="4394581"/>
              </a:tblGrid>
              <a:tr h="340012">
                <a:tc>
                  <a:txBody>
                    <a:bodyPr/>
                    <a:lstStyle/>
                    <a:p>
                      <a:pPr algn="ctr"/>
                      <a:r>
                        <a:rPr lang="en-US" dirty="0" smtClean="0">
                          <a:solidFill>
                            <a:schemeClr val="tx1"/>
                          </a:solidFill>
                        </a:rPr>
                        <a:t>Global Integrated </a:t>
                      </a:r>
                      <a:r>
                        <a:rPr lang="en-US" baseline="0" dirty="0" smtClean="0">
                          <a:solidFill>
                            <a:schemeClr val="tx1"/>
                          </a:solidFill>
                        </a:rPr>
                        <a:t>Teams</a:t>
                      </a:r>
                      <a:endParaRPr lang="en-US" dirty="0">
                        <a:solidFill>
                          <a:schemeClr val="tx1"/>
                        </a:solidFill>
                      </a:endParaRPr>
                    </a:p>
                  </a:txBody>
                  <a:tcPr/>
                </a:tc>
                <a:tc>
                  <a:txBody>
                    <a:bodyPr/>
                    <a:lstStyle/>
                    <a:p>
                      <a:pPr algn="ctr"/>
                      <a:r>
                        <a:rPr lang="en-US" dirty="0" smtClean="0">
                          <a:solidFill>
                            <a:schemeClr val="tx1"/>
                          </a:solidFill>
                        </a:rPr>
                        <a:t>Global Distributed Teams</a:t>
                      </a:r>
                      <a:endParaRPr lang="en-US" dirty="0">
                        <a:solidFill>
                          <a:schemeClr val="tx1"/>
                        </a:solidFill>
                      </a:endParaRPr>
                    </a:p>
                  </a:txBody>
                  <a:tcPr/>
                </a:tc>
              </a:tr>
            </a:tbl>
          </a:graphicData>
        </a:graphic>
      </p:graphicFrame>
      <p:sp>
        <p:nvSpPr>
          <p:cNvPr id="2" name="Title 1"/>
          <p:cNvSpPr>
            <a:spLocks noGrp="1"/>
          </p:cNvSpPr>
          <p:nvPr>
            <p:ph type="title"/>
          </p:nvPr>
        </p:nvSpPr>
        <p:spPr/>
        <p:txBody>
          <a:bodyPr/>
          <a:lstStyle/>
          <a:p>
            <a:r>
              <a:rPr lang="en-US" dirty="0" smtClean="0">
                <a:latin typeface="Verdana" charset="0"/>
                <a:cs typeface="Arial" charset="0"/>
              </a:rPr>
              <a:t>Daikibo</a:t>
            </a:r>
            <a:r>
              <a:rPr lang="en-US" dirty="0" smtClean="0">
                <a:latin typeface="Lucida Grande"/>
                <a:ea typeface="Lucida Grande"/>
                <a:cs typeface="Lucida Grande"/>
              </a:rPr>
              <a:t> </a:t>
            </a:r>
            <a:r>
              <a:rPr lang="en-US" dirty="0" smtClean="0"/>
              <a:t>– Governance </a:t>
            </a:r>
            <a:endParaRPr lang="en-US" dirty="0"/>
          </a:p>
        </p:txBody>
      </p:sp>
      <p:sp>
        <p:nvSpPr>
          <p:cNvPr id="4" name="Slide Number Placeholder 3"/>
          <p:cNvSpPr>
            <a:spLocks noGrp="1"/>
          </p:cNvSpPr>
          <p:nvPr>
            <p:ph type="sldNum" sz="quarter" idx="10"/>
          </p:nvPr>
        </p:nvSpPr>
        <p:spPr>
          <a:prstGeom prst="rect">
            <a:avLst/>
          </a:prstGeom>
        </p:spPr>
        <p:txBody>
          <a:bodyPr/>
          <a:lstStyle/>
          <a:p>
            <a:fld id="{3D4F275F-2261-41A4-924D-D87C36E20C1B}" type="slidenum">
              <a:rPr lang="en-US" smtClean="0"/>
              <a:pPr/>
              <a:t>44</a:t>
            </a:fld>
            <a:endParaRPr lang="en-US" dirty="0"/>
          </a:p>
        </p:txBody>
      </p:sp>
      <p:sp>
        <p:nvSpPr>
          <p:cNvPr id="8" name="Slide Number Placeholder 2"/>
          <p:cNvSpPr txBox="1">
            <a:spLocks/>
          </p:cNvSpPr>
          <p:nvPr/>
        </p:nvSpPr>
        <p:spPr bwMode="auto">
          <a:xfrm>
            <a:off x="-48904" y="6705599"/>
            <a:ext cx="457200" cy="419193"/>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10000"/>
              </a:lnSpc>
              <a:spcBef>
                <a:spcPct val="0"/>
              </a:spcBef>
              <a:spcAft>
                <a:spcPct val="0"/>
              </a:spcAft>
              <a:buClrTx/>
              <a:buSzTx/>
              <a:buFontTx/>
              <a:buNone/>
              <a:tabLst/>
              <a:defRPr/>
            </a:pPr>
            <a:fld id="{2AAB75CF-4E72-47BA-8F4D-2828C9C53153}" type="slidenum">
              <a:rPr kumimoji="0" lang="en-US" sz="1200" b="0" i="0" u="none" strike="noStrike" kern="1200" cap="none" spc="0" normalizeH="0" baseline="0" noProof="0" smtClean="0">
                <a:ln>
                  <a:noFill/>
                </a:ln>
                <a:solidFill>
                  <a:schemeClr val="tx1"/>
                </a:solidFill>
                <a:effectLst/>
                <a:uLnTx/>
                <a:uFillTx/>
                <a:latin typeface="Arial Black" charset="0"/>
                <a:ea typeface="ＭＳ Ｐゴシック" charset="-128"/>
                <a:cs typeface="+mn-cs"/>
              </a:rPr>
              <a:pPr marL="0" marR="0" lvl="0" indent="0" algn="r" defTabSz="914400" rtl="0" eaLnBrk="0" fontAlgn="base" latinLnBrk="0" hangingPunct="0">
                <a:lnSpc>
                  <a:spcPct val="110000"/>
                </a:lnSpc>
                <a:spcBef>
                  <a:spcPct val="0"/>
                </a:spcBef>
                <a:spcAft>
                  <a:spcPct val="0"/>
                </a:spcAft>
                <a:buClrTx/>
                <a:buSzTx/>
                <a:buFontTx/>
                <a:buNone/>
                <a:tabLst/>
                <a:defRPr/>
              </a:pPr>
              <a:t>44</a:t>
            </a:fld>
            <a:endParaRPr kumimoji="0" lang="en-US" sz="1200" b="0" i="0" u="none" strike="noStrike" kern="1200" cap="none" spc="0" normalizeH="0" baseline="0" noProof="0" dirty="0">
              <a:ln>
                <a:noFill/>
              </a:ln>
              <a:solidFill>
                <a:schemeClr val="tx1"/>
              </a:solidFill>
              <a:effectLst/>
              <a:uLnTx/>
              <a:uFillTx/>
              <a:latin typeface="Arial Black" charset="0"/>
              <a:ea typeface="ＭＳ Ｐゴシック" charset="-128"/>
              <a:cs typeface="+mn-cs"/>
            </a:endParaRPr>
          </a:p>
        </p:txBody>
      </p:sp>
      <p:grpSp>
        <p:nvGrpSpPr>
          <p:cNvPr id="151" name="Group 150"/>
          <p:cNvGrpSpPr/>
          <p:nvPr/>
        </p:nvGrpSpPr>
        <p:grpSpPr>
          <a:xfrm>
            <a:off x="0" y="1066800"/>
            <a:ext cx="9067799" cy="5105400"/>
            <a:chOff x="0" y="1066800"/>
            <a:chExt cx="9067799" cy="5105400"/>
          </a:xfrm>
        </p:grpSpPr>
        <p:sp>
          <p:nvSpPr>
            <p:cNvPr id="81" name="Rounded Rectangle 80"/>
            <p:cNvSpPr/>
            <p:nvPr/>
          </p:nvSpPr>
          <p:spPr bwMode="auto">
            <a:xfrm>
              <a:off x="2262856" y="1134845"/>
              <a:ext cx="2194285" cy="4967280"/>
            </a:xfrm>
            <a:prstGeom prst="roundRect">
              <a:avLst/>
            </a:prstGeom>
            <a:solidFill>
              <a:schemeClr val="tx2">
                <a:lumMod val="20000"/>
                <a:lumOff val="8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buNone/>
              </a:pPr>
              <a:endParaRPr kumimoji="0" lang="en-US" sz="750" b="0" i="0" u="none" strike="noStrike" cap="none" normalizeH="0" baseline="0" dirty="0" smtClean="0">
                <a:ln>
                  <a:noFill/>
                </a:ln>
                <a:solidFill>
                  <a:schemeClr val="tx1"/>
                </a:solidFill>
                <a:effectLst/>
                <a:latin typeface="Lucida Grande"/>
              </a:endParaRPr>
            </a:p>
          </p:txBody>
        </p:sp>
        <p:sp>
          <p:nvSpPr>
            <p:cNvPr id="82" name="Rectangle 6"/>
            <p:cNvSpPr/>
            <p:nvPr/>
          </p:nvSpPr>
          <p:spPr bwMode="auto">
            <a:xfrm>
              <a:off x="0" y="1066800"/>
              <a:ext cx="4525712" cy="5103370"/>
            </a:xfrm>
            <a:prstGeom prst="rect">
              <a:avLst/>
            </a:prstGeom>
            <a:no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buNone/>
              </a:pPr>
              <a:endParaRPr kumimoji="0" lang="en-US" sz="750" b="0" i="0" u="none" strike="noStrike" cap="none" normalizeH="0" baseline="0" dirty="0" smtClean="0">
                <a:ln>
                  <a:noFill/>
                </a:ln>
                <a:solidFill>
                  <a:schemeClr val="tx1"/>
                </a:solidFill>
                <a:effectLst/>
                <a:latin typeface="Lucida Grande"/>
              </a:endParaRPr>
            </a:p>
          </p:txBody>
        </p:sp>
        <p:sp>
          <p:nvSpPr>
            <p:cNvPr id="83" name="Rounded Rectangle 7"/>
            <p:cNvSpPr/>
            <p:nvPr/>
          </p:nvSpPr>
          <p:spPr bwMode="auto">
            <a:xfrm>
              <a:off x="68571" y="1134845"/>
              <a:ext cx="2194285" cy="4967280"/>
            </a:xfrm>
            <a:prstGeom prst="roundRect">
              <a:avLst/>
            </a:prstGeom>
            <a:solidFill>
              <a:schemeClr val="tx2">
                <a:lumMod val="20000"/>
                <a:lumOff val="8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sz="750" b="0" dirty="0">
                <a:latin typeface="Lucida Grande"/>
              </a:endParaRPr>
            </a:p>
          </p:txBody>
        </p:sp>
        <p:grpSp>
          <p:nvGrpSpPr>
            <p:cNvPr id="6" name="Group 8"/>
            <p:cNvGrpSpPr/>
            <p:nvPr/>
          </p:nvGrpSpPr>
          <p:grpSpPr>
            <a:xfrm>
              <a:off x="137143" y="1543115"/>
              <a:ext cx="2057142" cy="952629"/>
              <a:chOff x="76200" y="1143000"/>
              <a:chExt cx="2286000" cy="1066800"/>
            </a:xfrm>
          </p:grpSpPr>
          <p:sp>
            <p:nvSpPr>
              <p:cNvPr id="144" name="Rounded Rectangle 9"/>
              <p:cNvSpPr/>
              <p:nvPr/>
            </p:nvSpPr>
            <p:spPr>
              <a:xfrm>
                <a:off x="76200" y="1143000"/>
                <a:ext cx="2286000" cy="1066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sz="750" dirty="0">
                  <a:solidFill>
                    <a:schemeClr val="tx1"/>
                  </a:solidFill>
                  <a:latin typeface="Lucida Grande"/>
                </a:endParaRPr>
              </a:p>
            </p:txBody>
          </p:sp>
          <p:sp>
            <p:nvSpPr>
              <p:cNvPr id="145" name="TextBox 10"/>
              <p:cNvSpPr txBox="1"/>
              <p:nvPr/>
            </p:nvSpPr>
            <p:spPr>
              <a:xfrm>
                <a:off x="228600" y="1143000"/>
                <a:ext cx="1524000" cy="232647"/>
              </a:xfrm>
              <a:prstGeom prst="rect">
                <a:avLst/>
              </a:prstGeom>
              <a:noFill/>
            </p:spPr>
            <p:txBody>
              <a:bodyPr wrap="square" rtlCol="0">
                <a:spAutoFit/>
              </a:bodyPr>
              <a:lstStyle/>
              <a:p>
                <a:pPr>
                  <a:buNone/>
                </a:pPr>
                <a:r>
                  <a:rPr lang="en-US" sz="750" i="1" dirty="0" smtClean="0">
                    <a:solidFill>
                      <a:srgbClr val="0000FF"/>
                    </a:solidFill>
                    <a:latin typeface="Lucida Grande"/>
                  </a:rPr>
                  <a:t>Steering Committee </a:t>
                </a:r>
                <a:endParaRPr lang="en-US" sz="750" i="1" dirty="0">
                  <a:solidFill>
                    <a:srgbClr val="0000FF"/>
                  </a:solidFill>
                  <a:latin typeface="Lucida Grande"/>
                </a:endParaRPr>
              </a:p>
            </p:txBody>
          </p:sp>
          <p:sp>
            <p:nvSpPr>
              <p:cNvPr id="146" name="TextBox 145"/>
              <p:cNvSpPr txBox="1"/>
              <p:nvPr/>
            </p:nvSpPr>
            <p:spPr>
              <a:xfrm>
                <a:off x="297620" y="1701969"/>
                <a:ext cx="609600" cy="465295"/>
              </a:xfrm>
              <a:prstGeom prst="rect">
                <a:avLst/>
              </a:prstGeom>
              <a:noFill/>
            </p:spPr>
            <p:txBody>
              <a:bodyPr wrap="square" rtlCol="0">
                <a:spAutoFit/>
              </a:bodyPr>
              <a:lstStyle/>
              <a:p>
                <a:pPr>
                  <a:buNone/>
                </a:pPr>
                <a:r>
                  <a:rPr lang="en-US" sz="700" dirty="0" smtClean="0">
                    <a:latin typeface="Lucida Grande"/>
                  </a:rPr>
                  <a:t>Chief Product Owner</a:t>
                </a:r>
                <a:endParaRPr lang="en-US" sz="700" dirty="0">
                  <a:latin typeface="Lucida Grande"/>
                </a:endParaRPr>
              </a:p>
            </p:txBody>
          </p:sp>
          <p:sp>
            <p:nvSpPr>
              <p:cNvPr id="147" name="TextBox 146"/>
              <p:cNvSpPr txBox="1"/>
              <p:nvPr/>
            </p:nvSpPr>
            <p:spPr>
              <a:xfrm>
                <a:off x="754820" y="1701969"/>
                <a:ext cx="693171" cy="465295"/>
              </a:xfrm>
              <a:prstGeom prst="rect">
                <a:avLst/>
              </a:prstGeom>
              <a:noFill/>
            </p:spPr>
            <p:txBody>
              <a:bodyPr wrap="square" rtlCol="0">
                <a:spAutoFit/>
              </a:bodyPr>
              <a:lstStyle/>
              <a:p>
                <a:pPr>
                  <a:buNone/>
                </a:pPr>
                <a:r>
                  <a:rPr lang="en-US" sz="700" dirty="0" smtClean="0">
                    <a:latin typeface="Lucida Grande"/>
                  </a:rPr>
                  <a:t>Client</a:t>
                </a:r>
              </a:p>
              <a:p>
                <a:pPr>
                  <a:buNone/>
                </a:pPr>
                <a:r>
                  <a:rPr lang="en-US" sz="700" dirty="0" smtClean="0">
                    <a:latin typeface="Lucida Grande"/>
                  </a:rPr>
                  <a:t>Exec</a:t>
                </a:r>
              </a:p>
              <a:p>
                <a:pPr>
                  <a:buNone/>
                </a:pPr>
                <a:r>
                  <a:rPr lang="en-US" sz="700" dirty="0" smtClean="0">
                    <a:latin typeface="Lucida Grande"/>
                  </a:rPr>
                  <a:t>Sponsor</a:t>
                </a:r>
                <a:endParaRPr lang="en-US" sz="700" dirty="0">
                  <a:latin typeface="Lucida Grande"/>
                </a:endParaRPr>
              </a:p>
            </p:txBody>
          </p:sp>
          <p:sp>
            <p:nvSpPr>
              <p:cNvPr id="148" name="TextBox 147"/>
              <p:cNvSpPr txBox="1"/>
              <p:nvPr/>
            </p:nvSpPr>
            <p:spPr>
              <a:xfrm>
                <a:off x="1288220" y="1701969"/>
                <a:ext cx="667834" cy="465295"/>
              </a:xfrm>
              <a:prstGeom prst="rect">
                <a:avLst/>
              </a:prstGeom>
              <a:noFill/>
            </p:spPr>
            <p:txBody>
              <a:bodyPr wrap="square" rtlCol="0">
                <a:spAutoFit/>
              </a:bodyPr>
              <a:lstStyle/>
              <a:p>
                <a:pPr>
                  <a:buNone/>
                </a:pPr>
                <a:r>
                  <a:rPr lang="en-US" sz="700" dirty="0" smtClean="0">
                    <a:latin typeface="Lucida Grande"/>
                  </a:rPr>
                  <a:t>CTS</a:t>
                </a:r>
              </a:p>
              <a:p>
                <a:pPr>
                  <a:buNone/>
                </a:pPr>
                <a:r>
                  <a:rPr lang="en-US" sz="700" dirty="0" smtClean="0">
                    <a:latin typeface="Lucida Grande"/>
                  </a:rPr>
                  <a:t>Exec</a:t>
                </a:r>
              </a:p>
              <a:p>
                <a:pPr>
                  <a:buNone/>
                </a:pPr>
                <a:r>
                  <a:rPr lang="en-US" sz="700" dirty="0" smtClean="0">
                    <a:latin typeface="Lucida Grande"/>
                  </a:rPr>
                  <a:t>Sponsor</a:t>
                </a:r>
                <a:endParaRPr lang="en-US" sz="700" dirty="0">
                  <a:latin typeface="Lucida Grande"/>
                </a:endParaRPr>
              </a:p>
            </p:txBody>
          </p:sp>
          <p:sp>
            <p:nvSpPr>
              <p:cNvPr id="149" name="TextBox 148"/>
              <p:cNvSpPr txBox="1"/>
              <p:nvPr/>
            </p:nvSpPr>
            <p:spPr>
              <a:xfrm>
                <a:off x="1752600" y="1701969"/>
                <a:ext cx="609600" cy="344664"/>
              </a:xfrm>
              <a:prstGeom prst="rect">
                <a:avLst/>
              </a:prstGeom>
              <a:noFill/>
            </p:spPr>
            <p:txBody>
              <a:bodyPr wrap="square" rtlCol="0">
                <a:spAutoFit/>
              </a:bodyPr>
              <a:lstStyle/>
              <a:p>
                <a:pPr>
                  <a:buNone/>
                </a:pPr>
                <a:r>
                  <a:rPr lang="en-US" sz="700" dirty="0" smtClean="0">
                    <a:latin typeface="Lucida Grande"/>
                  </a:rPr>
                  <a:t>CTS</a:t>
                </a:r>
              </a:p>
              <a:p>
                <a:pPr>
                  <a:buNone/>
                </a:pPr>
                <a:r>
                  <a:rPr lang="en-US" sz="700" dirty="0" smtClean="0">
                    <a:latin typeface="Lucida Grande"/>
                  </a:rPr>
                  <a:t>Experts</a:t>
                </a:r>
                <a:endParaRPr lang="en-US" sz="700" dirty="0">
                  <a:latin typeface="Lucida Grande"/>
                </a:endParaRPr>
              </a:p>
            </p:txBody>
          </p:sp>
        </p:grpSp>
        <p:sp>
          <p:nvSpPr>
            <p:cNvPr id="85" name="Rounded Rectangle 84"/>
            <p:cNvSpPr/>
            <p:nvPr/>
          </p:nvSpPr>
          <p:spPr>
            <a:xfrm>
              <a:off x="137143" y="2638608"/>
              <a:ext cx="4319998" cy="7930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sz="750" dirty="0">
                <a:solidFill>
                  <a:schemeClr val="tx1"/>
                </a:solidFill>
                <a:latin typeface="Lucida Grande"/>
              </a:endParaRPr>
            </a:p>
          </p:txBody>
        </p:sp>
        <p:sp>
          <p:nvSpPr>
            <p:cNvPr id="86" name="TextBox 85"/>
            <p:cNvSpPr txBox="1"/>
            <p:nvPr/>
          </p:nvSpPr>
          <p:spPr>
            <a:xfrm>
              <a:off x="274286" y="2625431"/>
              <a:ext cx="1371428" cy="207749"/>
            </a:xfrm>
            <a:prstGeom prst="rect">
              <a:avLst/>
            </a:prstGeom>
            <a:noFill/>
          </p:spPr>
          <p:txBody>
            <a:bodyPr wrap="square" rtlCol="0">
              <a:spAutoFit/>
            </a:bodyPr>
            <a:lstStyle/>
            <a:p>
              <a:pPr>
                <a:buNone/>
              </a:pPr>
              <a:r>
                <a:rPr lang="en-US" sz="750" i="1" dirty="0" smtClean="0">
                  <a:solidFill>
                    <a:srgbClr val="0000FF"/>
                  </a:solidFill>
                  <a:latin typeface="Lucida Grande"/>
                </a:rPr>
                <a:t>Operating Committee</a:t>
              </a:r>
              <a:endParaRPr lang="en-US" sz="750" i="1" dirty="0">
                <a:solidFill>
                  <a:srgbClr val="0000FF"/>
                </a:solidFill>
                <a:latin typeface="Lucida Grande"/>
              </a:endParaRPr>
            </a:p>
          </p:txBody>
        </p:sp>
        <p:sp>
          <p:nvSpPr>
            <p:cNvPr id="87" name="TextBox 86"/>
            <p:cNvSpPr txBox="1"/>
            <p:nvPr/>
          </p:nvSpPr>
          <p:spPr>
            <a:xfrm>
              <a:off x="205714" y="3062937"/>
              <a:ext cx="632486" cy="307777"/>
            </a:xfrm>
            <a:prstGeom prst="rect">
              <a:avLst/>
            </a:prstGeom>
            <a:noFill/>
          </p:spPr>
          <p:txBody>
            <a:bodyPr wrap="square" rtlCol="0">
              <a:spAutoFit/>
            </a:bodyPr>
            <a:lstStyle/>
            <a:p>
              <a:pPr>
                <a:buNone/>
              </a:pPr>
              <a:r>
                <a:rPr lang="en-US" sz="700" dirty="0" smtClean="0">
                  <a:latin typeface="Lucida Grande"/>
                </a:rPr>
                <a:t>Product Owners</a:t>
              </a:r>
              <a:endParaRPr lang="en-US" sz="700" dirty="0">
                <a:latin typeface="Lucida Grande"/>
              </a:endParaRPr>
            </a:p>
          </p:txBody>
        </p:sp>
        <p:sp>
          <p:nvSpPr>
            <p:cNvPr id="88" name="TextBox 87"/>
            <p:cNvSpPr txBox="1"/>
            <p:nvPr/>
          </p:nvSpPr>
          <p:spPr>
            <a:xfrm>
              <a:off x="617143" y="3062936"/>
              <a:ext cx="548571" cy="307777"/>
            </a:xfrm>
            <a:prstGeom prst="rect">
              <a:avLst/>
            </a:prstGeom>
            <a:noFill/>
          </p:spPr>
          <p:txBody>
            <a:bodyPr wrap="square" rtlCol="0">
              <a:spAutoFit/>
            </a:bodyPr>
            <a:lstStyle/>
            <a:p>
              <a:pPr>
                <a:buNone/>
              </a:pPr>
              <a:r>
                <a:rPr lang="en-US" sz="700" dirty="0" smtClean="0">
                  <a:latin typeface="Lucida Grande"/>
                </a:rPr>
                <a:t>Client</a:t>
              </a:r>
            </a:p>
            <a:p>
              <a:pPr>
                <a:buNone/>
              </a:pPr>
              <a:r>
                <a:rPr lang="en-US" sz="700" dirty="0" smtClean="0">
                  <a:latin typeface="Lucida Grande"/>
                </a:rPr>
                <a:t>PgM</a:t>
              </a:r>
              <a:endParaRPr lang="en-US" sz="700" dirty="0">
                <a:latin typeface="Lucida Grande"/>
              </a:endParaRPr>
            </a:p>
          </p:txBody>
        </p:sp>
        <p:sp>
          <p:nvSpPr>
            <p:cNvPr id="89" name="TextBox 88"/>
            <p:cNvSpPr txBox="1"/>
            <p:nvPr/>
          </p:nvSpPr>
          <p:spPr>
            <a:xfrm>
              <a:off x="997263" y="3062936"/>
              <a:ext cx="548571" cy="307777"/>
            </a:xfrm>
            <a:prstGeom prst="rect">
              <a:avLst/>
            </a:prstGeom>
            <a:noFill/>
          </p:spPr>
          <p:txBody>
            <a:bodyPr wrap="square" rtlCol="0">
              <a:spAutoFit/>
            </a:bodyPr>
            <a:lstStyle/>
            <a:p>
              <a:pPr>
                <a:buNone/>
              </a:pPr>
              <a:r>
                <a:rPr lang="en-US" sz="700" dirty="0" smtClean="0">
                  <a:latin typeface="Lucida Grande"/>
                </a:rPr>
                <a:t>CTS</a:t>
              </a:r>
            </a:p>
            <a:p>
              <a:pPr>
                <a:buNone/>
              </a:pPr>
              <a:r>
                <a:rPr lang="en-US" sz="700" dirty="0" smtClean="0">
                  <a:latin typeface="Lucida Grande"/>
                </a:rPr>
                <a:t>PgM</a:t>
              </a:r>
              <a:endParaRPr lang="en-US" sz="700" dirty="0">
                <a:latin typeface="Lucida Grande"/>
              </a:endParaRPr>
            </a:p>
          </p:txBody>
        </p:sp>
        <p:sp>
          <p:nvSpPr>
            <p:cNvPr id="90" name="TextBox 89"/>
            <p:cNvSpPr txBox="1"/>
            <p:nvPr/>
          </p:nvSpPr>
          <p:spPr>
            <a:xfrm>
              <a:off x="1302856" y="3062936"/>
              <a:ext cx="617143" cy="307777"/>
            </a:xfrm>
            <a:prstGeom prst="rect">
              <a:avLst/>
            </a:prstGeom>
            <a:noFill/>
          </p:spPr>
          <p:txBody>
            <a:bodyPr wrap="square" rtlCol="0">
              <a:spAutoFit/>
            </a:bodyPr>
            <a:lstStyle/>
            <a:p>
              <a:pPr algn="ctr">
                <a:buNone/>
              </a:pPr>
              <a:r>
                <a:rPr lang="en-US" sz="700" dirty="0" smtClean="0">
                  <a:latin typeface="Lucida Grande"/>
                </a:rPr>
                <a:t>CTS</a:t>
              </a:r>
            </a:p>
            <a:p>
              <a:pPr algn="ctr">
                <a:buNone/>
              </a:pPr>
              <a:r>
                <a:rPr lang="en-US" sz="700" dirty="0" smtClean="0">
                  <a:latin typeface="Lucida Grande"/>
                </a:rPr>
                <a:t>Architect</a:t>
              </a:r>
              <a:endParaRPr lang="en-US" sz="700" dirty="0">
                <a:latin typeface="Lucida Grande"/>
              </a:endParaRPr>
            </a:p>
          </p:txBody>
        </p:sp>
        <p:sp>
          <p:nvSpPr>
            <p:cNvPr id="91" name="TextBox 90"/>
            <p:cNvSpPr txBox="1"/>
            <p:nvPr/>
          </p:nvSpPr>
          <p:spPr>
            <a:xfrm>
              <a:off x="2560761" y="3041919"/>
              <a:ext cx="593523" cy="307777"/>
            </a:xfrm>
            <a:prstGeom prst="rect">
              <a:avLst/>
            </a:prstGeom>
            <a:noFill/>
          </p:spPr>
          <p:txBody>
            <a:bodyPr wrap="square" rtlCol="0">
              <a:spAutoFit/>
            </a:bodyPr>
            <a:lstStyle/>
            <a:p>
              <a:pPr algn="ctr">
                <a:buNone/>
              </a:pPr>
              <a:r>
                <a:rPr lang="en-US" sz="700" dirty="0" smtClean="0">
                  <a:latin typeface="Lucida Grande"/>
                </a:rPr>
                <a:t>Delivery</a:t>
              </a:r>
            </a:p>
            <a:p>
              <a:pPr algn="ctr">
                <a:buNone/>
              </a:pPr>
              <a:r>
                <a:rPr lang="en-US" sz="700" dirty="0" smtClean="0">
                  <a:latin typeface="Lucida Grande"/>
                </a:rPr>
                <a:t>Manager</a:t>
              </a:r>
            </a:p>
          </p:txBody>
        </p:sp>
        <p:sp>
          <p:nvSpPr>
            <p:cNvPr id="92" name="TextBox 32"/>
            <p:cNvSpPr txBox="1"/>
            <p:nvPr/>
          </p:nvSpPr>
          <p:spPr>
            <a:xfrm>
              <a:off x="3085713" y="3041919"/>
              <a:ext cx="617143" cy="307777"/>
            </a:xfrm>
            <a:prstGeom prst="rect">
              <a:avLst/>
            </a:prstGeom>
            <a:noFill/>
          </p:spPr>
          <p:txBody>
            <a:bodyPr wrap="square" rtlCol="0">
              <a:spAutoFit/>
            </a:bodyPr>
            <a:lstStyle/>
            <a:p>
              <a:pPr algn="ctr">
                <a:buNone/>
              </a:pPr>
              <a:r>
                <a:rPr lang="en-US" sz="700" dirty="0" smtClean="0">
                  <a:latin typeface="Lucida Grande"/>
                </a:rPr>
                <a:t>Solution</a:t>
              </a:r>
            </a:p>
            <a:p>
              <a:pPr algn="ctr">
                <a:buNone/>
              </a:pPr>
              <a:r>
                <a:rPr lang="en-US" sz="700" dirty="0" smtClean="0">
                  <a:latin typeface="Lucida Grande"/>
                </a:rPr>
                <a:t>Architect</a:t>
              </a:r>
              <a:endParaRPr lang="en-US" sz="700" dirty="0">
                <a:latin typeface="Lucida Grande"/>
              </a:endParaRPr>
            </a:p>
          </p:txBody>
        </p:sp>
        <p:sp>
          <p:nvSpPr>
            <p:cNvPr id="93" name="TextBox 92"/>
            <p:cNvSpPr txBox="1"/>
            <p:nvPr/>
          </p:nvSpPr>
          <p:spPr>
            <a:xfrm>
              <a:off x="1782856" y="3062936"/>
              <a:ext cx="548571" cy="307777"/>
            </a:xfrm>
            <a:prstGeom prst="rect">
              <a:avLst/>
            </a:prstGeom>
            <a:noFill/>
          </p:spPr>
          <p:txBody>
            <a:bodyPr wrap="square" rtlCol="0">
              <a:spAutoFit/>
            </a:bodyPr>
            <a:lstStyle/>
            <a:p>
              <a:pPr>
                <a:buNone/>
              </a:pPr>
              <a:r>
                <a:rPr lang="en-US" sz="700" dirty="0" smtClean="0">
                  <a:latin typeface="Lucida Grande"/>
                </a:rPr>
                <a:t>Agile Coach</a:t>
              </a:r>
            </a:p>
          </p:txBody>
        </p:sp>
        <p:sp>
          <p:nvSpPr>
            <p:cNvPr id="94" name="TextBox 93"/>
            <p:cNvSpPr txBox="1"/>
            <p:nvPr/>
          </p:nvSpPr>
          <p:spPr>
            <a:xfrm>
              <a:off x="3634284" y="3052339"/>
              <a:ext cx="685714" cy="307777"/>
            </a:xfrm>
            <a:prstGeom prst="rect">
              <a:avLst/>
            </a:prstGeom>
            <a:noFill/>
          </p:spPr>
          <p:txBody>
            <a:bodyPr wrap="square" rtlCol="0">
              <a:spAutoFit/>
            </a:bodyPr>
            <a:lstStyle/>
            <a:p>
              <a:pPr algn="ctr">
                <a:buNone/>
              </a:pPr>
              <a:r>
                <a:rPr lang="en-US" sz="700" dirty="0" smtClean="0">
                  <a:latin typeface="Lucida Grande"/>
                </a:rPr>
                <a:t>Agile Champion</a:t>
              </a:r>
              <a:endParaRPr lang="en-US" sz="700" dirty="0">
                <a:latin typeface="Lucida Grande"/>
              </a:endParaRPr>
            </a:p>
          </p:txBody>
        </p:sp>
        <p:grpSp>
          <p:nvGrpSpPr>
            <p:cNvPr id="9" name="Group 38"/>
            <p:cNvGrpSpPr/>
            <p:nvPr/>
          </p:nvGrpSpPr>
          <p:grpSpPr>
            <a:xfrm>
              <a:off x="137143" y="3584463"/>
              <a:ext cx="2057142" cy="943719"/>
              <a:chOff x="76200" y="1143000"/>
              <a:chExt cx="2286000" cy="1066800"/>
            </a:xfrm>
          </p:grpSpPr>
          <p:sp>
            <p:nvSpPr>
              <p:cNvPr id="139" name="TextBox 138"/>
              <p:cNvSpPr txBox="1"/>
              <p:nvPr/>
            </p:nvSpPr>
            <p:spPr>
              <a:xfrm>
                <a:off x="228600" y="1143000"/>
                <a:ext cx="1524000" cy="234844"/>
              </a:xfrm>
              <a:prstGeom prst="rect">
                <a:avLst/>
              </a:prstGeom>
              <a:noFill/>
            </p:spPr>
            <p:txBody>
              <a:bodyPr wrap="square" rtlCol="0">
                <a:spAutoFit/>
              </a:bodyPr>
              <a:lstStyle/>
              <a:p>
                <a:pPr>
                  <a:buNone/>
                </a:pPr>
                <a:r>
                  <a:rPr lang="en-US" sz="750" i="1" dirty="0" smtClean="0">
                    <a:solidFill>
                      <a:srgbClr val="0000FF"/>
                    </a:solidFill>
                    <a:latin typeface="Lucida Grande"/>
                  </a:rPr>
                  <a:t>Concept Team</a:t>
                </a:r>
                <a:endParaRPr lang="en-US" sz="750" i="1" dirty="0">
                  <a:solidFill>
                    <a:srgbClr val="0000FF"/>
                  </a:solidFill>
                  <a:latin typeface="Lucida Grande"/>
                </a:endParaRPr>
              </a:p>
            </p:txBody>
          </p:sp>
          <p:sp>
            <p:nvSpPr>
              <p:cNvPr id="140" name="TextBox 139"/>
              <p:cNvSpPr txBox="1"/>
              <p:nvPr/>
            </p:nvSpPr>
            <p:spPr>
              <a:xfrm>
                <a:off x="160559" y="1701968"/>
                <a:ext cx="609600" cy="347918"/>
              </a:xfrm>
              <a:prstGeom prst="rect">
                <a:avLst/>
              </a:prstGeom>
              <a:noFill/>
            </p:spPr>
            <p:txBody>
              <a:bodyPr wrap="square" rtlCol="0">
                <a:spAutoFit/>
              </a:bodyPr>
              <a:lstStyle/>
              <a:p>
                <a:pPr>
                  <a:buNone/>
                </a:pPr>
                <a:r>
                  <a:rPr lang="en-US" sz="700" dirty="0" smtClean="0">
                    <a:latin typeface="Lucida Grande"/>
                  </a:rPr>
                  <a:t>Product Owner</a:t>
                </a:r>
                <a:endParaRPr lang="en-US" sz="700" dirty="0">
                  <a:latin typeface="Lucida Grande"/>
                </a:endParaRPr>
              </a:p>
            </p:txBody>
          </p:sp>
          <p:sp>
            <p:nvSpPr>
              <p:cNvPr id="141" name="TextBox 140"/>
              <p:cNvSpPr txBox="1"/>
              <p:nvPr/>
            </p:nvSpPr>
            <p:spPr>
              <a:xfrm>
                <a:off x="685800" y="1701968"/>
                <a:ext cx="609600" cy="234844"/>
              </a:xfrm>
              <a:prstGeom prst="rect">
                <a:avLst/>
              </a:prstGeom>
              <a:noFill/>
            </p:spPr>
            <p:txBody>
              <a:bodyPr wrap="square" rtlCol="0">
                <a:spAutoFit/>
              </a:bodyPr>
              <a:lstStyle/>
              <a:p>
                <a:pPr>
                  <a:buNone/>
                </a:pPr>
                <a:r>
                  <a:rPr lang="en-US" sz="700" dirty="0" smtClean="0">
                    <a:latin typeface="Lucida Grande"/>
                  </a:rPr>
                  <a:t>SMEs</a:t>
                </a:r>
                <a:endParaRPr lang="en-US" sz="700" dirty="0">
                  <a:latin typeface="Lucida Grande"/>
                </a:endParaRPr>
              </a:p>
            </p:txBody>
          </p:sp>
          <p:sp>
            <p:nvSpPr>
              <p:cNvPr id="142" name="TextBox 141"/>
              <p:cNvSpPr txBox="1"/>
              <p:nvPr/>
            </p:nvSpPr>
            <p:spPr>
              <a:xfrm>
                <a:off x="1143000" y="1701968"/>
                <a:ext cx="609600" cy="347918"/>
              </a:xfrm>
              <a:prstGeom prst="rect">
                <a:avLst/>
              </a:prstGeom>
              <a:noFill/>
            </p:spPr>
            <p:txBody>
              <a:bodyPr wrap="square" rtlCol="0">
                <a:spAutoFit/>
              </a:bodyPr>
              <a:lstStyle/>
              <a:p>
                <a:pPr>
                  <a:buNone/>
                </a:pPr>
                <a:r>
                  <a:rPr lang="en-US" sz="700" dirty="0" smtClean="0">
                    <a:latin typeface="Lucida Grande"/>
                  </a:rPr>
                  <a:t>Tech</a:t>
                </a:r>
              </a:p>
              <a:p>
                <a:pPr>
                  <a:buNone/>
                </a:pPr>
                <a:r>
                  <a:rPr lang="en-US" sz="700" dirty="0" smtClean="0">
                    <a:latin typeface="Lucida Grande"/>
                  </a:rPr>
                  <a:t>Experts</a:t>
                </a:r>
                <a:endParaRPr lang="en-US" sz="700" dirty="0">
                  <a:latin typeface="Lucida Grande"/>
                </a:endParaRPr>
              </a:p>
            </p:txBody>
          </p:sp>
          <p:sp>
            <p:nvSpPr>
              <p:cNvPr id="143" name="TextBox 142"/>
              <p:cNvSpPr txBox="1"/>
              <p:nvPr/>
            </p:nvSpPr>
            <p:spPr>
              <a:xfrm>
                <a:off x="1752600" y="1701968"/>
                <a:ext cx="609600" cy="469688"/>
              </a:xfrm>
              <a:prstGeom prst="rect">
                <a:avLst/>
              </a:prstGeom>
              <a:noFill/>
            </p:spPr>
            <p:txBody>
              <a:bodyPr wrap="square" rtlCol="0">
                <a:spAutoFit/>
              </a:bodyPr>
              <a:lstStyle/>
              <a:p>
                <a:pPr>
                  <a:buNone/>
                </a:pPr>
                <a:r>
                  <a:rPr lang="en-US" sz="700" dirty="0" smtClean="0">
                    <a:latin typeface="Lucida Grande"/>
                  </a:rPr>
                  <a:t>Product Owner Proxies</a:t>
                </a:r>
                <a:endParaRPr lang="en-US" sz="700" dirty="0">
                  <a:latin typeface="Lucida Grande"/>
                </a:endParaRPr>
              </a:p>
            </p:txBody>
          </p:sp>
          <p:sp>
            <p:nvSpPr>
              <p:cNvPr id="138" name="Rounded Rectangle 137"/>
              <p:cNvSpPr/>
              <p:nvPr/>
            </p:nvSpPr>
            <p:spPr>
              <a:xfrm>
                <a:off x="76200" y="1143000"/>
                <a:ext cx="2286000" cy="1066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sz="750" dirty="0">
                  <a:solidFill>
                    <a:schemeClr val="tx1"/>
                  </a:solidFill>
                  <a:latin typeface="Lucida Grande"/>
                </a:endParaRPr>
              </a:p>
            </p:txBody>
          </p:sp>
        </p:grpSp>
        <p:sp>
          <p:nvSpPr>
            <p:cNvPr id="96" name="TextBox 95"/>
            <p:cNvSpPr txBox="1"/>
            <p:nvPr/>
          </p:nvSpPr>
          <p:spPr>
            <a:xfrm>
              <a:off x="2605713" y="1202890"/>
              <a:ext cx="1371428" cy="338554"/>
            </a:xfrm>
            <a:prstGeom prst="rect">
              <a:avLst/>
            </a:prstGeom>
            <a:noFill/>
          </p:spPr>
          <p:txBody>
            <a:bodyPr wrap="square" rtlCol="0">
              <a:spAutoFit/>
            </a:bodyPr>
            <a:lstStyle/>
            <a:p>
              <a:pPr algn="ctr">
                <a:buNone/>
              </a:pPr>
              <a:r>
                <a:rPr lang="en-US" sz="1600" dirty="0">
                  <a:solidFill>
                    <a:srgbClr val="00B050"/>
                  </a:solidFill>
                  <a:latin typeface="Arial" pitchFamily="34" charset="0"/>
                  <a:cs typeface="Arial" pitchFamily="34" charset="0"/>
                </a:rPr>
                <a:t>Distributed</a:t>
              </a:r>
            </a:p>
          </p:txBody>
        </p:sp>
        <p:sp>
          <p:nvSpPr>
            <p:cNvPr id="97" name="TextBox 96"/>
            <p:cNvSpPr txBox="1"/>
            <p:nvPr/>
          </p:nvSpPr>
          <p:spPr>
            <a:xfrm>
              <a:off x="480000" y="1202890"/>
              <a:ext cx="1371428" cy="338554"/>
            </a:xfrm>
            <a:prstGeom prst="rect">
              <a:avLst/>
            </a:prstGeom>
            <a:noFill/>
          </p:spPr>
          <p:txBody>
            <a:bodyPr wrap="square" rtlCol="0">
              <a:spAutoFit/>
            </a:bodyPr>
            <a:lstStyle/>
            <a:p>
              <a:pPr algn="ctr">
                <a:buNone/>
              </a:pPr>
              <a:r>
                <a:rPr lang="en-US" sz="1600" dirty="0">
                  <a:solidFill>
                    <a:srgbClr val="00B050"/>
                  </a:solidFill>
                  <a:latin typeface="Arial" pitchFamily="34" charset="0"/>
                  <a:cs typeface="Arial" pitchFamily="34" charset="0"/>
                </a:rPr>
                <a:t>Onsite</a:t>
              </a:r>
            </a:p>
          </p:txBody>
        </p:sp>
        <p:sp>
          <p:nvSpPr>
            <p:cNvPr id="98" name="Rounded Rectangle 97"/>
            <p:cNvSpPr/>
            <p:nvPr/>
          </p:nvSpPr>
          <p:spPr>
            <a:xfrm>
              <a:off x="1727391" y="4536995"/>
              <a:ext cx="2477220" cy="80537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sz="750" dirty="0">
                <a:solidFill>
                  <a:schemeClr val="tx1"/>
                </a:solidFill>
                <a:latin typeface="Lucida Grande"/>
              </a:endParaRPr>
            </a:p>
          </p:txBody>
        </p:sp>
        <p:sp>
          <p:nvSpPr>
            <p:cNvPr id="99" name="TextBox 98"/>
            <p:cNvSpPr txBox="1"/>
            <p:nvPr/>
          </p:nvSpPr>
          <p:spPr>
            <a:xfrm>
              <a:off x="1765164" y="4523368"/>
              <a:ext cx="1371428" cy="207749"/>
            </a:xfrm>
            <a:prstGeom prst="rect">
              <a:avLst/>
            </a:prstGeom>
            <a:noFill/>
          </p:spPr>
          <p:txBody>
            <a:bodyPr wrap="square" rtlCol="0">
              <a:spAutoFit/>
            </a:bodyPr>
            <a:lstStyle/>
            <a:p>
              <a:pPr>
                <a:buNone/>
              </a:pPr>
              <a:r>
                <a:rPr lang="en-US" sz="750" i="1" dirty="0" smtClean="0">
                  <a:solidFill>
                    <a:srgbClr val="0000FF"/>
                  </a:solidFill>
                  <a:latin typeface="Lucida Grande"/>
                </a:rPr>
                <a:t>Delivery Teams</a:t>
              </a:r>
              <a:endParaRPr lang="en-US" sz="750" i="1" dirty="0">
                <a:solidFill>
                  <a:srgbClr val="0000FF"/>
                </a:solidFill>
                <a:latin typeface="Lucida Grande"/>
              </a:endParaRPr>
            </a:p>
          </p:txBody>
        </p:sp>
        <p:pic>
          <p:nvPicPr>
            <p:cNvPr id="100" name="Picture 99" descr="Man.jpg"/>
            <p:cNvPicPr>
              <a:picLocks noChangeAspect="1"/>
            </p:cNvPicPr>
            <p:nvPr/>
          </p:nvPicPr>
          <p:blipFill>
            <a:blip r:embed="rId2" cstate="print"/>
            <a:stretch>
              <a:fillRect/>
            </a:stretch>
          </p:blipFill>
          <p:spPr>
            <a:xfrm flipH="1">
              <a:off x="3932095" y="4720513"/>
              <a:ext cx="111123" cy="241865"/>
            </a:xfrm>
            <a:prstGeom prst="rect">
              <a:avLst/>
            </a:prstGeom>
          </p:spPr>
        </p:pic>
        <p:pic>
          <p:nvPicPr>
            <p:cNvPr id="101" name="Picture 100" descr="women.jpg"/>
            <p:cNvPicPr>
              <a:picLocks noChangeAspect="1"/>
            </p:cNvPicPr>
            <p:nvPr/>
          </p:nvPicPr>
          <p:blipFill>
            <a:blip r:embed="rId3" cstate="print"/>
            <a:stretch>
              <a:fillRect/>
            </a:stretch>
          </p:blipFill>
          <p:spPr>
            <a:xfrm>
              <a:off x="3397918" y="4720513"/>
              <a:ext cx="135449" cy="245009"/>
            </a:xfrm>
            <a:prstGeom prst="rect">
              <a:avLst/>
            </a:prstGeom>
          </p:spPr>
        </p:pic>
        <p:sp>
          <p:nvSpPr>
            <p:cNvPr id="102" name="TextBox 101"/>
            <p:cNvSpPr txBox="1"/>
            <p:nvPr/>
          </p:nvSpPr>
          <p:spPr>
            <a:xfrm>
              <a:off x="2319975" y="4927997"/>
              <a:ext cx="548571" cy="415498"/>
            </a:xfrm>
            <a:prstGeom prst="rect">
              <a:avLst/>
            </a:prstGeom>
            <a:noFill/>
          </p:spPr>
          <p:txBody>
            <a:bodyPr wrap="square" rtlCol="0">
              <a:spAutoFit/>
            </a:bodyPr>
            <a:lstStyle/>
            <a:p>
              <a:pPr>
                <a:buNone/>
              </a:pPr>
              <a:r>
                <a:rPr lang="en-US" sz="700" dirty="0" smtClean="0">
                  <a:latin typeface="Lucida Grande"/>
                </a:rPr>
                <a:t>Product Owner</a:t>
              </a:r>
            </a:p>
            <a:p>
              <a:pPr>
                <a:buNone/>
              </a:pPr>
              <a:r>
                <a:rPr lang="en-US" sz="700" dirty="0" smtClean="0">
                  <a:latin typeface="Lucida Grande"/>
                </a:rPr>
                <a:t>Proxies</a:t>
              </a:r>
              <a:endParaRPr lang="en-US" sz="700" dirty="0">
                <a:latin typeface="Lucida Grande"/>
              </a:endParaRPr>
            </a:p>
          </p:txBody>
        </p:sp>
        <p:sp>
          <p:nvSpPr>
            <p:cNvPr id="103" name="TextBox 102"/>
            <p:cNvSpPr txBox="1"/>
            <p:nvPr/>
          </p:nvSpPr>
          <p:spPr>
            <a:xfrm>
              <a:off x="2731404" y="4927997"/>
              <a:ext cx="548571" cy="307777"/>
            </a:xfrm>
            <a:prstGeom prst="rect">
              <a:avLst/>
            </a:prstGeom>
            <a:noFill/>
          </p:spPr>
          <p:txBody>
            <a:bodyPr wrap="square" rtlCol="0">
              <a:spAutoFit/>
            </a:bodyPr>
            <a:lstStyle/>
            <a:p>
              <a:pPr>
                <a:buNone/>
              </a:pPr>
              <a:r>
                <a:rPr lang="en-US" sz="700" dirty="0" smtClean="0">
                  <a:latin typeface="Lucida Grande"/>
                </a:rPr>
                <a:t>Scrum Masters</a:t>
              </a:r>
              <a:endParaRPr lang="en-US" sz="700" dirty="0">
                <a:latin typeface="Lucida Grande"/>
              </a:endParaRPr>
            </a:p>
          </p:txBody>
        </p:sp>
        <p:sp>
          <p:nvSpPr>
            <p:cNvPr id="104" name="TextBox 103"/>
            <p:cNvSpPr txBox="1"/>
            <p:nvPr/>
          </p:nvSpPr>
          <p:spPr>
            <a:xfrm>
              <a:off x="3142832" y="4927997"/>
              <a:ext cx="707164" cy="207749"/>
            </a:xfrm>
            <a:prstGeom prst="rect">
              <a:avLst/>
            </a:prstGeom>
            <a:noFill/>
          </p:spPr>
          <p:txBody>
            <a:bodyPr wrap="square" rtlCol="0">
              <a:spAutoFit/>
            </a:bodyPr>
            <a:lstStyle/>
            <a:p>
              <a:pPr>
                <a:buNone/>
              </a:pPr>
              <a:r>
                <a:rPr lang="en-US" sz="700" dirty="0" smtClean="0">
                  <a:latin typeface="Lucida Grande"/>
                </a:rPr>
                <a:t>Developers</a:t>
              </a:r>
              <a:endParaRPr lang="en-US" sz="700" dirty="0">
                <a:latin typeface="Lucida Grande"/>
              </a:endParaRPr>
            </a:p>
          </p:txBody>
        </p:sp>
        <p:sp>
          <p:nvSpPr>
            <p:cNvPr id="105" name="TextBox 104"/>
            <p:cNvSpPr txBox="1"/>
            <p:nvPr/>
          </p:nvSpPr>
          <p:spPr>
            <a:xfrm>
              <a:off x="3756034" y="4925173"/>
              <a:ext cx="548571" cy="207749"/>
            </a:xfrm>
            <a:prstGeom prst="rect">
              <a:avLst/>
            </a:prstGeom>
            <a:noFill/>
          </p:spPr>
          <p:txBody>
            <a:bodyPr wrap="square" rtlCol="0">
              <a:spAutoFit/>
            </a:bodyPr>
            <a:lstStyle/>
            <a:p>
              <a:pPr>
                <a:buNone/>
              </a:pPr>
              <a:r>
                <a:rPr lang="en-US" sz="700" dirty="0" smtClean="0">
                  <a:latin typeface="Lucida Grande"/>
                </a:rPr>
                <a:t>Testers</a:t>
              </a:r>
              <a:endParaRPr lang="en-US" sz="700" dirty="0">
                <a:latin typeface="Lucida Grande"/>
              </a:endParaRPr>
            </a:p>
          </p:txBody>
        </p:sp>
        <p:pic>
          <p:nvPicPr>
            <p:cNvPr id="106" name="Picture 105" descr="Man.jpg"/>
            <p:cNvPicPr>
              <a:picLocks noChangeAspect="1"/>
            </p:cNvPicPr>
            <p:nvPr/>
          </p:nvPicPr>
          <p:blipFill>
            <a:blip r:embed="rId2" cstate="print"/>
            <a:stretch>
              <a:fillRect/>
            </a:stretch>
          </p:blipFill>
          <p:spPr>
            <a:xfrm flipH="1">
              <a:off x="2903385" y="4720513"/>
              <a:ext cx="111123" cy="241865"/>
            </a:xfrm>
            <a:prstGeom prst="rect">
              <a:avLst/>
            </a:prstGeom>
          </p:spPr>
        </p:pic>
        <p:pic>
          <p:nvPicPr>
            <p:cNvPr id="107" name="Picture 106" descr="women.jpg"/>
            <p:cNvPicPr>
              <a:picLocks noChangeAspect="1"/>
            </p:cNvPicPr>
            <p:nvPr/>
          </p:nvPicPr>
          <p:blipFill>
            <a:blip r:embed="rId3" cstate="print"/>
            <a:stretch>
              <a:fillRect/>
            </a:stretch>
          </p:blipFill>
          <p:spPr>
            <a:xfrm>
              <a:off x="2484259" y="4720513"/>
              <a:ext cx="135449" cy="245009"/>
            </a:xfrm>
            <a:prstGeom prst="rect">
              <a:avLst/>
            </a:prstGeom>
          </p:spPr>
        </p:pic>
        <p:grpSp>
          <p:nvGrpSpPr>
            <p:cNvPr id="10" name="Group 81"/>
            <p:cNvGrpSpPr/>
            <p:nvPr/>
          </p:nvGrpSpPr>
          <p:grpSpPr>
            <a:xfrm>
              <a:off x="1747592" y="5338260"/>
              <a:ext cx="2138608" cy="699807"/>
              <a:chOff x="2018213" y="5392988"/>
              <a:chExt cx="2376529" cy="783678"/>
            </a:xfrm>
          </p:grpSpPr>
          <p:sp>
            <p:nvSpPr>
              <p:cNvPr id="130" name="Rounded Rectangle 129"/>
              <p:cNvSpPr/>
              <p:nvPr/>
            </p:nvSpPr>
            <p:spPr>
              <a:xfrm>
                <a:off x="2018213" y="5392988"/>
                <a:ext cx="2286000" cy="7362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sz="750" dirty="0">
                  <a:solidFill>
                    <a:schemeClr val="tx1"/>
                  </a:solidFill>
                  <a:latin typeface="Lucida Grande"/>
                </a:endParaRPr>
              </a:p>
            </p:txBody>
          </p:sp>
          <p:sp>
            <p:nvSpPr>
              <p:cNvPr id="131" name="TextBox 130"/>
              <p:cNvSpPr txBox="1"/>
              <p:nvPr/>
            </p:nvSpPr>
            <p:spPr>
              <a:xfrm>
                <a:off x="3232296" y="5400097"/>
                <a:ext cx="1162446" cy="232647"/>
              </a:xfrm>
              <a:prstGeom prst="rect">
                <a:avLst/>
              </a:prstGeom>
              <a:noFill/>
            </p:spPr>
            <p:txBody>
              <a:bodyPr wrap="square" rtlCol="0">
                <a:spAutoFit/>
              </a:bodyPr>
              <a:lstStyle/>
              <a:p>
                <a:pPr>
                  <a:buNone/>
                </a:pPr>
                <a:r>
                  <a:rPr lang="en-US" sz="750" i="1" dirty="0">
                    <a:solidFill>
                      <a:srgbClr val="0000FF"/>
                    </a:solidFill>
                    <a:latin typeface="Lucida Grande"/>
                  </a:rPr>
                  <a:t>Validation </a:t>
                </a:r>
                <a:r>
                  <a:rPr lang="en-US" sz="750" i="1" dirty="0" smtClean="0">
                    <a:solidFill>
                      <a:srgbClr val="0000FF"/>
                    </a:solidFill>
                    <a:latin typeface="Lucida Grande"/>
                  </a:rPr>
                  <a:t>Team</a:t>
                </a:r>
                <a:endParaRPr lang="en-US" sz="750" i="1" dirty="0">
                  <a:solidFill>
                    <a:srgbClr val="0000FF"/>
                  </a:solidFill>
                  <a:latin typeface="Lucida Grande"/>
                </a:endParaRPr>
              </a:p>
            </p:txBody>
          </p:sp>
          <p:sp>
            <p:nvSpPr>
              <p:cNvPr id="132" name="TextBox 131"/>
              <p:cNvSpPr txBox="1"/>
              <p:nvPr/>
            </p:nvSpPr>
            <p:spPr>
              <a:xfrm>
                <a:off x="2627813" y="5832002"/>
                <a:ext cx="609600" cy="344664"/>
              </a:xfrm>
              <a:prstGeom prst="rect">
                <a:avLst/>
              </a:prstGeom>
              <a:noFill/>
            </p:spPr>
            <p:txBody>
              <a:bodyPr wrap="square" rtlCol="0">
                <a:spAutoFit/>
              </a:bodyPr>
              <a:lstStyle/>
              <a:p>
                <a:pPr algn="ctr">
                  <a:buNone/>
                </a:pPr>
                <a:r>
                  <a:rPr lang="en-US" sz="700" dirty="0" smtClean="0">
                    <a:latin typeface="Lucida Grande"/>
                  </a:rPr>
                  <a:t>QA Lead</a:t>
                </a:r>
                <a:endParaRPr lang="en-US" sz="700" dirty="0">
                  <a:latin typeface="Lucida Grande"/>
                </a:endParaRPr>
              </a:p>
            </p:txBody>
          </p:sp>
          <p:sp>
            <p:nvSpPr>
              <p:cNvPr id="133" name="TextBox 132"/>
              <p:cNvSpPr txBox="1"/>
              <p:nvPr/>
            </p:nvSpPr>
            <p:spPr>
              <a:xfrm>
                <a:off x="3166901" y="5832002"/>
                <a:ext cx="647131" cy="232647"/>
              </a:xfrm>
              <a:prstGeom prst="rect">
                <a:avLst/>
              </a:prstGeom>
              <a:noFill/>
            </p:spPr>
            <p:txBody>
              <a:bodyPr wrap="square" rtlCol="0">
                <a:spAutoFit/>
              </a:bodyPr>
              <a:lstStyle/>
              <a:p>
                <a:pPr>
                  <a:buNone/>
                </a:pPr>
                <a:r>
                  <a:rPr lang="en-US" sz="700" dirty="0" smtClean="0">
                    <a:latin typeface="Lucida Grande"/>
                  </a:rPr>
                  <a:t>Testers</a:t>
                </a:r>
                <a:endParaRPr lang="en-US" sz="700" dirty="0">
                  <a:latin typeface="Lucida Grande"/>
                </a:endParaRPr>
              </a:p>
            </p:txBody>
          </p:sp>
          <p:pic>
            <p:nvPicPr>
              <p:cNvPr id="134" name="Picture 133" descr="Man.jpg"/>
              <p:cNvPicPr>
                <a:picLocks noChangeAspect="1"/>
              </p:cNvPicPr>
              <p:nvPr/>
            </p:nvPicPr>
            <p:blipFill>
              <a:blip r:embed="rId2" cstate="print"/>
              <a:stretch>
                <a:fillRect/>
              </a:stretch>
            </p:blipFill>
            <p:spPr>
              <a:xfrm flipH="1">
                <a:off x="2826667" y="5622059"/>
                <a:ext cx="123485" cy="270852"/>
              </a:xfrm>
              <a:prstGeom prst="rect">
                <a:avLst/>
              </a:prstGeom>
            </p:spPr>
          </p:pic>
          <p:pic>
            <p:nvPicPr>
              <p:cNvPr id="135" name="Picture 134" descr="women.jpg"/>
              <p:cNvPicPr>
                <a:picLocks noChangeAspect="1"/>
              </p:cNvPicPr>
              <p:nvPr/>
            </p:nvPicPr>
            <p:blipFill>
              <a:blip r:embed="rId3" cstate="print"/>
              <a:stretch>
                <a:fillRect/>
              </a:stretch>
            </p:blipFill>
            <p:spPr>
              <a:xfrm>
                <a:off x="3341983" y="5622059"/>
                <a:ext cx="150518" cy="274373"/>
              </a:xfrm>
              <a:prstGeom prst="rect">
                <a:avLst/>
              </a:prstGeom>
            </p:spPr>
          </p:pic>
          <p:sp>
            <p:nvSpPr>
              <p:cNvPr id="136" name="TextBox 79"/>
              <p:cNvSpPr txBox="1"/>
              <p:nvPr/>
            </p:nvSpPr>
            <p:spPr>
              <a:xfrm>
                <a:off x="2159765" y="5832002"/>
                <a:ext cx="647131" cy="232647"/>
              </a:xfrm>
              <a:prstGeom prst="rect">
                <a:avLst/>
              </a:prstGeom>
              <a:noFill/>
            </p:spPr>
            <p:txBody>
              <a:bodyPr wrap="square" rtlCol="0">
                <a:spAutoFit/>
              </a:bodyPr>
              <a:lstStyle/>
              <a:p>
                <a:pPr>
                  <a:buNone/>
                </a:pPr>
                <a:r>
                  <a:rPr lang="en-US" sz="700" dirty="0" smtClean="0">
                    <a:latin typeface="Lucida Grande"/>
                  </a:rPr>
                  <a:t>Testers</a:t>
                </a:r>
                <a:endParaRPr lang="en-US" sz="700" dirty="0">
                  <a:latin typeface="Lucida Grande"/>
                </a:endParaRPr>
              </a:p>
            </p:txBody>
          </p:sp>
          <p:pic>
            <p:nvPicPr>
              <p:cNvPr id="137" name="Picture 136" descr="women.jpg"/>
              <p:cNvPicPr>
                <a:picLocks noChangeAspect="1"/>
              </p:cNvPicPr>
              <p:nvPr/>
            </p:nvPicPr>
            <p:blipFill>
              <a:blip r:embed="rId3" cstate="print"/>
              <a:stretch>
                <a:fillRect/>
              </a:stretch>
            </p:blipFill>
            <p:spPr>
              <a:xfrm>
                <a:off x="2334847" y="5622059"/>
                <a:ext cx="150518" cy="274373"/>
              </a:xfrm>
              <a:prstGeom prst="rect">
                <a:avLst/>
              </a:prstGeom>
            </p:spPr>
          </p:pic>
        </p:grpSp>
        <p:pic>
          <p:nvPicPr>
            <p:cNvPr id="109" name="Picture 108" descr="women.jpg"/>
            <p:cNvPicPr>
              <a:picLocks noChangeAspect="1"/>
            </p:cNvPicPr>
            <p:nvPr/>
          </p:nvPicPr>
          <p:blipFill>
            <a:blip r:embed="rId3" cstate="print"/>
            <a:stretch>
              <a:fillRect/>
            </a:stretch>
          </p:blipFill>
          <p:spPr>
            <a:xfrm>
              <a:off x="1990587" y="4721000"/>
              <a:ext cx="135449" cy="245009"/>
            </a:xfrm>
            <a:prstGeom prst="rect">
              <a:avLst/>
            </a:prstGeom>
          </p:spPr>
        </p:pic>
        <p:sp>
          <p:nvSpPr>
            <p:cNvPr id="110" name="TextBox 109"/>
            <p:cNvSpPr txBox="1"/>
            <p:nvPr/>
          </p:nvSpPr>
          <p:spPr>
            <a:xfrm>
              <a:off x="1735500" y="4928485"/>
              <a:ext cx="704795" cy="207749"/>
            </a:xfrm>
            <a:prstGeom prst="rect">
              <a:avLst/>
            </a:prstGeom>
            <a:noFill/>
          </p:spPr>
          <p:txBody>
            <a:bodyPr wrap="square" rtlCol="0">
              <a:spAutoFit/>
            </a:bodyPr>
            <a:lstStyle/>
            <a:p>
              <a:pPr>
                <a:buNone/>
              </a:pPr>
              <a:r>
                <a:rPr lang="en-US" sz="700" dirty="0" smtClean="0">
                  <a:latin typeface="Lucida Grande"/>
                </a:rPr>
                <a:t>Developers</a:t>
              </a:r>
              <a:endParaRPr lang="en-US" sz="700" dirty="0">
                <a:latin typeface="Lucida Grande"/>
              </a:endParaRPr>
            </a:p>
          </p:txBody>
        </p:sp>
        <p:pic>
          <p:nvPicPr>
            <p:cNvPr id="111" name="Picture 110" descr="Man.jpg"/>
            <p:cNvPicPr>
              <a:picLocks noChangeAspect="1"/>
            </p:cNvPicPr>
            <p:nvPr/>
          </p:nvPicPr>
          <p:blipFill>
            <a:blip r:embed="rId2" cstate="print"/>
            <a:stretch>
              <a:fillRect/>
            </a:stretch>
          </p:blipFill>
          <p:spPr>
            <a:xfrm flipH="1">
              <a:off x="387468" y="3864281"/>
              <a:ext cx="111123" cy="241865"/>
            </a:xfrm>
            <a:prstGeom prst="rect">
              <a:avLst/>
            </a:prstGeom>
          </p:spPr>
        </p:pic>
        <p:pic>
          <p:nvPicPr>
            <p:cNvPr id="112" name="Picture 111" descr="women.jpg"/>
            <p:cNvPicPr>
              <a:picLocks noChangeAspect="1"/>
            </p:cNvPicPr>
            <p:nvPr/>
          </p:nvPicPr>
          <p:blipFill>
            <a:blip r:embed="rId3" cstate="print"/>
            <a:stretch>
              <a:fillRect/>
            </a:stretch>
          </p:blipFill>
          <p:spPr>
            <a:xfrm>
              <a:off x="829771" y="3864281"/>
              <a:ext cx="135449" cy="245009"/>
            </a:xfrm>
            <a:prstGeom prst="rect">
              <a:avLst/>
            </a:prstGeom>
          </p:spPr>
        </p:pic>
        <p:pic>
          <p:nvPicPr>
            <p:cNvPr id="113" name="Picture 112" descr="Man.jpg"/>
            <p:cNvPicPr>
              <a:picLocks noChangeAspect="1"/>
            </p:cNvPicPr>
            <p:nvPr/>
          </p:nvPicPr>
          <p:blipFill>
            <a:blip r:embed="rId2" cstate="print"/>
            <a:stretch>
              <a:fillRect/>
            </a:stretch>
          </p:blipFill>
          <p:spPr>
            <a:xfrm flipH="1">
              <a:off x="1251142" y="3864281"/>
              <a:ext cx="111123" cy="241865"/>
            </a:xfrm>
            <a:prstGeom prst="rect">
              <a:avLst/>
            </a:prstGeom>
          </p:spPr>
        </p:pic>
        <p:pic>
          <p:nvPicPr>
            <p:cNvPr id="114" name="Picture 113" descr="women.jpg"/>
            <p:cNvPicPr>
              <a:picLocks noChangeAspect="1"/>
            </p:cNvPicPr>
            <p:nvPr/>
          </p:nvPicPr>
          <p:blipFill>
            <a:blip r:embed="rId3" cstate="print"/>
            <a:stretch>
              <a:fillRect/>
            </a:stretch>
          </p:blipFill>
          <p:spPr>
            <a:xfrm>
              <a:off x="1832220" y="3864281"/>
              <a:ext cx="135449" cy="245009"/>
            </a:xfrm>
            <a:prstGeom prst="rect">
              <a:avLst/>
            </a:prstGeom>
          </p:spPr>
        </p:pic>
        <p:grpSp>
          <p:nvGrpSpPr>
            <p:cNvPr id="11" name="Group 53"/>
            <p:cNvGrpSpPr/>
            <p:nvPr/>
          </p:nvGrpSpPr>
          <p:grpSpPr>
            <a:xfrm>
              <a:off x="1286673" y="3839783"/>
              <a:ext cx="1889354" cy="1722408"/>
              <a:chOff x="771525" y="4991100"/>
              <a:chExt cx="1320927" cy="1493520"/>
            </a:xfrm>
            <a:solidFill>
              <a:srgbClr val="00B0F0">
                <a:alpha val="39000"/>
              </a:srgbClr>
            </a:solidFill>
          </p:grpSpPr>
          <p:sp>
            <p:nvSpPr>
              <p:cNvPr id="128" name="Curved Down Arrow 127"/>
              <p:cNvSpPr/>
              <p:nvPr/>
            </p:nvSpPr>
            <p:spPr bwMode="auto">
              <a:xfrm>
                <a:off x="876300" y="4991100"/>
                <a:ext cx="1216152" cy="731520"/>
              </a:xfrm>
              <a:prstGeom prst="curvedDownArrow">
                <a:avLst/>
              </a:prstGeom>
              <a:grpFill/>
              <a:ln w="9525" cap="flat" cmpd="sng" algn="ctr">
                <a:solidFill>
                  <a:schemeClr val="bg1"/>
                </a:solidFill>
                <a:prstDash val="solid"/>
                <a:round/>
                <a:headEnd type="none" w="med" len="med"/>
                <a:tailEnd type="none" w="med" len="med"/>
              </a:ln>
              <a:effectLst/>
            </p:spPr>
            <p:txBody>
              <a:bodyPr/>
              <a:lstStyle/>
              <a:p>
                <a:pPr marL="342882" indent="-342882" defTabSz="914353">
                  <a:buNone/>
                  <a:defRPr/>
                </a:pPr>
                <a:endParaRPr lang="en-US" sz="750" dirty="0">
                  <a:latin typeface="Lucida Grande"/>
                </a:endParaRPr>
              </a:p>
            </p:txBody>
          </p:sp>
          <p:sp>
            <p:nvSpPr>
              <p:cNvPr id="129" name="Curved Up Arrow 128"/>
              <p:cNvSpPr/>
              <p:nvPr/>
            </p:nvSpPr>
            <p:spPr bwMode="auto">
              <a:xfrm flipH="1">
                <a:off x="771525" y="5753100"/>
                <a:ext cx="1216152" cy="731520"/>
              </a:xfrm>
              <a:prstGeom prst="curvedUpArrow">
                <a:avLst/>
              </a:prstGeom>
              <a:grpFill/>
              <a:ln w="9525" cap="flat" cmpd="sng" algn="ctr">
                <a:solidFill>
                  <a:schemeClr val="bg1"/>
                </a:solidFill>
                <a:prstDash val="solid"/>
                <a:round/>
                <a:headEnd type="none" w="med" len="med"/>
                <a:tailEnd type="none" w="med" len="med"/>
              </a:ln>
              <a:effectLst/>
            </p:spPr>
            <p:txBody>
              <a:bodyPr/>
              <a:lstStyle/>
              <a:p>
                <a:pPr marL="342882" indent="-342882" defTabSz="914353">
                  <a:buNone/>
                  <a:defRPr/>
                </a:pPr>
                <a:endParaRPr lang="en-US" sz="750" dirty="0">
                  <a:latin typeface="Lucida Grande"/>
                </a:endParaRPr>
              </a:p>
            </p:txBody>
          </p:sp>
        </p:grpSp>
        <p:pic>
          <p:nvPicPr>
            <p:cNvPr id="116" name="Picture 115" descr="Man.jpg"/>
            <p:cNvPicPr>
              <a:picLocks noChangeAspect="1"/>
            </p:cNvPicPr>
            <p:nvPr/>
          </p:nvPicPr>
          <p:blipFill>
            <a:blip r:embed="rId2" cstate="print"/>
            <a:stretch>
              <a:fillRect/>
            </a:stretch>
          </p:blipFill>
          <p:spPr>
            <a:xfrm flipH="1">
              <a:off x="394253" y="2852946"/>
              <a:ext cx="111123" cy="241865"/>
            </a:xfrm>
            <a:prstGeom prst="rect">
              <a:avLst/>
            </a:prstGeom>
          </p:spPr>
        </p:pic>
        <p:pic>
          <p:nvPicPr>
            <p:cNvPr id="117" name="Picture 89" descr="women.jpg"/>
            <p:cNvPicPr>
              <a:picLocks noChangeAspect="1"/>
            </p:cNvPicPr>
            <p:nvPr/>
          </p:nvPicPr>
          <p:blipFill>
            <a:blip r:embed="rId3" cstate="print"/>
            <a:stretch>
              <a:fillRect/>
            </a:stretch>
          </p:blipFill>
          <p:spPr>
            <a:xfrm>
              <a:off x="765234" y="2852946"/>
              <a:ext cx="135449" cy="245009"/>
            </a:xfrm>
            <a:prstGeom prst="rect">
              <a:avLst/>
            </a:prstGeom>
          </p:spPr>
        </p:pic>
        <p:pic>
          <p:nvPicPr>
            <p:cNvPr id="118" name="Picture 117" descr="Man.jpg"/>
            <p:cNvPicPr>
              <a:picLocks noChangeAspect="1"/>
            </p:cNvPicPr>
            <p:nvPr/>
          </p:nvPicPr>
          <p:blipFill>
            <a:blip r:embed="rId2" cstate="print"/>
            <a:stretch>
              <a:fillRect/>
            </a:stretch>
          </p:blipFill>
          <p:spPr>
            <a:xfrm flipH="1">
              <a:off x="1119379" y="2852946"/>
              <a:ext cx="111123" cy="241865"/>
            </a:xfrm>
            <a:prstGeom prst="rect">
              <a:avLst/>
            </a:prstGeom>
          </p:spPr>
        </p:pic>
        <p:pic>
          <p:nvPicPr>
            <p:cNvPr id="119" name="Picture 118" descr="women.jpg"/>
            <p:cNvPicPr>
              <a:picLocks noChangeAspect="1"/>
            </p:cNvPicPr>
            <p:nvPr/>
          </p:nvPicPr>
          <p:blipFill>
            <a:blip r:embed="rId3" cstate="print"/>
            <a:stretch>
              <a:fillRect/>
            </a:stretch>
          </p:blipFill>
          <p:spPr>
            <a:xfrm>
              <a:off x="1552648" y="2852946"/>
              <a:ext cx="135449" cy="245009"/>
            </a:xfrm>
            <a:prstGeom prst="rect">
              <a:avLst/>
            </a:prstGeom>
          </p:spPr>
        </p:pic>
        <p:pic>
          <p:nvPicPr>
            <p:cNvPr id="120" name="Picture 119" descr="Man.jpg"/>
            <p:cNvPicPr>
              <a:picLocks noChangeAspect="1"/>
            </p:cNvPicPr>
            <p:nvPr/>
          </p:nvPicPr>
          <p:blipFill>
            <a:blip r:embed="rId2" cstate="print"/>
            <a:stretch>
              <a:fillRect/>
            </a:stretch>
          </p:blipFill>
          <p:spPr>
            <a:xfrm flipH="1">
              <a:off x="1906608" y="2857546"/>
              <a:ext cx="111123" cy="241865"/>
            </a:xfrm>
            <a:prstGeom prst="rect">
              <a:avLst/>
            </a:prstGeom>
          </p:spPr>
        </p:pic>
        <p:pic>
          <p:nvPicPr>
            <p:cNvPr id="121" name="Picture 120" descr="Man.jpg"/>
            <p:cNvPicPr>
              <a:picLocks noChangeAspect="1"/>
            </p:cNvPicPr>
            <p:nvPr/>
          </p:nvPicPr>
          <p:blipFill>
            <a:blip r:embed="rId2" cstate="print"/>
            <a:stretch>
              <a:fillRect/>
            </a:stretch>
          </p:blipFill>
          <p:spPr>
            <a:xfrm flipH="1">
              <a:off x="2792714" y="2832891"/>
              <a:ext cx="111123" cy="241865"/>
            </a:xfrm>
            <a:prstGeom prst="rect">
              <a:avLst/>
            </a:prstGeom>
          </p:spPr>
        </p:pic>
        <p:pic>
          <p:nvPicPr>
            <p:cNvPr id="122" name="Picture 121" descr="women.jpg"/>
            <p:cNvPicPr>
              <a:picLocks noChangeAspect="1"/>
            </p:cNvPicPr>
            <p:nvPr/>
          </p:nvPicPr>
          <p:blipFill>
            <a:blip r:embed="rId3" cstate="print"/>
            <a:stretch>
              <a:fillRect/>
            </a:stretch>
          </p:blipFill>
          <p:spPr>
            <a:xfrm>
              <a:off x="3325353" y="2832891"/>
              <a:ext cx="135449" cy="245009"/>
            </a:xfrm>
            <a:prstGeom prst="rect">
              <a:avLst/>
            </a:prstGeom>
          </p:spPr>
        </p:pic>
        <p:pic>
          <p:nvPicPr>
            <p:cNvPr id="123" name="Picture 122" descr="Man.jpg"/>
            <p:cNvPicPr>
              <a:picLocks noChangeAspect="1"/>
            </p:cNvPicPr>
            <p:nvPr/>
          </p:nvPicPr>
          <p:blipFill>
            <a:blip r:embed="rId2" cstate="print"/>
            <a:stretch>
              <a:fillRect/>
            </a:stretch>
          </p:blipFill>
          <p:spPr>
            <a:xfrm flipH="1">
              <a:off x="3931876" y="2837492"/>
              <a:ext cx="111123" cy="241865"/>
            </a:xfrm>
            <a:prstGeom prst="rect">
              <a:avLst/>
            </a:prstGeom>
          </p:spPr>
        </p:pic>
        <p:pic>
          <p:nvPicPr>
            <p:cNvPr id="124" name="Picture 123" descr="Man.jpg"/>
            <p:cNvPicPr>
              <a:picLocks noChangeAspect="1"/>
            </p:cNvPicPr>
            <p:nvPr/>
          </p:nvPicPr>
          <p:blipFill>
            <a:blip r:embed="rId2" cstate="print"/>
            <a:stretch>
              <a:fillRect/>
            </a:stretch>
          </p:blipFill>
          <p:spPr>
            <a:xfrm flipH="1">
              <a:off x="485849" y="1817953"/>
              <a:ext cx="111123" cy="241865"/>
            </a:xfrm>
            <a:prstGeom prst="rect">
              <a:avLst/>
            </a:prstGeom>
          </p:spPr>
        </p:pic>
        <p:pic>
          <p:nvPicPr>
            <p:cNvPr id="125" name="Picture 124" descr="women.jpg"/>
            <p:cNvPicPr>
              <a:picLocks noChangeAspect="1"/>
            </p:cNvPicPr>
            <p:nvPr/>
          </p:nvPicPr>
          <p:blipFill>
            <a:blip r:embed="rId3" cstate="print"/>
            <a:stretch>
              <a:fillRect/>
            </a:stretch>
          </p:blipFill>
          <p:spPr>
            <a:xfrm>
              <a:off x="902374" y="1817953"/>
              <a:ext cx="135449" cy="245009"/>
            </a:xfrm>
            <a:prstGeom prst="rect">
              <a:avLst/>
            </a:prstGeom>
          </p:spPr>
        </p:pic>
        <p:pic>
          <p:nvPicPr>
            <p:cNvPr id="126" name="Picture 125" descr="Man.jpg"/>
            <p:cNvPicPr>
              <a:picLocks noChangeAspect="1"/>
            </p:cNvPicPr>
            <p:nvPr/>
          </p:nvPicPr>
          <p:blipFill>
            <a:blip r:embed="rId2" cstate="print"/>
            <a:stretch>
              <a:fillRect/>
            </a:stretch>
          </p:blipFill>
          <p:spPr>
            <a:xfrm flipH="1">
              <a:off x="1368309" y="1817953"/>
              <a:ext cx="111123" cy="241865"/>
            </a:xfrm>
            <a:prstGeom prst="rect">
              <a:avLst/>
            </a:prstGeom>
          </p:spPr>
        </p:pic>
        <p:pic>
          <p:nvPicPr>
            <p:cNvPr id="127" name="Picture 126" descr="women.jpg"/>
            <p:cNvPicPr>
              <a:picLocks noChangeAspect="1"/>
            </p:cNvPicPr>
            <p:nvPr/>
          </p:nvPicPr>
          <p:blipFill>
            <a:blip r:embed="rId3" cstate="print"/>
            <a:stretch>
              <a:fillRect/>
            </a:stretch>
          </p:blipFill>
          <p:spPr>
            <a:xfrm>
              <a:off x="1797438" y="1817953"/>
              <a:ext cx="135449" cy="245009"/>
            </a:xfrm>
            <a:prstGeom prst="rect">
              <a:avLst/>
            </a:prstGeom>
          </p:spPr>
        </p:pic>
        <p:sp>
          <p:nvSpPr>
            <p:cNvPr id="12" name="Rounded Rectangle 11"/>
            <p:cNvSpPr/>
            <p:nvPr/>
          </p:nvSpPr>
          <p:spPr bwMode="auto">
            <a:xfrm>
              <a:off x="6804943" y="1136875"/>
              <a:ext cx="2194285" cy="4967280"/>
            </a:xfrm>
            <a:prstGeom prst="roundRect">
              <a:avLst/>
            </a:prstGeom>
            <a:solidFill>
              <a:schemeClr val="tx2">
                <a:lumMod val="20000"/>
                <a:lumOff val="8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sz="750" b="0" dirty="0">
                <a:latin typeface="Lucida Grande"/>
              </a:endParaRPr>
            </a:p>
          </p:txBody>
        </p:sp>
        <p:sp>
          <p:nvSpPr>
            <p:cNvPr id="13" name="Rounded Rectangle 12"/>
            <p:cNvSpPr/>
            <p:nvPr/>
          </p:nvSpPr>
          <p:spPr>
            <a:xfrm>
              <a:off x="6942086" y="3518448"/>
              <a:ext cx="2057142" cy="9526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sz="750" dirty="0">
                <a:solidFill>
                  <a:schemeClr val="tx1"/>
                </a:solidFill>
                <a:latin typeface="Lucida Grande"/>
              </a:endParaRPr>
            </a:p>
          </p:txBody>
        </p:sp>
        <p:sp>
          <p:nvSpPr>
            <p:cNvPr id="14" name="Rectangle 13"/>
            <p:cNvSpPr/>
            <p:nvPr/>
          </p:nvSpPr>
          <p:spPr bwMode="auto">
            <a:xfrm>
              <a:off x="4542087" y="1068830"/>
              <a:ext cx="4525712" cy="5103370"/>
            </a:xfrm>
            <a:prstGeom prst="rect">
              <a:avLst/>
            </a:prstGeom>
            <a:no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buNone/>
              </a:pPr>
              <a:endParaRPr kumimoji="0" lang="en-US" sz="750" b="0" i="0" u="none" strike="noStrike" cap="none" normalizeH="0" baseline="0" dirty="0" smtClean="0">
                <a:ln>
                  <a:noFill/>
                </a:ln>
                <a:solidFill>
                  <a:schemeClr val="tx1"/>
                </a:solidFill>
                <a:effectLst/>
                <a:latin typeface="Lucida Grande"/>
              </a:endParaRPr>
            </a:p>
          </p:txBody>
        </p:sp>
        <p:sp>
          <p:nvSpPr>
            <p:cNvPr id="15" name="Rounded Rectangle 14"/>
            <p:cNvSpPr/>
            <p:nvPr/>
          </p:nvSpPr>
          <p:spPr bwMode="auto">
            <a:xfrm>
              <a:off x="4610658" y="1136875"/>
              <a:ext cx="2194285" cy="4967280"/>
            </a:xfrm>
            <a:prstGeom prst="roundRect">
              <a:avLst/>
            </a:prstGeom>
            <a:solidFill>
              <a:schemeClr val="tx2">
                <a:lumMod val="20000"/>
                <a:lumOff val="80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sz="750" b="0" dirty="0">
                <a:latin typeface="Lucida Grande"/>
              </a:endParaRPr>
            </a:p>
          </p:txBody>
        </p:sp>
        <p:grpSp>
          <p:nvGrpSpPr>
            <p:cNvPr id="35" name="Group 102"/>
            <p:cNvGrpSpPr/>
            <p:nvPr/>
          </p:nvGrpSpPr>
          <p:grpSpPr>
            <a:xfrm>
              <a:off x="4679230" y="1545145"/>
              <a:ext cx="2057142" cy="952629"/>
              <a:chOff x="76200" y="1143000"/>
              <a:chExt cx="2286000" cy="1066800"/>
            </a:xfrm>
          </p:grpSpPr>
          <p:sp>
            <p:nvSpPr>
              <p:cNvPr id="71" name="Rounded Rectangle 70"/>
              <p:cNvSpPr/>
              <p:nvPr/>
            </p:nvSpPr>
            <p:spPr>
              <a:xfrm>
                <a:off x="76200" y="1143000"/>
                <a:ext cx="2286000" cy="1066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sz="750" dirty="0">
                  <a:solidFill>
                    <a:schemeClr val="tx1"/>
                  </a:solidFill>
                  <a:latin typeface="Lucida Grande"/>
                </a:endParaRPr>
              </a:p>
            </p:txBody>
          </p:sp>
          <p:sp>
            <p:nvSpPr>
              <p:cNvPr id="72" name="TextBox 71"/>
              <p:cNvSpPr txBox="1"/>
              <p:nvPr/>
            </p:nvSpPr>
            <p:spPr>
              <a:xfrm>
                <a:off x="228600" y="1143000"/>
                <a:ext cx="1524000" cy="232647"/>
              </a:xfrm>
              <a:prstGeom prst="rect">
                <a:avLst/>
              </a:prstGeom>
              <a:noFill/>
            </p:spPr>
            <p:txBody>
              <a:bodyPr wrap="square" rtlCol="0">
                <a:spAutoFit/>
              </a:bodyPr>
              <a:lstStyle/>
              <a:p>
                <a:pPr>
                  <a:buNone/>
                </a:pPr>
                <a:r>
                  <a:rPr lang="en-US" sz="750" i="1" dirty="0" smtClean="0">
                    <a:solidFill>
                      <a:srgbClr val="0070C0"/>
                    </a:solidFill>
                    <a:latin typeface="Lucida Grande"/>
                  </a:rPr>
                  <a:t>Steering Committee </a:t>
                </a:r>
                <a:endParaRPr lang="en-US" sz="750" i="1" dirty="0">
                  <a:solidFill>
                    <a:srgbClr val="0070C0"/>
                  </a:solidFill>
                  <a:latin typeface="Lucida Grande"/>
                </a:endParaRPr>
              </a:p>
            </p:txBody>
          </p:sp>
          <p:pic>
            <p:nvPicPr>
              <p:cNvPr id="73" name="Picture 72" descr="Man.jpg"/>
              <p:cNvPicPr>
                <a:picLocks noChangeAspect="1"/>
              </p:cNvPicPr>
              <p:nvPr/>
            </p:nvPicPr>
            <p:blipFill>
              <a:blip r:embed="rId2" cstate="print"/>
              <a:stretch>
                <a:fillRect/>
              </a:stretch>
            </p:blipFill>
            <p:spPr>
              <a:xfrm flipH="1">
                <a:off x="381000" y="1371600"/>
                <a:ext cx="137160" cy="353148"/>
              </a:xfrm>
              <a:prstGeom prst="rect">
                <a:avLst/>
              </a:prstGeom>
            </p:spPr>
          </p:pic>
          <p:pic>
            <p:nvPicPr>
              <p:cNvPr id="74" name="Picture 73" descr="women.jpg"/>
              <p:cNvPicPr>
                <a:picLocks noChangeAspect="1"/>
              </p:cNvPicPr>
              <p:nvPr/>
            </p:nvPicPr>
            <p:blipFill>
              <a:blip r:embed="rId3" cstate="print"/>
              <a:stretch>
                <a:fillRect/>
              </a:stretch>
            </p:blipFill>
            <p:spPr>
              <a:xfrm>
                <a:off x="816864" y="1371600"/>
                <a:ext cx="173736" cy="361801"/>
              </a:xfrm>
              <a:prstGeom prst="rect">
                <a:avLst/>
              </a:prstGeom>
            </p:spPr>
          </p:pic>
          <p:pic>
            <p:nvPicPr>
              <p:cNvPr id="75" name="Picture 74" descr="Man.jpg"/>
              <p:cNvPicPr>
                <a:picLocks noChangeAspect="1"/>
              </p:cNvPicPr>
              <p:nvPr/>
            </p:nvPicPr>
            <p:blipFill>
              <a:blip r:embed="rId2" cstate="print"/>
              <a:stretch>
                <a:fillRect/>
              </a:stretch>
            </p:blipFill>
            <p:spPr>
              <a:xfrm flipH="1">
                <a:off x="1905000" y="1371600"/>
                <a:ext cx="137160" cy="353148"/>
              </a:xfrm>
              <a:prstGeom prst="rect">
                <a:avLst/>
              </a:prstGeom>
            </p:spPr>
          </p:pic>
          <p:pic>
            <p:nvPicPr>
              <p:cNvPr id="76" name="Picture 75" descr="women.jpg"/>
              <p:cNvPicPr>
                <a:picLocks noChangeAspect="1"/>
              </p:cNvPicPr>
              <p:nvPr/>
            </p:nvPicPr>
            <p:blipFill>
              <a:blip r:embed="rId3" cstate="print"/>
              <a:stretch>
                <a:fillRect/>
              </a:stretch>
            </p:blipFill>
            <p:spPr>
              <a:xfrm>
                <a:off x="1350264" y="1371600"/>
                <a:ext cx="173736" cy="361801"/>
              </a:xfrm>
              <a:prstGeom prst="rect">
                <a:avLst/>
              </a:prstGeom>
            </p:spPr>
          </p:pic>
          <p:sp>
            <p:nvSpPr>
              <p:cNvPr id="77" name="TextBox 76"/>
              <p:cNvSpPr txBox="1"/>
              <p:nvPr/>
            </p:nvSpPr>
            <p:spPr>
              <a:xfrm>
                <a:off x="126396" y="1701969"/>
                <a:ext cx="711805" cy="465295"/>
              </a:xfrm>
              <a:prstGeom prst="rect">
                <a:avLst/>
              </a:prstGeom>
              <a:noFill/>
            </p:spPr>
            <p:txBody>
              <a:bodyPr wrap="square" rtlCol="0">
                <a:spAutoFit/>
              </a:bodyPr>
              <a:lstStyle/>
              <a:p>
                <a:pPr>
                  <a:buNone/>
                </a:pPr>
                <a:r>
                  <a:rPr lang="en-US" sz="700" dirty="0" smtClean="0">
                    <a:latin typeface="Lucida Grande"/>
                  </a:rPr>
                  <a:t>Chief Product Owner</a:t>
                </a:r>
                <a:endParaRPr lang="en-US" sz="700" dirty="0">
                  <a:latin typeface="Lucida Grande"/>
                </a:endParaRPr>
              </a:p>
            </p:txBody>
          </p:sp>
          <p:sp>
            <p:nvSpPr>
              <p:cNvPr id="78" name="TextBox 77"/>
              <p:cNvSpPr txBox="1"/>
              <p:nvPr/>
            </p:nvSpPr>
            <p:spPr>
              <a:xfrm>
                <a:off x="634459" y="1701969"/>
                <a:ext cx="762096" cy="465295"/>
              </a:xfrm>
              <a:prstGeom prst="rect">
                <a:avLst/>
              </a:prstGeom>
              <a:noFill/>
            </p:spPr>
            <p:txBody>
              <a:bodyPr wrap="square" rtlCol="0">
                <a:spAutoFit/>
              </a:bodyPr>
              <a:lstStyle/>
              <a:p>
                <a:pPr>
                  <a:buNone/>
                </a:pPr>
                <a:r>
                  <a:rPr lang="en-US" sz="700" dirty="0" smtClean="0">
                    <a:latin typeface="Lucida Grande"/>
                  </a:rPr>
                  <a:t>Client</a:t>
                </a:r>
              </a:p>
              <a:p>
                <a:pPr>
                  <a:buNone/>
                </a:pPr>
                <a:r>
                  <a:rPr lang="en-US" sz="700" dirty="0" smtClean="0">
                    <a:latin typeface="Lucida Grande"/>
                  </a:rPr>
                  <a:t>Exec</a:t>
                </a:r>
              </a:p>
              <a:p>
                <a:pPr>
                  <a:buNone/>
                </a:pPr>
                <a:r>
                  <a:rPr lang="en-US" sz="700" dirty="0" smtClean="0">
                    <a:latin typeface="Lucida Grande"/>
                  </a:rPr>
                  <a:t>Sponsor</a:t>
                </a:r>
                <a:endParaRPr lang="en-US" sz="700" dirty="0">
                  <a:latin typeface="Lucida Grande"/>
                </a:endParaRPr>
              </a:p>
            </p:txBody>
          </p:sp>
          <p:sp>
            <p:nvSpPr>
              <p:cNvPr id="79" name="TextBox 78"/>
              <p:cNvSpPr txBox="1"/>
              <p:nvPr/>
            </p:nvSpPr>
            <p:spPr>
              <a:xfrm>
                <a:off x="1219200" y="1701969"/>
                <a:ext cx="685418" cy="465295"/>
              </a:xfrm>
              <a:prstGeom prst="rect">
                <a:avLst/>
              </a:prstGeom>
              <a:noFill/>
            </p:spPr>
            <p:txBody>
              <a:bodyPr wrap="square" rtlCol="0">
                <a:spAutoFit/>
              </a:bodyPr>
              <a:lstStyle/>
              <a:p>
                <a:pPr>
                  <a:buNone/>
                </a:pPr>
                <a:r>
                  <a:rPr lang="en-US" sz="700" dirty="0" smtClean="0">
                    <a:latin typeface="Lucida Grande"/>
                  </a:rPr>
                  <a:t>CTS</a:t>
                </a:r>
              </a:p>
              <a:p>
                <a:pPr>
                  <a:buNone/>
                </a:pPr>
                <a:r>
                  <a:rPr lang="en-US" sz="700" dirty="0" smtClean="0">
                    <a:latin typeface="Lucida Grande"/>
                  </a:rPr>
                  <a:t>Exec</a:t>
                </a:r>
              </a:p>
              <a:p>
                <a:pPr>
                  <a:buNone/>
                </a:pPr>
                <a:r>
                  <a:rPr lang="en-US" sz="700" dirty="0" smtClean="0">
                    <a:latin typeface="Lucida Grande"/>
                  </a:rPr>
                  <a:t>Sponsor</a:t>
                </a:r>
                <a:endParaRPr lang="en-US" sz="700" dirty="0">
                  <a:latin typeface="Lucida Grande"/>
                </a:endParaRPr>
              </a:p>
            </p:txBody>
          </p:sp>
          <p:sp>
            <p:nvSpPr>
              <p:cNvPr id="80" name="TextBox 79"/>
              <p:cNvSpPr txBox="1"/>
              <p:nvPr/>
            </p:nvSpPr>
            <p:spPr>
              <a:xfrm>
                <a:off x="1752600" y="1701969"/>
                <a:ext cx="609600" cy="344664"/>
              </a:xfrm>
              <a:prstGeom prst="rect">
                <a:avLst/>
              </a:prstGeom>
              <a:noFill/>
            </p:spPr>
            <p:txBody>
              <a:bodyPr wrap="square" rtlCol="0">
                <a:spAutoFit/>
              </a:bodyPr>
              <a:lstStyle/>
              <a:p>
                <a:pPr>
                  <a:buNone/>
                </a:pPr>
                <a:r>
                  <a:rPr lang="en-US" sz="700" dirty="0" smtClean="0">
                    <a:latin typeface="Lucida Grande"/>
                  </a:rPr>
                  <a:t>CTS</a:t>
                </a:r>
              </a:p>
              <a:p>
                <a:pPr>
                  <a:buNone/>
                </a:pPr>
                <a:r>
                  <a:rPr lang="en-US" sz="700" dirty="0" smtClean="0">
                    <a:latin typeface="Lucida Grande"/>
                  </a:rPr>
                  <a:t>Experts</a:t>
                </a:r>
                <a:endParaRPr lang="en-US" sz="700" dirty="0">
                  <a:latin typeface="Lucida Grande"/>
                </a:endParaRPr>
              </a:p>
            </p:txBody>
          </p:sp>
        </p:grpSp>
        <p:sp>
          <p:nvSpPr>
            <p:cNvPr id="17" name="Rounded Rectangle 16"/>
            <p:cNvSpPr/>
            <p:nvPr/>
          </p:nvSpPr>
          <p:spPr>
            <a:xfrm>
              <a:off x="4679230" y="2565819"/>
              <a:ext cx="4319998" cy="9526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sz="750" dirty="0">
                <a:solidFill>
                  <a:schemeClr val="tx1"/>
                </a:solidFill>
                <a:latin typeface="Lucida Grande"/>
              </a:endParaRPr>
            </a:p>
          </p:txBody>
        </p:sp>
        <p:sp>
          <p:nvSpPr>
            <p:cNvPr id="18" name="TextBox 17"/>
            <p:cNvSpPr txBox="1"/>
            <p:nvPr/>
          </p:nvSpPr>
          <p:spPr>
            <a:xfrm>
              <a:off x="4816373" y="2565819"/>
              <a:ext cx="1371428" cy="207749"/>
            </a:xfrm>
            <a:prstGeom prst="rect">
              <a:avLst/>
            </a:prstGeom>
            <a:noFill/>
          </p:spPr>
          <p:txBody>
            <a:bodyPr wrap="square" rtlCol="0">
              <a:spAutoFit/>
            </a:bodyPr>
            <a:lstStyle/>
            <a:p>
              <a:pPr>
                <a:buNone/>
              </a:pPr>
              <a:r>
                <a:rPr lang="en-US" sz="750" i="1" dirty="0">
                  <a:solidFill>
                    <a:srgbClr val="0070C0"/>
                  </a:solidFill>
                  <a:latin typeface="Lucida Grande"/>
                </a:rPr>
                <a:t>Operating Committee</a:t>
              </a:r>
              <a:endParaRPr lang="en-US" sz="750" i="1" dirty="0">
                <a:solidFill>
                  <a:srgbClr val="0000FF"/>
                </a:solidFill>
                <a:latin typeface="Lucida Grande"/>
              </a:endParaRPr>
            </a:p>
          </p:txBody>
        </p:sp>
        <p:pic>
          <p:nvPicPr>
            <p:cNvPr id="19" name="Picture 18" descr="Man.jpg"/>
            <p:cNvPicPr>
              <a:picLocks noChangeAspect="1"/>
            </p:cNvPicPr>
            <p:nvPr/>
          </p:nvPicPr>
          <p:blipFill>
            <a:blip r:embed="rId2" cstate="print"/>
            <a:stretch>
              <a:fillRect/>
            </a:stretch>
          </p:blipFill>
          <p:spPr>
            <a:xfrm flipH="1">
              <a:off x="4884944" y="2769953"/>
              <a:ext cx="123429" cy="315353"/>
            </a:xfrm>
            <a:prstGeom prst="rect">
              <a:avLst/>
            </a:prstGeom>
          </p:spPr>
        </p:pic>
        <p:pic>
          <p:nvPicPr>
            <p:cNvPr id="20" name="Picture 19" descr="women.jpg"/>
            <p:cNvPicPr>
              <a:picLocks noChangeAspect="1"/>
            </p:cNvPicPr>
            <p:nvPr/>
          </p:nvPicPr>
          <p:blipFill>
            <a:blip r:embed="rId3" cstate="print"/>
            <a:stretch>
              <a:fillRect/>
            </a:stretch>
          </p:blipFill>
          <p:spPr>
            <a:xfrm>
              <a:off x="5277172" y="2769953"/>
              <a:ext cx="156343" cy="323080"/>
            </a:xfrm>
            <a:prstGeom prst="rect">
              <a:avLst/>
            </a:prstGeom>
          </p:spPr>
        </p:pic>
        <p:pic>
          <p:nvPicPr>
            <p:cNvPr id="21" name="Picture 20" descr="Man.jpg"/>
            <p:cNvPicPr>
              <a:picLocks noChangeAspect="1"/>
            </p:cNvPicPr>
            <p:nvPr/>
          </p:nvPicPr>
          <p:blipFill>
            <a:blip r:embed="rId2" cstate="print"/>
            <a:stretch>
              <a:fillRect/>
            </a:stretch>
          </p:blipFill>
          <p:spPr>
            <a:xfrm flipH="1">
              <a:off x="5927229" y="2769953"/>
              <a:ext cx="123429" cy="315353"/>
            </a:xfrm>
            <a:prstGeom prst="rect">
              <a:avLst/>
            </a:prstGeom>
          </p:spPr>
        </p:pic>
        <p:pic>
          <p:nvPicPr>
            <p:cNvPr id="22" name="Picture 21" descr="women.jpg"/>
            <p:cNvPicPr>
              <a:picLocks noChangeAspect="1"/>
            </p:cNvPicPr>
            <p:nvPr/>
          </p:nvPicPr>
          <p:blipFill>
            <a:blip r:embed="rId3" cstate="print"/>
            <a:stretch>
              <a:fillRect/>
            </a:stretch>
          </p:blipFill>
          <p:spPr>
            <a:xfrm>
              <a:off x="5570658" y="2769953"/>
              <a:ext cx="156343" cy="323080"/>
            </a:xfrm>
            <a:prstGeom prst="rect">
              <a:avLst/>
            </a:prstGeom>
          </p:spPr>
        </p:pic>
        <p:sp>
          <p:nvSpPr>
            <p:cNvPr id="23" name="TextBox 22"/>
            <p:cNvSpPr txBox="1"/>
            <p:nvPr/>
          </p:nvSpPr>
          <p:spPr>
            <a:xfrm>
              <a:off x="4747801" y="3064966"/>
              <a:ext cx="548571" cy="307777"/>
            </a:xfrm>
            <a:prstGeom prst="rect">
              <a:avLst/>
            </a:prstGeom>
            <a:noFill/>
          </p:spPr>
          <p:txBody>
            <a:bodyPr wrap="square" rtlCol="0">
              <a:spAutoFit/>
            </a:bodyPr>
            <a:lstStyle/>
            <a:p>
              <a:pPr>
                <a:buNone/>
              </a:pPr>
              <a:r>
                <a:rPr lang="en-US" sz="700" dirty="0" smtClean="0">
                  <a:latin typeface="Lucida Grande"/>
                </a:rPr>
                <a:t>Product Owners</a:t>
              </a:r>
              <a:endParaRPr lang="en-US" sz="700" dirty="0">
                <a:latin typeface="Lucida Grande"/>
              </a:endParaRPr>
            </a:p>
          </p:txBody>
        </p:sp>
        <p:sp>
          <p:nvSpPr>
            <p:cNvPr id="24" name="TextBox 23"/>
            <p:cNvSpPr txBox="1"/>
            <p:nvPr/>
          </p:nvSpPr>
          <p:spPr>
            <a:xfrm>
              <a:off x="5159230" y="3064966"/>
              <a:ext cx="548571" cy="307777"/>
            </a:xfrm>
            <a:prstGeom prst="rect">
              <a:avLst/>
            </a:prstGeom>
            <a:noFill/>
          </p:spPr>
          <p:txBody>
            <a:bodyPr wrap="square" rtlCol="0">
              <a:spAutoFit/>
            </a:bodyPr>
            <a:lstStyle/>
            <a:p>
              <a:pPr>
                <a:buNone/>
              </a:pPr>
              <a:r>
                <a:rPr lang="en-US" sz="700" dirty="0" smtClean="0">
                  <a:latin typeface="Lucida Grande"/>
                </a:rPr>
                <a:t>Client</a:t>
              </a:r>
            </a:p>
            <a:p>
              <a:pPr>
                <a:buNone/>
              </a:pPr>
              <a:r>
                <a:rPr lang="en-US" sz="700" dirty="0" smtClean="0">
                  <a:latin typeface="Lucida Grande"/>
                </a:rPr>
                <a:t>PgM</a:t>
              </a:r>
              <a:endParaRPr lang="en-US" sz="700" dirty="0">
                <a:latin typeface="Lucida Grande"/>
              </a:endParaRPr>
            </a:p>
          </p:txBody>
        </p:sp>
        <p:sp>
          <p:nvSpPr>
            <p:cNvPr id="25" name="TextBox 24"/>
            <p:cNvSpPr txBox="1"/>
            <p:nvPr/>
          </p:nvSpPr>
          <p:spPr>
            <a:xfrm>
              <a:off x="5502087" y="3064966"/>
              <a:ext cx="548571" cy="307777"/>
            </a:xfrm>
            <a:prstGeom prst="rect">
              <a:avLst/>
            </a:prstGeom>
            <a:noFill/>
          </p:spPr>
          <p:txBody>
            <a:bodyPr wrap="square" rtlCol="0">
              <a:spAutoFit/>
            </a:bodyPr>
            <a:lstStyle/>
            <a:p>
              <a:pPr>
                <a:buNone/>
              </a:pPr>
              <a:r>
                <a:rPr lang="en-US" sz="700" dirty="0" smtClean="0">
                  <a:latin typeface="Lucida Grande"/>
                </a:rPr>
                <a:t>CTS</a:t>
              </a:r>
            </a:p>
            <a:p>
              <a:pPr>
                <a:buNone/>
              </a:pPr>
              <a:r>
                <a:rPr lang="en-US" sz="700" dirty="0" smtClean="0">
                  <a:latin typeface="Lucida Grande"/>
                </a:rPr>
                <a:t>PgM</a:t>
              </a:r>
              <a:endParaRPr lang="en-US" sz="700" dirty="0">
                <a:latin typeface="Lucida Grande"/>
              </a:endParaRPr>
            </a:p>
          </p:txBody>
        </p:sp>
        <p:sp>
          <p:nvSpPr>
            <p:cNvPr id="26" name="TextBox 25"/>
            <p:cNvSpPr txBox="1"/>
            <p:nvPr/>
          </p:nvSpPr>
          <p:spPr>
            <a:xfrm>
              <a:off x="5844943" y="3064966"/>
              <a:ext cx="617143" cy="307777"/>
            </a:xfrm>
            <a:prstGeom prst="rect">
              <a:avLst/>
            </a:prstGeom>
            <a:noFill/>
          </p:spPr>
          <p:txBody>
            <a:bodyPr wrap="square" rtlCol="0">
              <a:spAutoFit/>
            </a:bodyPr>
            <a:lstStyle/>
            <a:p>
              <a:pPr>
                <a:buNone/>
              </a:pPr>
              <a:r>
                <a:rPr lang="en-US" sz="700" dirty="0" smtClean="0">
                  <a:latin typeface="Lucida Grande"/>
                </a:rPr>
                <a:t>CTS</a:t>
              </a:r>
            </a:p>
            <a:p>
              <a:pPr>
                <a:buNone/>
              </a:pPr>
              <a:r>
                <a:rPr lang="en-US" sz="700" dirty="0" smtClean="0">
                  <a:latin typeface="Lucida Grande"/>
                </a:rPr>
                <a:t>Architect</a:t>
              </a:r>
              <a:endParaRPr lang="en-US" sz="700" dirty="0">
                <a:latin typeface="Lucida Grande"/>
              </a:endParaRPr>
            </a:p>
          </p:txBody>
        </p:sp>
        <p:pic>
          <p:nvPicPr>
            <p:cNvPr id="27" name="Picture 26" descr="Man.jpg"/>
            <p:cNvPicPr>
              <a:picLocks noChangeAspect="1"/>
            </p:cNvPicPr>
            <p:nvPr/>
          </p:nvPicPr>
          <p:blipFill>
            <a:blip r:embed="rId2" cstate="print"/>
            <a:stretch>
              <a:fillRect/>
            </a:stretch>
          </p:blipFill>
          <p:spPr>
            <a:xfrm flipH="1">
              <a:off x="7764943" y="2679076"/>
              <a:ext cx="123429" cy="315353"/>
            </a:xfrm>
            <a:prstGeom prst="rect">
              <a:avLst/>
            </a:prstGeom>
          </p:spPr>
        </p:pic>
        <p:pic>
          <p:nvPicPr>
            <p:cNvPr id="28" name="Picture 27" descr="women.jpg"/>
            <p:cNvPicPr>
              <a:picLocks noChangeAspect="1"/>
            </p:cNvPicPr>
            <p:nvPr/>
          </p:nvPicPr>
          <p:blipFill>
            <a:blip r:embed="rId3" cstate="print"/>
            <a:stretch>
              <a:fillRect/>
            </a:stretch>
          </p:blipFill>
          <p:spPr>
            <a:xfrm>
              <a:off x="7265743" y="2679076"/>
              <a:ext cx="156343" cy="323080"/>
            </a:xfrm>
            <a:prstGeom prst="rect">
              <a:avLst/>
            </a:prstGeom>
          </p:spPr>
        </p:pic>
        <p:sp>
          <p:nvSpPr>
            <p:cNvPr id="29" name="TextBox 28"/>
            <p:cNvSpPr txBox="1"/>
            <p:nvPr/>
          </p:nvSpPr>
          <p:spPr>
            <a:xfrm>
              <a:off x="7101196" y="2974088"/>
              <a:ext cx="595175" cy="307777"/>
            </a:xfrm>
            <a:prstGeom prst="rect">
              <a:avLst/>
            </a:prstGeom>
            <a:noFill/>
          </p:spPr>
          <p:txBody>
            <a:bodyPr wrap="square" rtlCol="0">
              <a:spAutoFit/>
            </a:bodyPr>
            <a:lstStyle/>
            <a:p>
              <a:pPr>
                <a:buNone/>
              </a:pPr>
              <a:r>
                <a:rPr lang="en-US" sz="700" dirty="0" smtClean="0">
                  <a:latin typeface="Lucida Grande"/>
                </a:rPr>
                <a:t>Delivery</a:t>
              </a:r>
            </a:p>
            <a:p>
              <a:pPr>
                <a:buNone/>
              </a:pPr>
              <a:r>
                <a:rPr lang="en-US" sz="700" dirty="0" smtClean="0">
                  <a:latin typeface="Lucida Grande"/>
                </a:rPr>
                <a:t>MGR</a:t>
              </a:r>
            </a:p>
          </p:txBody>
        </p:sp>
        <p:sp>
          <p:nvSpPr>
            <p:cNvPr id="30" name="TextBox 29"/>
            <p:cNvSpPr txBox="1"/>
            <p:nvPr/>
          </p:nvSpPr>
          <p:spPr>
            <a:xfrm>
              <a:off x="7627800" y="2974088"/>
              <a:ext cx="617143" cy="307777"/>
            </a:xfrm>
            <a:prstGeom prst="rect">
              <a:avLst/>
            </a:prstGeom>
            <a:noFill/>
          </p:spPr>
          <p:txBody>
            <a:bodyPr wrap="square" rtlCol="0">
              <a:spAutoFit/>
            </a:bodyPr>
            <a:lstStyle/>
            <a:p>
              <a:pPr>
                <a:buNone/>
              </a:pPr>
              <a:r>
                <a:rPr lang="en-US" sz="700" dirty="0" smtClean="0">
                  <a:latin typeface="Lucida Grande"/>
                </a:rPr>
                <a:t>Solution</a:t>
              </a:r>
            </a:p>
            <a:p>
              <a:pPr>
                <a:buNone/>
              </a:pPr>
              <a:r>
                <a:rPr lang="en-US" sz="700" dirty="0" smtClean="0">
                  <a:latin typeface="Lucida Grande"/>
                </a:rPr>
                <a:t>Architect</a:t>
              </a:r>
              <a:endParaRPr lang="en-US" sz="700" dirty="0">
                <a:latin typeface="Lucida Grande"/>
              </a:endParaRPr>
            </a:p>
          </p:txBody>
        </p:sp>
        <p:pic>
          <p:nvPicPr>
            <p:cNvPr id="31" name="Picture 30" descr="women.jpg"/>
            <p:cNvPicPr>
              <a:picLocks noChangeAspect="1"/>
            </p:cNvPicPr>
            <p:nvPr/>
          </p:nvPicPr>
          <p:blipFill>
            <a:blip r:embed="rId3" cstate="print"/>
            <a:stretch>
              <a:fillRect/>
            </a:stretch>
          </p:blipFill>
          <p:spPr>
            <a:xfrm>
              <a:off x="6442886" y="2769953"/>
              <a:ext cx="156343" cy="323080"/>
            </a:xfrm>
            <a:prstGeom prst="rect">
              <a:avLst/>
            </a:prstGeom>
          </p:spPr>
        </p:pic>
        <p:sp>
          <p:nvSpPr>
            <p:cNvPr id="32" name="TextBox 31"/>
            <p:cNvSpPr txBox="1"/>
            <p:nvPr/>
          </p:nvSpPr>
          <p:spPr>
            <a:xfrm>
              <a:off x="6324943" y="3064966"/>
              <a:ext cx="548571" cy="307777"/>
            </a:xfrm>
            <a:prstGeom prst="rect">
              <a:avLst/>
            </a:prstGeom>
            <a:noFill/>
          </p:spPr>
          <p:txBody>
            <a:bodyPr wrap="square" rtlCol="0">
              <a:spAutoFit/>
            </a:bodyPr>
            <a:lstStyle/>
            <a:p>
              <a:pPr>
                <a:buNone/>
              </a:pPr>
              <a:r>
                <a:rPr lang="en-US" sz="700" dirty="0" smtClean="0">
                  <a:latin typeface="Lucida Grande"/>
                </a:rPr>
                <a:t>Agile Coach</a:t>
              </a:r>
            </a:p>
          </p:txBody>
        </p:sp>
        <p:pic>
          <p:nvPicPr>
            <p:cNvPr id="33" name="Picture 32" descr="Man.jpg"/>
            <p:cNvPicPr>
              <a:picLocks noChangeAspect="1"/>
            </p:cNvPicPr>
            <p:nvPr/>
          </p:nvPicPr>
          <p:blipFill>
            <a:blip r:embed="rId2" cstate="print"/>
            <a:stretch>
              <a:fillRect/>
            </a:stretch>
          </p:blipFill>
          <p:spPr>
            <a:xfrm flipH="1">
              <a:off x="8313514" y="2701908"/>
              <a:ext cx="123429" cy="315353"/>
            </a:xfrm>
            <a:prstGeom prst="rect">
              <a:avLst/>
            </a:prstGeom>
          </p:spPr>
        </p:pic>
        <p:sp>
          <p:nvSpPr>
            <p:cNvPr id="34" name="TextBox 33"/>
            <p:cNvSpPr txBox="1"/>
            <p:nvPr/>
          </p:nvSpPr>
          <p:spPr>
            <a:xfrm>
              <a:off x="8176371" y="2984507"/>
              <a:ext cx="685714" cy="307777"/>
            </a:xfrm>
            <a:prstGeom prst="rect">
              <a:avLst/>
            </a:prstGeom>
            <a:noFill/>
          </p:spPr>
          <p:txBody>
            <a:bodyPr wrap="square" rtlCol="0">
              <a:spAutoFit/>
            </a:bodyPr>
            <a:lstStyle/>
            <a:p>
              <a:pPr>
                <a:buNone/>
              </a:pPr>
              <a:r>
                <a:rPr lang="en-US" sz="700" dirty="0" smtClean="0">
                  <a:latin typeface="Lucida Grande"/>
                </a:rPr>
                <a:t>Agile Champion</a:t>
              </a:r>
              <a:endParaRPr lang="en-US" sz="700" dirty="0">
                <a:latin typeface="Lucida Grande"/>
              </a:endParaRPr>
            </a:p>
          </p:txBody>
        </p:sp>
        <p:grpSp>
          <p:nvGrpSpPr>
            <p:cNvPr id="36" name="Group 38"/>
            <p:cNvGrpSpPr/>
            <p:nvPr/>
          </p:nvGrpSpPr>
          <p:grpSpPr>
            <a:xfrm>
              <a:off x="4679230" y="3586493"/>
              <a:ext cx="2057142" cy="952629"/>
              <a:chOff x="76200" y="1143000"/>
              <a:chExt cx="2286000" cy="1066800"/>
            </a:xfrm>
          </p:grpSpPr>
          <p:sp>
            <p:nvSpPr>
              <p:cNvPr id="61" name="Rounded Rectangle 60"/>
              <p:cNvSpPr/>
              <p:nvPr/>
            </p:nvSpPr>
            <p:spPr>
              <a:xfrm>
                <a:off x="76200" y="1143000"/>
                <a:ext cx="2286000" cy="1066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sz="750" dirty="0">
                  <a:solidFill>
                    <a:schemeClr val="tx1"/>
                  </a:solidFill>
                  <a:latin typeface="Lucida Grande"/>
                </a:endParaRPr>
              </a:p>
            </p:txBody>
          </p:sp>
          <p:sp>
            <p:nvSpPr>
              <p:cNvPr id="62" name="TextBox 61"/>
              <p:cNvSpPr txBox="1"/>
              <p:nvPr/>
            </p:nvSpPr>
            <p:spPr>
              <a:xfrm>
                <a:off x="228600" y="1143000"/>
                <a:ext cx="1524000" cy="232647"/>
              </a:xfrm>
              <a:prstGeom prst="rect">
                <a:avLst/>
              </a:prstGeom>
              <a:noFill/>
            </p:spPr>
            <p:txBody>
              <a:bodyPr wrap="square" rtlCol="0">
                <a:spAutoFit/>
              </a:bodyPr>
              <a:lstStyle/>
              <a:p>
                <a:pPr>
                  <a:buNone/>
                </a:pPr>
                <a:r>
                  <a:rPr lang="en-US" sz="750" i="1" dirty="0" smtClean="0">
                    <a:solidFill>
                      <a:srgbClr val="0070C0"/>
                    </a:solidFill>
                    <a:latin typeface="Lucida Grande"/>
                  </a:rPr>
                  <a:t>Concept Team</a:t>
                </a:r>
                <a:endParaRPr lang="en-US" sz="750" i="1" dirty="0">
                  <a:solidFill>
                    <a:srgbClr val="0070C0"/>
                  </a:solidFill>
                  <a:latin typeface="Lucida Grande"/>
                </a:endParaRPr>
              </a:p>
            </p:txBody>
          </p:sp>
          <p:pic>
            <p:nvPicPr>
              <p:cNvPr id="63" name="Picture 62" descr="Man.jpg"/>
              <p:cNvPicPr>
                <a:picLocks noChangeAspect="1"/>
              </p:cNvPicPr>
              <p:nvPr/>
            </p:nvPicPr>
            <p:blipFill>
              <a:blip r:embed="rId2" cstate="print"/>
              <a:stretch>
                <a:fillRect/>
              </a:stretch>
            </p:blipFill>
            <p:spPr>
              <a:xfrm flipH="1">
                <a:off x="381000" y="1371600"/>
                <a:ext cx="137160" cy="353148"/>
              </a:xfrm>
              <a:prstGeom prst="rect">
                <a:avLst/>
              </a:prstGeom>
            </p:spPr>
          </p:pic>
          <p:pic>
            <p:nvPicPr>
              <p:cNvPr id="64" name="Picture 63" descr="women.jpg"/>
              <p:cNvPicPr>
                <a:picLocks noChangeAspect="1"/>
              </p:cNvPicPr>
              <p:nvPr/>
            </p:nvPicPr>
            <p:blipFill>
              <a:blip r:embed="rId3" cstate="print"/>
              <a:stretch>
                <a:fillRect/>
              </a:stretch>
            </p:blipFill>
            <p:spPr>
              <a:xfrm>
                <a:off x="816864" y="1371600"/>
                <a:ext cx="173736" cy="361801"/>
              </a:xfrm>
              <a:prstGeom prst="rect">
                <a:avLst/>
              </a:prstGeom>
            </p:spPr>
          </p:pic>
          <p:pic>
            <p:nvPicPr>
              <p:cNvPr id="65" name="Picture 64" descr="Man.jpg"/>
              <p:cNvPicPr>
                <a:picLocks noChangeAspect="1"/>
              </p:cNvPicPr>
              <p:nvPr/>
            </p:nvPicPr>
            <p:blipFill>
              <a:blip r:embed="rId2" cstate="print"/>
              <a:stretch>
                <a:fillRect/>
              </a:stretch>
            </p:blipFill>
            <p:spPr>
              <a:xfrm flipH="1">
                <a:off x="1905000" y="1371600"/>
                <a:ext cx="137160" cy="353148"/>
              </a:xfrm>
              <a:prstGeom prst="rect">
                <a:avLst/>
              </a:prstGeom>
            </p:spPr>
          </p:pic>
          <p:pic>
            <p:nvPicPr>
              <p:cNvPr id="66" name="Picture 65" descr="women.jpg"/>
              <p:cNvPicPr>
                <a:picLocks noChangeAspect="1"/>
              </p:cNvPicPr>
              <p:nvPr/>
            </p:nvPicPr>
            <p:blipFill>
              <a:blip r:embed="rId3" cstate="print"/>
              <a:stretch>
                <a:fillRect/>
              </a:stretch>
            </p:blipFill>
            <p:spPr>
              <a:xfrm>
                <a:off x="1274064" y="1371600"/>
                <a:ext cx="173736" cy="361801"/>
              </a:xfrm>
              <a:prstGeom prst="rect">
                <a:avLst/>
              </a:prstGeom>
            </p:spPr>
          </p:pic>
          <p:sp>
            <p:nvSpPr>
              <p:cNvPr id="67" name="TextBox 66"/>
              <p:cNvSpPr txBox="1"/>
              <p:nvPr/>
            </p:nvSpPr>
            <p:spPr>
              <a:xfrm>
                <a:off x="109537" y="1701969"/>
                <a:ext cx="609600" cy="344664"/>
              </a:xfrm>
              <a:prstGeom prst="rect">
                <a:avLst/>
              </a:prstGeom>
              <a:noFill/>
            </p:spPr>
            <p:txBody>
              <a:bodyPr wrap="square" rtlCol="0">
                <a:spAutoFit/>
              </a:bodyPr>
              <a:lstStyle/>
              <a:p>
                <a:pPr>
                  <a:buNone/>
                </a:pPr>
                <a:r>
                  <a:rPr lang="en-US" sz="700" dirty="0" smtClean="0">
                    <a:latin typeface="Lucida Grande"/>
                  </a:rPr>
                  <a:t>Product Owner</a:t>
                </a:r>
                <a:endParaRPr lang="en-US" sz="700" dirty="0">
                  <a:latin typeface="Lucida Grande"/>
                </a:endParaRPr>
              </a:p>
            </p:txBody>
          </p:sp>
          <p:sp>
            <p:nvSpPr>
              <p:cNvPr id="68" name="TextBox 67"/>
              <p:cNvSpPr txBox="1"/>
              <p:nvPr/>
            </p:nvSpPr>
            <p:spPr>
              <a:xfrm>
                <a:off x="685800" y="1701969"/>
                <a:ext cx="609600" cy="232647"/>
              </a:xfrm>
              <a:prstGeom prst="rect">
                <a:avLst/>
              </a:prstGeom>
              <a:noFill/>
            </p:spPr>
            <p:txBody>
              <a:bodyPr wrap="square" rtlCol="0">
                <a:spAutoFit/>
              </a:bodyPr>
              <a:lstStyle/>
              <a:p>
                <a:pPr>
                  <a:buNone/>
                </a:pPr>
                <a:r>
                  <a:rPr lang="en-US" sz="700" dirty="0" smtClean="0">
                    <a:latin typeface="Lucida Grande"/>
                  </a:rPr>
                  <a:t>SMEs</a:t>
                </a:r>
                <a:endParaRPr lang="en-US" sz="700" dirty="0">
                  <a:latin typeface="Lucida Grande"/>
                </a:endParaRPr>
              </a:p>
            </p:txBody>
          </p:sp>
          <p:sp>
            <p:nvSpPr>
              <p:cNvPr id="69" name="TextBox 68"/>
              <p:cNvSpPr txBox="1"/>
              <p:nvPr/>
            </p:nvSpPr>
            <p:spPr>
              <a:xfrm>
                <a:off x="1143000" y="1701969"/>
                <a:ext cx="609600" cy="344664"/>
              </a:xfrm>
              <a:prstGeom prst="rect">
                <a:avLst/>
              </a:prstGeom>
              <a:noFill/>
            </p:spPr>
            <p:txBody>
              <a:bodyPr wrap="square" rtlCol="0">
                <a:spAutoFit/>
              </a:bodyPr>
              <a:lstStyle/>
              <a:p>
                <a:pPr>
                  <a:buNone/>
                </a:pPr>
                <a:r>
                  <a:rPr lang="en-US" sz="700" dirty="0" smtClean="0">
                    <a:latin typeface="Lucida Grande"/>
                  </a:rPr>
                  <a:t>Tech</a:t>
                </a:r>
              </a:p>
              <a:p>
                <a:pPr>
                  <a:buNone/>
                </a:pPr>
                <a:r>
                  <a:rPr lang="en-US" sz="700" dirty="0" smtClean="0">
                    <a:latin typeface="Lucida Grande"/>
                  </a:rPr>
                  <a:t>Experts</a:t>
                </a:r>
                <a:endParaRPr lang="en-US" sz="700" dirty="0">
                  <a:latin typeface="Lucida Grande"/>
                </a:endParaRPr>
              </a:p>
            </p:txBody>
          </p:sp>
          <p:sp>
            <p:nvSpPr>
              <p:cNvPr id="70" name="TextBox 69"/>
              <p:cNvSpPr txBox="1"/>
              <p:nvPr/>
            </p:nvSpPr>
            <p:spPr>
              <a:xfrm>
                <a:off x="1752600" y="1701969"/>
                <a:ext cx="609600" cy="465295"/>
              </a:xfrm>
              <a:prstGeom prst="rect">
                <a:avLst/>
              </a:prstGeom>
              <a:noFill/>
            </p:spPr>
            <p:txBody>
              <a:bodyPr wrap="square" rtlCol="0">
                <a:spAutoFit/>
              </a:bodyPr>
              <a:lstStyle/>
              <a:p>
                <a:pPr>
                  <a:buNone/>
                </a:pPr>
                <a:r>
                  <a:rPr lang="en-US" sz="700" dirty="0" smtClean="0">
                    <a:latin typeface="Lucida Grande"/>
                  </a:rPr>
                  <a:t>Product Owner Proxies</a:t>
                </a:r>
                <a:endParaRPr lang="en-US" sz="700" dirty="0">
                  <a:latin typeface="Lucida Grande"/>
                </a:endParaRPr>
              </a:p>
            </p:txBody>
          </p:sp>
        </p:grpSp>
        <p:grpSp>
          <p:nvGrpSpPr>
            <p:cNvPr id="38" name="Group 49"/>
            <p:cNvGrpSpPr/>
            <p:nvPr/>
          </p:nvGrpSpPr>
          <p:grpSpPr>
            <a:xfrm>
              <a:off x="6873514" y="3586493"/>
              <a:ext cx="2057142" cy="952629"/>
              <a:chOff x="76200" y="1143000"/>
              <a:chExt cx="2286000" cy="1066800"/>
            </a:xfrm>
          </p:grpSpPr>
          <p:sp>
            <p:nvSpPr>
              <p:cNvPr id="52" name="Rounded Rectangle 51"/>
              <p:cNvSpPr/>
              <p:nvPr/>
            </p:nvSpPr>
            <p:spPr>
              <a:xfrm>
                <a:off x="76200" y="1143000"/>
                <a:ext cx="2286000" cy="1066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sz="750" dirty="0">
                  <a:solidFill>
                    <a:schemeClr val="tx1"/>
                  </a:solidFill>
                  <a:latin typeface="Lucida Grande"/>
                </a:endParaRPr>
              </a:p>
            </p:txBody>
          </p:sp>
          <p:sp>
            <p:nvSpPr>
              <p:cNvPr id="53" name="TextBox 52"/>
              <p:cNvSpPr txBox="1"/>
              <p:nvPr/>
            </p:nvSpPr>
            <p:spPr>
              <a:xfrm>
                <a:off x="228600" y="1143000"/>
                <a:ext cx="1524000" cy="232647"/>
              </a:xfrm>
              <a:prstGeom prst="rect">
                <a:avLst/>
              </a:prstGeom>
              <a:noFill/>
            </p:spPr>
            <p:txBody>
              <a:bodyPr wrap="square" rtlCol="0">
                <a:spAutoFit/>
              </a:bodyPr>
              <a:lstStyle/>
              <a:p>
                <a:pPr>
                  <a:buNone/>
                </a:pPr>
                <a:r>
                  <a:rPr lang="en-US" sz="750" i="1" dirty="0" smtClean="0">
                    <a:solidFill>
                      <a:srgbClr val="0070C0"/>
                    </a:solidFill>
                    <a:latin typeface="Lucida Grande"/>
                  </a:rPr>
                  <a:t>Delivery Teams</a:t>
                </a:r>
                <a:endParaRPr lang="en-US" sz="750" i="1" dirty="0">
                  <a:solidFill>
                    <a:srgbClr val="0070C0"/>
                  </a:solidFill>
                  <a:latin typeface="Lucida Grande"/>
                </a:endParaRPr>
              </a:p>
            </p:txBody>
          </p:sp>
          <p:pic>
            <p:nvPicPr>
              <p:cNvPr id="54" name="Picture 53" descr="Man.jpg"/>
              <p:cNvPicPr>
                <a:picLocks noChangeAspect="1"/>
              </p:cNvPicPr>
              <p:nvPr/>
            </p:nvPicPr>
            <p:blipFill>
              <a:blip r:embed="rId2" cstate="print"/>
              <a:stretch>
                <a:fillRect/>
              </a:stretch>
            </p:blipFill>
            <p:spPr>
              <a:xfrm flipH="1">
                <a:off x="381000" y="1371600"/>
                <a:ext cx="137160" cy="353148"/>
              </a:xfrm>
              <a:prstGeom prst="rect">
                <a:avLst/>
              </a:prstGeom>
            </p:spPr>
          </p:pic>
          <p:pic>
            <p:nvPicPr>
              <p:cNvPr id="55" name="Picture 54" descr="women.jpg"/>
              <p:cNvPicPr>
                <a:picLocks noChangeAspect="1"/>
              </p:cNvPicPr>
              <p:nvPr/>
            </p:nvPicPr>
            <p:blipFill>
              <a:blip r:embed="rId3" cstate="print"/>
              <a:stretch>
                <a:fillRect/>
              </a:stretch>
            </p:blipFill>
            <p:spPr>
              <a:xfrm>
                <a:off x="816864" y="1371600"/>
                <a:ext cx="173736" cy="361801"/>
              </a:xfrm>
              <a:prstGeom prst="rect">
                <a:avLst/>
              </a:prstGeom>
            </p:spPr>
          </p:pic>
          <p:pic>
            <p:nvPicPr>
              <p:cNvPr id="56" name="Picture 55" descr="Man.jpg"/>
              <p:cNvPicPr>
                <a:picLocks noChangeAspect="1"/>
              </p:cNvPicPr>
              <p:nvPr/>
            </p:nvPicPr>
            <p:blipFill>
              <a:blip r:embed="rId2" cstate="print"/>
              <a:stretch>
                <a:fillRect/>
              </a:stretch>
            </p:blipFill>
            <p:spPr>
              <a:xfrm flipH="1">
                <a:off x="1905000" y="1371600"/>
                <a:ext cx="137160" cy="353148"/>
              </a:xfrm>
              <a:prstGeom prst="rect">
                <a:avLst/>
              </a:prstGeom>
            </p:spPr>
          </p:pic>
          <p:pic>
            <p:nvPicPr>
              <p:cNvPr id="57" name="Picture 56" descr="women.jpg"/>
              <p:cNvPicPr>
                <a:picLocks noChangeAspect="1"/>
              </p:cNvPicPr>
              <p:nvPr/>
            </p:nvPicPr>
            <p:blipFill>
              <a:blip r:embed="rId3" cstate="print"/>
              <a:stretch>
                <a:fillRect/>
              </a:stretch>
            </p:blipFill>
            <p:spPr>
              <a:xfrm>
                <a:off x="1426464" y="1371600"/>
                <a:ext cx="173736" cy="361801"/>
              </a:xfrm>
              <a:prstGeom prst="rect">
                <a:avLst/>
              </a:prstGeom>
            </p:spPr>
          </p:pic>
          <p:sp>
            <p:nvSpPr>
              <p:cNvPr id="58" name="TextBox 57"/>
              <p:cNvSpPr txBox="1"/>
              <p:nvPr/>
            </p:nvSpPr>
            <p:spPr>
              <a:xfrm>
                <a:off x="228600" y="1701969"/>
                <a:ext cx="609600" cy="465295"/>
              </a:xfrm>
              <a:prstGeom prst="rect">
                <a:avLst/>
              </a:prstGeom>
              <a:noFill/>
            </p:spPr>
            <p:txBody>
              <a:bodyPr wrap="square" rtlCol="0">
                <a:spAutoFit/>
              </a:bodyPr>
              <a:lstStyle/>
              <a:p>
                <a:pPr>
                  <a:buNone/>
                </a:pPr>
                <a:r>
                  <a:rPr lang="en-US" sz="700" dirty="0" smtClean="0">
                    <a:latin typeface="Lucida Grande"/>
                  </a:rPr>
                  <a:t>Product Owner</a:t>
                </a:r>
              </a:p>
              <a:p>
                <a:pPr>
                  <a:buNone/>
                </a:pPr>
                <a:r>
                  <a:rPr lang="en-US" sz="700" dirty="0" smtClean="0">
                    <a:latin typeface="Lucida Grande"/>
                  </a:rPr>
                  <a:t>Proxies</a:t>
                </a:r>
                <a:endParaRPr lang="en-US" sz="700" dirty="0">
                  <a:latin typeface="Lucida Grande"/>
                </a:endParaRPr>
              </a:p>
            </p:txBody>
          </p:sp>
          <p:sp>
            <p:nvSpPr>
              <p:cNvPr id="59" name="TextBox 58"/>
              <p:cNvSpPr txBox="1"/>
              <p:nvPr/>
            </p:nvSpPr>
            <p:spPr>
              <a:xfrm>
                <a:off x="685800" y="1701969"/>
                <a:ext cx="609600" cy="344664"/>
              </a:xfrm>
              <a:prstGeom prst="rect">
                <a:avLst/>
              </a:prstGeom>
              <a:noFill/>
            </p:spPr>
            <p:txBody>
              <a:bodyPr wrap="square" rtlCol="0">
                <a:spAutoFit/>
              </a:bodyPr>
              <a:lstStyle/>
              <a:p>
                <a:pPr>
                  <a:buNone/>
                </a:pPr>
                <a:r>
                  <a:rPr lang="en-US" sz="700" dirty="0" smtClean="0">
                    <a:latin typeface="Lucida Grande"/>
                  </a:rPr>
                  <a:t>Scrum Masters</a:t>
                </a:r>
                <a:endParaRPr lang="en-US" sz="700" dirty="0">
                  <a:latin typeface="Lucida Grande"/>
                </a:endParaRPr>
              </a:p>
            </p:txBody>
          </p:sp>
          <p:sp>
            <p:nvSpPr>
              <p:cNvPr id="60" name="TextBox 59"/>
              <p:cNvSpPr txBox="1"/>
              <p:nvPr/>
            </p:nvSpPr>
            <p:spPr>
              <a:xfrm>
                <a:off x="1143000" y="1701969"/>
                <a:ext cx="762000" cy="344664"/>
              </a:xfrm>
              <a:prstGeom prst="rect">
                <a:avLst/>
              </a:prstGeom>
              <a:noFill/>
            </p:spPr>
            <p:txBody>
              <a:bodyPr wrap="square" rtlCol="0">
                <a:spAutoFit/>
              </a:bodyPr>
              <a:lstStyle/>
              <a:p>
                <a:pPr>
                  <a:buNone/>
                </a:pPr>
                <a:r>
                  <a:rPr lang="en-US" sz="700" dirty="0" smtClean="0">
                    <a:latin typeface="Lucida Grande"/>
                  </a:rPr>
                  <a:t>Developers</a:t>
                </a:r>
                <a:endParaRPr lang="en-US" sz="700" dirty="0">
                  <a:latin typeface="Lucida Grande"/>
                </a:endParaRPr>
              </a:p>
            </p:txBody>
          </p:sp>
        </p:grpSp>
        <p:sp>
          <p:nvSpPr>
            <p:cNvPr id="37" name="TextBox 36"/>
            <p:cNvSpPr txBox="1"/>
            <p:nvPr/>
          </p:nvSpPr>
          <p:spPr>
            <a:xfrm>
              <a:off x="8382085" y="4128859"/>
              <a:ext cx="548571" cy="207749"/>
            </a:xfrm>
            <a:prstGeom prst="rect">
              <a:avLst/>
            </a:prstGeom>
            <a:noFill/>
          </p:spPr>
          <p:txBody>
            <a:bodyPr wrap="square" rtlCol="0">
              <a:spAutoFit/>
            </a:bodyPr>
            <a:lstStyle/>
            <a:p>
              <a:pPr>
                <a:buNone/>
              </a:pPr>
              <a:r>
                <a:rPr lang="en-US" sz="700" dirty="0" smtClean="0">
                  <a:latin typeface="Lucida Grande"/>
                </a:rPr>
                <a:t>Testers</a:t>
              </a:r>
              <a:endParaRPr lang="en-US" sz="700" dirty="0">
                <a:latin typeface="Lucida Grande"/>
              </a:endParaRPr>
            </a:p>
          </p:txBody>
        </p:sp>
        <p:grpSp>
          <p:nvGrpSpPr>
            <p:cNvPr id="39" name="Group 61"/>
            <p:cNvGrpSpPr/>
            <p:nvPr/>
          </p:nvGrpSpPr>
          <p:grpSpPr>
            <a:xfrm>
              <a:off x="6873514" y="4607167"/>
              <a:ext cx="2057142" cy="952629"/>
              <a:chOff x="76200" y="1143000"/>
              <a:chExt cx="2286000" cy="1066800"/>
            </a:xfrm>
          </p:grpSpPr>
          <p:sp>
            <p:nvSpPr>
              <p:cNvPr id="44" name="Rounded Rectangle 43"/>
              <p:cNvSpPr/>
              <p:nvPr/>
            </p:nvSpPr>
            <p:spPr>
              <a:xfrm>
                <a:off x="76200" y="1143000"/>
                <a:ext cx="2286000" cy="1066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sz="750" dirty="0">
                  <a:solidFill>
                    <a:schemeClr val="tx1"/>
                  </a:solidFill>
                  <a:latin typeface="Lucida Grande"/>
                </a:endParaRPr>
              </a:p>
            </p:txBody>
          </p:sp>
          <p:sp>
            <p:nvSpPr>
              <p:cNvPr id="45" name="TextBox 44"/>
              <p:cNvSpPr txBox="1"/>
              <p:nvPr/>
            </p:nvSpPr>
            <p:spPr>
              <a:xfrm>
                <a:off x="228600" y="1143000"/>
                <a:ext cx="1524000" cy="232647"/>
              </a:xfrm>
              <a:prstGeom prst="rect">
                <a:avLst/>
              </a:prstGeom>
              <a:noFill/>
            </p:spPr>
            <p:txBody>
              <a:bodyPr wrap="square" rtlCol="0">
                <a:spAutoFit/>
              </a:bodyPr>
              <a:lstStyle/>
              <a:p>
                <a:pPr>
                  <a:buNone/>
                </a:pPr>
                <a:r>
                  <a:rPr lang="en-US" sz="750" i="1" dirty="0">
                    <a:solidFill>
                      <a:srgbClr val="0070C0"/>
                    </a:solidFill>
                    <a:latin typeface="Lucida Grande"/>
                  </a:rPr>
                  <a:t>Validation</a:t>
                </a:r>
                <a:r>
                  <a:rPr lang="en-US" sz="750" i="1" dirty="0" smtClean="0">
                    <a:solidFill>
                      <a:srgbClr val="0070C0"/>
                    </a:solidFill>
                    <a:latin typeface="Lucida Grande"/>
                  </a:rPr>
                  <a:t> Team</a:t>
                </a:r>
                <a:endParaRPr lang="en-US" sz="750" i="1" dirty="0">
                  <a:solidFill>
                    <a:srgbClr val="0070C0"/>
                  </a:solidFill>
                  <a:latin typeface="Lucida Grande"/>
                </a:endParaRPr>
              </a:p>
            </p:txBody>
          </p:sp>
          <p:pic>
            <p:nvPicPr>
              <p:cNvPr id="46" name="Picture 45" descr="Man.jpg"/>
              <p:cNvPicPr>
                <a:picLocks noChangeAspect="1"/>
              </p:cNvPicPr>
              <p:nvPr/>
            </p:nvPicPr>
            <p:blipFill>
              <a:blip r:embed="rId2" cstate="print"/>
              <a:stretch>
                <a:fillRect/>
              </a:stretch>
            </p:blipFill>
            <p:spPr>
              <a:xfrm flipH="1">
                <a:off x="381000" y="1371600"/>
                <a:ext cx="137160" cy="353148"/>
              </a:xfrm>
              <a:prstGeom prst="rect">
                <a:avLst/>
              </a:prstGeom>
            </p:spPr>
          </p:pic>
          <p:pic>
            <p:nvPicPr>
              <p:cNvPr id="47" name="Picture 46" descr="women.jpg"/>
              <p:cNvPicPr>
                <a:picLocks noChangeAspect="1"/>
              </p:cNvPicPr>
              <p:nvPr/>
            </p:nvPicPr>
            <p:blipFill>
              <a:blip r:embed="rId3" cstate="print"/>
              <a:stretch>
                <a:fillRect/>
              </a:stretch>
            </p:blipFill>
            <p:spPr>
              <a:xfrm>
                <a:off x="816864" y="1371600"/>
                <a:ext cx="173736" cy="361801"/>
              </a:xfrm>
              <a:prstGeom prst="rect">
                <a:avLst/>
              </a:prstGeom>
            </p:spPr>
          </p:pic>
          <p:pic>
            <p:nvPicPr>
              <p:cNvPr id="48" name="Picture 47" descr="women.jpg"/>
              <p:cNvPicPr>
                <a:picLocks noChangeAspect="1"/>
              </p:cNvPicPr>
              <p:nvPr/>
            </p:nvPicPr>
            <p:blipFill>
              <a:blip r:embed="rId3" cstate="print"/>
              <a:stretch>
                <a:fillRect/>
              </a:stretch>
            </p:blipFill>
            <p:spPr>
              <a:xfrm>
                <a:off x="1426464" y="1371600"/>
                <a:ext cx="173736" cy="361801"/>
              </a:xfrm>
              <a:prstGeom prst="rect">
                <a:avLst/>
              </a:prstGeom>
            </p:spPr>
          </p:pic>
          <p:sp>
            <p:nvSpPr>
              <p:cNvPr id="49" name="TextBox 48"/>
              <p:cNvSpPr txBox="1"/>
              <p:nvPr/>
            </p:nvSpPr>
            <p:spPr>
              <a:xfrm>
                <a:off x="228600" y="1701969"/>
                <a:ext cx="609600" cy="465295"/>
              </a:xfrm>
              <a:prstGeom prst="rect">
                <a:avLst/>
              </a:prstGeom>
              <a:noFill/>
            </p:spPr>
            <p:txBody>
              <a:bodyPr wrap="square" rtlCol="0">
                <a:spAutoFit/>
              </a:bodyPr>
              <a:lstStyle/>
              <a:p>
                <a:pPr>
                  <a:buNone/>
                </a:pPr>
                <a:r>
                  <a:rPr lang="en-US" sz="700" dirty="0" smtClean="0">
                    <a:latin typeface="Lucida Grande"/>
                  </a:rPr>
                  <a:t>Product Owner</a:t>
                </a:r>
              </a:p>
              <a:p>
                <a:pPr>
                  <a:buNone/>
                </a:pPr>
                <a:r>
                  <a:rPr lang="en-US" sz="700" dirty="0" smtClean="0">
                    <a:latin typeface="Lucida Grande"/>
                  </a:rPr>
                  <a:t>Proxies</a:t>
                </a:r>
                <a:endParaRPr lang="en-US" sz="700" dirty="0">
                  <a:latin typeface="Lucida Grande"/>
                </a:endParaRPr>
              </a:p>
            </p:txBody>
          </p:sp>
          <p:sp>
            <p:nvSpPr>
              <p:cNvPr id="50" name="TextBox 49"/>
              <p:cNvSpPr txBox="1"/>
              <p:nvPr/>
            </p:nvSpPr>
            <p:spPr>
              <a:xfrm>
                <a:off x="685800" y="1701969"/>
                <a:ext cx="609600" cy="344664"/>
              </a:xfrm>
              <a:prstGeom prst="rect">
                <a:avLst/>
              </a:prstGeom>
              <a:noFill/>
            </p:spPr>
            <p:txBody>
              <a:bodyPr wrap="square" rtlCol="0">
                <a:spAutoFit/>
              </a:bodyPr>
              <a:lstStyle/>
              <a:p>
                <a:pPr>
                  <a:buNone/>
                </a:pPr>
                <a:r>
                  <a:rPr lang="en-US" sz="700" dirty="0" smtClean="0">
                    <a:latin typeface="Lucida Grande"/>
                  </a:rPr>
                  <a:t>Scrum Masters</a:t>
                </a:r>
                <a:endParaRPr lang="en-US" sz="700" dirty="0">
                  <a:latin typeface="Lucida Grande"/>
                </a:endParaRPr>
              </a:p>
            </p:txBody>
          </p:sp>
          <p:sp>
            <p:nvSpPr>
              <p:cNvPr id="51" name="TextBox 50"/>
              <p:cNvSpPr txBox="1"/>
              <p:nvPr/>
            </p:nvSpPr>
            <p:spPr>
              <a:xfrm>
                <a:off x="1224888" y="1701968"/>
                <a:ext cx="647131" cy="232647"/>
              </a:xfrm>
              <a:prstGeom prst="rect">
                <a:avLst/>
              </a:prstGeom>
              <a:noFill/>
            </p:spPr>
            <p:txBody>
              <a:bodyPr wrap="square" rtlCol="0">
                <a:spAutoFit/>
              </a:bodyPr>
              <a:lstStyle/>
              <a:p>
                <a:pPr>
                  <a:buNone/>
                </a:pPr>
                <a:r>
                  <a:rPr lang="en-US" sz="700" dirty="0" smtClean="0">
                    <a:latin typeface="Lucida Grande"/>
                  </a:rPr>
                  <a:t>Testers</a:t>
                </a:r>
                <a:endParaRPr lang="en-US" sz="700" dirty="0">
                  <a:latin typeface="Lucida Grande"/>
                </a:endParaRPr>
              </a:p>
            </p:txBody>
          </p:sp>
        </p:grpSp>
        <p:grpSp>
          <p:nvGrpSpPr>
            <p:cNvPr id="84" name="Group 53"/>
            <p:cNvGrpSpPr/>
            <p:nvPr/>
          </p:nvGrpSpPr>
          <p:grpSpPr>
            <a:xfrm>
              <a:off x="6555222" y="4344127"/>
              <a:ext cx="548571" cy="476315"/>
              <a:chOff x="771525" y="4991100"/>
              <a:chExt cx="1320927" cy="1493520"/>
            </a:xfrm>
            <a:solidFill>
              <a:srgbClr val="00B0F0"/>
            </a:solidFill>
          </p:grpSpPr>
          <p:sp>
            <p:nvSpPr>
              <p:cNvPr id="42" name="Curved Up Arrow 41"/>
              <p:cNvSpPr/>
              <p:nvPr/>
            </p:nvSpPr>
            <p:spPr bwMode="auto">
              <a:xfrm flipH="1">
                <a:off x="771525" y="5753100"/>
                <a:ext cx="1216152" cy="731520"/>
              </a:xfrm>
              <a:prstGeom prst="curvedUpArrow">
                <a:avLst/>
              </a:prstGeom>
              <a:grpFill/>
              <a:ln w="9525" cap="flat" cmpd="sng" algn="ctr">
                <a:solidFill>
                  <a:schemeClr val="bg1"/>
                </a:solidFill>
                <a:prstDash val="solid"/>
                <a:round/>
                <a:headEnd type="none" w="med" len="med"/>
                <a:tailEnd type="none" w="med" len="med"/>
              </a:ln>
              <a:effectLst/>
            </p:spPr>
            <p:txBody>
              <a:bodyPr/>
              <a:lstStyle/>
              <a:p>
                <a:pPr marL="342882" indent="-342882" defTabSz="914353">
                  <a:buNone/>
                  <a:defRPr/>
                </a:pPr>
                <a:endParaRPr lang="en-US" sz="750" dirty="0">
                  <a:latin typeface="Lucida Grande"/>
                </a:endParaRPr>
              </a:p>
            </p:txBody>
          </p:sp>
          <p:sp>
            <p:nvSpPr>
              <p:cNvPr id="43" name="Curved Down Arrow 42"/>
              <p:cNvSpPr/>
              <p:nvPr/>
            </p:nvSpPr>
            <p:spPr bwMode="auto">
              <a:xfrm>
                <a:off x="876300" y="4991100"/>
                <a:ext cx="1216152" cy="731520"/>
              </a:xfrm>
              <a:prstGeom prst="curvedDownArrow">
                <a:avLst/>
              </a:prstGeom>
              <a:grpFill/>
              <a:ln w="9525" cap="flat" cmpd="sng" algn="ctr">
                <a:solidFill>
                  <a:schemeClr val="bg1"/>
                </a:solidFill>
                <a:prstDash val="solid"/>
                <a:round/>
                <a:headEnd type="none" w="med" len="med"/>
                <a:tailEnd type="none" w="med" len="med"/>
              </a:ln>
              <a:effectLst/>
            </p:spPr>
            <p:txBody>
              <a:bodyPr/>
              <a:lstStyle/>
              <a:p>
                <a:pPr marL="342882" indent="-342882" defTabSz="914353">
                  <a:buNone/>
                  <a:defRPr/>
                </a:pPr>
                <a:endParaRPr lang="en-US" sz="750" dirty="0">
                  <a:latin typeface="Lucida Grande"/>
                </a:endParaRPr>
              </a:p>
            </p:txBody>
          </p:sp>
        </p:grpSp>
        <p:sp>
          <p:nvSpPr>
            <p:cNvPr id="40" name="TextBox 39"/>
            <p:cNvSpPr txBox="1"/>
            <p:nvPr/>
          </p:nvSpPr>
          <p:spPr>
            <a:xfrm>
              <a:off x="7147800" y="1204920"/>
              <a:ext cx="1371428" cy="338554"/>
            </a:xfrm>
            <a:prstGeom prst="rect">
              <a:avLst/>
            </a:prstGeom>
            <a:noFill/>
          </p:spPr>
          <p:txBody>
            <a:bodyPr wrap="square" rtlCol="0">
              <a:spAutoFit/>
            </a:bodyPr>
            <a:lstStyle/>
            <a:p>
              <a:pPr algn="ctr">
                <a:buNone/>
              </a:pPr>
              <a:r>
                <a:rPr lang="en-US" sz="1600" dirty="0">
                  <a:solidFill>
                    <a:srgbClr val="00B050"/>
                  </a:solidFill>
                  <a:latin typeface="Arial" pitchFamily="34" charset="0"/>
                  <a:cs typeface="Arial" pitchFamily="34" charset="0"/>
                </a:rPr>
                <a:t>Distributed</a:t>
              </a:r>
            </a:p>
          </p:txBody>
        </p:sp>
        <p:sp>
          <p:nvSpPr>
            <p:cNvPr id="41" name="TextBox 40"/>
            <p:cNvSpPr txBox="1"/>
            <p:nvPr/>
          </p:nvSpPr>
          <p:spPr>
            <a:xfrm>
              <a:off x="5022087" y="1204920"/>
              <a:ext cx="1371428" cy="338554"/>
            </a:xfrm>
            <a:prstGeom prst="rect">
              <a:avLst/>
            </a:prstGeom>
            <a:noFill/>
          </p:spPr>
          <p:txBody>
            <a:bodyPr wrap="square" rtlCol="0">
              <a:spAutoFit/>
            </a:bodyPr>
            <a:lstStyle/>
            <a:p>
              <a:pPr algn="ctr">
                <a:buNone/>
              </a:pPr>
              <a:r>
                <a:rPr lang="en-US" sz="1600" dirty="0">
                  <a:solidFill>
                    <a:srgbClr val="00B050"/>
                  </a:solidFill>
                  <a:latin typeface="Arial" pitchFamily="34" charset="0"/>
                  <a:cs typeface="Arial" pitchFamily="34" charset="0"/>
                </a:rPr>
                <a:t>Onsite</a:t>
              </a:r>
            </a:p>
          </p:txBody>
        </p:sp>
      </p:grpSp>
      <p:sp>
        <p:nvSpPr>
          <p:cNvPr id="152" name="Rectangle 151"/>
          <p:cNvSpPr/>
          <p:nvPr/>
        </p:nvSpPr>
        <p:spPr>
          <a:xfrm>
            <a:off x="6400800" y="228600"/>
            <a:ext cx="1107996" cy="461665"/>
          </a:xfrm>
          <a:prstGeom prst="rect">
            <a:avLst/>
          </a:prstGeom>
        </p:spPr>
        <p:txBody>
          <a:bodyPr wrap="none">
            <a:spAutoFit/>
          </a:bodyPr>
          <a:lstStyle/>
          <a:p>
            <a:pPr algn="ctr">
              <a:lnSpc>
                <a:spcPct val="100000"/>
              </a:lnSpc>
              <a:spcBef>
                <a:spcPts val="600"/>
              </a:spcBef>
              <a:spcAft>
                <a:spcPts val="600"/>
              </a:spcAft>
              <a:buNone/>
            </a:pPr>
            <a:r>
              <a:rPr lang="ja-JP" altLang="en-US" smtClean="0">
                <a:solidFill>
                  <a:schemeClr val="tx1">
                    <a:lumMod val="75000"/>
                    <a:lumOff val="25000"/>
                  </a:schemeClr>
                </a:solidFill>
                <a:effectLst>
                  <a:outerShdw blurRad="38100" dist="38100" dir="2700000" algn="tl">
                    <a:srgbClr val="000000">
                      <a:alpha val="43137"/>
                    </a:srgbClr>
                  </a:outerShdw>
                </a:effectLst>
              </a:rPr>
              <a:t>大規模</a:t>
            </a:r>
            <a:endParaRPr lang="ja-JP" altLang="en-US" dirty="0">
              <a:solidFill>
                <a:schemeClr val="tx1">
                  <a:lumMod val="75000"/>
                  <a:lumOff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859436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3D97BB"/>
                </a:solidFill>
                <a:ea typeface="ＭＳ Ｐゴシック" charset="-128"/>
                <a:cs typeface="ＭＳ Ｐゴシック" charset="-128"/>
              </a:rPr>
              <a:t>Backlog </a:t>
            </a:r>
            <a:r>
              <a:rPr lang="en-US" dirty="0" smtClean="0">
                <a:solidFill>
                  <a:srgbClr val="3D97BB"/>
                </a:solidFill>
                <a:ea typeface="ＭＳ Ｐゴシック" charset="-128"/>
                <a:cs typeface="ＭＳ Ｐゴシック" charset="-128"/>
              </a:rPr>
              <a:t>Parent Child Relationships</a:t>
            </a:r>
            <a:endParaRPr lang="en-US" dirty="0">
              <a:solidFill>
                <a:srgbClr val="3D97BB"/>
              </a:solidFill>
              <a:ea typeface="ＭＳ Ｐゴシック" charset="-128"/>
              <a:cs typeface="ＭＳ Ｐゴシック" charset="-128"/>
            </a:endParaRPr>
          </a:p>
        </p:txBody>
      </p:sp>
      <p:sp>
        <p:nvSpPr>
          <p:cNvPr id="4" name="Rectangle 3"/>
          <p:cNvSpPr/>
          <p:nvPr/>
        </p:nvSpPr>
        <p:spPr bwMode="auto">
          <a:xfrm>
            <a:off x="4033663" y="914400"/>
            <a:ext cx="822960" cy="548640"/>
          </a:xfrm>
          <a:prstGeom prst="rect">
            <a:avLst/>
          </a:prstGeom>
          <a:solidFill>
            <a:srgbClr val="E1E0CD"/>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bodyPr>
          <a:lstStyle/>
          <a:p>
            <a:pPr algn="ctr" eaLnBrk="0" hangingPunct="0"/>
            <a:r>
              <a:rPr lang="en-US" sz="1400" b="0" dirty="0" smtClean="0">
                <a:solidFill>
                  <a:prstClr val="black"/>
                </a:solidFill>
                <a:ea typeface="+mn-ea"/>
              </a:rPr>
              <a:t>Theme</a:t>
            </a:r>
          </a:p>
        </p:txBody>
      </p:sp>
      <p:sp>
        <p:nvSpPr>
          <p:cNvPr id="6" name="Rectangle 5"/>
          <p:cNvSpPr/>
          <p:nvPr/>
        </p:nvSpPr>
        <p:spPr bwMode="auto">
          <a:xfrm>
            <a:off x="4033663" y="1737360"/>
            <a:ext cx="822960" cy="548640"/>
          </a:xfrm>
          <a:prstGeom prst="rect">
            <a:avLst/>
          </a:prstGeom>
          <a:solidFill>
            <a:srgbClr val="E1E0CD"/>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bodyPr>
          <a:lstStyle/>
          <a:p>
            <a:pPr algn="ctr" eaLnBrk="0" hangingPunct="0"/>
            <a:r>
              <a:rPr lang="en-US" sz="1400" b="0" dirty="0" smtClean="0">
                <a:solidFill>
                  <a:prstClr val="black"/>
                </a:solidFill>
                <a:ea typeface="+mn-ea"/>
              </a:rPr>
              <a:t>Epic</a:t>
            </a:r>
          </a:p>
        </p:txBody>
      </p:sp>
      <p:sp>
        <p:nvSpPr>
          <p:cNvPr id="8" name="Rectangle 7"/>
          <p:cNvSpPr/>
          <p:nvPr/>
        </p:nvSpPr>
        <p:spPr bwMode="auto">
          <a:xfrm>
            <a:off x="1996440" y="1737360"/>
            <a:ext cx="822960" cy="548640"/>
          </a:xfrm>
          <a:prstGeom prst="rect">
            <a:avLst/>
          </a:prstGeom>
          <a:solidFill>
            <a:srgbClr val="E1E0CD"/>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bodyPr>
          <a:lstStyle/>
          <a:p>
            <a:pPr algn="ctr" eaLnBrk="0" hangingPunct="0"/>
            <a:r>
              <a:rPr lang="en-US" sz="1400" b="0" dirty="0" smtClean="0">
                <a:solidFill>
                  <a:prstClr val="black"/>
                </a:solidFill>
                <a:ea typeface="+mn-ea"/>
              </a:rPr>
              <a:t>Parent Feature</a:t>
            </a:r>
          </a:p>
        </p:txBody>
      </p:sp>
      <p:sp>
        <p:nvSpPr>
          <p:cNvPr id="9" name="Rectangle 8"/>
          <p:cNvSpPr/>
          <p:nvPr/>
        </p:nvSpPr>
        <p:spPr bwMode="auto">
          <a:xfrm>
            <a:off x="6324600" y="1737359"/>
            <a:ext cx="822960" cy="548640"/>
          </a:xfrm>
          <a:prstGeom prst="rect">
            <a:avLst/>
          </a:prstGeom>
          <a:solidFill>
            <a:srgbClr val="E1E0CD"/>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bodyPr>
          <a:lstStyle/>
          <a:p>
            <a:pPr algn="ctr" eaLnBrk="0" hangingPunct="0"/>
            <a:r>
              <a:rPr lang="en-US" sz="1400" b="0" dirty="0" smtClean="0">
                <a:solidFill>
                  <a:prstClr val="black"/>
                </a:solidFill>
                <a:ea typeface="+mn-ea"/>
              </a:rPr>
              <a:t>Feature</a:t>
            </a:r>
          </a:p>
        </p:txBody>
      </p:sp>
      <p:sp>
        <p:nvSpPr>
          <p:cNvPr id="19" name="Rectangle 18"/>
          <p:cNvSpPr/>
          <p:nvPr/>
        </p:nvSpPr>
        <p:spPr bwMode="auto">
          <a:xfrm>
            <a:off x="1066800" y="2667000"/>
            <a:ext cx="822960" cy="548640"/>
          </a:xfrm>
          <a:prstGeom prst="rect">
            <a:avLst/>
          </a:prstGeom>
          <a:solidFill>
            <a:srgbClr val="E1E0CD"/>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bodyPr>
          <a:lstStyle/>
          <a:p>
            <a:pPr algn="ctr" eaLnBrk="0" hangingPunct="0"/>
            <a:r>
              <a:rPr lang="en-US" sz="1400" b="0" dirty="0" smtClean="0">
                <a:solidFill>
                  <a:prstClr val="black"/>
                </a:solidFill>
                <a:ea typeface="+mn-ea"/>
              </a:rPr>
              <a:t>Feature</a:t>
            </a:r>
          </a:p>
        </p:txBody>
      </p:sp>
      <p:sp>
        <p:nvSpPr>
          <p:cNvPr id="20" name="Rectangle 19"/>
          <p:cNvSpPr/>
          <p:nvPr/>
        </p:nvSpPr>
        <p:spPr bwMode="auto">
          <a:xfrm>
            <a:off x="2903220" y="2667000"/>
            <a:ext cx="822960" cy="548640"/>
          </a:xfrm>
          <a:prstGeom prst="rect">
            <a:avLst/>
          </a:prstGeom>
          <a:solidFill>
            <a:srgbClr val="E1E0CD"/>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bodyPr>
          <a:lstStyle/>
          <a:p>
            <a:pPr algn="ctr" eaLnBrk="0" hangingPunct="0"/>
            <a:r>
              <a:rPr lang="en-US" sz="1400" b="0" dirty="0" smtClean="0">
                <a:solidFill>
                  <a:prstClr val="black"/>
                </a:solidFill>
                <a:ea typeface="+mn-ea"/>
              </a:rPr>
              <a:t>Feature</a:t>
            </a:r>
          </a:p>
        </p:txBody>
      </p:sp>
      <p:sp>
        <p:nvSpPr>
          <p:cNvPr id="21" name="Rectangle 20"/>
          <p:cNvSpPr/>
          <p:nvPr/>
        </p:nvSpPr>
        <p:spPr bwMode="auto">
          <a:xfrm>
            <a:off x="2308538" y="5050879"/>
            <a:ext cx="822960" cy="548640"/>
          </a:xfrm>
          <a:prstGeom prst="rect">
            <a:avLst/>
          </a:prstGeom>
          <a:solidFill>
            <a:srgbClr val="E1E0CD"/>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bodyPr>
          <a:lstStyle/>
          <a:p>
            <a:pPr algn="ctr" eaLnBrk="0" hangingPunct="0"/>
            <a:r>
              <a:rPr lang="en-US" sz="1400" b="0" dirty="0" smtClean="0">
                <a:solidFill>
                  <a:prstClr val="black"/>
                </a:solidFill>
                <a:ea typeface="+mn-ea"/>
              </a:rPr>
              <a:t>Story</a:t>
            </a:r>
          </a:p>
        </p:txBody>
      </p:sp>
      <p:sp>
        <p:nvSpPr>
          <p:cNvPr id="22" name="Rectangle 21"/>
          <p:cNvSpPr/>
          <p:nvPr/>
        </p:nvSpPr>
        <p:spPr bwMode="auto">
          <a:xfrm>
            <a:off x="2903220" y="4114800"/>
            <a:ext cx="822960" cy="548640"/>
          </a:xfrm>
          <a:prstGeom prst="rect">
            <a:avLst/>
          </a:prstGeom>
          <a:solidFill>
            <a:srgbClr val="E1E0CD"/>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bodyPr>
          <a:lstStyle/>
          <a:p>
            <a:pPr algn="ctr" eaLnBrk="0" hangingPunct="0"/>
            <a:r>
              <a:rPr lang="en-US" sz="1400" b="0" dirty="0" smtClean="0">
                <a:solidFill>
                  <a:prstClr val="black"/>
                </a:solidFill>
                <a:ea typeface="+mn-ea"/>
              </a:rPr>
              <a:t>Parent Story</a:t>
            </a:r>
          </a:p>
        </p:txBody>
      </p:sp>
      <p:sp>
        <p:nvSpPr>
          <p:cNvPr id="23" name="Rectangle 22"/>
          <p:cNvSpPr/>
          <p:nvPr/>
        </p:nvSpPr>
        <p:spPr bwMode="auto">
          <a:xfrm>
            <a:off x="3520440" y="5050879"/>
            <a:ext cx="822960" cy="548640"/>
          </a:xfrm>
          <a:prstGeom prst="rect">
            <a:avLst/>
          </a:prstGeom>
          <a:solidFill>
            <a:srgbClr val="E1E0CD"/>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bodyPr>
          <a:lstStyle/>
          <a:p>
            <a:pPr algn="ctr" eaLnBrk="0" hangingPunct="0"/>
            <a:r>
              <a:rPr lang="en-US" sz="1400" b="0" dirty="0" smtClean="0">
                <a:solidFill>
                  <a:prstClr val="black"/>
                </a:solidFill>
                <a:ea typeface="+mn-ea"/>
              </a:rPr>
              <a:t>Story</a:t>
            </a:r>
          </a:p>
        </p:txBody>
      </p:sp>
      <p:sp>
        <p:nvSpPr>
          <p:cNvPr id="24" name="Rectangle 23"/>
          <p:cNvSpPr/>
          <p:nvPr/>
        </p:nvSpPr>
        <p:spPr bwMode="auto">
          <a:xfrm>
            <a:off x="540698" y="3886200"/>
            <a:ext cx="822960" cy="548640"/>
          </a:xfrm>
          <a:prstGeom prst="rect">
            <a:avLst/>
          </a:prstGeom>
          <a:solidFill>
            <a:srgbClr val="E1E0CD"/>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bodyPr>
          <a:lstStyle/>
          <a:p>
            <a:pPr algn="ctr" eaLnBrk="0" hangingPunct="0"/>
            <a:r>
              <a:rPr lang="en-US" sz="1400" b="0" dirty="0" smtClean="0">
                <a:solidFill>
                  <a:prstClr val="black"/>
                </a:solidFill>
                <a:ea typeface="+mn-ea"/>
              </a:rPr>
              <a:t>Story</a:t>
            </a:r>
          </a:p>
        </p:txBody>
      </p:sp>
      <p:sp>
        <p:nvSpPr>
          <p:cNvPr id="25" name="Rectangle 24"/>
          <p:cNvSpPr/>
          <p:nvPr/>
        </p:nvSpPr>
        <p:spPr bwMode="auto">
          <a:xfrm>
            <a:off x="1752600" y="3886200"/>
            <a:ext cx="822960" cy="548640"/>
          </a:xfrm>
          <a:prstGeom prst="rect">
            <a:avLst/>
          </a:prstGeom>
          <a:solidFill>
            <a:srgbClr val="E1E0CD"/>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bodyPr>
          <a:lstStyle/>
          <a:p>
            <a:pPr algn="ctr" eaLnBrk="0" hangingPunct="0"/>
            <a:r>
              <a:rPr lang="en-US" sz="1400" b="0" dirty="0" smtClean="0">
                <a:solidFill>
                  <a:prstClr val="black"/>
                </a:solidFill>
                <a:ea typeface="+mn-ea"/>
              </a:rPr>
              <a:t>Story</a:t>
            </a:r>
          </a:p>
        </p:txBody>
      </p:sp>
      <p:sp>
        <p:nvSpPr>
          <p:cNvPr id="26" name="Rectangle 25"/>
          <p:cNvSpPr/>
          <p:nvPr/>
        </p:nvSpPr>
        <p:spPr bwMode="auto">
          <a:xfrm>
            <a:off x="4648200" y="4822279"/>
            <a:ext cx="822960" cy="548640"/>
          </a:xfrm>
          <a:prstGeom prst="rect">
            <a:avLst/>
          </a:prstGeom>
          <a:solidFill>
            <a:srgbClr val="E1E0CD"/>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bodyPr>
          <a:lstStyle/>
          <a:p>
            <a:pPr algn="ctr" eaLnBrk="0" hangingPunct="0"/>
            <a:r>
              <a:rPr lang="en-US" sz="1400" b="0" dirty="0" smtClean="0">
                <a:solidFill>
                  <a:prstClr val="black"/>
                </a:solidFill>
                <a:ea typeface="+mn-ea"/>
              </a:rPr>
              <a:t>Story</a:t>
            </a:r>
          </a:p>
        </p:txBody>
      </p:sp>
      <p:sp>
        <p:nvSpPr>
          <p:cNvPr id="27" name="Rectangle 26"/>
          <p:cNvSpPr/>
          <p:nvPr/>
        </p:nvSpPr>
        <p:spPr bwMode="auto">
          <a:xfrm>
            <a:off x="5257800" y="3886200"/>
            <a:ext cx="822960" cy="548640"/>
          </a:xfrm>
          <a:prstGeom prst="rect">
            <a:avLst/>
          </a:prstGeom>
          <a:solidFill>
            <a:srgbClr val="E1E0CD"/>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bodyPr>
          <a:lstStyle/>
          <a:p>
            <a:pPr algn="ctr" eaLnBrk="0" hangingPunct="0"/>
            <a:r>
              <a:rPr lang="en-US" sz="1400" b="0" dirty="0" smtClean="0">
                <a:solidFill>
                  <a:prstClr val="black"/>
                </a:solidFill>
                <a:ea typeface="+mn-ea"/>
              </a:rPr>
              <a:t>Parent Story</a:t>
            </a:r>
          </a:p>
        </p:txBody>
      </p:sp>
      <p:sp>
        <p:nvSpPr>
          <p:cNvPr id="28" name="Rectangle 27"/>
          <p:cNvSpPr/>
          <p:nvPr/>
        </p:nvSpPr>
        <p:spPr bwMode="auto">
          <a:xfrm>
            <a:off x="5860102" y="4822279"/>
            <a:ext cx="822960" cy="548640"/>
          </a:xfrm>
          <a:prstGeom prst="rect">
            <a:avLst/>
          </a:prstGeom>
          <a:solidFill>
            <a:srgbClr val="E1E0CD"/>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bodyPr>
          <a:lstStyle/>
          <a:p>
            <a:pPr algn="ctr" eaLnBrk="0" hangingPunct="0"/>
            <a:r>
              <a:rPr lang="en-US" sz="1400" b="0" dirty="0" smtClean="0">
                <a:solidFill>
                  <a:prstClr val="black"/>
                </a:solidFill>
                <a:ea typeface="+mn-ea"/>
              </a:rPr>
              <a:t>Story</a:t>
            </a:r>
          </a:p>
        </p:txBody>
      </p:sp>
      <p:sp>
        <p:nvSpPr>
          <p:cNvPr id="29" name="Rectangle 28"/>
          <p:cNvSpPr/>
          <p:nvPr/>
        </p:nvSpPr>
        <p:spPr bwMode="auto">
          <a:xfrm>
            <a:off x="6858000" y="4843958"/>
            <a:ext cx="822960" cy="548640"/>
          </a:xfrm>
          <a:prstGeom prst="rect">
            <a:avLst/>
          </a:prstGeom>
          <a:solidFill>
            <a:srgbClr val="E1E0CD"/>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bodyPr>
          <a:lstStyle/>
          <a:p>
            <a:pPr algn="ctr" eaLnBrk="0" hangingPunct="0"/>
            <a:r>
              <a:rPr lang="en-US" sz="1400" b="0" dirty="0" smtClean="0">
                <a:solidFill>
                  <a:prstClr val="black"/>
                </a:solidFill>
                <a:ea typeface="+mn-ea"/>
              </a:rPr>
              <a:t>Story</a:t>
            </a:r>
          </a:p>
        </p:txBody>
      </p:sp>
      <p:sp>
        <p:nvSpPr>
          <p:cNvPr id="30" name="Rectangle 29"/>
          <p:cNvSpPr/>
          <p:nvPr/>
        </p:nvSpPr>
        <p:spPr bwMode="auto">
          <a:xfrm>
            <a:off x="7467600" y="3907879"/>
            <a:ext cx="822960" cy="548640"/>
          </a:xfrm>
          <a:prstGeom prst="rect">
            <a:avLst/>
          </a:prstGeom>
          <a:solidFill>
            <a:srgbClr val="E1E0CD"/>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bodyPr>
          <a:lstStyle/>
          <a:p>
            <a:pPr algn="ctr" eaLnBrk="0" hangingPunct="0"/>
            <a:r>
              <a:rPr lang="en-US" sz="1400" b="0" dirty="0" smtClean="0">
                <a:solidFill>
                  <a:prstClr val="black"/>
                </a:solidFill>
                <a:ea typeface="+mn-ea"/>
              </a:rPr>
              <a:t>Parent Story</a:t>
            </a:r>
          </a:p>
        </p:txBody>
      </p:sp>
      <p:sp>
        <p:nvSpPr>
          <p:cNvPr id="31" name="Rectangle 30"/>
          <p:cNvSpPr/>
          <p:nvPr/>
        </p:nvSpPr>
        <p:spPr bwMode="auto">
          <a:xfrm>
            <a:off x="8069902" y="4843958"/>
            <a:ext cx="822960" cy="548640"/>
          </a:xfrm>
          <a:prstGeom prst="rect">
            <a:avLst/>
          </a:prstGeom>
          <a:solidFill>
            <a:srgbClr val="E1E0CD"/>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bodyPr>
          <a:lstStyle/>
          <a:p>
            <a:pPr algn="ctr" eaLnBrk="0" hangingPunct="0"/>
            <a:r>
              <a:rPr lang="en-US" sz="1400" b="0" dirty="0" smtClean="0">
                <a:solidFill>
                  <a:prstClr val="black"/>
                </a:solidFill>
                <a:ea typeface="+mn-ea"/>
              </a:rPr>
              <a:t>Story</a:t>
            </a:r>
          </a:p>
        </p:txBody>
      </p:sp>
      <p:cxnSp>
        <p:nvCxnSpPr>
          <p:cNvPr id="33" name="Straight Arrow Connector 32"/>
          <p:cNvCxnSpPr/>
          <p:nvPr/>
        </p:nvCxnSpPr>
        <p:spPr bwMode="auto">
          <a:xfrm>
            <a:off x="4445143" y="1463040"/>
            <a:ext cx="0" cy="274320"/>
          </a:xfrm>
          <a:prstGeom prst="straightConnector1">
            <a:avLst/>
          </a:prstGeom>
          <a:noFill/>
          <a:ln w="9525" cap="flat" cmpd="sng" algn="ctr">
            <a:solidFill>
              <a:srgbClr val="800000"/>
            </a:solidFill>
            <a:prstDash val="solid"/>
            <a:round/>
            <a:headEnd type="none" w="med" len="med"/>
            <a:tailEnd type="arrow"/>
          </a:ln>
          <a:effectLst/>
        </p:spPr>
      </p:cxnSp>
      <p:cxnSp>
        <p:nvCxnSpPr>
          <p:cNvPr id="43" name="Elbow Connector 42"/>
          <p:cNvCxnSpPr>
            <a:stCxn id="8" idx="2"/>
            <a:endCxn id="20" idx="0"/>
          </p:cNvCxnSpPr>
          <p:nvPr/>
        </p:nvCxnSpPr>
        <p:spPr bwMode="auto">
          <a:xfrm rot="16200000" flipH="1">
            <a:off x="2670810" y="2023110"/>
            <a:ext cx="381000" cy="906780"/>
          </a:xfrm>
          <a:prstGeom prst="bentConnector3">
            <a:avLst/>
          </a:prstGeom>
          <a:noFill/>
          <a:ln w="9525" cap="flat" cmpd="sng" algn="ctr">
            <a:solidFill>
              <a:srgbClr val="800000"/>
            </a:solidFill>
            <a:prstDash val="solid"/>
            <a:round/>
            <a:headEnd type="none" w="med" len="med"/>
            <a:tailEnd type="arrow"/>
          </a:ln>
          <a:effectLst/>
        </p:spPr>
      </p:cxnSp>
      <p:cxnSp>
        <p:nvCxnSpPr>
          <p:cNvPr id="45" name="Elbow Connector 44"/>
          <p:cNvCxnSpPr>
            <a:stCxn id="8" idx="2"/>
            <a:endCxn id="19" idx="0"/>
          </p:cNvCxnSpPr>
          <p:nvPr/>
        </p:nvCxnSpPr>
        <p:spPr bwMode="auto">
          <a:xfrm rot="5400000">
            <a:off x="1752600" y="2011680"/>
            <a:ext cx="381000" cy="929640"/>
          </a:xfrm>
          <a:prstGeom prst="bentConnector3">
            <a:avLst/>
          </a:prstGeom>
          <a:noFill/>
          <a:ln w="9525" cap="flat" cmpd="sng" algn="ctr">
            <a:solidFill>
              <a:srgbClr val="800000"/>
            </a:solidFill>
            <a:prstDash val="solid"/>
            <a:round/>
            <a:headEnd type="none" w="med" len="med"/>
            <a:tailEnd type="arrow"/>
          </a:ln>
          <a:effectLst/>
        </p:spPr>
      </p:cxnSp>
      <p:cxnSp>
        <p:nvCxnSpPr>
          <p:cNvPr id="47" name="Elbow Connector 46"/>
          <p:cNvCxnSpPr>
            <a:stCxn id="9" idx="2"/>
            <a:endCxn id="27" idx="0"/>
          </p:cNvCxnSpPr>
          <p:nvPr/>
        </p:nvCxnSpPr>
        <p:spPr bwMode="auto">
          <a:xfrm rot="5400000">
            <a:off x="5402580" y="2552699"/>
            <a:ext cx="1600201" cy="1066800"/>
          </a:xfrm>
          <a:prstGeom prst="bentConnector3">
            <a:avLst/>
          </a:prstGeom>
          <a:noFill/>
          <a:ln w="9525" cap="flat" cmpd="sng" algn="ctr">
            <a:solidFill>
              <a:srgbClr val="800000"/>
            </a:solidFill>
            <a:prstDash val="solid"/>
            <a:round/>
            <a:headEnd type="none" w="med" len="med"/>
            <a:tailEnd type="arrow"/>
          </a:ln>
          <a:effectLst/>
        </p:spPr>
      </p:cxnSp>
      <p:cxnSp>
        <p:nvCxnSpPr>
          <p:cNvPr id="49" name="Elbow Connector 48"/>
          <p:cNvCxnSpPr>
            <a:stCxn id="9" idx="2"/>
            <a:endCxn id="30" idx="0"/>
          </p:cNvCxnSpPr>
          <p:nvPr/>
        </p:nvCxnSpPr>
        <p:spPr bwMode="auto">
          <a:xfrm rot="16200000" flipH="1">
            <a:off x="6496640" y="2525439"/>
            <a:ext cx="1621880" cy="1143000"/>
          </a:xfrm>
          <a:prstGeom prst="bentConnector3">
            <a:avLst/>
          </a:prstGeom>
          <a:noFill/>
          <a:ln w="9525" cap="flat" cmpd="sng" algn="ctr">
            <a:solidFill>
              <a:srgbClr val="800000"/>
            </a:solidFill>
            <a:prstDash val="solid"/>
            <a:round/>
            <a:headEnd type="none" w="med" len="med"/>
            <a:tailEnd type="arrow"/>
          </a:ln>
          <a:effectLst/>
        </p:spPr>
      </p:cxnSp>
      <p:cxnSp>
        <p:nvCxnSpPr>
          <p:cNvPr id="51" name="Elbow Connector 50"/>
          <p:cNvCxnSpPr>
            <a:stCxn id="30" idx="2"/>
            <a:endCxn id="31" idx="0"/>
          </p:cNvCxnSpPr>
          <p:nvPr/>
        </p:nvCxnSpPr>
        <p:spPr bwMode="auto">
          <a:xfrm rot="16200000" flipH="1">
            <a:off x="7986512" y="4349087"/>
            <a:ext cx="387439" cy="602302"/>
          </a:xfrm>
          <a:prstGeom prst="bentConnector3">
            <a:avLst>
              <a:gd name="adj1" fmla="val 50000"/>
            </a:avLst>
          </a:prstGeom>
          <a:noFill/>
          <a:ln w="9525" cap="flat" cmpd="sng" algn="ctr">
            <a:solidFill>
              <a:srgbClr val="800000"/>
            </a:solidFill>
            <a:prstDash val="solid"/>
            <a:round/>
            <a:headEnd type="none" w="med" len="med"/>
            <a:tailEnd type="arrow"/>
          </a:ln>
          <a:effectLst/>
        </p:spPr>
      </p:cxnSp>
      <p:cxnSp>
        <p:nvCxnSpPr>
          <p:cNvPr id="55" name="Elbow Connector 54"/>
          <p:cNvCxnSpPr>
            <a:stCxn id="30" idx="2"/>
            <a:endCxn id="29" idx="0"/>
          </p:cNvCxnSpPr>
          <p:nvPr/>
        </p:nvCxnSpPr>
        <p:spPr bwMode="auto">
          <a:xfrm rot="5400000">
            <a:off x="7380561" y="4345438"/>
            <a:ext cx="387439" cy="609600"/>
          </a:xfrm>
          <a:prstGeom prst="bentConnector3">
            <a:avLst/>
          </a:prstGeom>
          <a:noFill/>
          <a:ln w="9525" cap="flat" cmpd="sng" algn="ctr">
            <a:solidFill>
              <a:srgbClr val="800000"/>
            </a:solidFill>
            <a:prstDash val="solid"/>
            <a:round/>
            <a:headEnd type="none" w="med" len="med"/>
            <a:tailEnd type="arrow"/>
          </a:ln>
          <a:effectLst/>
        </p:spPr>
      </p:cxnSp>
      <p:cxnSp>
        <p:nvCxnSpPr>
          <p:cNvPr id="57" name="Elbow Connector 56"/>
          <p:cNvCxnSpPr>
            <a:stCxn id="27" idx="2"/>
            <a:endCxn id="28" idx="0"/>
          </p:cNvCxnSpPr>
          <p:nvPr/>
        </p:nvCxnSpPr>
        <p:spPr bwMode="auto">
          <a:xfrm rot="16200000" flipH="1">
            <a:off x="5776712" y="4327408"/>
            <a:ext cx="387439" cy="602302"/>
          </a:xfrm>
          <a:prstGeom prst="bentConnector3">
            <a:avLst/>
          </a:prstGeom>
          <a:noFill/>
          <a:ln w="9525" cap="flat" cmpd="sng" algn="ctr">
            <a:solidFill>
              <a:srgbClr val="800000"/>
            </a:solidFill>
            <a:prstDash val="solid"/>
            <a:round/>
            <a:headEnd type="none" w="med" len="med"/>
            <a:tailEnd type="arrow"/>
          </a:ln>
          <a:effectLst/>
        </p:spPr>
      </p:cxnSp>
      <p:cxnSp>
        <p:nvCxnSpPr>
          <p:cNvPr id="59" name="Elbow Connector 58"/>
          <p:cNvCxnSpPr>
            <a:stCxn id="27" idx="2"/>
            <a:endCxn id="26" idx="0"/>
          </p:cNvCxnSpPr>
          <p:nvPr/>
        </p:nvCxnSpPr>
        <p:spPr bwMode="auto">
          <a:xfrm rot="5400000">
            <a:off x="5170761" y="4323759"/>
            <a:ext cx="387439" cy="609600"/>
          </a:xfrm>
          <a:prstGeom prst="bentConnector3">
            <a:avLst>
              <a:gd name="adj1" fmla="val 50000"/>
            </a:avLst>
          </a:prstGeom>
          <a:noFill/>
          <a:ln w="9525" cap="flat" cmpd="sng" algn="ctr">
            <a:solidFill>
              <a:srgbClr val="800000"/>
            </a:solidFill>
            <a:prstDash val="solid"/>
            <a:round/>
            <a:headEnd type="none" w="med" len="med"/>
            <a:tailEnd type="arrow"/>
          </a:ln>
          <a:effectLst/>
        </p:spPr>
      </p:cxnSp>
      <p:cxnSp>
        <p:nvCxnSpPr>
          <p:cNvPr id="62" name="Elbow Connector 61"/>
          <p:cNvCxnSpPr>
            <a:stCxn id="19" idx="2"/>
            <a:endCxn id="24" idx="0"/>
          </p:cNvCxnSpPr>
          <p:nvPr/>
        </p:nvCxnSpPr>
        <p:spPr bwMode="auto">
          <a:xfrm rot="5400000">
            <a:off x="879949" y="3287869"/>
            <a:ext cx="670560" cy="526102"/>
          </a:xfrm>
          <a:prstGeom prst="bentConnector3">
            <a:avLst/>
          </a:prstGeom>
          <a:noFill/>
          <a:ln w="9525" cap="flat" cmpd="sng" algn="ctr">
            <a:solidFill>
              <a:srgbClr val="800000"/>
            </a:solidFill>
            <a:prstDash val="solid"/>
            <a:round/>
            <a:headEnd type="none" w="med" len="med"/>
            <a:tailEnd type="arrow"/>
          </a:ln>
          <a:effectLst/>
        </p:spPr>
      </p:cxnSp>
      <p:cxnSp>
        <p:nvCxnSpPr>
          <p:cNvPr id="64" name="Elbow Connector 63"/>
          <p:cNvCxnSpPr>
            <a:stCxn id="19" idx="2"/>
            <a:endCxn id="25" idx="0"/>
          </p:cNvCxnSpPr>
          <p:nvPr/>
        </p:nvCxnSpPr>
        <p:spPr bwMode="auto">
          <a:xfrm rot="16200000" flipH="1">
            <a:off x="1485900" y="3208020"/>
            <a:ext cx="670560" cy="685800"/>
          </a:xfrm>
          <a:prstGeom prst="bentConnector3">
            <a:avLst>
              <a:gd name="adj1" fmla="val 50000"/>
            </a:avLst>
          </a:prstGeom>
          <a:noFill/>
          <a:ln w="9525" cap="flat" cmpd="sng" algn="ctr">
            <a:solidFill>
              <a:srgbClr val="800000"/>
            </a:solidFill>
            <a:prstDash val="solid"/>
            <a:round/>
            <a:headEnd type="none" w="med" len="med"/>
            <a:tailEnd type="arrow"/>
          </a:ln>
          <a:effectLst/>
        </p:spPr>
      </p:cxnSp>
      <p:cxnSp>
        <p:nvCxnSpPr>
          <p:cNvPr id="68" name="Elbow Connector 67"/>
          <p:cNvCxnSpPr/>
          <p:nvPr/>
        </p:nvCxnSpPr>
        <p:spPr bwMode="auto">
          <a:xfrm rot="5400000">
            <a:off x="2865120" y="3665220"/>
            <a:ext cx="899160" cy="12700"/>
          </a:xfrm>
          <a:prstGeom prst="bentConnector3">
            <a:avLst/>
          </a:prstGeom>
          <a:noFill/>
          <a:ln w="9525" cap="flat" cmpd="sng" algn="ctr">
            <a:solidFill>
              <a:srgbClr val="800000"/>
            </a:solidFill>
            <a:prstDash val="solid"/>
            <a:round/>
            <a:headEnd type="none" w="med" len="med"/>
            <a:tailEnd type="arrow"/>
          </a:ln>
          <a:effectLst/>
        </p:spPr>
      </p:cxnSp>
      <p:cxnSp>
        <p:nvCxnSpPr>
          <p:cNvPr id="72" name="Elbow Connector 71"/>
          <p:cNvCxnSpPr>
            <a:stCxn id="22" idx="2"/>
            <a:endCxn id="21" idx="0"/>
          </p:cNvCxnSpPr>
          <p:nvPr/>
        </p:nvCxnSpPr>
        <p:spPr bwMode="auto">
          <a:xfrm rot="5400000">
            <a:off x="2823640" y="4559818"/>
            <a:ext cx="387439" cy="594682"/>
          </a:xfrm>
          <a:prstGeom prst="bentConnector3">
            <a:avLst/>
          </a:prstGeom>
          <a:noFill/>
          <a:ln w="9525" cap="flat" cmpd="sng" algn="ctr">
            <a:solidFill>
              <a:srgbClr val="800000"/>
            </a:solidFill>
            <a:prstDash val="solid"/>
            <a:round/>
            <a:headEnd type="none" w="med" len="med"/>
            <a:tailEnd type="arrow"/>
          </a:ln>
          <a:effectLst/>
        </p:spPr>
      </p:cxnSp>
      <p:cxnSp>
        <p:nvCxnSpPr>
          <p:cNvPr id="74" name="Elbow Connector 73"/>
          <p:cNvCxnSpPr>
            <a:stCxn id="22" idx="2"/>
            <a:endCxn id="23" idx="0"/>
          </p:cNvCxnSpPr>
          <p:nvPr/>
        </p:nvCxnSpPr>
        <p:spPr bwMode="auto">
          <a:xfrm rot="16200000" flipH="1">
            <a:off x="3429591" y="4548549"/>
            <a:ext cx="387439" cy="617220"/>
          </a:xfrm>
          <a:prstGeom prst="bentConnector3">
            <a:avLst>
              <a:gd name="adj1" fmla="val 50000"/>
            </a:avLst>
          </a:prstGeom>
          <a:noFill/>
          <a:ln w="9525" cap="flat" cmpd="sng" algn="ctr">
            <a:solidFill>
              <a:srgbClr val="800000"/>
            </a:solidFill>
            <a:prstDash val="solid"/>
            <a:round/>
            <a:headEnd type="none" w="med" len="med"/>
            <a:tailEnd type="arrow"/>
          </a:ln>
          <a:effectLst/>
        </p:spPr>
      </p:cxnSp>
      <p:cxnSp>
        <p:nvCxnSpPr>
          <p:cNvPr id="77" name="Straight Connector 76"/>
          <p:cNvCxnSpPr/>
          <p:nvPr/>
        </p:nvCxnSpPr>
        <p:spPr bwMode="auto">
          <a:xfrm flipH="1" flipV="1">
            <a:off x="0" y="3429000"/>
            <a:ext cx="9144000" cy="1"/>
          </a:xfrm>
          <a:prstGeom prst="line">
            <a:avLst/>
          </a:prstGeom>
          <a:noFill/>
          <a:ln w="41275" cap="flat" cmpd="sng" algn="ctr">
            <a:solidFill>
              <a:srgbClr val="800000"/>
            </a:solidFill>
            <a:prstDash val="solid"/>
            <a:round/>
            <a:headEnd type="none" w="med" len="med"/>
            <a:tailEnd type="none" w="med" len="med"/>
          </a:ln>
          <a:effectLst/>
        </p:spPr>
      </p:cxnSp>
      <p:sp>
        <p:nvSpPr>
          <p:cNvPr id="78" name="TextBox 77"/>
          <p:cNvSpPr txBox="1"/>
          <p:nvPr/>
        </p:nvSpPr>
        <p:spPr>
          <a:xfrm>
            <a:off x="4065109" y="3152001"/>
            <a:ext cx="1013782" cy="276999"/>
          </a:xfrm>
          <a:prstGeom prst="rect">
            <a:avLst/>
          </a:prstGeom>
          <a:noFill/>
        </p:spPr>
        <p:txBody>
          <a:bodyPr wrap="square" rtlCol="0">
            <a:spAutoFit/>
          </a:bodyPr>
          <a:lstStyle/>
          <a:p>
            <a:pPr fontAlgn="auto">
              <a:spcBef>
                <a:spcPts val="0"/>
              </a:spcBef>
              <a:spcAft>
                <a:spcPts val="0"/>
              </a:spcAft>
            </a:pPr>
            <a:r>
              <a:rPr lang="en-US" sz="1200" b="0" dirty="0" smtClean="0">
                <a:solidFill>
                  <a:prstClr val="black"/>
                </a:solidFill>
                <a:latin typeface="Verdana"/>
                <a:ea typeface="+mn-ea"/>
              </a:rPr>
              <a:t>Portfolio</a:t>
            </a:r>
            <a:endParaRPr lang="en-US" sz="1200" b="0" dirty="0">
              <a:solidFill>
                <a:prstClr val="black"/>
              </a:solidFill>
              <a:latin typeface="Verdana"/>
              <a:ea typeface="+mn-ea"/>
            </a:endParaRPr>
          </a:p>
        </p:txBody>
      </p:sp>
      <p:sp>
        <p:nvSpPr>
          <p:cNvPr id="79" name="TextBox 78"/>
          <p:cNvSpPr txBox="1"/>
          <p:nvPr/>
        </p:nvSpPr>
        <p:spPr>
          <a:xfrm>
            <a:off x="3840480" y="3453418"/>
            <a:ext cx="1417320" cy="276999"/>
          </a:xfrm>
          <a:prstGeom prst="rect">
            <a:avLst/>
          </a:prstGeom>
          <a:noFill/>
        </p:spPr>
        <p:txBody>
          <a:bodyPr wrap="square" rtlCol="0">
            <a:spAutoFit/>
          </a:bodyPr>
          <a:lstStyle/>
          <a:p>
            <a:pPr fontAlgn="auto">
              <a:spcBef>
                <a:spcPts val="0"/>
              </a:spcBef>
              <a:spcAft>
                <a:spcPts val="0"/>
              </a:spcAft>
            </a:pPr>
            <a:r>
              <a:rPr lang="en-US" sz="1200" b="0" dirty="0" smtClean="0">
                <a:solidFill>
                  <a:prstClr val="black"/>
                </a:solidFill>
                <a:latin typeface="Verdana"/>
                <a:ea typeface="+mn-ea"/>
              </a:rPr>
              <a:t>Implementation</a:t>
            </a:r>
            <a:endParaRPr lang="en-US" sz="1200" b="0" dirty="0">
              <a:solidFill>
                <a:prstClr val="black"/>
              </a:solidFill>
              <a:latin typeface="Verdana"/>
              <a:ea typeface="+mn-ea"/>
            </a:endParaRPr>
          </a:p>
        </p:txBody>
      </p:sp>
      <p:cxnSp>
        <p:nvCxnSpPr>
          <p:cNvPr id="83" name="Straight Arrow Connector 82"/>
          <p:cNvCxnSpPr>
            <a:stCxn id="6" idx="1"/>
            <a:endCxn id="8" idx="3"/>
          </p:cNvCxnSpPr>
          <p:nvPr/>
        </p:nvCxnSpPr>
        <p:spPr bwMode="auto">
          <a:xfrm flipH="1">
            <a:off x="2819400" y="2011680"/>
            <a:ext cx="1214263" cy="0"/>
          </a:xfrm>
          <a:prstGeom prst="straightConnector1">
            <a:avLst/>
          </a:prstGeom>
          <a:noFill/>
          <a:ln w="9525" cap="flat" cmpd="sng" algn="ctr">
            <a:solidFill>
              <a:srgbClr val="800000"/>
            </a:solidFill>
            <a:prstDash val="solid"/>
            <a:round/>
            <a:headEnd type="none" w="med" len="med"/>
            <a:tailEnd type="arrow"/>
          </a:ln>
          <a:effectLst/>
        </p:spPr>
      </p:cxnSp>
      <p:cxnSp>
        <p:nvCxnSpPr>
          <p:cNvPr id="91" name="Elbow Connector 90"/>
          <p:cNvCxnSpPr>
            <a:stCxn id="6" idx="3"/>
            <a:endCxn id="9" idx="1"/>
          </p:cNvCxnSpPr>
          <p:nvPr/>
        </p:nvCxnSpPr>
        <p:spPr bwMode="auto">
          <a:xfrm flipV="1">
            <a:off x="4856623" y="2011679"/>
            <a:ext cx="1467977" cy="1"/>
          </a:xfrm>
          <a:prstGeom prst="bentConnector3">
            <a:avLst/>
          </a:prstGeom>
          <a:noFill/>
          <a:ln w="9525" cap="flat" cmpd="sng" algn="ctr">
            <a:solidFill>
              <a:srgbClr val="800000"/>
            </a:solidFill>
            <a:prstDash val="solid"/>
            <a:round/>
            <a:headEnd type="none" w="med" len="med"/>
            <a:tailEnd type="arrow"/>
          </a:ln>
          <a:effectLst/>
        </p:spPr>
      </p:cxnSp>
      <p:sp>
        <p:nvSpPr>
          <p:cNvPr id="39" name="Rectangle 38"/>
          <p:cNvSpPr/>
          <p:nvPr/>
        </p:nvSpPr>
        <p:spPr bwMode="auto">
          <a:xfrm>
            <a:off x="2977166" y="5958840"/>
            <a:ext cx="548640" cy="365760"/>
          </a:xfrm>
          <a:prstGeom prst="rect">
            <a:avLst/>
          </a:prstGeom>
          <a:solidFill>
            <a:srgbClr val="E1E0CD"/>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bodyPr>
          <a:lstStyle/>
          <a:p>
            <a:pPr algn="ctr" eaLnBrk="0" hangingPunct="0"/>
            <a:r>
              <a:rPr lang="en-US" sz="1400" b="0" dirty="0" smtClean="0">
                <a:solidFill>
                  <a:prstClr val="black"/>
                </a:solidFill>
                <a:ea typeface="+mn-ea"/>
              </a:rPr>
              <a:t>Task</a:t>
            </a:r>
          </a:p>
        </p:txBody>
      </p:sp>
      <p:sp>
        <p:nvSpPr>
          <p:cNvPr id="40" name="Rectangle 39"/>
          <p:cNvSpPr/>
          <p:nvPr/>
        </p:nvSpPr>
        <p:spPr bwMode="auto">
          <a:xfrm>
            <a:off x="3703320" y="5958840"/>
            <a:ext cx="548640" cy="365760"/>
          </a:xfrm>
          <a:prstGeom prst="rect">
            <a:avLst/>
          </a:prstGeom>
          <a:solidFill>
            <a:srgbClr val="E1E0CD"/>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bodyPr>
          <a:lstStyle/>
          <a:p>
            <a:pPr algn="ctr" eaLnBrk="0" hangingPunct="0"/>
            <a:r>
              <a:rPr lang="en-US" sz="1400" b="0" dirty="0" smtClean="0">
                <a:solidFill>
                  <a:prstClr val="black"/>
                </a:solidFill>
                <a:ea typeface="+mn-ea"/>
              </a:rPr>
              <a:t>Task</a:t>
            </a:r>
          </a:p>
        </p:txBody>
      </p:sp>
      <p:sp>
        <p:nvSpPr>
          <p:cNvPr id="41" name="Rectangle 40"/>
          <p:cNvSpPr/>
          <p:nvPr/>
        </p:nvSpPr>
        <p:spPr bwMode="auto">
          <a:xfrm>
            <a:off x="4404360" y="5958840"/>
            <a:ext cx="548640" cy="365760"/>
          </a:xfrm>
          <a:prstGeom prst="rect">
            <a:avLst/>
          </a:prstGeom>
          <a:solidFill>
            <a:srgbClr val="E1E0CD"/>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ctr" anchorCtr="0" compatLnSpc="1">
            <a:prstTxWarp prst="textNoShape">
              <a:avLst/>
            </a:prstTxWarp>
          </a:bodyPr>
          <a:lstStyle/>
          <a:p>
            <a:pPr algn="ctr" eaLnBrk="0" hangingPunct="0"/>
            <a:r>
              <a:rPr lang="en-US" sz="1400" b="0" dirty="0" smtClean="0">
                <a:solidFill>
                  <a:prstClr val="black"/>
                </a:solidFill>
                <a:ea typeface="+mn-ea"/>
              </a:rPr>
              <a:t>Task</a:t>
            </a:r>
          </a:p>
        </p:txBody>
      </p:sp>
      <p:cxnSp>
        <p:nvCxnSpPr>
          <p:cNvPr id="5" name="Elbow Connector 4"/>
          <p:cNvCxnSpPr>
            <a:stCxn id="23" idx="2"/>
            <a:endCxn id="40" idx="0"/>
          </p:cNvCxnSpPr>
          <p:nvPr/>
        </p:nvCxnSpPr>
        <p:spPr bwMode="auto">
          <a:xfrm rot="16200000" flipH="1">
            <a:off x="3775120" y="5756319"/>
            <a:ext cx="359321" cy="45720"/>
          </a:xfrm>
          <a:prstGeom prst="bentConnector3">
            <a:avLst/>
          </a:prstGeom>
          <a:noFill/>
          <a:ln w="9525" cap="flat" cmpd="sng" algn="ctr">
            <a:solidFill>
              <a:srgbClr val="800000"/>
            </a:solidFill>
            <a:prstDash val="solid"/>
            <a:round/>
            <a:headEnd type="none" w="med" len="med"/>
            <a:tailEnd type="arrow"/>
          </a:ln>
          <a:effectLst/>
        </p:spPr>
      </p:cxnSp>
      <p:cxnSp>
        <p:nvCxnSpPr>
          <p:cNvPr id="10" name="Elbow Connector 9"/>
          <p:cNvCxnSpPr>
            <a:stCxn id="23" idx="2"/>
            <a:endCxn id="41" idx="0"/>
          </p:cNvCxnSpPr>
          <p:nvPr/>
        </p:nvCxnSpPr>
        <p:spPr bwMode="auto">
          <a:xfrm rot="16200000" flipH="1">
            <a:off x="4125640" y="5405799"/>
            <a:ext cx="359321" cy="746760"/>
          </a:xfrm>
          <a:prstGeom prst="bentConnector3">
            <a:avLst/>
          </a:prstGeom>
          <a:noFill/>
          <a:ln w="9525" cap="flat" cmpd="sng" algn="ctr">
            <a:solidFill>
              <a:srgbClr val="800000"/>
            </a:solidFill>
            <a:prstDash val="solid"/>
            <a:round/>
            <a:headEnd type="none" w="med" len="med"/>
            <a:tailEnd type="arrow"/>
          </a:ln>
          <a:effectLst/>
        </p:spPr>
      </p:cxnSp>
      <p:cxnSp>
        <p:nvCxnSpPr>
          <p:cNvPr id="12" name="Elbow Connector 11"/>
          <p:cNvCxnSpPr>
            <a:stCxn id="23" idx="2"/>
            <a:endCxn id="39" idx="0"/>
          </p:cNvCxnSpPr>
          <p:nvPr/>
        </p:nvCxnSpPr>
        <p:spPr bwMode="auto">
          <a:xfrm rot="5400000">
            <a:off x="3412043" y="5438962"/>
            <a:ext cx="359321" cy="680434"/>
          </a:xfrm>
          <a:prstGeom prst="bentConnector3">
            <a:avLst/>
          </a:prstGeom>
          <a:noFill/>
          <a:ln w="9525" cap="flat" cmpd="sng" algn="ctr">
            <a:solidFill>
              <a:srgbClr val="800000"/>
            </a:solidFill>
            <a:prstDash val="solid"/>
            <a:round/>
            <a:headEnd type="none" w="med" len="med"/>
            <a:tailEnd type="arrow"/>
          </a:ln>
          <a:effectLst/>
        </p:spPr>
      </p:cxnSp>
      <p:sp>
        <p:nvSpPr>
          <p:cNvPr id="46" name="Slide Number Placeholder 3"/>
          <p:cNvSpPr>
            <a:spLocks noGrp="1"/>
          </p:cNvSpPr>
          <p:nvPr>
            <p:ph type="sldNum" sz="quarter" idx="10"/>
          </p:nvPr>
        </p:nvSpPr>
        <p:spPr>
          <a:xfrm>
            <a:off x="22225" y="6442075"/>
            <a:ext cx="457200" cy="457200"/>
          </a:xfrm>
        </p:spPr>
        <p:txBody>
          <a:bodyPr/>
          <a:lstStyle/>
          <a:p>
            <a:pPr>
              <a:defRPr/>
            </a:pPr>
            <a:fld id="{F981D154-657F-4977-9E16-BEA23DC28A30}" type="slidenum">
              <a:rPr lang="en-US" smtClean="0">
                <a:solidFill>
                  <a:srgbClr val="000000"/>
                </a:solidFill>
              </a:rPr>
              <a:pPr>
                <a:defRPr/>
              </a:pPr>
              <a:t>45</a:t>
            </a:fld>
            <a:endParaRPr lang="en-US" dirty="0">
              <a:solidFill>
                <a:srgbClr val="000000"/>
              </a:solidFill>
            </a:endParaRPr>
          </a:p>
        </p:txBody>
      </p:sp>
    </p:spTree>
    <p:extLst>
      <p:ext uri="{BB962C8B-B14F-4D97-AF65-F5344CB8AC3E}">
        <p14:creationId xmlns:p14="http://schemas.microsoft.com/office/powerpoint/2010/main" val="19122164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Stories – Types</a:t>
            </a:r>
            <a:endParaRPr lang="en-US" dirty="0"/>
          </a:p>
        </p:txBody>
      </p:sp>
      <p:graphicFrame>
        <p:nvGraphicFramePr>
          <p:cNvPr id="5" name="Content Placeholder 5"/>
          <p:cNvGraphicFramePr>
            <a:graphicFrameLocks noGrp="1"/>
          </p:cNvGraphicFramePr>
          <p:nvPr>
            <p:ph idx="4294967295"/>
            <p:extLst>
              <p:ext uri="{D42A27DB-BD31-4B8C-83A1-F6EECF244321}">
                <p14:modId xmlns:p14="http://schemas.microsoft.com/office/powerpoint/2010/main" val="868128024"/>
              </p:ext>
            </p:extLst>
          </p:nvPr>
        </p:nvGraphicFramePr>
        <p:xfrm>
          <a:off x="190500" y="908720"/>
          <a:ext cx="8763000" cy="4919263"/>
        </p:xfrm>
        <a:graphic>
          <a:graphicData uri="http://schemas.openxmlformats.org/drawingml/2006/table">
            <a:tbl>
              <a:tblPr firstRow="1" bandRow="1">
                <a:tableStyleId>{93296810-A885-4BE3-A3E7-6D5BEEA58F35}</a:tableStyleId>
              </a:tblPr>
              <a:tblGrid>
                <a:gridCol w="2122977"/>
                <a:gridCol w="6640023"/>
              </a:tblGrid>
              <a:tr h="347263">
                <a:tc>
                  <a:txBody>
                    <a:bodyPr/>
                    <a:lstStyle/>
                    <a:p>
                      <a:pPr algn="l"/>
                      <a:r>
                        <a:rPr lang="en-US" sz="1400" dirty="0" smtClean="0"/>
                        <a:t>Types of Stories</a:t>
                      </a:r>
                      <a:endParaRPr lang="en-US" sz="1400" dirty="0"/>
                    </a:p>
                  </a:txBody>
                  <a:tcPr marL="90638" marR="90638" anchor="ctr"/>
                </a:tc>
                <a:tc>
                  <a:txBody>
                    <a:bodyPr/>
                    <a:lstStyle/>
                    <a:p>
                      <a:pPr algn="l"/>
                      <a:r>
                        <a:rPr lang="en-US" sz="1400" dirty="0" smtClean="0"/>
                        <a:t>Short</a:t>
                      </a:r>
                      <a:r>
                        <a:rPr lang="en-US" sz="1400" baseline="0" dirty="0" smtClean="0"/>
                        <a:t> </a:t>
                      </a:r>
                      <a:r>
                        <a:rPr lang="en-US" sz="1400" dirty="0" smtClean="0"/>
                        <a:t>Example</a:t>
                      </a:r>
                      <a:endParaRPr lang="en-US" sz="1400" dirty="0"/>
                    </a:p>
                  </a:txBody>
                  <a:tcPr marL="90638" marR="90638" anchor="ctr"/>
                </a:tc>
              </a:tr>
              <a:tr h="492091">
                <a:tc>
                  <a:txBody>
                    <a:bodyPr/>
                    <a:lstStyle/>
                    <a:p>
                      <a:pPr algn="l"/>
                      <a:r>
                        <a:rPr lang="en-US" sz="1400" dirty="0" smtClean="0"/>
                        <a:t>User Story</a:t>
                      </a:r>
                      <a:endParaRPr lang="en-US" sz="1400" dirty="0"/>
                    </a:p>
                  </a:txBody>
                  <a:tcPr marL="90638" marR="9063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As a dealer I would like to update my customer's address in the customer information system so that I am able to contact him when the vehicle is ready</a:t>
                      </a:r>
                    </a:p>
                  </a:txBody>
                  <a:tcPr marL="90638" marR="90638" anchor="ctr"/>
                </a:tc>
              </a:tr>
              <a:tr h="779144">
                <a:tc>
                  <a:txBody>
                    <a:bodyPr/>
                    <a:lstStyle/>
                    <a:p>
                      <a:pPr algn="l"/>
                      <a:r>
                        <a:rPr lang="en-US" sz="1400" dirty="0" smtClean="0"/>
                        <a:t>Technical Story</a:t>
                      </a:r>
                      <a:endParaRPr lang="en-US" sz="1400" dirty="0"/>
                    </a:p>
                  </a:txBody>
                  <a:tcPr marL="90638" marR="90638" anchor="ctr"/>
                </a:tc>
                <a:tc>
                  <a:txBody>
                    <a:bodyPr/>
                    <a:lstStyle/>
                    <a:p>
                      <a:pPr marL="0" algn="l">
                        <a:spcBef>
                          <a:spcPts val="600"/>
                        </a:spcBef>
                      </a:pPr>
                      <a:r>
                        <a:rPr lang="en-US" sz="1400" dirty="0" smtClean="0"/>
                        <a:t>As the </a:t>
                      </a:r>
                      <a:r>
                        <a:rPr lang="en-US" sz="1400" baseline="0" dirty="0" smtClean="0"/>
                        <a:t>developer, I need customer data interface to the billing system to be able to change the dealers customers address. </a:t>
                      </a:r>
                    </a:p>
                    <a:p>
                      <a:pPr marL="0" algn="l">
                        <a:spcBef>
                          <a:spcPts val="600"/>
                        </a:spcBef>
                      </a:pPr>
                      <a:r>
                        <a:rPr lang="en-US" sz="1400" baseline="0" dirty="0" smtClean="0"/>
                        <a:t>Technical work activities also belong on the agile backlog. An example of technical work would be, "Upgrade all developers' workstations to Windows 7."</a:t>
                      </a:r>
                    </a:p>
                  </a:txBody>
                  <a:tcPr marL="90638" marR="90638" anchor="ctr"/>
                </a:tc>
              </a:tr>
              <a:tr h="770640">
                <a:tc>
                  <a:txBody>
                    <a:bodyPr/>
                    <a:lstStyle/>
                    <a:p>
                      <a:pPr algn="l"/>
                      <a:r>
                        <a:rPr lang="en-US" sz="1400" dirty="0" smtClean="0"/>
                        <a:t>QA Story</a:t>
                      </a:r>
                      <a:endParaRPr lang="en-US" sz="1400" dirty="0"/>
                    </a:p>
                  </a:txBody>
                  <a:tcPr marL="90638" marR="90638"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dk1"/>
                          </a:solidFill>
                          <a:latin typeface="+mn-lt"/>
                          <a:ea typeface="+mn-ea"/>
                          <a:cs typeface="+mn-cs"/>
                        </a:rPr>
                        <a:t>As a billing assistant I want the customer's address to be updated immediately in the billing system when the dealer changes the address in the customer information system so that I can send the bill to the correct address </a:t>
                      </a:r>
                    </a:p>
                  </a:txBody>
                  <a:tcPr marL="90638" marR="90638" anchor="ctr"/>
                </a:tc>
              </a:tr>
              <a:tr h="1209724">
                <a:tc>
                  <a:txBody>
                    <a:bodyPr/>
                    <a:lstStyle/>
                    <a:p>
                      <a:pPr algn="l"/>
                      <a:r>
                        <a:rPr lang="en-US" sz="1400" dirty="0" smtClean="0"/>
                        <a:t>Spike</a:t>
                      </a:r>
                      <a:endParaRPr lang="en-US" sz="1400" dirty="0"/>
                    </a:p>
                  </a:txBody>
                  <a:tcPr marL="90638" marR="90638" anchor="ctr"/>
                </a:tc>
                <a:tc>
                  <a:txBody>
                    <a:bodyPr/>
                    <a:lstStyle/>
                    <a:p>
                      <a:pPr marL="0" algn="l" defTabSz="457200" rtl="0" eaLnBrk="1" latinLnBrk="0" hangingPunct="1">
                        <a:spcBef>
                          <a:spcPts val="600"/>
                        </a:spcBef>
                      </a:pPr>
                      <a:r>
                        <a:rPr lang="en-US" sz="1400" kern="1200" dirty="0" smtClean="0">
                          <a:solidFill>
                            <a:schemeClr val="dk1"/>
                          </a:solidFill>
                          <a:latin typeface="+mn-lt"/>
                          <a:ea typeface="+mn-ea"/>
                          <a:cs typeface="+mn-cs"/>
                        </a:rPr>
                        <a:t>Spikes are a type of story that are used for activities such as research, design, exploration and even prototyping. The purpose of a spike is to gain the knowledge necessary to reduce the risk of a technical approach, better understand a requirement, or increase the reliability of a story estimate. </a:t>
                      </a:r>
                    </a:p>
                    <a:p>
                      <a:pPr marL="0" marR="0" indent="0" algn="l" defTabSz="457200" rtl="0" eaLnBrk="1" fontAlgn="auto" latinLnBrk="0" hangingPunct="1">
                        <a:lnSpc>
                          <a:spcPct val="100000"/>
                        </a:lnSpc>
                        <a:spcBef>
                          <a:spcPts val="600"/>
                        </a:spcBef>
                        <a:spcAft>
                          <a:spcPts val="0"/>
                        </a:spcAft>
                        <a:buClrTx/>
                        <a:buSzTx/>
                        <a:buFontTx/>
                        <a:buNone/>
                        <a:tabLst/>
                        <a:defRPr/>
                      </a:pPr>
                      <a:r>
                        <a:rPr lang="en-US" sz="1400" kern="1200" dirty="0" smtClean="0">
                          <a:solidFill>
                            <a:schemeClr val="dk1"/>
                          </a:solidFill>
                          <a:latin typeface="+mn-lt"/>
                          <a:ea typeface="+mn-ea"/>
                          <a:cs typeface="+mn-cs"/>
                        </a:rPr>
                        <a:t>An example of knowledge acquisition Spike could be a backlog item about researching various JavaScript libraries and making a selection</a:t>
                      </a:r>
                    </a:p>
                  </a:txBody>
                  <a:tcPr marL="90638" marR="90638" anchor="ctr"/>
                </a:tc>
              </a:tr>
            </a:tbl>
          </a:graphicData>
        </a:graphic>
      </p:graphicFrame>
      <p:sp>
        <p:nvSpPr>
          <p:cNvPr id="4" name="Slide Number Placeholder 3"/>
          <p:cNvSpPr>
            <a:spLocks noGrp="1"/>
          </p:cNvSpPr>
          <p:nvPr>
            <p:ph type="sldNum" sz="quarter" idx="10"/>
          </p:nvPr>
        </p:nvSpPr>
        <p:spPr>
          <a:xfrm>
            <a:off x="22225" y="6442075"/>
            <a:ext cx="457200" cy="457200"/>
          </a:xfrm>
        </p:spPr>
        <p:txBody>
          <a:bodyPr/>
          <a:lstStyle/>
          <a:p>
            <a:fld id="{3D4F275F-2261-41A4-924D-D87C36E20C1B}" type="slidenum">
              <a:rPr lang="en-US" smtClean="0">
                <a:solidFill>
                  <a:srgbClr val="000000"/>
                </a:solidFill>
              </a:rPr>
              <a:pPr/>
              <a:t>46</a:t>
            </a:fld>
            <a:endParaRPr lang="en-US" dirty="0">
              <a:solidFill>
                <a:srgbClr val="000000"/>
              </a:solidFill>
            </a:endParaRPr>
          </a:p>
        </p:txBody>
      </p:sp>
    </p:spTree>
    <p:extLst>
      <p:ext uri="{BB962C8B-B14F-4D97-AF65-F5344CB8AC3E}">
        <p14:creationId xmlns:p14="http://schemas.microsoft.com/office/powerpoint/2010/main" val="10684593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a:t>
            </a:r>
          </a:p>
        </p:txBody>
      </p:sp>
      <p:sp>
        <p:nvSpPr>
          <p:cNvPr id="4" name="Slide Number Placeholder 3"/>
          <p:cNvSpPr>
            <a:spLocks noGrp="1"/>
          </p:cNvSpPr>
          <p:nvPr>
            <p:ph type="sldNum" sz="quarter" idx="10"/>
          </p:nvPr>
        </p:nvSpPr>
        <p:spPr>
          <a:prstGeom prst="rect">
            <a:avLst/>
          </a:prstGeom>
        </p:spPr>
        <p:txBody>
          <a:bodyPr/>
          <a:lstStyle/>
          <a:p>
            <a:fld id="{3D4F275F-2261-41A4-924D-D87C36E20C1B}" type="slidenum">
              <a:rPr lang="en-US"/>
              <a:pPr/>
              <a:t>47</a:t>
            </a:fld>
            <a:endParaRPr lang="en-US" dirty="0"/>
          </a:p>
        </p:txBody>
      </p:sp>
      <p:sp>
        <p:nvSpPr>
          <p:cNvPr id="3" name="Content Placeholder 2"/>
          <p:cNvSpPr>
            <a:spLocks noGrp="1"/>
          </p:cNvSpPr>
          <p:nvPr>
            <p:ph idx="4294967295"/>
          </p:nvPr>
        </p:nvSpPr>
        <p:spPr>
          <a:xfrm>
            <a:off x="266700" y="822960"/>
            <a:ext cx="8610600" cy="4665662"/>
          </a:xfrm>
          <a:prstGeom prst="rect">
            <a:avLst/>
          </a:prstGeom>
        </p:spPr>
        <p:txBody>
          <a:bodyPr/>
          <a:lstStyle/>
          <a:p>
            <a:r>
              <a:rPr lang="en-US" sz="2000" b="1" i="1" kern="1200" dirty="0">
                <a:solidFill>
                  <a:srgbClr val="00B050"/>
                </a:solidFill>
                <a:latin typeface="Arial" pitchFamily="34" charset="0"/>
                <a:ea typeface="ＭＳ Ｐゴシック" pitchFamily="34" charset="-128"/>
                <a:cs typeface="Arial" pitchFamily="34" charset="0"/>
              </a:rPr>
              <a:t>Daikibo</a:t>
            </a:r>
            <a:r>
              <a:rPr lang="en-US" sz="2000" dirty="0" smtClean="0">
                <a:latin typeface="Lucida Grande"/>
              </a:rPr>
              <a:t> </a:t>
            </a:r>
            <a:r>
              <a:rPr lang="en-US" sz="2000" kern="1200" dirty="0">
                <a:solidFill>
                  <a:srgbClr val="00B050"/>
                </a:solidFill>
                <a:latin typeface="Arial" pitchFamily="34" charset="0"/>
                <a:ea typeface="ＭＳ Ｐゴシック" pitchFamily="34" charset="-128"/>
                <a:cs typeface="Arial" pitchFamily="34" charset="0"/>
              </a:rPr>
              <a:t>utilizes the Three Types of Estimation approach from Cognizant:</a:t>
            </a:r>
          </a:p>
          <a:p>
            <a:pPr marL="457200" indent="-457200">
              <a:buAutoNum type="arabicPeriod"/>
            </a:pPr>
            <a:r>
              <a:rPr lang="en-US" sz="2000" b="1" kern="1200" dirty="0">
                <a:solidFill>
                  <a:srgbClr val="00B050"/>
                </a:solidFill>
                <a:latin typeface="Arial" pitchFamily="34" charset="0"/>
                <a:ea typeface="ＭＳ Ｐゴシック" pitchFamily="34" charset="-128"/>
                <a:cs typeface="Arial" pitchFamily="34" charset="0"/>
              </a:rPr>
              <a:t>Balanced Estimations </a:t>
            </a:r>
            <a:r>
              <a:rPr lang="en-US" sz="2000" kern="1200" dirty="0">
                <a:solidFill>
                  <a:srgbClr val="00B050"/>
                </a:solidFill>
                <a:latin typeface="Arial" pitchFamily="34" charset="0"/>
                <a:ea typeface="ＭＳ Ｐゴシック" pitchFamily="34" charset="-128"/>
                <a:cs typeface="Arial" pitchFamily="34" charset="0"/>
              </a:rPr>
              <a:t>– A method for estimating the number of Agile teams and the number of Iterations it will take to deliver the given scope.</a:t>
            </a:r>
          </a:p>
          <a:p>
            <a:pPr marL="457200" indent="-457200">
              <a:buAutoNum type="arabicPeriod"/>
            </a:pPr>
            <a:r>
              <a:rPr lang="en-US" sz="2000" b="1" kern="1200" dirty="0">
                <a:solidFill>
                  <a:srgbClr val="00B050"/>
                </a:solidFill>
                <a:latin typeface="Arial" pitchFamily="34" charset="0"/>
                <a:ea typeface="ＭＳ Ｐゴシック" pitchFamily="34" charset="-128"/>
                <a:cs typeface="Arial" pitchFamily="34" charset="0"/>
              </a:rPr>
              <a:t>Story Estimation </a:t>
            </a:r>
            <a:r>
              <a:rPr lang="en-US" sz="2000" kern="1200" dirty="0">
                <a:solidFill>
                  <a:srgbClr val="00B050"/>
                </a:solidFill>
                <a:latin typeface="Arial" pitchFamily="34" charset="0"/>
                <a:ea typeface="ＭＳ Ｐゴシック" pitchFamily="34" charset="-128"/>
                <a:cs typeface="Arial" pitchFamily="34" charset="0"/>
              </a:rPr>
              <a:t>– Using planning poker and the Fibonacci sequence, each Agile team estimates their ability to deliver the functionality for a given user story</a:t>
            </a:r>
          </a:p>
          <a:p>
            <a:pPr marL="457200" indent="-457200">
              <a:buAutoNum type="arabicPeriod"/>
            </a:pPr>
            <a:r>
              <a:rPr lang="en-US" sz="2000" b="1" kern="1200" dirty="0">
                <a:solidFill>
                  <a:srgbClr val="00B050"/>
                </a:solidFill>
                <a:latin typeface="Arial" pitchFamily="34" charset="0"/>
                <a:ea typeface="ＭＳ Ｐゴシック" pitchFamily="34" charset="-128"/>
                <a:cs typeface="Arial" pitchFamily="34" charset="0"/>
              </a:rPr>
              <a:t>Task Estimation </a:t>
            </a:r>
            <a:r>
              <a:rPr lang="en-US" sz="2000" kern="1200" dirty="0">
                <a:solidFill>
                  <a:srgbClr val="00B050"/>
                </a:solidFill>
                <a:latin typeface="Arial" pitchFamily="34" charset="0"/>
                <a:ea typeface="ＭＳ Ｐゴシック" pitchFamily="34" charset="-128"/>
                <a:cs typeface="Arial" pitchFamily="34" charset="0"/>
              </a:rPr>
              <a:t>– Agile Team members estimate the number of hours each task will take to accomplish. </a:t>
            </a:r>
          </a:p>
          <a:p>
            <a:endParaRPr lang="en-US" sz="2000" dirty="0">
              <a:latin typeface="Lucida Grande"/>
            </a:endParaRPr>
          </a:p>
        </p:txBody>
      </p:sp>
    </p:spTree>
    <p:extLst>
      <p:ext uri="{BB962C8B-B14F-4D97-AF65-F5344CB8AC3E}">
        <p14:creationId xmlns:p14="http://schemas.microsoft.com/office/powerpoint/2010/main" val="10425913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Lucida Grande"/>
              </a:rPr>
              <a:t>Continuous Integration</a:t>
            </a:r>
          </a:p>
        </p:txBody>
      </p:sp>
      <p:sp>
        <p:nvSpPr>
          <p:cNvPr id="4" name="Slide Number Placeholder 3"/>
          <p:cNvSpPr>
            <a:spLocks noGrp="1"/>
          </p:cNvSpPr>
          <p:nvPr>
            <p:ph type="sldNum" sz="quarter" idx="10"/>
          </p:nvPr>
        </p:nvSpPr>
        <p:spPr>
          <a:prstGeom prst="rect">
            <a:avLst/>
          </a:prstGeom>
        </p:spPr>
        <p:txBody>
          <a:bodyPr/>
          <a:lstStyle/>
          <a:p>
            <a:fld id="{3D4F275F-2261-41A4-924D-D87C36E20C1B}" type="slidenum">
              <a:rPr lang="en-US"/>
              <a:pPr/>
              <a:t>48</a:t>
            </a:fld>
            <a:endParaRPr lang="en-US" dirty="0"/>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2601123856"/>
              </p:ext>
            </p:extLst>
          </p:nvPr>
        </p:nvGraphicFramePr>
        <p:xfrm>
          <a:off x="3200400" y="941115"/>
          <a:ext cx="2743200" cy="3856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bwMode="auto">
          <a:xfrm>
            <a:off x="3200400" y="836712"/>
            <a:ext cx="2743200" cy="938719"/>
          </a:xfrm>
          <a:prstGeom prst="rect">
            <a:avLst/>
          </a:prstGeom>
          <a:noFill/>
          <a:ln w="9525">
            <a:noFill/>
            <a:miter lim="800000"/>
            <a:headEnd/>
            <a:tailEnd/>
          </a:ln>
        </p:spPr>
        <p:txBody>
          <a:bodyPr wrap="square" rtlCol="0">
            <a:prstTxWarp prst="textNoShape">
              <a:avLst/>
            </a:prstTxWarp>
            <a:spAutoFit/>
          </a:bodyPr>
          <a:lstStyle/>
          <a:p>
            <a:pPr marL="171450" indent="-171450" eaLnBrk="0" hangingPunct="0">
              <a:buFont typeface="Arial" pitchFamily="34" charset="0"/>
              <a:buChar char="•"/>
            </a:pPr>
            <a:r>
              <a:rPr lang="en-US" sz="1100" b="0" dirty="0" smtClean="0">
                <a:latin typeface="Lucida Grande"/>
              </a:rPr>
              <a:t>Maintain code repository</a:t>
            </a:r>
          </a:p>
          <a:p>
            <a:pPr marL="171450" indent="-171450" eaLnBrk="0" hangingPunct="0">
              <a:buFont typeface="Arial" pitchFamily="34" charset="0"/>
              <a:buChar char="•"/>
            </a:pPr>
            <a:r>
              <a:rPr lang="en-US" sz="1100" b="0" dirty="0" smtClean="0">
                <a:latin typeface="Lucida Grande"/>
              </a:rPr>
              <a:t>Everyone commits regularly, ideally everyday</a:t>
            </a:r>
          </a:p>
          <a:p>
            <a:pPr marL="171450" indent="-171450" eaLnBrk="0" hangingPunct="0">
              <a:buFont typeface="Arial" pitchFamily="34" charset="0"/>
              <a:buChar char="•"/>
            </a:pPr>
            <a:r>
              <a:rPr lang="en-US" sz="1100" b="0" dirty="0" smtClean="0">
                <a:latin typeface="Lucida Grande"/>
              </a:rPr>
              <a:t>Every commit should be built</a:t>
            </a:r>
          </a:p>
          <a:p>
            <a:pPr marL="171450" indent="-171450" eaLnBrk="0" hangingPunct="0">
              <a:buFontTx/>
              <a:buChar char="-"/>
            </a:pPr>
            <a:endParaRPr lang="en-US" sz="1100" b="0" dirty="0" smtClean="0">
              <a:latin typeface="Lucida Grande"/>
            </a:endParaRPr>
          </a:p>
        </p:txBody>
      </p:sp>
      <p:sp>
        <p:nvSpPr>
          <p:cNvPr id="8" name="TextBox 7"/>
          <p:cNvSpPr txBox="1"/>
          <p:nvPr/>
        </p:nvSpPr>
        <p:spPr bwMode="auto">
          <a:xfrm>
            <a:off x="6300192" y="2420888"/>
            <a:ext cx="1994665" cy="600164"/>
          </a:xfrm>
          <a:prstGeom prst="rect">
            <a:avLst/>
          </a:prstGeom>
          <a:noFill/>
          <a:ln w="9525">
            <a:noFill/>
            <a:miter lim="800000"/>
            <a:headEnd/>
            <a:tailEnd/>
          </a:ln>
        </p:spPr>
        <p:txBody>
          <a:bodyPr wrap="square" rtlCol="0">
            <a:prstTxWarp prst="textNoShape">
              <a:avLst/>
            </a:prstTxWarp>
            <a:spAutoFit/>
          </a:bodyPr>
          <a:lstStyle/>
          <a:p>
            <a:pPr marL="171450" indent="-171450" eaLnBrk="0" hangingPunct="0">
              <a:buFont typeface="Arial" pitchFamily="34" charset="0"/>
              <a:buChar char="•"/>
            </a:pPr>
            <a:r>
              <a:rPr lang="en-US" sz="1100" b="0" dirty="0" smtClean="0">
                <a:latin typeface="Lucida Grande"/>
              </a:rPr>
              <a:t>Automate Build</a:t>
            </a:r>
          </a:p>
          <a:p>
            <a:pPr marL="171450" indent="-171450" eaLnBrk="0" hangingPunct="0">
              <a:buFont typeface="Arial" pitchFamily="34" charset="0"/>
              <a:buChar char="•"/>
            </a:pPr>
            <a:r>
              <a:rPr lang="en-US" sz="1100" b="0" dirty="0">
                <a:latin typeface="Lucida Grande"/>
              </a:rPr>
              <a:t>Keep the build fast</a:t>
            </a:r>
          </a:p>
          <a:p>
            <a:pPr marL="171450" indent="-171450" eaLnBrk="0" hangingPunct="0">
              <a:buFont typeface="Arial" pitchFamily="34" charset="0"/>
              <a:buChar char="•"/>
            </a:pPr>
            <a:r>
              <a:rPr lang="en-US" sz="1100" b="0" dirty="0" smtClean="0">
                <a:latin typeface="Lucida Grande"/>
              </a:rPr>
              <a:t>Automate deployment</a:t>
            </a:r>
          </a:p>
        </p:txBody>
      </p:sp>
      <p:sp>
        <p:nvSpPr>
          <p:cNvPr id="9" name="TextBox 8"/>
          <p:cNvSpPr txBox="1"/>
          <p:nvPr/>
        </p:nvSpPr>
        <p:spPr bwMode="auto">
          <a:xfrm>
            <a:off x="3200400" y="4196988"/>
            <a:ext cx="2743200" cy="600164"/>
          </a:xfrm>
          <a:prstGeom prst="rect">
            <a:avLst/>
          </a:prstGeom>
          <a:noFill/>
          <a:ln w="9525">
            <a:noFill/>
            <a:miter lim="800000"/>
            <a:headEnd/>
            <a:tailEnd/>
          </a:ln>
        </p:spPr>
        <p:txBody>
          <a:bodyPr wrap="square" rtlCol="0">
            <a:prstTxWarp prst="textNoShape">
              <a:avLst/>
            </a:prstTxWarp>
            <a:spAutoFit/>
          </a:bodyPr>
          <a:lstStyle/>
          <a:p>
            <a:pPr marL="171450" indent="-171450" eaLnBrk="0" hangingPunct="0">
              <a:buFont typeface="Arial" pitchFamily="34" charset="0"/>
              <a:buChar char="•"/>
            </a:pPr>
            <a:r>
              <a:rPr lang="en-US" sz="1100" b="0" dirty="0" smtClean="0">
                <a:latin typeface="Lucida Grande"/>
              </a:rPr>
              <a:t>Make the build self-testing</a:t>
            </a:r>
          </a:p>
          <a:p>
            <a:pPr marL="171450" indent="-171450" eaLnBrk="0" hangingPunct="0">
              <a:buFont typeface="Arial" pitchFamily="34" charset="0"/>
              <a:buChar char="•"/>
            </a:pPr>
            <a:r>
              <a:rPr lang="en-US" sz="1100" b="0" dirty="0" smtClean="0">
                <a:latin typeface="Lucida Grande"/>
              </a:rPr>
              <a:t>Test in a clone of the production environment</a:t>
            </a:r>
          </a:p>
        </p:txBody>
      </p:sp>
      <p:sp>
        <p:nvSpPr>
          <p:cNvPr id="10" name="TextBox 9"/>
          <p:cNvSpPr txBox="1"/>
          <p:nvPr/>
        </p:nvSpPr>
        <p:spPr bwMode="auto">
          <a:xfrm>
            <a:off x="323528" y="2341297"/>
            <a:ext cx="2743200" cy="822960"/>
          </a:xfrm>
          <a:prstGeom prst="rect">
            <a:avLst/>
          </a:prstGeom>
          <a:noFill/>
          <a:ln w="9525">
            <a:noFill/>
            <a:miter lim="800000"/>
            <a:headEnd/>
            <a:tailEnd/>
          </a:ln>
        </p:spPr>
        <p:txBody>
          <a:bodyPr wrap="square" rtlCol="0">
            <a:prstTxWarp prst="textNoShape">
              <a:avLst/>
            </a:prstTxWarp>
            <a:spAutoFit/>
          </a:bodyPr>
          <a:lstStyle/>
          <a:p>
            <a:pPr marL="171450" indent="-171450" eaLnBrk="0" hangingPunct="0">
              <a:buFont typeface="Arial" pitchFamily="34" charset="0"/>
              <a:buChar char="•"/>
            </a:pPr>
            <a:r>
              <a:rPr lang="en-US" sz="1100" b="0" dirty="0" smtClean="0">
                <a:latin typeface="Lucida Grande"/>
              </a:rPr>
              <a:t>Everyone can see results of the latest build</a:t>
            </a:r>
          </a:p>
          <a:p>
            <a:pPr marL="171450" indent="-171450" eaLnBrk="0" hangingPunct="0">
              <a:buFont typeface="Arial" pitchFamily="34" charset="0"/>
              <a:buChar char="•"/>
            </a:pPr>
            <a:r>
              <a:rPr lang="en-US" sz="1100" b="0" dirty="0" smtClean="0">
                <a:latin typeface="Lucida Grande"/>
              </a:rPr>
              <a:t>Make it easy to get the latest deliverables</a:t>
            </a:r>
          </a:p>
        </p:txBody>
      </p:sp>
      <p:sp>
        <p:nvSpPr>
          <p:cNvPr id="11" name="TextBox 10"/>
          <p:cNvSpPr txBox="1"/>
          <p:nvPr/>
        </p:nvSpPr>
        <p:spPr bwMode="auto">
          <a:xfrm>
            <a:off x="1749672" y="4941168"/>
            <a:ext cx="5644656" cy="110799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rtlCol="0" anchor="ctr">
            <a:prstTxWarp prst="textNoShape">
              <a:avLst/>
            </a:prstTxWarp>
            <a:spAutoFit/>
          </a:bodyPr>
          <a:lstStyle/>
          <a:p>
            <a:pPr eaLnBrk="0" hangingPunct="0"/>
            <a:r>
              <a:rPr lang="en-US" sz="1600" b="0" dirty="0" smtClean="0">
                <a:latin typeface="Lucida Grande"/>
              </a:rPr>
              <a:t>Advantages</a:t>
            </a:r>
          </a:p>
          <a:p>
            <a:pPr marL="171450" indent="-171450" eaLnBrk="0" hangingPunct="0">
              <a:buFont typeface="Arial" pitchFamily="34" charset="0"/>
              <a:buChar char="•"/>
            </a:pPr>
            <a:r>
              <a:rPr lang="en-US" sz="1000" b="0" dirty="0" smtClean="0">
                <a:latin typeface="Lucida Grande"/>
              </a:rPr>
              <a:t>Early warning of broken code</a:t>
            </a:r>
          </a:p>
          <a:p>
            <a:pPr marL="171450" indent="-171450" eaLnBrk="0" hangingPunct="0">
              <a:buFont typeface="Arial" pitchFamily="34" charset="0"/>
              <a:buChar char="•"/>
            </a:pPr>
            <a:r>
              <a:rPr lang="en-US" sz="1000" b="0" dirty="0" smtClean="0">
                <a:latin typeface="Lucida Grande"/>
              </a:rPr>
              <a:t>Early warning of conflicts, merge issues</a:t>
            </a:r>
          </a:p>
          <a:p>
            <a:pPr marL="171450" indent="-171450" eaLnBrk="0" hangingPunct="0">
              <a:buFont typeface="Arial" pitchFamily="34" charset="0"/>
              <a:buChar char="•"/>
            </a:pPr>
            <a:r>
              <a:rPr lang="en-US" sz="1000" b="0" dirty="0" smtClean="0">
                <a:latin typeface="Lucida Grande"/>
              </a:rPr>
              <a:t>Immediate unit testing of all changes</a:t>
            </a:r>
          </a:p>
          <a:p>
            <a:pPr marL="171450" indent="-171450" eaLnBrk="0" hangingPunct="0">
              <a:buFont typeface="Arial" pitchFamily="34" charset="0"/>
              <a:buChar char="•"/>
            </a:pPr>
            <a:r>
              <a:rPr lang="en-US" sz="1000" b="0" dirty="0" smtClean="0">
                <a:latin typeface="Lucida Grande"/>
              </a:rPr>
              <a:t>Immediate feedback of the system level impact of the code change</a:t>
            </a:r>
          </a:p>
          <a:p>
            <a:pPr marL="171450" indent="-171450" eaLnBrk="0" hangingPunct="0">
              <a:buFont typeface="Arial" pitchFamily="34" charset="0"/>
              <a:buChar char="•"/>
            </a:pPr>
            <a:r>
              <a:rPr lang="en-US" sz="1000" b="0" dirty="0" smtClean="0">
                <a:latin typeface="Lucida Grande"/>
              </a:rPr>
              <a:t>Frequent check in forces developers to create modular, less complex, more maintainable code</a:t>
            </a:r>
          </a:p>
        </p:txBody>
      </p:sp>
    </p:spTree>
    <p:extLst>
      <p:ext uri="{BB962C8B-B14F-4D97-AF65-F5344CB8AC3E}">
        <p14:creationId xmlns:p14="http://schemas.microsoft.com/office/powerpoint/2010/main" val="65189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on </a:t>
            </a:r>
            <a:r>
              <a:rPr lang="en-US" dirty="0" smtClean="0"/>
              <a:t>Daikibo</a:t>
            </a:r>
            <a:endParaRPr lang="en-US" baseline="30000" dirty="0"/>
          </a:p>
        </p:txBody>
      </p:sp>
      <p:sp>
        <p:nvSpPr>
          <p:cNvPr id="4" name="Slide Number Placeholder 3"/>
          <p:cNvSpPr>
            <a:spLocks noGrp="1"/>
          </p:cNvSpPr>
          <p:nvPr>
            <p:ph type="sldNum" sz="quarter" idx="10"/>
          </p:nvPr>
        </p:nvSpPr>
        <p:spPr>
          <a:prstGeom prst="rect">
            <a:avLst/>
          </a:prstGeom>
        </p:spPr>
        <p:txBody>
          <a:bodyPr/>
          <a:lstStyle/>
          <a:p>
            <a:fld id="{3D4F275F-2261-41A4-924D-D87C36E20C1B}" type="slidenum">
              <a:rPr lang="en-US">
                <a:solidFill>
                  <a:srgbClr val="00B050"/>
                </a:solidFill>
              </a:rPr>
              <a:pPr/>
              <a:t>4</a:t>
            </a:fld>
            <a:endParaRPr lang="en-US" dirty="0">
              <a:solidFill>
                <a:srgbClr val="00B050"/>
              </a:solidFill>
            </a:endParaRPr>
          </a:p>
        </p:txBody>
      </p:sp>
      <p:sp>
        <p:nvSpPr>
          <p:cNvPr id="3" name="Content Placeholder 2"/>
          <p:cNvSpPr>
            <a:spLocks noGrp="1"/>
          </p:cNvSpPr>
          <p:nvPr>
            <p:ph idx="4294967295"/>
          </p:nvPr>
        </p:nvSpPr>
        <p:spPr>
          <a:xfrm>
            <a:off x="190500" y="822960"/>
            <a:ext cx="8763000" cy="779463"/>
          </a:xfrm>
          <a:prstGeom prst="rect">
            <a:avLst/>
          </a:prstGeom>
        </p:spPr>
        <p:txBody>
          <a:bodyPr/>
          <a:lstStyle/>
          <a:p>
            <a:pPr algn="ctr"/>
            <a:r>
              <a:rPr lang="en-US" sz="2000" dirty="0" smtClean="0">
                <a:solidFill>
                  <a:srgbClr val="00B050"/>
                </a:solidFill>
                <a:latin typeface="Arial" pitchFamily="34" charset="0"/>
                <a:ea typeface="ＭＳ Ｐゴシック" pitchFamily="34" charset="-128"/>
                <a:cs typeface="Arial" pitchFamily="34" charset="0"/>
              </a:rPr>
              <a:t>Daikibo </a:t>
            </a:r>
            <a:r>
              <a:rPr lang="en-US" sz="2000" dirty="0">
                <a:solidFill>
                  <a:srgbClr val="00B050"/>
                </a:solidFill>
                <a:latin typeface="Arial" pitchFamily="34" charset="0"/>
                <a:ea typeface="ＭＳ Ｐゴシック" pitchFamily="34" charset="-128"/>
                <a:cs typeface="Arial" pitchFamily="34" charset="0"/>
              </a:rPr>
              <a:t>is a combination of Scrum, Kanban, and XP frameworks, and supports both Agile and Lean principles. </a:t>
            </a:r>
          </a:p>
        </p:txBody>
      </p:sp>
      <p:sp>
        <p:nvSpPr>
          <p:cNvPr id="21" name="Rounded Rectangle 20"/>
          <p:cNvSpPr/>
          <p:nvPr/>
        </p:nvSpPr>
        <p:spPr bwMode="auto">
          <a:xfrm>
            <a:off x="3733800" y="3535775"/>
            <a:ext cx="1905000" cy="1143000"/>
          </a:xfrm>
          <a:prstGeom prst="roundRect">
            <a:avLst/>
          </a:prstGeom>
          <a:solidFill>
            <a:srgbClr val="55B738"/>
          </a:solidFill>
          <a:ln w="9525" cap="flat" cmpd="sng" algn="ctr">
            <a:solidFill>
              <a:schemeClr val="tx1"/>
            </a:solidFill>
            <a:prstDash val="solid"/>
            <a:round/>
            <a:headEnd type="none" w="med" len="med"/>
            <a:tailEnd type="none" w="med" len="med"/>
          </a:ln>
          <a:effectLst>
            <a:outerShdw blurRad="50800" dist="762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lnSpc>
                <a:spcPct val="100000"/>
              </a:lnSpc>
              <a:spcBef>
                <a:spcPts val="600"/>
              </a:spcBef>
              <a:spcAft>
                <a:spcPts val="600"/>
              </a:spcAft>
              <a:buNone/>
            </a:pPr>
            <a:r>
              <a:rPr lang="ja-JP" altLang="en-US" dirty="0">
                <a:solidFill>
                  <a:schemeClr val="tx1">
                    <a:lumMod val="75000"/>
                    <a:lumOff val="25000"/>
                  </a:schemeClr>
                </a:solidFill>
                <a:effectLst>
                  <a:outerShdw blurRad="38100" dist="38100" dir="2700000" algn="tl">
                    <a:srgbClr val="000000">
                      <a:alpha val="43137"/>
                    </a:srgbClr>
                  </a:outerShdw>
                </a:effectLst>
              </a:rPr>
              <a:t>大規模</a:t>
            </a:r>
            <a:endParaRPr lang="en-US" altLang="ja-JP" dirty="0">
              <a:solidFill>
                <a:schemeClr val="tx1">
                  <a:lumMod val="75000"/>
                  <a:lumOff val="25000"/>
                </a:schemeClr>
              </a:solidFill>
              <a:effectLst>
                <a:outerShdw blurRad="38100" dist="38100" dir="2700000" algn="tl">
                  <a:srgbClr val="000000">
                    <a:alpha val="43137"/>
                  </a:srgbClr>
                </a:outerShdw>
              </a:effectLst>
            </a:endParaRPr>
          </a:p>
          <a:p>
            <a:pPr algn="ctr">
              <a:lnSpc>
                <a:spcPct val="100000"/>
              </a:lnSpc>
              <a:spcBef>
                <a:spcPts val="600"/>
              </a:spcBef>
              <a:spcAft>
                <a:spcPts val="600"/>
              </a:spcAft>
              <a:buNone/>
            </a:pPr>
            <a:r>
              <a:rPr lang="en-US" altLang="ja-JP" dirty="0" smtClean="0">
                <a:solidFill>
                  <a:schemeClr val="tx1">
                    <a:lumMod val="75000"/>
                    <a:lumOff val="25000"/>
                  </a:schemeClr>
                </a:solidFill>
                <a:effectLst>
                  <a:outerShdw blurRad="38100" dist="38100" dir="2700000" algn="tl">
                    <a:srgbClr val="000000">
                      <a:alpha val="43137"/>
                    </a:srgbClr>
                  </a:outerShdw>
                </a:effectLst>
              </a:rPr>
              <a:t>Daikibo</a:t>
            </a:r>
            <a:endParaRPr lang="ja-JP" altLang="en-US" sz="2000" baseline="30000" dirty="0">
              <a:solidFill>
                <a:schemeClr val="tx1">
                  <a:lumMod val="75000"/>
                  <a:lumOff val="25000"/>
                </a:schemeClr>
              </a:solidFill>
              <a:effectLst>
                <a:outerShdw blurRad="38100" dist="38100" dir="2700000" algn="tl">
                  <a:srgbClr val="000000">
                    <a:alpha val="43137"/>
                  </a:srgbClr>
                </a:outerShdw>
              </a:effectLst>
            </a:endParaRPr>
          </a:p>
        </p:txBody>
      </p:sp>
      <p:pic>
        <p:nvPicPr>
          <p:cNvPr id="22" name="Picture 21" descr="Scrum for Daikib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933600"/>
            <a:ext cx="2057400" cy="1221175"/>
          </a:xfrm>
          <a:prstGeom prst="rect">
            <a:avLst/>
          </a:prstGeom>
        </p:spPr>
      </p:pic>
      <p:pic>
        <p:nvPicPr>
          <p:cNvPr id="23" name="Picture 22" descr="XP Practices for Daikib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1" y="1894012"/>
            <a:ext cx="1981200" cy="1260763"/>
          </a:xfrm>
          <a:prstGeom prst="rect">
            <a:avLst/>
          </a:prstGeom>
        </p:spPr>
      </p:pic>
      <p:pic>
        <p:nvPicPr>
          <p:cNvPr id="24" name="Picture 23" descr="House of Lean for Daikib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4450175"/>
            <a:ext cx="1600200" cy="1551827"/>
          </a:xfrm>
          <a:prstGeom prst="rect">
            <a:avLst/>
          </a:prstGeom>
        </p:spPr>
      </p:pic>
      <p:pic>
        <p:nvPicPr>
          <p:cNvPr id="25" name="Picture 24" descr="Agile Manifesto for Daikib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 y="4526375"/>
            <a:ext cx="2652694" cy="1657479"/>
          </a:xfrm>
          <a:prstGeom prst="rect">
            <a:avLst/>
          </a:prstGeom>
        </p:spPr>
      </p:pic>
      <p:pic>
        <p:nvPicPr>
          <p:cNvPr id="27" name="Picture 9" descr="C:\Users\247390\Desktop\BasicKanban.jp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810000" y="1859375"/>
            <a:ext cx="1752600" cy="928441"/>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bwMode="auto">
          <a:xfrm>
            <a:off x="4038600" y="1630775"/>
            <a:ext cx="1403594" cy="369332"/>
          </a:xfrm>
          <a:prstGeom prst="rect">
            <a:avLst/>
          </a:prstGeom>
          <a:noFill/>
          <a:ln w="9525">
            <a:noFill/>
            <a:miter lim="800000"/>
            <a:headEnd/>
            <a:tailEnd/>
          </a:ln>
        </p:spPr>
        <p:txBody>
          <a:bodyPr wrap="square" rtlCol="0">
            <a:prstTxWarp prst="textNoShape">
              <a:avLst/>
            </a:prstTxWarp>
            <a:spAutoFit/>
          </a:bodyPr>
          <a:lstStyle/>
          <a:p>
            <a:pPr algn="ctr" eaLnBrk="0" hangingPunct="0"/>
            <a:r>
              <a:rPr lang="en-US" sz="1800" b="0" dirty="0" smtClean="0">
                <a:latin typeface="Verdana" charset="0"/>
              </a:rPr>
              <a:t>Kanban</a:t>
            </a:r>
          </a:p>
        </p:txBody>
      </p:sp>
      <p:sp>
        <p:nvSpPr>
          <p:cNvPr id="29" name="TextBox 28"/>
          <p:cNvSpPr txBox="1"/>
          <p:nvPr/>
        </p:nvSpPr>
        <p:spPr bwMode="auto">
          <a:xfrm>
            <a:off x="7010400" y="1628800"/>
            <a:ext cx="1403594" cy="369332"/>
          </a:xfrm>
          <a:prstGeom prst="rect">
            <a:avLst/>
          </a:prstGeom>
          <a:noFill/>
          <a:ln w="9525">
            <a:noFill/>
            <a:miter lim="800000"/>
            <a:headEnd/>
            <a:tailEnd/>
          </a:ln>
        </p:spPr>
        <p:txBody>
          <a:bodyPr wrap="square" rtlCol="0">
            <a:prstTxWarp prst="textNoShape">
              <a:avLst/>
            </a:prstTxWarp>
            <a:spAutoFit/>
          </a:bodyPr>
          <a:lstStyle/>
          <a:p>
            <a:pPr algn="ctr" eaLnBrk="0" hangingPunct="0"/>
            <a:r>
              <a:rPr lang="en-US" sz="1800" b="0" dirty="0" smtClean="0">
                <a:latin typeface="Verdana" charset="0"/>
              </a:rPr>
              <a:t>Scrum</a:t>
            </a:r>
          </a:p>
        </p:txBody>
      </p:sp>
      <p:sp>
        <p:nvSpPr>
          <p:cNvPr id="31" name="TextBox 30"/>
          <p:cNvSpPr txBox="1"/>
          <p:nvPr/>
        </p:nvSpPr>
        <p:spPr bwMode="auto">
          <a:xfrm>
            <a:off x="1219200" y="1630775"/>
            <a:ext cx="1403594" cy="369332"/>
          </a:xfrm>
          <a:prstGeom prst="rect">
            <a:avLst/>
          </a:prstGeom>
          <a:noFill/>
          <a:ln w="9525">
            <a:noFill/>
            <a:miter lim="800000"/>
            <a:headEnd/>
            <a:tailEnd/>
          </a:ln>
        </p:spPr>
        <p:txBody>
          <a:bodyPr wrap="square" rtlCol="0">
            <a:prstTxWarp prst="textNoShape">
              <a:avLst/>
            </a:prstTxWarp>
            <a:spAutoFit/>
          </a:bodyPr>
          <a:lstStyle/>
          <a:p>
            <a:pPr algn="ctr" eaLnBrk="0" hangingPunct="0"/>
            <a:r>
              <a:rPr lang="en-US" sz="1800" b="0" dirty="0" smtClean="0">
                <a:latin typeface="Verdana" charset="0"/>
              </a:rPr>
              <a:t>XP</a:t>
            </a:r>
          </a:p>
        </p:txBody>
      </p:sp>
      <p:sp>
        <p:nvSpPr>
          <p:cNvPr id="32" name="TextBox 31"/>
          <p:cNvSpPr txBox="1"/>
          <p:nvPr/>
        </p:nvSpPr>
        <p:spPr bwMode="auto">
          <a:xfrm>
            <a:off x="838200" y="4145375"/>
            <a:ext cx="1403594" cy="369332"/>
          </a:xfrm>
          <a:prstGeom prst="rect">
            <a:avLst/>
          </a:prstGeom>
          <a:noFill/>
          <a:ln w="9525">
            <a:noFill/>
            <a:miter lim="800000"/>
            <a:headEnd/>
            <a:tailEnd/>
          </a:ln>
        </p:spPr>
        <p:txBody>
          <a:bodyPr wrap="square" rtlCol="0">
            <a:prstTxWarp prst="textNoShape">
              <a:avLst/>
            </a:prstTxWarp>
            <a:spAutoFit/>
          </a:bodyPr>
          <a:lstStyle/>
          <a:p>
            <a:pPr algn="ctr" eaLnBrk="0" hangingPunct="0"/>
            <a:r>
              <a:rPr lang="en-US" sz="1800" b="0" dirty="0" smtClean="0">
                <a:latin typeface="Verdana" charset="0"/>
              </a:rPr>
              <a:t>Agile</a:t>
            </a:r>
          </a:p>
        </p:txBody>
      </p:sp>
      <p:sp>
        <p:nvSpPr>
          <p:cNvPr id="33" name="TextBox 32"/>
          <p:cNvSpPr txBox="1"/>
          <p:nvPr/>
        </p:nvSpPr>
        <p:spPr bwMode="auto">
          <a:xfrm>
            <a:off x="6629400" y="4069175"/>
            <a:ext cx="1403594" cy="369332"/>
          </a:xfrm>
          <a:prstGeom prst="rect">
            <a:avLst/>
          </a:prstGeom>
          <a:noFill/>
          <a:ln w="9525">
            <a:noFill/>
            <a:miter lim="800000"/>
            <a:headEnd/>
            <a:tailEnd/>
          </a:ln>
        </p:spPr>
        <p:txBody>
          <a:bodyPr wrap="square" rtlCol="0">
            <a:prstTxWarp prst="textNoShape">
              <a:avLst/>
            </a:prstTxWarp>
            <a:spAutoFit/>
          </a:bodyPr>
          <a:lstStyle/>
          <a:p>
            <a:pPr algn="ctr" eaLnBrk="0" hangingPunct="0"/>
            <a:r>
              <a:rPr lang="en-US" sz="1800" b="0" dirty="0" smtClean="0">
                <a:latin typeface="Verdana" charset="0"/>
              </a:rPr>
              <a:t>Lean</a:t>
            </a:r>
          </a:p>
        </p:txBody>
      </p:sp>
      <p:sp>
        <p:nvSpPr>
          <p:cNvPr id="34" name="Right Arrow 33"/>
          <p:cNvSpPr/>
          <p:nvPr/>
        </p:nvSpPr>
        <p:spPr bwMode="auto">
          <a:xfrm rot="20062429">
            <a:off x="3100410" y="4718088"/>
            <a:ext cx="609600" cy="381000"/>
          </a:xfrm>
          <a:prstGeom prst="rightArrow">
            <a:avLst/>
          </a:prstGeom>
          <a:solidFill>
            <a:schemeClr val="accent6">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35" name="Right Arrow 34"/>
          <p:cNvSpPr/>
          <p:nvPr/>
        </p:nvSpPr>
        <p:spPr bwMode="auto">
          <a:xfrm rot="12153998">
            <a:off x="5693429" y="4659910"/>
            <a:ext cx="609600" cy="381000"/>
          </a:xfrm>
          <a:prstGeom prst="rightArrow">
            <a:avLst/>
          </a:prstGeom>
          <a:solidFill>
            <a:schemeClr val="accent6">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36" name="Right Arrow 35"/>
          <p:cNvSpPr/>
          <p:nvPr/>
        </p:nvSpPr>
        <p:spPr bwMode="auto">
          <a:xfrm rot="1377148">
            <a:off x="2699136" y="3232468"/>
            <a:ext cx="866356" cy="381000"/>
          </a:xfrm>
          <a:prstGeom prst="rightArrow">
            <a:avLst/>
          </a:prstGeom>
          <a:solidFill>
            <a:schemeClr val="accent6">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37" name="Right Arrow 36"/>
          <p:cNvSpPr/>
          <p:nvPr/>
        </p:nvSpPr>
        <p:spPr bwMode="auto">
          <a:xfrm rot="9097028">
            <a:off x="5596153" y="3132970"/>
            <a:ext cx="948375" cy="381000"/>
          </a:xfrm>
          <a:prstGeom prst="rightArrow">
            <a:avLst/>
          </a:prstGeom>
          <a:solidFill>
            <a:schemeClr val="accent6">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38" name="Right Arrow 37"/>
          <p:cNvSpPr/>
          <p:nvPr/>
        </p:nvSpPr>
        <p:spPr bwMode="auto">
          <a:xfrm rot="5400000">
            <a:off x="4495575" y="2926400"/>
            <a:ext cx="533850" cy="381000"/>
          </a:xfrm>
          <a:prstGeom prst="rightArrow">
            <a:avLst/>
          </a:prstGeom>
          <a:solidFill>
            <a:schemeClr val="accent6">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Tree>
    <p:extLst>
      <p:ext uri="{BB962C8B-B14F-4D97-AF65-F5344CB8AC3E}">
        <p14:creationId xmlns:p14="http://schemas.microsoft.com/office/powerpoint/2010/main" val="15564201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4" name="Slide Number Placeholder 3"/>
          <p:cNvSpPr>
            <a:spLocks noGrp="1"/>
          </p:cNvSpPr>
          <p:nvPr>
            <p:ph type="sldNum" sz="quarter" idx="10"/>
          </p:nvPr>
        </p:nvSpPr>
        <p:spPr>
          <a:prstGeom prst="rect">
            <a:avLst/>
          </a:prstGeom>
        </p:spPr>
        <p:txBody>
          <a:bodyPr/>
          <a:lstStyle/>
          <a:p>
            <a:fld id="{3D4F275F-2261-41A4-924D-D87C36E20C1B}" type="slidenum">
              <a:rPr lang="en-US"/>
              <a:pPr/>
              <a:t>49</a:t>
            </a:fld>
            <a:endParaRPr lang="en-US" dirty="0"/>
          </a:p>
        </p:txBody>
      </p:sp>
      <p:sp>
        <p:nvSpPr>
          <p:cNvPr id="6" name="Content Placeholder 2"/>
          <p:cNvSpPr txBox="1">
            <a:spLocks/>
          </p:cNvSpPr>
          <p:nvPr/>
        </p:nvSpPr>
        <p:spPr>
          <a:xfrm>
            <a:off x="76200" y="822960"/>
            <a:ext cx="8991600" cy="1066800"/>
          </a:xfrm>
          <a:prstGeom prst="rect">
            <a:avLst/>
          </a:prstGeom>
          <a:solidFill>
            <a:srgbClr val="FFFFFF"/>
          </a:solidFill>
        </p:spPr>
        <p:txBody>
          <a:bodyPr/>
          <a:lstStyle/>
          <a:p>
            <a:pPr marL="117475" indent="-117475" eaLnBrk="0" hangingPunct="0">
              <a:lnSpc>
                <a:spcPct val="120000"/>
              </a:lnSpc>
              <a:buClr>
                <a:srgbClr val="00B050"/>
              </a:buClr>
              <a:buFont typeface="Wingdings" pitchFamily="2" charset="2"/>
              <a:buChar char="§"/>
              <a:tabLst>
                <a:tab pos="1022350" algn="l"/>
              </a:tabLst>
              <a:defRPr/>
            </a:pPr>
            <a:r>
              <a:rPr lang="en-US" sz="800" dirty="0">
                <a:solidFill>
                  <a:srgbClr val="00B050"/>
                </a:solidFill>
                <a:latin typeface="Arial" pitchFamily="34" charset="0"/>
                <a:cs typeface="Arial" pitchFamily="34" charset="0"/>
              </a:rPr>
              <a:t>Automation Methodology supports test automation involving automated test tools and incorporates a multi-stage iterative process to be followed in an Agile environment</a:t>
            </a:r>
          </a:p>
          <a:p>
            <a:pPr marL="117475" indent="-117475" eaLnBrk="0" hangingPunct="0">
              <a:lnSpc>
                <a:spcPct val="120000"/>
              </a:lnSpc>
              <a:buClr>
                <a:srgbClr val="00B050"/>
              </a:buClr>
              <a:buFont typeface="Wingdings" pitchFamily="2" charset="2"/>
              <a:buChar char="§"/>
              <a:tabLst>
                <a:tab pos="1022350" algn="l"/>
              </a:tabLst>
              <a:defRPr/>
            </a:pPr>
            <a:r>
              <a:rPr lang="en-US" sz="800" dirty="0">
                <a:solidFill>
                  <a:srgbClr val="00B050"/>
                </a:solidFill>
                <a:latin typeface="Arial" pitchFamily="34" charset="0"/>
                <a:cs typeface="Arial" pitchFamily="34" charset="0"/>
              </a:rPr>
              <a:t>This methodology details the regression testing activities that are required to happen on the current Iteration to ensure that the incremental development has not broken the functionalities of the preceding Iterations</a:t>
            </a:r>
          </a:p>
          <a:p>
            <a:pPr marL="117475" indent="-117475" eaLnBrk="0" hangingPunct="0">
              <a:lnSpc>
                <a:spcPct val="120000"/>
              </a:lnSpc>
              <a:buClr>
                <a:srgbClr val="00B050"/>
              </a:buClr>
              <a:buFont typeface="Wingdings" pitchFamily="2" charset="2"/>
              <a:buChar char="§"/>
              <a:tabLst>
                <a:tab pos="1022350" algn="l"/>
              </a:tabLst>
              <a:defRPr/>
            </a:pPr>
            <a:r>
              <a:rPr lang="en-US" sz="800" dirty="0">
                <a:solidFill>
                  <a:srgbClr val="00B050"/>
                </a:solidFill>
                <a:latin typeface="Arial" pitchFamily="34" charset="0"/>
                <a:cs typeface="Arial" pitchFamily="34" charset="0"/>
              </a:rPr>
              <a:t> It covers test development and test design, and addresses test execution and management of the integrated system developed in an iterative model</a:t>
            </a:r>
          </a:p>
          <a:p>
            <a:pPr marL="117475" indent="-117475" eaLnBrk="0" hangingPunct="0">
              <a:lnSpc>
                <a:spcPct val="120000"/>
              </a:lnSpc>
              <a:buClr>
                <a:srgbClr val="00B050"/>
              </a:buClr>
              <a:buFont typeface="Wingdings" pitchFamily="2" charset="2"/>
              <a:buChar char="§"/>
              <a:tabLst>
                <a:tab pos="1022350" algn="l"/>
              </a:tabLst>
              <a:defRPr/>
            </a:pPr>
            <a:r>
              <a:rPr lang="en-US" sz="800" dirty="0">
                <a:solidFill>
                  <a:srgbClr val="00B050"/>
                </a:solidFill>
                <a:latin typeface="Arial" pitchFamily="34" charset="0"/>
                <a:cs typeface="Arial" pitchFamily="34" charset="0"/>
              </a:rPr>
              <a:t>The methodology ensures the incremental development of automated regression pack till the nth Iteration</a:t>
            </a:r>
          </a:p>
        </p:txBody>
      </p:sp>
      <p:pic>
        <p:nvPicPr>
          <p:cNvPr id="7" name="Picture 6"/>
          <p:cNvPicPr>
            <a:picLocks noChangeAspect="1" noChangeArrowheads="1"/>
          </p:cNvPicPr>
          <p:nvPr/>
        </p:nvPicPr>
        <p:blipFill>
          <a:blip r:embed="rId2" cstate="print"/>
          <a:srcRect/>
          <a:stretch>
            <a:fillRect/>
          </a:stretch>
        </p:blipFill>
        <p:spPr bwMode="auto">
          <a:xfrm>
            <a:off x="533400" y="1772816"/>
            <a:ext cx="8229600" cy="4488873"/>
          </a:xfrm>
          <a:prstGeom prst="rect">
            <a:avLst/>
          </a:prstGeom>
          <a:noFill/>
          <a:ln w="9525">
            <a:noFill/>
            <a:miter lim="800000"/>
            <a:headEnd/>
            <a:tailEnd/>
          </a:ln>
        </p:spPr>
      </p:pic>
    </p:spTree>
    <p:extLst>
      <p:ext uri="{BB962C8B-B14F-4D97-AF65-F5344CB8AC3E}">
        <p14:creationId xmlns:p14="http://schemas.microsoft.com/office/powerpoint/2010/main" val="17047119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Planning</a:t>
            </a:r>
          </a:p>
        </p:txBody>
      </p:sp>
      <p:sp>
        <p:nvSpPr>
          <p:cNvPr id="4" name="Slide Number Placeholder 3"/>
          <p:cNvSpPr>
            <a:spLocks noGrp="1"/>
          </p:cNvSpPr>
          <p:nvPr>
            <p:ph type="sldNum" sz="quarter" idx="10"/>
          </p:nvPr>
        </p:nvSpPr>
        <p:spPr/>
        <p:txBody>
          <a:bodyPr/>
          <a:lstStyle/>
          <a:p>
            <a:fld id="{3D4F275F-2261-41A4-924D-D87C36E20C1B}" type="slidenum">
              <a:rPr lang="en-US"/>
              <a:pPr/>
              <a:t>50</a:t>
            </a:fld>
            <a:endParaRPr lang="en-US" dirty="0"/>
          </a:p>
        </p:txBody>
      </p:sp>
      <p:pic>
        <p:nvPicPr>
          <p:cNvPr id="6" name="Content Placeholder 5" descr="ReleasePlanningSteps.png"/>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1773" b="-1947"/>
          <a:stretch/>
        </p:blipFill>
        <p:spPr>
          <a:xfrm>
            <a:off x="137542" y="908720"/>
            <a:ext cx="4362450" cy="2884487"/>
          </a:xfrm>
        </p:spPr>
      </p:pic>
      <p:sp>
        <p:nvSpPr>
          <p:cNvPr id="7" name="TextBox 6"/>
          <p:cNvSpPr txBox="1"/>
          <p:nvPr/>
        </p:nvSpPr>
        <p:spPr bwMode="auto">
          <a:xfrm>
            <a:off x="795218" y="4311976"/>
            <a:ext cx="7553564" cy="1569660"/>
          </a:xfrm>
          <a:prstGeom prst="rect">
            <a:avLst/>
          </a:prstGeom>
          <a:solidFill>
            <a:srgbClr val="FFFFFF"/>
          </a:solidFill>
          <a:ln w="9525">
            <a:noFill/>
            <a:miter lim="800000"/>
            <a:headEnd/>
            <a:tailEnd/>
          </a:ln>
        </p:spPr>
        <p:txBody>
          <a:bodyPr wrap="square" rtlCol="0">
            <a:prstTxWarp prst="textNoShape">
              <a:avLst/>
            </a:prstTxWarp>
            <a:spAutoFit/>
          </a:bodyPr>
          <a:lstStyle/>
          <a:p>
            <a:pPr eaLnBrk="0" hangingPunct="0"/>
            <a:r>
              <a:rPr lang="en-US" sz="1600" i="1" dirty="0">
                <a:solidFill>
                  <a:srgbClr val="00B050"/>
                </a:solidFill>
                <a:latin typeface="Arial" pitchFamily="34" charset="0"/>
                <a:cs typeface="Arial" pitchFamily="34" charset="0"/>
              </a:rPr>
              <a:t>Lessons Learned:</a:t>
            </a:r>
          </a:p>
          <a:p>
            <a:pPr marL="342900" indent="-342900" eaLnBrk="0" hangingPunct="0">
              <a:buFont typeface="Arial"/>
              <a:buChar char="•"/>
            </a:pPr>
            <a:r>
              <a:rPr lang="en-US" sz="1600" dirty="0">
                <a:solidFill>
                  <a:srgbClr val="00B050"/>
                </a:solidFill>
                <a:latin typeface="Arial" pitchFamily="34" charset="0"/>
                <a:cs typeface="Arial" pitchFamily="34" charset="0"/>
              </a:rPr>
              <a:t>Mind the gap!</a:t>
            </a:r>
          </a:p>
          <a:p>
            <a:pPr marL="342900" indent="-342900" eaLnBrk="0" hangingPunct="0">
              <a:buFont typeface="Arial"/>
              <a:buChar char="•"/>
            </a:pPr>
            <a:r>
              <a:rPr lang="en-US" sz="1600" dirty="0">
                <a:solidFill>
                  <a:srgbClr val="00B050"/>
                </a:solidFill>
                <a:latin typeface="Arial" pitchFamily="34" charset="0"/>
                <a:cs typeface="Arial" pitchFamily="34" charset="0"/>
              </a:rPr>
              <a:t>Aggressively repeat the process to shrink the gap</a:t>
            </a:r>
          </a:p>
          <a:p>
            <a:pPr marL="342900" indent="-342900" eaLnBrk="0" hangingPunct="0">
              <a:buFont typeface="Arial"/>
              <a:buChar char="•"/>
            </a:pPr>
            <a:r>
              <a:rPr lang="en-US" sz="1600" dirty="0">
                <a:solidFill>
                  <a:srgbClr val="00B050"/>
                </a:solidFill>
                <a:latin typeface="Arial" pitchFamily="34" charset="0"/>
                <a:cs typeface="Arial" pitchFamily="34" charset="0"/>
              </a:rPr>
              <a:t>Include the entire team in the process, not just the leads</a:t>
            </a:r>
          </a:p>
          <a:p>
            <a:pPr marL="342900" indent="-342900" eaLnBrk="0" hangingPunct="0">
              <a:buFont typeface="Arial"/>
              <a:buChar char="•"/>
            </a:pPr>
            <a:r>
              <a:rPr lang="en-US" sz="1600" dirty="0">
                <a:solidFill>
                  <a:srgbClr val="00B050"/>
                </a:solidFill>
                <a:latin typeface="Arial" pitchFamily="34" charset="0"/>
                <a:cs typeface="Arial" pitchFamily="34" charset="0"/>
              </a:rPr>
              <a:t>Don’t attempt to complete all six steps in the same day</a:t>
            </a:r>
          </a:p>
          <a:p>
            <a:pPr marL="342900" indent="-342900" eaLnBrk="0" hangingPunct="0">
              <a:buFont typeface="Arial"/>
              <a:buChar char="•"/>
            </a:pPr>
            <a:r>
              <a:rPr lang="en-US" sz="1600" dirty="0">
                <a:solidFill>
                  <a:srgbClr val="00B050"/>
                </a:solidFill>
                <a:latin typeface="Arial" pitchFamily="34" charset="0"/>
                <a:cs typeface="Arial" pitchFamily="34" charset="0"/>
              </a:rPr>
              <a:t>Perform at least once per quarter</a:t>
            </a:r>
          </a:p>
        </p:txBody>
      </p:sp>
      <p:pic>
        <p:nvPicPr>
          <p:cNvPr id="8" name="Picture 7" descr="ReleasePlanningVisu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980728"/>
            <a:ext cx="4480560" cy="2409068"/>
          </a:xfrm>
          <a:prstGeom prst="rect">
            <a:avLst/>
          </a:prstGeom>
        </p:spPr>
      </p:pic>
    </p:spTree>
    <p:extLst>
      <p:ext uri="{BB962C8B-B14F-4D97-AF65-F5344CB8AC3E}">
        <p14:creationId xmlns:p14="http://schemas.microsoft.com/office/powerpoint/2010/main" val="13163103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bwMode="auto">
          <a:xfrm>
            <a:off x="197223" y="3508288"/>
            <a:ext cx="8740589" cy="2608189"/>
          </a:xfrm>
          <a:prstGeom prst="rect">
            <a:avLst/>
          </a:prstGeom>
          <a:solidFill>
            <a:schemeClr val="bg1">
              <a:lumMod val="8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55" name="Rectangle 54"/>
          <p:cNvSpPr/>
          <p:nvPr/>
        </p:nvSpPr>
        <p:spPr bwMode="auto">
          <a:xfrm>
            <a:off x="194235" y="1219299"/>
            <a:ext cx="8740589" cy="2300941"/>
          </a:xfrm>
          <a:prstGeom prst="rect">
            <a:avLst/>
          </a:prstGeom>
          <a:solidFill>
            <a:schemeClr val="bg1">
              <a:lumMod val="7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2" name="Title 1"/>
          <p:cNvSpPr>
            <a:spLocks noGrp="1"/>
          </p:cNvSpPr>
          <p:nvPr>
            <p:ph type="title"/>
          </p:nvPr>
        </p:nvSpPr>
        <p:spPr/>
        <p:txBody>
          <a:bodyPr/>
          <a:lstStyle/>
          <a:p>
            <a:r>
              <a:rPr lang="en-US" dirty="0"/>
              <a:t>Cognizant Agile Strengths</a:t>
            </a:r>
          </a:p>
        </p:txBody>
      </p:sp>
      <p:sp>
        <p:nvSpPr>
          <p:cNvPr id="4" name="Slide Number Placeholder 3"/>
          <p:cNvSpPr>
            <a:spLocks noGrp="1"/>
          </p:cNvSpPr>
          <p:nvPr>
            <p:ph type="sldNum" sz="quarter" idx="10"/>
          </p:nvPr>
        </p:nvSpPr>
        <p:spPr>
          <a:prstGeom prst="rect">
            <a:avLst/>
          </a:prstGeom>
        </p:spPr>
        <p:txBody>
          <a:bodyPr/>
          <a:lstStyle/>
          <a:p>
            <a:fld id="{3D4F275F-2261-41A4-924D-D87C36E20C1B}" type="slidenum">
              <a:rPr lang="en-US"/>
              <a:pPr/>
              <a:t>51</a:t>
            </a:fld>
            <a:endParaRPr lang="en-US" dirty="0"/>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1482056228"/>
              </p:ext>
            </p:extLst>
          </p:nvPr>
        </p:nvGraphicFramePr>
        <p:xfrm>
          <a:off x="1757363" y="836712"/>
          <a:ext cx="7157911" cy="5259685"/>
        </p:xfrm>
        <a:graphic>
          <a:graphicData uri="http://schemas.openxmlformats.org/drawingml/2006/table">
            <a:tbl>
              <a:tblPr firstRow="1" bandRow="1">
                <a:tableStyleId>{5C22544A-7EE6-4342-B048-85BDC9FD1C3A}</a:tableStyleId>
              </a:tblPr>
              <a:tblGrid>
                <a:gridCol w="1789478"/>
                <a:gridCol w="1789478"/>
                <a:gridCol w="2167329"/>
                <a:gridCol w="1411626"/>
              </a:tblGrid>
              <a:tr h="512173">
                <a:tc>
                  <a:txBody>
                    <a:bodyPr/>
                    <a:lstStyle/>
                    <a:p>
                      <a:r>
                        <a:rPr lang="en-US" dirty="0"/>
                        <a:t>Plan</a:t>
                      </a:r>
                    </a:p>
                  </a:txBody>
                  <a:tcPr/>
                </a:tc>
                <a:tc>
                  <a:txBody>
                    <a:bodyPr/>
                    <a:lstStyle/>
                    <a:p>
                      <a:r>
                        <a:rPr lang="en-US" dirty="0"/>
                        <a:t>Prepare</a:t>
                      </a:r>
                    </a:p>
                  </a:txBody>
                  <a:tcPr/>
                </a:tc>
                <a:tc>
                  <a:txBody>
                    <a:bodyPr/>
                    <a:lstStyle/>
                    <a:p>
                      <a:r>
                        <a:rPr lang="en-US" dirty="0"/>
                        <a:t>Build</a:t>
                      </a:r>
                    </a:p>
                  </a:txBody>
                  <a:tcPr/>
                </a:tc>
                <a:tc>
                  <a:txBody>
                    <a:bodyPr/>
                    <a:lstStyle/>
                    <a:p>
                      <a:r>
                        <a:rPr lang="en-US" dirty="0"/>
                        <a:t>Deploy</a:t>
                      </a:r>
                    </a:p>
                  </a:txBody>
                  <a:tcPr/>
                </a:tc>
              </a:tr>
              <a:tr h="2188020">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r>
              <a:tr h="2559492">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r>
            </a:tbl>
          </a:graphicData>
        </a:graphic>
      </p:graphicFrame>
      <p:sp>
        <p:nvSpPr>
          <p:cNvPr id="6" name="Rounded Rectangle 5"/>
          <p:cNvSpPr/>
          <p:nvPr/>
        </p:nvSpPr>
        <p:spPr bwMode="auto">
          <a:xfrm>
            <a:off x="2959218" y="4937455"/>
            <a:ext cx="956234" cy="292414"/>
          </a:xfrm>
          <a:prstGeom prst="roundRect">
            <a:avLst/>
          </a:prstGeom>
          <a:solidFill>
            <a:srgbClr val="D9D9D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0" dirty="0">
                <a:latin typeface="Lucida Grande"/>
                <a:ea typeface="ＭＳ Ｐゴシック" pitchFamily="-12" charset="-128"/>
                <a:cs typeface="Lucida Grande"/>
              </a:rPr>
              <a:t>Charter</a:t>
            </a:r>
            <a:endParaRPr kumimoji="0" lang="en-US" sz="1800" b="0" i="0" u="none" strike="noStrike" cap="none" normalizeH="0" baseline="0" dirty="0">
              <a:ln>
                <a:noFill/>
              </a:ln>
              <a:solidFill>
                <a:schemeClr val="tx1"/>
              </a:solidFill>
              <a:effectLst/>
              <a:latin typeface="Lucida Grande"/>
              <a:ea typeface="ＭＳ Ｐゴシック" pitchFamily="-12" charset="-128"/>
              <a:cs typeface="Lucida Grande"/>
            </a:endParaRPr>
          </a:p>
        </p:txBody>
      </p:sp>
      <p:sp>
        <p:nvSpPr>
          <p:cNvPr id="7" name="Rounded Rectangle 6"/>
          <p:cNvSpPr/>
          <p:nvPr/>
        </p:nvSpPr>
        <p:spPr bwMode="auto">
          <a:xfrm>
            <a:off x="4311414" y="4144013"/>
            <a:ext cx="1427736" cy="274317"/>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762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0" dirty="0">
                <a:latin typeface="Lucida Grande"/>
                <a:ea typeface="ＭＳ Ｐゴシック" pitchFamily="-12" charset="-128"/>
                <a:cs typeface="Lucida Grande"/>
              </a:rPr>
              <a:t>Epic Estimation</a:t>
            </a:r>
            <a:endParaRPr kumimoji="0" lang="en-US" sz="1600" b="0" i="0" u="none" strike="noStrike" cap="none" normalizeH="0" baseline="0" dirty="0">
              <a:ln>
                <a:noFill/>
              </a:ln>
              <a:solidFill>
                <a:schemeClr val="tx1"/>
              </a:solidFill>
              <a:effectLst/>
              <a:latin typeface="Lucida Grande"/>
              <a:ea typeface="ＭＳ Ｐゴシック" pitchFamily="-12" charset="-128"/>
              <a:cs typeface="Lucida Grande"/>
            </a:endParaRPr>
          </a:p>
        </p:txBody>
      </p:sp>
      <p:grpSp>
        <p:nvGrpSpPr>
          <p:cNvPr id="20" name="Group 19"/>
          <p:cNvGrpSpPr/>
          <p:nvPr/>
        </p:nvGrpSpPr>
        <p:grpSpPr>
          <a:xfrm>
            <a:off x="5275952" y="4876674"/>
            <a:ext cx="542658" cy="404846"/>
            <a:chOff x="5138211" y="3137647"/>
            <a:chExt cx="542658" cy="404846"/>
          </a:xfrm>
          <a:solidFill>
            <a:schemeClr val="bg1">
              <a:lumMod val="65000"/>
            </a:schemeClr>
          </a:solidFill>
        </p:grpSpPr>
        <p:sp>
          <p:nvSpPr>
            <p:cNvPr id="21" name="Isosceles Triangle 20"/>
            <p:cNvSpPr/>
            <p:nvPr/>
          </p:nvSpPr>
          <p:spPr bwMode="auto">
            <a:xfrm rot="5400000">
              <a:off x="5033683" y="3242175"/>
              <a:ext cx="404846" cy="195789"/>
            </a:xfrm>
            <a:prstGeom prst="triangl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22" name="Isosceles Triangle 21"/>
            <p:cNvSpPr/>
            <p:nvPr/>
          </p:nvSpPr>
          <p:spPr bwMode="auto">
            <a:xfrm rot="5400000">
              <a:off x="5207118" y="3242175"/>
              <a:ext cx="404846" cy="195789"/>
            </a:xfrm>
            <a:prstGeom prst="triangl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23" name="Isosceles Triangle 22"/>
            <p:cNvSpPr/>
            <p:nvPr/>
          </p:nvSpPr>
          <p:spPr bwMode="auto">
            <a:xfrm rot="5400000">
              <a:off x="5380552" y="3242175"/>
              <a:ext cx="404846" cy="195789"/>
            </a:xfrm>
            <a:prstGeom prst="triangl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grpSp>
      <p:grpSp>
        <p:nvGrpSpPr>
          <p:cNvPr id="11" name="Group 10"/>
          <p:cNvGrpSpPr/>
          <p:nvPr/>
        </p:nvGrpSpPr>
        <p:grpSpPr>
          <a:xfrm>
            <a:off x="5806177" y="4875086"/>
            <a:ext cx="542658" cy="404846"/>
            <a:chOff x="5138211" y="3137647"/>
            <a:chExt cx="542658" cy="404846"/>
          </a:xfrm>
          <a:solidFill>
            <a:schemeClr val="bg1">
              <a:lumMod val="65000"/>
            </a:schemeClr>
          </a:solidFill>
        </p:grpSpPr>
        <p:sp>
          <p:nvSpPr>
            <p:cNvPr id="8" name="Isosceles Triangle 7"/>
            <p:cNvSpPr/>
            <p:nvPr/>
          </p:nvSpPr>
          <p:spPr bwMode="auto">
            <a:xfrm rot="5400000">
              <a:off x="5033683" y="3242175"/>
              <a:ext cx="404846" cy="195789"/>
            </a:xfrm>
            <a:prstGeom prst="triangl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9" name="Isosceles Triangle 8"/>
            <p:cNvSpPr/>
            <p:nvPr/>
          </p:nvSpPr>
          <p:spPr bwMode="auto">
            <a:xfrm rot="5400000">
              <a:off x="5207118" y="3242175"/>
              <a:ext cx="404846" cy="195789"/>
            </a:xfrm>
            <a:prstGeom prst="triangl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10" name="Isosceles Triangle 9"/>
            <p:cNvSpPr/>
            <p:nvPr/>
          </p:nvSpPr>
          <p:spPr bwMode="auto">
            <a:xfrm rot="5400000">
              <a:off x="5380552" y="3242175"/>
              <a:ext cx="404846" cy="195789"/>
            </a:xfrm>
            <a:prstGeom prst="triangl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grpSp>
      <p:grpSp>
        <p:nvGrpSpPr>
          <p:cNvPr id="12" name="Group 11"/>
          <p:cNvGrpSpPr/>
          <p:nvPr/>
        </p:nvGrpSpPr>
        <p:grpSpPr>
          <a:xfrm>
            <a:off x="6327671" y="4876674"/>
            <a:ext cx="542658" cy="404846"/>
            <a:chOff x="5138211" y="3137647"/>
            <a:chExt cx="542658" cy="404846"/>
          </a:xfrm>
          <a:solidFill>
            <a:schemeClr val="bg1">
              <a:lumMod val="65000"/>
            </a:schemeClr>
          </a:solidFill>
        </p:grpSpPr>
        <p:sp>
          <p:nvSpPr>
            <p:cNvPr id="13" name="Isosceles Triangle 12"/>
            <p:cNvSpPr/>
            <p:nvPr/>
          </p:nvSpPr>
          <p:spPr bwMode="auto">
            <a:xfrm rot="5400000">
              <a:off x="5033683" y="3242175"/>
              <a:ext cx="404846" cy="195789"/>
            </a:xfrm>
            <a:prstGeom prst="triangl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14" name="Isosceles Triangle 13"/>
            <p:cNvSpPr/>
            <p:nvPr/>
          </p:nvSpPr>
          <p:spPr bwMode="auto">
            <a:xfrm rot="5400000">
              <a:off x="5207118" y="3242175"/>
              <a:ext cx="404846" cy="195789"/>
            </a:xfrm>
            <a:prstGeom prst="triangl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15" name="Isosceles Triangle 14"/>
            <p:cNvSpPr/>
            <p:nvPr/>
          </p:nvSpPr>
          <p:spPr bwMode="auto">
            <a:xfrm rot="5400000">
              <a:off x="5380552" y="3242175"/>
              <a:ext cx="404846" cy="195789"/>
            </a:xfrm>
            <a:prstGeom prst="triangl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grpSp>
      <p:grpSp>
        <p:nvGrpSpPr>
          <p:cNvPr id="16" name="Group 15"/>
          <p:cNvGrpSpPr/>
          <p:nvPr/>
        </p:nvGrpSpPr>
        <p:grpSpPr>
          <a:xfrm>
            <a:off x="6855514" y="4876674"/>
            <a:ext cx="542658" cy="404846"/>
            <a:chOff x="5138211" y="3137647"/>
            <a:chExt cx="542658" cy="404846"/>
          </a:xfrm>
          <a:solidFill>
            <a:schemeClr val="bg1">
              <a:lumMod val="65000"/>
            </a:schemeClr>
          </a:solidFill>
        </p:grpSpPr>
        <p:sp>
          <p:nvSpPr>
            <p:cNvPr id="17" name="Isosceles Triangle 16"/>
            <p:cNvSpPr/>
            <p:nvPr/>
          </p:nvSpPr>
          <p:spPr bwMode="auto">
            <a:xfrm rot="5400000">
              <a:off x="5033683" y="3242175"/>
              <a:ext cx="404846" cy="195789"/>
            </a:xfrm>
            <a:prstGeom prst="triangl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18" name="Isosceles Triangle 17"/>
            <p:cNvSpPr/>
            <p:nvPr/>
          </p:nvSpPr>
          <p:spPr bwMode="auto">
            <a:xfrm rot="5400000">
              <a:off x="5207118" y="3242175"/>
              <a:ext cx="404846" cy="195789"/>
            </a:xfrm>
            <a:prstGeom prst="triangl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19" name="Isosceles Triangle 18"/>
            <p:cNvSpPr/>
            <p:nvPr/>
          </p:nvSpPr>
          <p:spPr bwMode="auto">
            <a:xfrm rot="5400000">
              <a:off x="5380552" y="3242175"/>
              <a:ext cx="404846" cy="195789"/>
            </a:xfrm>
            <a:prstGeom prst="triangl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grpSp>
      <p:grpSp>
        <p:nvGrpSpPr>
          <p:cNvPr id="24" name="Group 23"/>
          <p:cNvGrpSpPr/>
          <p:nvPr/>
        </p:nvGrpSpPr>
        <p:grpSpPr>
          <a:xfrm>
            <a:off x="7908587" y="4879662"/>
            <a:ext cx="542658" cy="404846"/>
            <a:chOff x="5138211" y="3137647"/>
            <a:chExt cx="542658" cy="404846"/>
          </a:xfrm>
          <a:solidFill>
            <a:schemeClr val="bg1">
              <a:lumMod val="65000"/>
            </a:schemeClr>
          </a:solidFill>
        </p:grpSpPr>
        <p:sp>
          <p:nvSpPr>
            <p:cNvPr id="25" name="Isosceles Triangle 24"/>
            <p:cNvSpPr/>
            <p:nvPr/>
          </p:nvSpPr>
          <p:spPr bwMode="auto">
            <a:xfrm rot="5400000">
              <a:off x="5033683" y="3242175"/>
              <a:ext cx="404846" cy="195789"/>
            </a:xfrm>
            <a:prstGeom prst="triangl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26" name="Isosceles Triangle 25"/>
            <p:cNvSpPr/>
            <p:nvPr/>
          </p:nvSpPr>
          <p:spPr bwMode="auto">
            <a:xfrm rot="5400000">
              <a:off x="5207118" y="3242175"/>
              <a:ext cx="404846" cy="195789"/>
            </a:xfrm>
            <a:prstGeom prst="triangl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27" name="Isosceles Triangle 26"/>
            <p:cNvSpPr/>
            <p:nvPr/>
          </p:nvSpPr>
          <p:spPr bwMode="auto">
            <a:xfrm rot="5400000">
              <a:off x="5380552" y="3242175"/>
              <a:ext cx="404846" cy="195789"/>
            </a:xfrm>
            <a:prstGeom prst="triangl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grpSp>
      <p:grpSp>
        <p:nvGrpSpPr>
          <p:cNvPr id="28" name="Group 27"/>
          <p:cNvGrpSpPr/>
          <p:nvPr/>
        </p:nvGrpSpPr>
        <p:grpSpPr>
          <a:xfrm>
            <a:off x="7377989" y="4878075"/>
            <a:ext cx="542658" cy="404846"/>
            <a:chOff x="5138211" y="3137647"/>
            <a:chExt cx="542658" cy="404846"/>
          </a:xfrm>
          <a:solidFill>
            <a:schemeClr val="bg1">
              <a:lumMod val="65000"/>
            </a:schemeClr>
          </a:solidFill>
        </p:grpSpPr>
        <p:sp>
          <p:nvSpPr>
            <p:cNvPr id="29" name="Isosceles Triangle 28"/>
            <p:cNvSpPr/>
            <p:nvPr/>
          </p:nvSpPr>
          <p:spPr bwMode="auto">
            <a:xfrm rot="5400000">
              <a:off x="5033683" y="3242175"/>
              <a:ext cx="404846" cy="195789"/>
            </a:xfrm>
            <a:prstGeom prst="triangl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30" name="Isosceles Triangle 29"/>
            <p:cNvSpPr/>
            <p:nvPr/>
          </p:nvSpPr>
          <p:spPr bwMode="auto">
            <a:xfrm rot="5400000">
              <a:off x="5207118" y="3242175"/>
              <a:ext cx="404846" cy="195789"/>
            </a:xfrm>
            <a:prstGeom prst="triangl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31" name="Isosceles Triangle 30"/>
            <p:cNvSpPr/>
            <p:nvPr/>
          </p:nvSpPr>
          <p:spPr bwMode="auto">
            <a:xfrm rot="5400000">
              <a:off x="5380552" y="3242175"/>
              <a:ext cx="404846" cy="195789"/>
            </a:xfrm>
            <a:prstGeom prst="triangl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grpSp>
      <p:sp>
        <p:nvSpPr>
          <p:cNvPr id="40" name="7-Point Star 39"/>
          <p:cNvSpPr/>
          <p:nvPr/>
        </p:nvSpPr>
        <p:spPr bwMode="auto">
          <a:xfrm>
            <a:off x="7351050" y="3923652"/>
            <a:ext cx="388470" cy="358588"/>
          </a:xfrm>
          <a:prstGeom prst="star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41" name="7-Point Star 40"/>
          <p:cNvSpPr/>
          <p:nvPr/>
        </p:nvSpPr>
        <p:spPr bwMode="auto">
          <a:xfrm>
            <a:off x="8235568" y="3926640"/>
            <a:ext cx="388470" cy="358588"/>
          </a:xfrm>
          <a:prstGeom prst="star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cxnSp>
        <p:nvCxnSpPr>
          <p:cNvPr id="43" name="Straight Arrow Connector 42"/>
          <p:cNvCxnSpPr>
            <a:stCxn id="29" idx="2"/>
            <a:endCxn id="40" idx="3"/>
          </p:cNvCxnSpPr>
          <p:nvPr/>
        </p:nvCxnSpPr>
        <p:spPr bwMode="auto">
          <a:xfrm flipV="1">
            <a:off x="7377990" y="4282242"/>
            <a:ext cx="80853" cy="5958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4" name="Straight Arrow Connector 43"/>
          <p:cNvCxnSpPr>
            <a:stCxn id="27" idx="2"/>
            <a:endCxn id="41" idx="3"/>
          </p:cNvCxnSpPr>
          <p:nvPr/>
        </p:nvCxnSpPr>
        <p:spPr bwMode="auto">
          <a:xfrm flipV="1">
            <a:off x="8255457" y="4285230"/>
            <a:ext cx="87904" cy="5944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7" name="7-Point Star 46"/>
          <p:cNvSpPr/>
          <p:nvPr/>
        </p:nvSpPr>
        <p:spPr bwMode="auto">
          <a:xfrm>
            <a:off x="6502393" y="3926641"/>
            <a:ext cx="388470" cy="358588"/>
          </a:xfrm>
          <a:prstGeom prst="star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cxnSp>
        <p:nvCxnSpPr>
          <p:cNvPr id="48" name="Straight Arrow Connector 47"/>
          <p:cNvCxnSpPr>
            <a:stCxn id="14" idx="2"/>
            <a:endCxn id="47" idx="3"/>
          </p:cNvCxnSpPr>
          <p:nvPr/>
        </p:nvCxnSpPr>
        <p:spPr bwMode="auto">
          <a:xfrm flipV="1">
            <a:off x="6501107" y="4285231"/>
            <a:ext cx="109079" cy="5914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Rounded Rectangle 50"/>
          <p:cNvSpPr/>
          <p:nvPr/>
        </p:nvSpPr>
        <p:spPr bwMode="auto">
          <a:xfrm>
            <a:off x="2055993" y="2612865"/>
            <a:ext cx="1311255" cy="274317"/>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762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0" dirty="0">
                <a:latin typeface="Lucida Grande"/>
                <a:ea typeface="ＭＳ Ｐゴシック" pitchFamily="-12" charset="-128"/>
                <a:cs typeface="Lucida Grande"/>
              </a:rPr>
              <a:t>Delivery Model</a:t>
            </a:r>
            <a:endParaRPr kumimoji="0" lang="en-US" sz="1600" b="0" i="0" u="none" strike="noStrike" cap="none" normalizeH="0" baseline="0" dirty="0">
              <a:ln>
                <a:noFill/>
              </a:ln>
              <a:solidFill>
                <a:schemeClr val="tx1"/>
              </a:solidFill>
              <a:effectLst/>
              <a:latin typeface="Lucida Grande"/>
              <a:ea typeface="ＭＳ Ｐゴシック" pitchFamily="-12" charset="-128"/>
              <a:cs typeface="Lucida Grande"/>
            </a:endParaRPr>
          </a:p>
        </p:txBody>
      </p:sp>
      <p:sp>
        <p:nvSpPr>
          <p:cNvPr id="52" name="Rounded Rectangle 51"/>
          <p:cNvSpPr/>
          <p:nvPr/>
        </p:nvSpPr>
        <p:spPr bwMode="auto">
          <a:xfrm>
            <a:off x="4979850" y="3596515"/>
            <a:ext cx="1415349" cy="453242"/>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762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0" dirty="0">
                <a:latin typeface="Lucida Grande"/>
                <a:ea typeface="ＭＳ Ｐゴシック" pitchFamily="-12" charset="-128"/>
                <a:cs typeface="Lucida Grande"/>
              </a:rPr>
              <a:t>PO Review &amp; Feedback Cmte</a:t>
            </a:r>
            <a:endParaRPr kumimoji="0" lang="en-US" sz="1600" b="0" i="0" u="none" strike="noStrike" cap="none" normalizeH="0" baseline="0" dirty="0">
              <a:ln>
                <a:noFill/>
              </a:ln>
              <a:solidFill>
                <a:schemeClr val="tx1"/>
              </a:solidFill>
              <a:effectLst/>
              <a:latin typeface="Lucida Grande"/>
              <a:ea typeface="ＭＳ Ｐゴシック" pitchFamily="-12" charset="-128"/>
              <a:cs typeface="Lucida Grande"/>
            </a:endParaRPr>
          </a:p>
        </p:txBody>
      </p:sp>
      <p:sp>
        <p:nvSpPr>
          <p:cNvPr id="53" name="Rounded Rectangle 52"/>
          <p:cNvSpPr/>
          <p:nvPr/>
        </p:nvSpPr>
        <p:spPr bwMode="auto">
          <a:xfrm>
            <a:off x="4712475" y="5453263"/>
            <a:ext cx="3270037" cy="267254"/>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762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0" dirty="0">
                <a:latin typeface="Lucida Grande"/>
                <a:ea typeface="ＭＳ Ｐゴシック" pitchFamily="-12" charset="-128"/>
                <a:cs typeface="Lucida Grande"/>
              </a:rPr>
              <a:t>Story Creation Process &amp; vertical slicing</a:t>
            </a:r>
            <a:endParaRPr kumimoji="0" lang="en-US" sz="1600" b="0" i="0" u="none" strike="noStrike" cap="none" normalizeH="0" baseline="0" dirty="0">
              <a:ln>
                <a:noFill/>
              </a:ln>
              <a:solidFill>
                <a:schemeClr val="tx1"/>
              </a:solidFill>
              <a:effectLst/>
              <a:latin typeface="Lucida Grande"/>
              <a:ea typeface="ＭＳ Ｐゴシック" pitchFamily="-12" charset="-128"/>
              <a:cs typeface="Lucida Grande"/>
            </a:endParaRPr>
          </a:p>
        </p:txBody>
      </p:sp>
      <p:sp>
        <p:nvSpPr>
          <p:cNvPr id="56" name="Rounded Rectangle 55"/>
          <p:cNvSpPr/>
          <p:nvPr/>
        </p:nvSpPr>
        <p:spPr bwMode="auto">
          <a:xfrm>
            <a:off x="5079999" y="1880488"/>
            <a:ext cx="2765771" cy="274317"/>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762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0" dirty="0">
                <a:latin typeface="Lucida Grande"/>
                <a:ea typeface="ＭＳ Ｐゴシック" pitchFamily="-12" charset="-128"/>
                <a:cs typeface="Lucida Grande"/>
              </a:rPr>
              <a:t>Capture &amp; publish best practices</a:t>
            </a:r>
            <a:endParaRPr kumimoji="0" lang="en-US" sz="1600" b="0" i="0" u="none" strike="noStrike" cap="none" normalizeH="0" baseline="0" dirty="0">
              <a:ln>
                <a:noFill/>
              </a:ln>
              <a:solidFill>
                <a:schemeClr val="tx1"/>
              </a:solidFill>
              <a:effectLst/>
              <a:latin typeface="Lucida Grande"/>
              <a:ea typeface="ＭＳ Ｐゴシック" pitchFamily="-12" charset="-128"/>
              <a:cs typeface="Lucida Grande"/>
            </a:endParaRPr>
          </a:p>
        </p:txBody>
      </p:sp>
      <p:sp>
        <p:nvSpPr>
          <p:cNvPr id="60" name="Rounded Rectangle 59"/>
          <p:cNvSpPr/>
          <p:nvPr/>
        </p:nvSpPr>
        <p:spPr bwMode="auto">
          <a:xfrm>
            <a:off x="5076056" y="4492451"/>
            <a:ext cx="1068339" cy="274317"/>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762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0" dirty="0">
                <a:latin typeface="Lucida Grande"/>
                <a:ea typeface="ＭＳ Ｐゴシック" pitchFamily="-12" charset="-128"/>
                <a:cs typeface="Lucida Grande"/>
              </a:rPr>
              <a:t>Daily Office</a:t>
            </a:r>
            <a:endParaRPr kumimoji="0" lang="en-US" sz="1600" b="0" i="0" u="none" strike="noStrike" cap="none" normalizeH="0" baseline="0" dirty="0">
              <a:ln>
                <a:noFill/>
              </a:ln>
              <a:solidFill>
                <a:schemeClr val="tx1"/>
              </a:solidFill>
              <a:effectLst/>
              <a:latin typeface="Lucida Grande"/>
              <a:ea typeface="ＭＳ Ｐゴシック" pitchFamily="-12" charset="-128"/>
              <a:cs typeface="Lucida Grande"/>
            </a:endParaRPr>
          </a:p>
        </p:txBody>
      </p:sp>
      <p:sp>
        <p:nvSpPr>
          <p:cNvPr id="61" name="Rounded Rectangle 60"/>
          <p:cNvSpPr/>
          <p:nvPr/>
        </p:nvSpPr>
        <p:spPr bwMode="auto">
          <a:xfrm>
            <a:off x="4064000" y="4937455"/>
            <a:ext cx="1183341" cy="286079"/>
          </a:xfrm>
          <a:prstGeom prst="roundRect">
            <a:avLst/>
          </a:prstGeom>
          <a:solidFill>
            <a:srgbClr val="D9D9D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0" dirty="0" smtClean="0">
                <a:latin typeface="Lucida Grande"/>
                <a:ea typeface="ＭＳ Ｐゴシック" pitchFamily="-12" charset="-128"/>
                <a:cs typeface="Lucida Grande"/>
              </a:rPr>
              <a:t>Iteration </a:t>
            </a:r>
            <a:r>
              <a:rPr lang="en-US" sz="1400" b="0" dirty="0">
                <a:latin typeface="Lucida Grande"/>
                <a:ea typeface="ＭＳ Ｐゴシック" pitchFamily="-12" charset="-128"/>
                <a:cs typeface="Lucida Grande"/>
              </a:rPr>
              <a:t>Zero</a:t>
            </a:r>
            <a:endParaRPr kumimoji="0" lang="en-US" sz="1800" b="0" i="0" u="none" strike="noStrike" cap="none" normalizeH="0" baseline="0" dirty="0">
              <a:ln>
                <a:noFill/>
              </a:ln>
              <a:solidFill>
                <a:schemeClr val="tx1"/>
              </a:solidFill>
              <a:effectLst/>
              <a:latin typeface="Lucida Grande"/>
              <a:ea typeface="ＭＳ Ｐゴシック" pitchFamily="-12" charset="-128"/>
              <a:cs typeface="Lucida Grande"/>
            </a:endParaRPr>
          </a:p>
        </p:txBody>
      </p:sp>
      <p:sp>
        <p:nvSpPr>
          <p:cNvPr id="62" name="Rounded Rectangle 61"/>
          <p:cNvSpPr/>
          <p:nvPr/>
        </p:nvSpPr>
        <p:spPr bwMode="auto">
          <a:xfrm>
            <a:off x="3424518" y="2609619"/>
            <a:ext cx="1054005" cy="456588"/>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762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0" dirty="0">
                <a:latin typeface="Lucida Grande"/>
                <a:ea typeface="ＭＳ Ｐゴシック" pitchFamily="-12" charset="-128"/>
                <a:cs typeface="Lucida Grande"/>
              </a:rPr>
              <a:t>Training Programs</a:t>
            </a:r>
            <a:endParaRPr kumimoji="0" lang="en-US" sz="1600" b="0" i="0" u="none" strike="noStrike" cap="none" normalizeH="0" baseline="0" dirty="0">
              <a:ln>
                <a:noFill/>
              </a:ln>
              <a:solidFill>
                <a:schemeClr val="tx1"/>
              </a:solidFill>
              <a:effectLst/>
              <a:latin typeface="Lucida Grande"/>
              <a:ea typeface="ＭＳ Ｐゴシック" pitchFamily="-12" charset="-128"/>
              <a:cs typeface="Lucida Grande"/>
            </a:endParaRPr>
          </a:p>
        </p:txBody>
      </p:sp>
      <p:sp>
        <p:nvSpPr>
          <p:cNvPr id="63" name="Rounded Rectangle 62"/>
          <p:cNvSpPr/>
          <p:nvPr/>
        </p:nvSpPr>
        <p:spPr bwMode="auto">
          <a:xfrm>
            <a:off x="3177727" y="2265970"/>
            <a:ext cx="2523348" cy="274317"/>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762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0" dirty="0">
                <a:latin typeface="Lucida Grande"/>
                <a:ea typeface="ＭＳ Ｐゴシック" pitchFamily="-12" charset="-128"/>
                <a:cs typeface="Lucida Grande"/>
              </a:rPr>
              <a:t>Two-In-a-Box Agile Coaches</a:t>
            </a:r>
            <a:endParaRPr kumimoji="0" lang="en-US" sz="1600" b="0" i="0" u="none" strike="noStrike" cap="none" normalizeH="0" baseline="0" dirty="0">
              <a:ln>
                <a:noFill/>
              </a:ln>
              <a:solidFill>
                <a:schemeClr val="tx1"/>
              </a:solidFill>
              <a:effectLst/>
              <a:latin typeface="Lucida Grande"/>
              <a:ea typeface="ＭＳ Ｐゴシック" pitchFamily="-12" charset="-128"/>
              <a:cs typeface="Lucida Grande"/>
            </a:endParaRPr>
          </a:p>
        </p:txBody>
      </p:sp>
      <p:sp>
        <p:nvSpPr>
          <p:cNvPr id="49" name="Rounded Rectangle 48"/>
          <p:cNvSpPr/>
          <p:nvPr/>
        </p:nvSpPr>
        <p:spPr bwMode="auto">
          <a:xfrm>
            <a:off x="4843145" y="3020895"/>
            <a:ext cx="1908062" cy="269120"/>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762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0" dirty="0">
                <a:latin typeface="Lucida Grande"/>
                <a:ea typeface="ＭＳ Ｐゴシック" pitchFamily="-12" charset="-128"/>
                <a:cs typeface="Lucida Grande"/>
              </a:rPr>
              <a:t>Convergent Estimation</a:t>
            </a:r>
            <a:endParaRPr kumimoji="0" lang="en-US" sz="1600" b="0" i="0" u="none" strike="noStrike" cap="none" normalizeH="0" baseline="0" dirty="0">
              <a:ln>
                <a:noFill/>
              </a:ln>
              <a:solidFill>
                <a:schemeClr val="tx1"/>
              </a:solidFill>
              <a:effectLst/>
              <a:latin typeface="Lucida Grande"/>
              <a:ea typeface="ＭＳ Ｐゴシック" pitchFamily="-12" charset="-128"/>
              <a:cs typeface="Lucida Grande"/>
            </a:endParaRPr>
          </a:p>
        </p:txBody>
      </p:sp>
      <p:sp>
        <p:nvSpPr>
          <p:cNvPr id="57" name="Rounded Rectangle 56"/>
          <p:cNvSpPr/>
          <p:nvPr/>
        </p:nvSpPr>
        <p:spPr bwMode="auto">
          <a:xfrm>
            <a:off x="191465" y="1324678"/>
            <a:ext cx="1310963" cy="286080"/>
          </a:xfrm>
          <a:prstGeom prst="roundRect">
            <a:avLst/>
          </a:prstGeom>
          <a:solidFill>
            <a:schemeClr val="bg1"/>
          </a:solidFill>
          <a:ln w="9525" cap="flat" cmpd="sng" algn="ctr">
            <a:solidFill>
              <a:schemeClr val="bg1"/>
            </a:solidFill>
            <a:prstDash val="solid"/>
            <a:round/>
            <a:headEnd type="none" w="med" len="med"/>
            <a:tailEnd type="none" w="med" len="med"/>
          </a:ln>
          <a:effectLst>
            <a:outerShdw blurRad="50800" dist="762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Lucida Grande"/>
                <a:ea typeface="ＭＳ Ｐゴシック" pitchFamily="-12" charset="-128"/>
                <a:cs typeface="Lucida Grande"/>
              </a:rPr>
              <a:t>Strategic</a:t>
            </a:r>
            <a:endParaRPr kumimoji="0" lang="en-US" sz="1800" i="0" u="none" strike="noStrike" cap="none" normalizeH="0" baseline="0" dirty="0">
              <a:ln>
                <a:noFill/>
              </a:ln>
              <a:solidFill>
                <a:schemeClr val="tx1"/>
              </a:solidFill>
              <a:effectLst/>
              <a:latin typeface="Lucida Grande"/>
              <a:ea typeface="ＭＳ Ｐゴシック" pitchFamily="-12" charset="-128"/>
              <a:cs typeface="Lucida Grande"/>
            </a:endParaRPr>
          </a:p>
        </p:txBody>
      </p:sp>
      <p:sp>
        <p:nvSpPr>
          <p:cNvPr id="59" name="Rounded Rectangle 58"/>
          <p:cNvSpPr/>
          <p:nvPr/>
        </p:nvSpPr>
        <p:spPr bwMode="auto">
          <a:xfrm>
            <a:off x="179512" y="3613666"/>
            <a:ext cx="1310963" cy="286080"/>
          </a:xfrm>
          <a:prstGeom prst="roundRect">
            <a:avLst/>
          </a:prstGeom>
          <a:solidFill>
            <a:schemeClr val="bg1"/>
          </a:solidFill>
          <a:ln w="9525" cap="flat" cmpd="sng" algn="ctr">
            <a:solidFill>
              <a:schemeClr val="bg1"/>
            </a:solidFill>
            <a:prstDash val="solid"/>
            <a:round/>
            <a:headEnd type="none" w="med" len="med"/>
            <a:tailEnd type="none" w="med" len="med"/>
          </a:ln>
          <a:effectLst>
            <a:outerShdw blurRad="50800" dist="762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Lucida Grande"/>
                <a:ea typeface="ＭＳ Ｐゴシック" pitchFamily="-12" charset="-128"/>
                <a:cs typeface="Lucida Grande"/>
              </a:rPr>
              <a:t>Tactical</a:t>
            </a:r>
            <a:endParaRPr kumimoji="0" lang="en-US" sz="1800" i="0" u="none" strike="noStrike" cap="none" normalizeH="0" baseline="0" dirty="0">
              <a:ln>
                <a:noFill/>
              </a:ln>
              <a:solidFill>
                <a:schemeClr val="tx1"/>
              </a:solidFill>
              <a:effectLst/>
              <a:latin typeface="Lucida Grande"/>
              <a:ea typeface="ＭＳ Ｐゴシック" pitchFamily="-12" charset="-128"/>
              <a:cs typeface="Lucida Grande"/>
            </a:endParaRPr>
          </a:p>
        </p:txBody>
      </p:sp>
      <p:sp>
        <p:nvSpPr>
          <p:cNvPr id="50" name="Rounded Rectangle 49"/>
          <p:cNvSpPr/>
          <p:nvPr/>
        </p:nvSpPr>
        <p:spPr bwMode="auto">
          <a:xfrm>
            <a:off x="6940263" y="3594172"/>
            <a:ext cx="1183341" cy="286079"/>
          </a:xfrm>
          <a:prstGeom prst="roundRect">
            <a:avLst/>
          </a:prstGeom>
          <a:solidFill>
            <a:srgbClr val="D9D9D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0" dirty="0">
                <a:latin typeface="Lucida Grande"/>
                <a:ea typeface="ＭＳ Ｐゴシック" pitchFamily="-12" charset="-128"/>
                <a:cs typeface="Lucida Grande"/>
              </a:rPr>
              <a:t>releases</a:t>
            </a:r>
            <a:endParaRPr kumimoji="0" lang="en-US" sz="1800" b="0" i="0" u="none" strike="noStrike" cap="none" normalizeH="0" baseline="0" dirty="0">
              <a:ln>
                <a:noFill/>
              </a:ln>
              <a:solidFill>
                <a:schemeClr val="tx1"/>
              </a:solidFill>
              <a:effectLst/>
              <a:latin typeface="Lucida Grande"/>
              <a:ea typeface="ＭＳ Ｐゴシック" pitchFamily="-12" charset="-128"/>
              <a:cs typeface="Lucida Grande"/>
            </a:endParaRPr>
          </a:p>
        </p:txBody>
      </p:sp>
      <p:sp>
        <p:nvSpPr>
          <p:cNvPr id="54" name="Rounded Rectangle 53"/>
          <p:cNvSpPr/>
          <p:nvPr/>
        </p:nvSpPr>
        <p:spPr bwMode="auto">
          <a:xfrm>
            <a:off x="1682000" y="2949091"/>
            <a:ext cx="1311255" cy="274317"/>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762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0" dirty="0">
                <a:latin typeface="Lucida Grande"/>
                <a:ea typeface="ＭＳ Ｐゴシック" pitchFamily="-12" charset="-128"/>
                <a:cs typeface="Lucida Grande"/>
              </a:rPr>
              <a:t>Funding Model</a:t>
            </a:r>
            <a:endParaRPr kumimoji="0" lang="en-US" sz="1600" b="0" i="0" u="none" strike="noStrike" cap="none" normalizeH="0" baseline="0" dirty="0">
              <a:ln>
                <a:noFill/>
              </a:ln>
              <a:solidFill>
                <a:schemeClr val="tx1"/>
              </a:solidFill>
              <a:effectLst/>
              <a:latin typeface="Lucida Grande"/>
              <a:ea typeface="ＭＳ Ｐゴシック" pitchFamily="-12" charset="-128"/>
              <a:cs typeface="Lucida Grande"/>
            </a:endParaRPr>
          </a:p>
        </p:txBody>
      </p:sp>
      <p:sp>
        <p:nvSpPr>
          <p:cNvPr id="3" name="Notched Right Arrow 2"/>
          <p:cNvSpPr/>
          <p:nvPr/>
        </p:nvSpPr>
        <p:spPr bwMode="auto">
          <a:xfrm>
            <a:off x="8366126" y="4742185"/>
            <a:ext cx="549147" cy="685174"/>
          </a:xfrm>
          <a:prstGeom prst="notchedRightArrow">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Lucida Grande"/>
              <a:ea typeface="ＭＳ Ｐゴシック" pitchFamily="-12" charset="-128"/>
              <a:cs typeface="Lucida Grande"/>
            </a:endParaRPr>
          </a:p>
        </p:txBody>
      </p:sp>
      <p:sp>
        <p:nvSpPr>
          <p:cNvPr id="64" name="Rounded Rectangle 63"/>
          <p:cNvSpPr/>
          <p:nvPr/>
        </p:nvSpPr>
        <p:spPr bwMode="auto">
          <a:xfrm>
            <a:off x="8355454" y="5434438"/>
            <a:ext cx="497076" cy="286079"/>
          </a:xfrm>
          <a:prstGeom prst="roundRect">
            <a:avLst/>
          </a:prstGeom>
          <a:solidFill>
            <a:srgbClr val="D9D9D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0" dirty="0">
                <a:latin typeface="Lucida Grande"/>
                <a:ea typeface="ＭＳ Ｐゴシック" pitchFamily="-12" charset="-128"/>
                <a:cs typeface="Lucida Grande"/>
              </a:rPr>
              <a:t>KT</a:t>
            </a:r>
            <a:endParaRPr kumimoji="0" lang="en-US" sz="1800" b="0" i="0" u="none" strike="noStrike" cap="none" normalizeH="0" baseline="0" dirty="0">
              <a:ln>
                <a:noFill/>
              </a:ln>
              <a:solidFill>
                <a:schemeClr val="tx1"/>
              </a:solidFill>
              <a:effectLst/>
              <a:latin typeface="Lucida Grande"/>
              <a:ea typeface="ＭＳ Ｐゴシック" pitchFamily="-12" charset="-128"/>
              <a:cs typeface="Lucida Grande"/>
            </a:endParaRPr>
          </a:p>
        </p:txBody>
      </p:sp>
      <p:sp>
        <p:nvSpPr>
          <p:cNvPr id="65" name="Rounded Rectangle 64"/>
          <p:cNvSpPr/>
          <p:nvPr/>
        </p:nvSpPr>
        <p:spPr bwMode="auto">
          <a:xfrm>
            <a:off x="1606800" y="1468115"/>
            <a:ext cx="1735382" cy="274317"/>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762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0" dirty="0">
                <a:latin typeface="Lucida Grande"/>
                <a:ea typeface="ＭＳ Ｐゴシック" pitchFamily="-12" charset="-128"/>
                <a:cs typeface="Lucida Grande"/>
              </a:rPr>
              <a:t>Agile CoE Support</a:t>
            </a:r>
            <a:endParaRPr kumimoji="0" lang="en-US" sz="1600" b="0" i="0" u="none" strike="noStrike" cap="none" normalizeH="0" baseline="0" dirty="0">
              <a:ln>
                <a:noFill/>
              </a:ln>
              <a:solidFill>
                <a:schemeClr val="tx1"/>
              </a:solidFill>
              <a:effectLst/>
              <a:latin typeface="Lucida Grande"/>
              <a:ea typeface="ＭＳ Ｐゴシック" pitchFamily="-12" charset="-128"/>
              <a:cs typeface="Lucida Grande"/>
            </a:endParaRPr>
          </a:p>
        </p:txBody>
      </p:sp>
      <p:sp>
        <p:nvSpPr>
          <p:cNvPr id="66" name="Rounded Rectangle 65"/>
          <p:cNvSpPr/>
          <p:nvPr/>
        </p:nvSpPr>
        <p:spPr bwMode="auto">
          <a:xfrm>
            <a:off x="6918785" y="2815204"/>
            <a:ext cx="1938464" cy="274317"/>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762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0" dirty="0">
                <a:latin typeface="Lucida Grande"/>
                <a:ea typeface="ＭＳ Ｐゴシック" pitchFamily="-12" charset="-128"/>
                <a:cs typeface="Lucida Grande"/>
              </a:rPr>
              <a:t>Release management</a:t>
            </a:r>
            <a:endParaRPr kumimoji="0" lang="en-US" sz="1600" b="0" i="0" u="none" strike="noStrike" cap="none" normalizeH="0" baseline="0" dirty="0">
              <a:ln>
                <a:noFill/>
              </a:ln>
              <a:solidFill>
                <a:schemeClr val="tx1"/>
              </a:solidFill>
              <a:effectLst/>
              <a:latin typeface="Lucida Grande"/>
              <a:ea typeface="ＭＳ Ｐゴシック" pitchFamily="-12" charset="-128"/>
              <a:cs typeface="Lucida Grande"/>
            </a:endParaRPr>
          </a:p>
        </p:txBody>
      </p:sp>
      <p:sp>
        <p:nvSpPr>
          <p:cNvPr id="67" name="Rounded Rectangle 66"/>
          <p:cNvSpPr/>
          <p:nvPr/>
        </p:nvSpPr>
        <p:spPr bwMode="auto">
          <a:xfrm>
            <a:off x="5284888" y="5778209"/>
            <a:ext cx="2697625" cy="273622"/>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762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0" dirty="0">
                <a:latin typeface="Lucida Grande"/>
                <a:ea typeface="ＭＳ Ｐゴシック" pitchFamily="-12" charset="-128"/>
                <a:cs typeface="Lucida Grande"/>
              </a:rPr>
              <a:t>Agile Testing</a:t>
            </a:r>
            <a:endParaRPr kumimoji="0" lang="en-US" sz="1600" b="0" i="0" u="none" strike="noStrike" cap="none" normalizeH="0" baseline="0" dirty="0">
              <a:ln>
                <a:noFill/>
              </a:ln>
              <a:solidFill>
                <a:schemeClr val="tx1"/>
              </a:solidFill>
              <a:effectLst/>
              <a:latin typeface="Lucida Grande"/>
              <a:ea typeface="ＭＳ Ｐゴシック" pitchFamily="-12" charset="-128"/>
              <a:cs typeface="Lucida Grande"/>
            </a:endParaRPr>
          </a:p>
        </p:txBody>
      </p:sp>
      <p:sp>
        <p:nvSpPr>
          <p:cNvPr id="68" name="Rounded Rectangle 67"/>
          <p:cNvSpPr/>
          <p:nvPr/>
        </p:nvSpPr>
        <p:spPr bwMode="auto">
          <a:xfrm>
            <a:off x="4440864" y="1469394"/>
            <a:ext cx="1553908" cy="269120"/>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762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0" dirty="0">
                <a:latin typeface="Lucida Grande"/>
                <a:ea typeface="ＭＳ Ｐゴシック" pitchFamily="-12" charset="-128"/>
                <a:cs typeface="Lucida Grande"/>
              </a:rPr>
              <a:t>Enduring Teams</a:t>
            </a:r>
            <a:endParaRPr kumimoji="0" lang="en-US" sz="1600" b="0" i="0" u="none" strike="noStrike" cap="none" normalizeH="0" baseline="0" dirty="0">
              <a:ln>
                <a:noFill/>
              </a:ln>
              <a:solidFill>
                <a:schemeClr val="tx1"/>
              </a:solidFill>
              <a:effectLst/>
              <a:latin typeface="Lucida Grande"/>
              <a:ea typeface="ＭＳ Ｐゴシック" pitchFamily="-12" charset="-128"/>
              <a:cs typeface="Lucida Grande"/>
            </a:endParaRPr>
          </a:p>
        </p:txBody>
      </p:sp>
      <p:sp>
        <p:nvSpPr>
          <p:cNvPr id="69" name="Rounded Rectangle 68"/>
          <p:cNvSpPr/>
          <p:nvPr/>
        </p:nvSpPr>
        <p:spPr bwMode="auto">
          <a:xfrm>
            <a:off x="6228184" y="4492451"/>
            <a:ext cx="1068339" cy="274317"/>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762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0" dirty="0">
                <a:latin typeface="Lucida Grande"/>
                <a:ea typeface="ＭＳ Ｐゴシック" pitchFamily="-12" charset="-128"/>
                <a:cs typeface="Lucida Grande"/>
              </a:rPr>
              <a:t>Forecasting</a:t>
            </a:r>
            <a:endParaRPr kumimoji="0" lang="en-US" sz="1600" b="0" i="0" u="none" strike="noStrike" cap="none" normalizeH="0" baseline="0" dirty="0">
              <a:ln>
                <a:noFill/>
              </a:ln>
              <a:solidFill>
                <a:schemeClr val="tx1"/>
              </a:solidFill>
              <a:effectLst/>
              <a:latin typeface="Lucida Grande"/>
              <a:ea typeface="ＭＳ Ｐゴシック" pitchFamily="-12" charset="-128"/>
              <a:cs typeface="Lucida Grande"/>
            </a:endParaRPr>
          </a:p>
        </p:txBody>
      </p:sp>
      <p:sp>
        <p:nvSpPr>
          <p:cNvPr id="70" name="Rounded Rectangle 69"/>
          <p:cNvSpPr/>
          <p:nvPr/>
        </p:nvSpPr>
        <p:spPr bwMode="auto">
          <a:xfrm>
            <a:off x="2123728" y="1900163"/>
            <a:ext cx="1728192" cy="274317"/>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762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0" dirty="0">
                <a:latin typeface="Lucida Grande"/>
                <a:ea typeface="ＭＳ Ｐゴシック" pitchFamily="-12" charset="-128"/>
                <a:cs typeface="Lucida Grande"/>
              </a:rPr>
              <a:t>Cognizant Formula</a:t>
            </a:r>
            <a:endParaRPr kumimoji="0" lang="en-US" sz="1600" b="0" i="0" u="none" strike="noStrike" cap="none" normalizeH="0" baseline="0" dirty="0">
              <a:ln>
                <a:noFill/>
              </a:ln>
              <a:solidFill>
                <a:schemeClr val="tx1"/>
              </a:solidFill>
              <a:effectLst/>
              <a:latin typeface="Lucida Grande"/>
              <a:ea typeface="ＭＳ Ｐゴシック" pitchFamily="-12" charset="-128"/>
              <a:cs typeface="Lucida Grande"/>
            </a:endParaRPr>
          </a:p>
        </p:txBody>
      </p:sp>
      <p:sp>
        <p:nvSpPr>
          <p:cNvPr id="71" name="Rounded Rectangle 70"/>
          <p:cNvSpPr/>
          <p:nvPr/>
        </p:nvSpPr>
        <p:spPr bwMode="auto">
          <a:xfrm>
            <a:off x="5940152" y="2271167"/>
            <a:ext cx="1553908" cy="269120"/>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762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b="0" dirty="0">
                <a:latin typeface="Lucida Grande"/>
                <a:ea typeface="ＭＳ Ｐゴシック" pitchFamily="-12" charset="-128"/>
                <a:cs typeface="Lucida Grande"/>
              </a:rPr>
              <a:t>Assessments</a:t>
            </a:r>
            <a:endParaRPr kumimoji="0" lang="en-US" sz="1600" b="0" i="0" u="none" strike="noStrike" cap="none" normalizeH="0" baseline="0" dirty="0">
              <a:ln>
                <a:noFill/>
              </a:ln>
              <a:solidFill>
                <a:schemeClr val="tx1"/>
              </a:solidFill>
              <a:effectLst/>
              <a:latin typeface="Lucida Grande"/>
              <a:ea typeface="ＭＳ Ｐゴシック" pitchFamily="-12" charset="-128"/>
              <a:cs typeface="Lucida Grande"/>
            </a:endParaRPr>
          </a:p>
        </p:txBody>
      </p:sp>
    </p:spTree>
    <p:extLst>
      <p:ext uri="{BB962C8B-B14F-4D97-AF65-F5344CB8AC3E}">
        <p14:creationId xmlns:p14="http://schemas.microsoft.com/office/powerpoint/2010/main" val="39553607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B983558D-C98C-4013-9F8D-937FCE5853E9}" type="slidenum">
              <a:rPr lang="en-US" smtClean="0"/>
              <a:pPr>
                <a:defRPr/>
              </a:pPr>
              <a:t>52</a:t>
            </a:fld>
            <a:endParaRPr lang="en-US" dirty="0"/>
          </a:p>
        </p:txBody>
      </p:sp>
      <p:sp>
        <p:nvSpPr>
          <p:cNvPr id="5" name="Rectangle 4"/>
          <p:cNvSpPr/>
          <p:nvPr/>
        </p:nvSpPr>
        <p:spPr bwMode="auto">
          <a:xfrm>
            <a:off x="0" y="3140968"/>
            <a:ext cx="5760640" cy="5760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kumimoji="0" lang="en-US" sz="2400" b="1" i="0" u="none" strike="noStrike" cap="none" normalizeH="0" baseline="0" dirty="0" smtClean="0">
                <a:ln>
                  <a:noFill/>
                </a:ln>
                <a:solidFill>
                  <a:schemeClr val="tx1"/>
                </a:solidFill>
                <a:effectLst/>
                <a:latin typeface="Arial" pitchFamily="-12" charset="0"/>
                <a:ea typeface="ＭＳ Ｐゴシック" pitchFamily="-12" charset="-128"/>
                <a:cs typeface="ＭＳ Ｐゴシック" pitchFamily="-12" charset="-128"/>
              </a:rPr>
              <a:t>Daikibo </a:t>
            </a:r>
            <a:r>
              <a:rPr lang="en-US" dirty="0">
                <a:latin typeface="Arial" pitchFamily="-12" charset="0"/>
                <a:ea typeface="ＭＳ Ｐゴシック" pitchFamily="-12" charset="-128"/>
                <a:cs typeface="ＭＳ Ｐゴシック" pitchFamily="-12" charset="-128"/>
              </a:rPr>
              <a:t>- </a:t>
            </a:r>
            <a:r>
              <a:rPr lang="en-US" dirty="0" smtClean="0">
                <a:latin typeface="Arial" pitchFamily="-12" charset="0"/>
                <a:ea typeface="ＭＳ Ｐゴシック" pitchFamily="-12" charset="-128"/>
                <a:cs typeface="ＭＳ Ｐゴシック" pitchFamily="-12" charset="-128"/>
              </a:rPr>
              <a:t>Closing</a:t>
            </a: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Tree>
    <p:extLst>
      <p:ext uri="{BB962C8B-B14F-4D97-AF65-F5344CB8AC3E}">
        <p14:creationId xmlns:p14="http://schemas.microsoft.com/office/powerpoint/2010/main" val="18751048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Differences between Scrum and Daikibo</a:t>
            </a:r>
          </a:p>
        </p:txBody>
      </p:sp>
      <p:sp>
        <p:nvSpPr>
          <p:cNvPr id="4" name="Slide Number Placeholder 3"/>
          <p:cNvSpPr>
            <a:spLocks noGrp="1"/>
          </p:cNvSpPr>
          <p:nvPr>
            <p:ph type="sldNum" sz="quarter" idx="10"/>
          </p:nvPr>
        </p:nvSpPr>
        <p:spPr>
          <a:xfrm>
            <a:off x="22224" y="6442075"/>
            <a:ext cx="517327" cy="457200"/>
          </a:xfrm>
          <a:prstGeom prst="rect">
            <a:avLst/>
          </a:prstGeom>
        </p:spPr>
        <p:txBody>
          <a:bodyPr/>
          <a:lstStyle/>
          <a:p>
            <a:fld id="{3D4F275F-2261-41A4-924D-D87C36E20C1B}" type="slidenum">
              <a:rPr lang="en-US"/>
              <a:pPr/>
              <a:t>53</a:t>
            </a:fld>
            <a:endParaRPr lang="en-US" dirty="0"/>
          </a:p>
        </p:txBody>
      </p:sp>
      <p:sp>
        <p:nvSpPr>
          <p:cNvPr id="3" name="Content Placeholder 2"/>
          <p:cNvSpPr>
            <a:spLocks noGrp="1"/>
          </p:cNvSpPr>
          <p:nvPr>
            <p:ph idx="4294967295"/>
          </p:nvPr>
        </p:nvSpPr>
        <p:spPr>
          <a:xfrm>
            <a:off x="266700" y="822960"/>
            <a:ext cx="8610600" cy="5270336"/>
          </a:xfrm>
          <a:prstGeom prst="rect">
            <a:avLst/>
          </a:prstGeom>
        </p:spPr>
        <p:txBody>
          <a:bodyPr/>
          <a:lstStyle/>
          <a:p>
            <a:r>
              <a:rPr lang="en-US" sz="2000" b="1" kern="1200" dirty="0">
                <a:solidFill>
                  <a:srgbClr val="00B050"/>
                </a:solidFill>
                <a:latin typeface="Arial" pitchFamily="34" charset="0"/>
                <a:ea typeface="ＭＳ Ｐゴシック" pitchFamily="34" charset="-128"/>
                <a:cs typeface="Arial" pitchFamily="34" charset="0"/>
              </a:rPr>
              <a:t>The day-to-day basis looks similar to Scrum, but there are several differences:</a:t>
            </a:r>
          </a:p>
          <a:p>
            <a:pPr marL="342900" indent="-342900">
              <a:buClr>
                <a:srgbClr val="FF6600"/>
              </a:buClr>
              <a:buFont typeface="Arial"/>
              <a:buChar char="•"/>
            </a:pPr>
            <a:r>
              <a:rPr lang="en-US" sz="1800" kern="1200" dirty="0">
                <a:solidFill>
                  <a:srgbClr val="00B050"/>
                </a:solidFill>
                <a:latin typeface="Arial" pitchFamily="34" charset="0"/>
                <a:ea typeface="ＭＳ Ｐゴシック" pitchFamily="34" charset="-128"/>
                <a:cs typeface="Arial" pitchFamily="34" charset="0"/>
              </a:rPr>
              <a:t>Team structures – concept, delivery, and validation teams are different from scrum teams</a:t>
            </a:r>
          </a:p>
          <a:p>
            <a:pPr marL="342900" indent="-342900">
              <a:buClr>
                <a:srgbClr val="FF6600"/>
              </a:buClr>
              <a:buFont typeface="Arial"/>
              <a:buChar char="•"/>
            </a:pPr>
            <a:r>
              <a:rPr lang="en-US" sz="1800" kern="1200" dirty="0">
                <a:solidFill>
                  <a:srgbClr val="00B050"/>
                </a:solidFill>
                <a:latin typeface="Arial" pitchFamily="34" charset="0"/>
                <a:ea typeface="ＭＳ Ｐゴシック" pitchFamily="34" charset="-128"/>
                <a:cs typeface="Arial" pitchFamily="34" charset="0"/>
              </a:rPr>
              <a:t>The Story Creation Process follows a Kanban-XP model</a:t>
            </a:r>
          </a:p>
          <a:p>
            <a:pPr marL="342900" indent="-342900">
              <a:buClr>
                <a:srgbClr val="FF6600"/>
              </a:buClr>
              <a:buFont typeface="Arial"/>
              <a:buChar char="•"/>
            </a:pPr>
            <a:r>
              <a:rPr lang="en-US" sz="1800" kern="1200" dirty="0">
                <a:solidFill>
                  <a:srgbClr val="00B050"/>
                </a:solidFill>
                <a:latin typeface="Arial" pitchFamily="34" charset="0"/>
                <a:ea typeface="ＭＳ Ｐゴシック" pitchFamily="34" charset="-128"/>
                <a:cs typeface="Arial" pitchFamily="34" charset="0"/>
              </a:rPr>
              <a:t>Product Owner Proxy role – used with integrated teams</a:t>
            </a:r>
          </a:p>
          <a:p>
            <a:pPr marL="342900" indent="-342900">
              <a:buClr>
                <a:srgbClr val="FF6600"/>
              </a:buClr>
              <a:buFont typeface="Arial"/>
              <a:buChar char="•"/>
            </a:pPr>
            <a:r>
              <a:rPr lang="en-US" sz="1800" kern="1200" dirty="0">
                <a:solidFill>
                  <a:srgbClr val="00B050"/>
                </a:solidFill>
                <a:latin typeface="Arial" pitchFamily="34" charset="0"/>
                <a:ea typeface="ＭＳ Ｐゴシック" pitchFamily="34" charset="-128"/>
                <a:cs typeface="Arial" pitchFamily="34" charset="0"/>
              </a:rPr>
              <a:t>Producer-consumer model and the role of metrics in decision support</a:t>
            </a:r>
          </a:p>
          <a:p>
            <a:pPr marL="342900" indent="-342900">
              <a:buClr>
                <a:srgbClr val="FF6600"/>
              </a:buClr>
              <a:buFont typeface="Arial"/>
              <a:buChar char="•"/>
            </a:pPr>
            <a:r>
              <a:rPr lang="en-US" sz="1800" kern="1200" dirty="0">
                <a:solidFill>
                  <a:srgbClr val="00B050"/>
                </a:solidFill>
                <a:latin typeface="Arial" pitchFamily="34" charset="0"/>
                <a:ea typeface="ＭＳ Ｐゴシック" pitchFamily="34" charset="-128"/>
                <a:cs typeface="Arial" pitchFamily="34" charset="0"/>
              </a:rPr>
              <a:t>Three explicit types of estimation: Balanced Estimation(SM), Story Estimation and Task Estimation</a:t>
            </a:r>
          </a:p>
          <a:p>
            <a:pPr marL="342900" indent="-342900">
              <a:buClr>
                <a:srgbClr val="FF6600"/>
              </a:buClr>
              <a:buFont typeface="Arial"/>
              <a:buChar char="•"/>
            </a:pPr>
            <a:r>
              <a:rPr lang="en-US" sz="1800" kern="1200" dirty="0">
                <a:solidFill>
                  <a:srgbClr val="00B050"/>
                </a:solidFill>
                <a:latin typeface="Arial" pitchFamily="34" charset="0"/>
                <a:ea typeface="ＭＳ Ｐゴシック" pitchFamily="34" charset="-128"/>
                <a:cs typeface="Arial" pitchFamily="34" charset="0"/>
              </a:rPr>
              <a:t>Separation of estimation from Iteration Planning</a:t>
            </a:r>
          </a:p>
          <a:p>
            <a:pPr marL="342900" indent="-342900">
              <a:buClr>
                <a:srgbClr val="FF6600"/>
              </a:buClr>
              <a:buFont typeface="Arial"/>
              <a:buChar char="•"/>
            </a:pPr>
            <a:r>
              <a:rPr lang="en-US" sz="1800" kern="1200" dirty="0">
                <a:solidFill>
                  <a:srgbClr val="00B050"/>
                </a:solidFill>
                <a:latin typeface="Arial" pitchFamily="34" charset="0"/>
                <a:ea typeface="ＭＳ Ｐゴシック" pitchFamily="34" charset="-128"/>
                <a:cs typeface="Arial" pitchFamily="34" charset="0"/>
              </a:rPr>
              <a:t>Addition of Forecasting meetings</a:t>
            </a:r>
          </a:p>
          <a:p>
            <a:endParaRPr lang="en-US" dirty="0">
              <a:latin typeface="Lucida Grande"/>
            </a:endParaRPr>
          </a:p>
          <a:p>
            <a:pPr indent="0" algn="ctr"/>
            <a:r>
              <a:rPr lang="en-US" sz="2000" b="1" kern="1200" dirty="0">
                <a:solidFill>
                  <a:srgbClr val="00B050"/>
                </a:solidFill>
                <a:latin typeface="Arial" pitchFamily="34" charset="0"/>
                <a:ea typeface="ＭＳ Ｐゴシック" pitchFamily="34" charset="-128"/>
                <a:cs typeface="Arial" pitchFamily="34" charset="0"/>
              </a:rPr>
              <a:t>A primary benefit is that </a:t>
            </a:r>
            <a:r>
              <a:rPr lang="en-US" sz="2000" b="1" i="1" kern="1200" dirty="0">
                <a:solidFill>
                  <a:srgbClr val="00B050"/>
                </a:solidFill>
                <a:latin typeface="Arial" pitchFamily="34" charset="0"/>
                <a:ea typeface="ＭＳ Ｐゴシック" pitchFamily="34" charset="-128"/>
                <a:cs typeface="Arial" pitchFamily="34" charset="0"/>
              </a:rPr>
              <a:t>Daikibo</a:t>
            </a:r>
            <a:r>
              <a:rPr lang="en-US" sz="2000" b="1" kern="1200" dirty="0">
                <a:solidFill>
                  <a:srgbClr val="00B050"/>
                </a:solidFill>
                <a:latin typeface="Arial" pitchFamily="34" charset="0"/>
                <a:ea typeface="ＭＳ Ｐゴシック" pitchFamily="34" charset="-128"/>
                <a:cs typeface="Arial" pitchFamily="34" charset="0"/>
              </a:rPr>
              <a:t> has been designed to be scalable and enable distributed/integrated agile teams to be successful.</a:t>
            </a:r>
          </a:p>
        </p:txBody>
      </p:sp>
    </p:spTree>
    <p:extLst>
      <p:ext uri="{BB962C8B-B14F-4D97-AF65-F5344CB8AC3E}">
        <p14:creationId xmlns:p14="http://schemas.microsoft.com/office/powerpoint/2010/main" val="9398445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or Integrated Scrums?</a:t>
            </a:r>
            <a:endParaRPr lang="en-US" dirty="0"/>
          </a:p>
        </p:txBody>
      </p:sp>
      <p:sp>
        <p:nvSpPr>
          <p:cNvPr id="4" name="Slide Number Placeholder 3"/>
          <p:cNvSpPr>
            <a:spLocks noGrp="1"/>
          </p:cNvSpPr>
          <p:nvPr>
            <p:ph type="sldNum" sz="quarter" idx="10"/>
          </p:nvPr>
        </p:nvSpPr>
        <p:spPr>
          <a:prstGeom prst="rect">
            <a:avLst/>
          </a:prstGeom>
        </p:spPr>
        <p:txBody>
          <a:bodyPr/>
          <a:lstStyle/>
          <a:p>
            <a:pPr>
              <a:buNone/>
              <a:defRPr/>
            </a:pPr>
            <a:fld id="{F981D154-657F-4977-9E16-BEA23DC28A30}" type="slidenum">
              <a:rPr lang="en-US" smtClean="0"/>
              <a:pPr>
                <a:buNone/>
                <a:defRPr/>
              </a:pPr>
              <a:t>54</a:t>
            </a:fld>
            <a:endParaRPr lang="en-US" dirty="0"/>
          </a:p>
        </p:txBody>
      </p:sp>
      <p:sp>
        <p:nvSpPr>
          <p:cNvPr id="3" name="Content Placeholder 2"/>
          <p:cNvSpPr>
            <a:spLocks noGrp="1"/>
          </p:cNvSpPr>
          <p:nvPr>
            <p:ph idx="4294967295"/>
          </p:nvPr>
        </p:nvSpPr>
        <p:spPr>
          <a:xfrm>
            <a:off x="124153" y="2286963"/>
            <a:ext cx="8686800" cy="3746500"/>
          </a:xfrm>
          <a:prstGeom prst="rect">
            <a:avLst/>
          </a:prstGeom>
          <a:solidFill>
            <a:srgbClr val="FFFFFF"/>
          </a:solidFill>
        </p:spPr>
        <p:txBody>
          <a:bodyPr/>
          <a:lstStyle/>
          <a:p>
            <a:pPr marL="285750" indent="-285750">
              <a:buClr>
                <a:srgbClr val="00B050"/>
              </a:buClr>
              <a:buFont typeface="Wingdings" charset="2"/>
              <a:buChar char="ü"/>
            </a:pPr>
            <a:r>
              <a:rPr lang="en-US" b="1" i="1" kern="1200" dirty="0">
                <a:solidFill>
                  <a:srgbClr val="00B050"/>
                </a:solidFill>
                <a:latin typeface="Arial" pitchFamily="34" charset="0"/>
                <a:ea typeface="ＭＳ Ｐゴシック" pitchFamily="34" charset="-128"/>
                <a:cs typeface="Arial" pitchFamily="34" charset="0"/>
              </a:rPr>
              <a:t>Can a fully distributed scrum team be just as productive as a scrum team in the same room?</a:t>
            </a:r>
          </a:p>
          <a:p>
            <a:pPr marL="0" indent="0">
              <a:buClr>
                <a:srgbClr val="FF6600"/>
              </a:buClr>
              <a:buNone/>
            </a:pPr>
            <a:endParaRPr lang="en-US" b="1" dirty="0" smtClean="0">
              <a:latin typeface="Lucida Grande"/>
            </a:endParaRPr>
          </a:p>
          <a:p>
            <a:pPr marL="0" indent="0">
              <a:buClr>
                <a:srgbClr val="FF6600"/>
              </a:buClr>
              <a:buNone/>
            </a:pPr>
            <a:endParaRPr lang="en-US" b="1" dirty="0" smtClean="0">
              <a:latin typeface="Lucida Grande"/>
            </a:endParaRPr>
          </a:p>
          <a:p>
            <a:pPr marL="285750" indent="-285750">
              <a:lnSpc>
                <a:spcPct val="100000"/>
              </a:lnSpc>
              <a:buClr>
                <a:srgbClr val="00B050"/>
              </a:buClr>
              <a:buFont typeface="Wingdings" charset="2"/>
              <a:buChar char="ü"/>
            </a:pPr>
            <a:r>
              <a:rPr lang="en-US" b="1" i="1" kern="1200" dirty="0">
                <a:solidFill>
                  <a:srgbClr val="00B050"/>
                </a:solidFill>
                <a:latin typeface="Arial" pitchFamily="34" charset="0"/>
                <a:ea typeface="ＭＳ Ｐゴシック" pitchFamily="34" charset="-128"/>
                <a:cs typeface="Arial" pitchFamily="34" charset="0"/>
              </a:rPr>
              <a:t>Can large enterprise implementations with fully distributed Scrum teams be just as productive as one with all teams in the same location?</a:t>
            </a:r>
          </a:p>
        </p:txBody>
      </p:sp>
      <p:sp>
        <p:nvSpPr>
          <p:cNvPr id="6" name="Rectangle 5"/>
          <p:cNvSpPr/>
          <p:nvPr/>
        </p:nvSpPr>
        <p:spPr>
          <a:xfrm>
            <a:off x="3710325" y="3049463"/>
            <a:ext cx="1514457" cy="769441"/>
          </a:xfrm>
          <a:prstGeom prst="rect">
            <a:avLst/>
          </a:prstGeom>
          <a:noFill/>
        </p:spPr>
        <p:txBody>
          <a:bodyPr wrap="none" lIns="91440" tIns="45720" rIns="91440" bIns="45720">
            <a:spAutoFit/>
          </a:bodyPr>
          <a:lstStyle/>
          <a:p>
            <a:pPr algn="ctr">
              <a:buNone/>
            </a:pPr>
            <a:r>
              <a:rPr lang="en-US" sz="4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YES!</a:t>
            </a:r>
            <a:endParaRPr lang="en-US" sz="44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Rectangle 6"/>
          <p:cNvSpPr/>
          <p:nvPr/>
        </p:nvSpPr>
        <p:spPr>
          <a:xfrm>
            <a:off x="3710325" y="5035823"/>
            <a:ext cx="1514457" cy="769441"/>
          </a:xfrm>
          <a:prstGeom prst="rect">
            <a:avLst/>
          </a:prstGeom>
          <a:noFill/>
        </p:spPr>
        <p:txBody>
          <a:bodyPr wrap="none" lIns="91440" tIns="45720" rIns="91440" bIns="45720">
            <a:spAutoFit/>
          </a:bodyPr>
          <a:lstStyle/>
          <a:p>
            <a:pPr algn="ctr">
              <a:buNone/>
            </a:pPr>
            <a:r>
              <a:rPr lang="en-US" sz="4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YES!</a:t>
            </a:r>
            <a:endParaRPr lang="en-US" sz="44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124153" y="822960"/>
            <a:ext cx="8686800" cy="830997"/>
          </a:xfrm>
          <a:prstGeom prst="rect">
            <a:avLst/>
          </a:prstGeom>
        </p:spPr>
        <p:txBody>
          <a:bodyPr wrap="square">
            <a:spAutoFit/>
          </a:bodyPr>
          <a:lstStyle/>
          <a:p>
            <a:pPr marL="285750" indent="-285750" eaLnBrk="0" hangingPunct="0">
              <a:spcBef>
                <a:spcPct val="20000"/>
              </a:spcBef>
              <a:buClr>
                <a:srgbClr val="00B050"/>
              </a:buClr>
              <a:buFont typeface="Wingdings" charset="2"/>
              <a:buChar char="ü"/>
              <a:tabLst>
                <a:tab pos="1022350" algn="l"/>
              </a:tabLst>
            </a:pPr>
            <a:r>
              <a:rPr lang="en-US" i="1" dirty="0">
                <a:solidFill>
                  <a:srgbClr val="00B050"/>
                </a:solidFill>
                <a:latin typeface="Arial" pitchFamily="34" charset="0"/>
                <a:cs typeface="Arial" pitchFamily="34" charset="0"/>
              </a:rPr>
              <a:t>Must Agile teams work in the same room, face-to-face every day for the project to succeed?</a:t>
            </a:r>
          </a:p>
        </p:txBody>
      </p:sp>
      <p:sp>
        <p:nvSpPr>
          <p:cNvPr id="8" name="Rectangle 7"/>
          <p:cNvSpPr/>
          <p:nvPr/>
        </p:nvSpPr>
        <p:spPr>
          <a:xfrm>
            <a:off x="3858252" y="1579439"/>
            <a:ext cx="1218603" cy="769441"/>
          </a:xfrm>
          <a:prstGeom prst="rect">
            <a:avLst/>
          </a:prstGeom>
          <a:noFill/>
        </p:spPr>
        <p:txBody>
          <a:bodyPr wrap="none" lIns="91440" tIns="45720" rIns="91440" bIns="45720">
            <a:spAutoFit/>
          </a:bodyPr>
          <a:lstStyle/>
          <a:p>
            <a:pPr algn="ctr">
              <a:buNone/>
            </a:pPr>
            <a:r>
              <a:rPr lang="en-US" sz="4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NO!</a:t>
            </a:r>
            <a:endParaRPr lang="en-US" sz="44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6585818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51520" y="819147"/>
            <a:ext cx="8712968" cy="5274149"/>
          </a:xfrm>
          <a:prstGeom prst="rect">
            <a:avLst/>
          </a:prstGeom>
          <a:solidFill>
            <a:srgbClr val="00B0F0">
              <a:alpha val="6000"/>
            </a:srgbClr>
          </a:solidFill>
          <a:ln w="9525" cap="flat" cmpd="sng" algn="ctr">
            <a:solidFill>
              <a:srgbClr val="3D97B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12290" name="Rectangle 42"/>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fld id="{C13C650E-8549-4369-AC53-30AD9A5F81DD}" type="slidenum">
              <a:rPr lang="en-US" altLang="en-US" sz="1200" b="0" smtClean="0">
                <a:solidFill>
                  <a:srgbClr val="6DB23F"/>
                </a:solidFill>
                <a:latin typeface="Arial Black" pitchFamily="34" charset="0"/>
              </a:rPr>
              <a:pPr/>
              <a:t>55</a:t>
            </a:fld>
            <a:endParaRPr lang="en-US" altLang="en-US" sz="1200" b="0" smtClean="0">
              <a:latin typeface="Arial Black" pitchFamily="34" charset="0"/>
            </a:endParaRPr>
          </a:p>
        </p:txBody>
      </p:sp>
      <p:sp>
        <p:nvSpPr>
          <p:cNvPr id="2" name="Title 1"/>
          <p:cNvSpPr>
            <a:spLocks noGrp="1"/>
          </p:cNvSpPr>
          <p:nvPr>
            <p:ph type="title"/>
          </p:nvPr>
        </p:nvSpPr>
        <p:spPr>
          <a:xfrm>
            <a:off x="152400" y="242248"/>
            <a:ext cx="8610600" cy="522456"/>
          </a:xfrm>
        </p:spPr>
        <p:txBody>
          <a:bodyPr/>
          <a:lstStyle/>
          <a:p>
            <a:r>
              <a:rPr lang="en-US" dirty="0" smtClean="0">
                <a:latin typeface="Arial" panose="020B0604020202020204" pitchFamily="34" charset="0"/>
                <a:cs typeface="Arial" panose="020B0604020202020204" pitchFamily="34" charset="0"/>
              </a:rPr>
              <a:t>Key Learnings</a:t>
            </a:r>
            <a:endParaRPr lang="en-US" dirty="0">
              <a:latin typeface="Arial" panose="020B0604020202020204" pitchFamily="34" charset="0"/>
              <a:cs typeface="Arial" panose="020B0604020202020204" pitchFamily="34" charset="0"/>
            </a:endParaRPr>
          </a:p>
        </p:txBody>
      </p:sp>
      <p:sp>
        <p:nvSpPr>
          <p:cNvPr id="28" name="TextBox 27"/>
          <p:cNvSpPr txBox="1"/>
          <p:nvPr/>
        </p:nvSpPr>
        <p:spPr>
          <a:xfrm>
            <a:off x="1907704" y="980728"/>
            <a:ext cx="7056784" cy="1508105"/>
          </a:xfrm>
          <a:prstGeom prst="rect">
            <a:avLst/>
          </a:prstGeom>
          <a:noFill/>
        </p:spPr>
        <p:txBody>
          <a:bodyPr wrap="square" rtlCol="0">
            <a:spAutoFit/>
          </a:bodyPr>
          <a:lstStyle/>
          <a:p>
            <a:pPr>
              <a:spcBef>
                <a:spcPts val="1200"/>
              </a:spcBef>
            </a:pPr>
            <a:r>
              <a:rPr lang="en-US" sz="1800" b="0" kern="0" dirty="0">
                <a:solidFill>
                  <a:srgbClr val="3D97BB"/>
                </a:solidFill>
                <a:latin typeface="Arial" pitchFamily="34" charset="0"/>
                <a:cs typeface="Arial" pitchFamily="34" charset="0"/>
              </a:rPr>
              <a:t>Performing </a:t>
            </a:r>
            <a:r>
              <a:rPr lang="en-US" sz="1800" b="0" kern="0" dirty="0" smtClean="0">
                <a:solidFill>
                  <a:srgbClr val="3D97BB"/>
                </a:solidFill>
                <a:latin typeface="Arial" pitchFamily="34" charset="0"/>
                <a:cs typeface="Arial" pitchFamily="34" charset="0"/>
              </a:rPr>
              <a:t>large-scale distributed Agile/Scrum </a:t>
            </a:r>
            <a:r>
              <a:rPr lang="en-US" sz="1800" b="0" kern="0" dirty="0">
                <a:solidFill>
                  <a:srgbClr val="3D97BB"/>
                </a:solidFill>
                <a:latin typeface="Arial" pitchFamily="34" charset="0"/>
                <a:cs typeface="Arial" pitchFamily="34" charset="0"/>
              </a:rPr>
              <a:t>successfully is </a:t>
            </a:r>
            <a:r>
              <a:rPr lang="en-US" sz="1800" b="0" kern="0" dirty="0" smtClean="0">
                <a:solidFill>
                  <a:srgbClr val="3D97BB"/>
                </a:solidFill>
                <a:latin typeface="Arial" pitchFamily="34" charset="0"/>
                <a:cs typeface="Arial" pitchFamily="34" charset="0"/>
              </a:rPr>
              <a:t>difficult</a:t>
            </a:r>
            <a:endParaRPr lang="en-US" sz="1800" b="0" kern="0" dirty="0">
              <a:solidFill>
                <a:srgbClr val="3D97BB"/>
              </a:solidFill>
              <a:latin typeface="Arial" pitchFamily="34" charset="0"/>
              <a:cs typeface="Arial" pitchFamily="34" charset="0"/>
            </a:endParaRPr>
          </a:p>
          <a:p>
            <a:pPr marL="742950" lvl="1" indent="-285750">
              <a:spcBef>
                <a:spcPts val="1200"/>
              </a:spcBef>
              <a:buFont typeface="Arial" panose="020B0604020202020204" pitchFamily="34" charset="0"/>
              <a:buChar char="•"/>
            </a:pPr>
            <a:r>
              <a:rPr lang="en-US" sz="1800" kern="0" dirty="0" smtClean="0">
                <a:solidFill>
                  <a:srgbClr val="3D97BB"/>
                </a:solidFill>
                <a:latin typeface="Arial" pitchFamily="34" charset="0"/>
                <a:cs typeface="Arial" pitchFamily="34" charset="0"/>
              </a:rPr>
              <a:t>Highly </a:t>
            </a:r>
            <a:r>
              <a:rPr lang="en-US" sz="1800" kern="0" dirty="0">
                <a:solidFill>
                  <a:srgbClr val="3D97BB"/>
                </a:solidFill>
                <a:latin typeface="Arial" pitchFamily="34" charset="0"/>
                <a:cs typeface="Arial" pitchFamily="34" charset="0"/>
              </a:rPr>
              <a:t>structured</a:t>
            </a:r>
            <a:r>
              <a:rPr lang="en-US" sz="1800" b="0" kern="0" dirty="0">
                <a:solidFill>
                  <a:srgbClr val="3D97BB"/>
                </a:solidFill>
                <a:latin typeface="Arial" pitchFamily="34" charset="0"/>
                <a:cs typeface="Arial" pitchFamily="34" charset="0"/>
              </a:rPr>
              <a:t> </a:t>
            </a:r>
          </a:p>
          <a:p>
            <a:pPr marL="801688" lvl="1" indent="-344488">
              <a:spcBef>
                <a:spcPts val="1200"/>
              </a:spcBef>
              <a:buFont typeface="Arial" pitchFamily="34" charset="0"/>
              <a:buChar char="•"/>
            </a:pPr>
            <a:r>
              <a:rPr lang="en-US" sz="1800" kern="0" dirty="0" smtClean="0">
                <a:solidFill>
                  <a:srgbClr val="3D97BB"/>
                </a:solidFill>
                <a:latin typeface="Arial" pitchFamily="34" charset="0"/>
                <a:cs typeface="Arial" pitchFamily="34" charset="0"/>
              </a:rPr>
              <a:t>More </a:t>
            </a:r>
            <a:r>
              <a:rPr lang="en-US" sz="1800" kern="0" dirty="0">
                <a:solidFill>
                  <a:srgbClr val="3D97BB"/>
                </a:solidFill>
                <a:latin typeface="Arial" pitchFamily="34" charset="0"/>
                <a:cs typeface="Arial" pitchFamily="34" charset="0"/>
              </a:rPr>
              <a:t>documentation </a:t>
            </a:r>
            <a:endParaRPr lang="en-US" sz="1800" kern="0" dirty="0" smtClean="0">
              <a:solidFill>
                <a:srgbClr val="3D97BB"/>
              </a:solidFill>
              <a:latin typeface="Arial" pitchFamily="34" charset="0"/>
              <a:cs typeface="Arial" pitchFamily="34" charset="0"/>
            </a:endParaRPr>
          </a:p>
        </p:txBody>
      </p:sp>
      <p:sp>
        <p:nvSpPr>
          <p:cNvPr id="5" name="Line 8"/>
          <p:cNvSpPr>
            <a:spLocks noChangeShapeType="1"/>
          </p:cNvSpPr>
          <p:nvPr/>
        </p:nvSpPr>
        <p:spPr bwMode="auto">
          <a:xfrm>
            <a:off x="1763688" y="980728"/>
            <a:ext cx="0" cy="1515051"/>
          </a:xfrm>
          <a:prstGeom prst="line">
            <a:avLst/>
          </a:prstGeom>
          <a:noFill/>
          <a:ln w="19050">
            <a:solidFill>
              <a:srgbClr val="3D97BB"/>
            </a:solidFill>
            <a:prstDash val="solid"/>
            <a:round/>
            <a:headEnd/>
            <a:tailEnd/>
          </a:ln>
        </p:spPr>
        <p:txBody>
          <a:bodyPr/>
          <a:lstStyle/>
          <a:p>
            <a:pPr fontAlgn="auto">
              <a:spcBef>
                <a:spcPts val="0"/>
              </a:spcBef>
              <a:spcAft>
                <a:spcPts val="0"/>
              </a:spcAft>
              <a:defRPr/>
            </a:pPr>
            <a:endParaRPr lang="en-US" dirty="0">
              <a:latin typeface="Calibri" pitchFamily="34" charset="0"/>
              <a:cs typeface="Calibri" pitchFamily="34" charset="0"/>
            </a:endParaRPr>
          </a:p>
        </p:txBody>
      </p:sp>
      <p:sp>
        <p:nvSpPr>
          <p:cNvPr id="6" name="TextBox 5"/>
          <p:cNvSpPr txBox="1"/>
          <p:nvPr/>
        </p:nvSpPr>
        <p:spPr>
          <a:xfrm>
            <a:off x="1907704" y="2924944"/>
            <a:ext cx="7056784" cy="830997"/>
          </a:xfrm>
          <a:prstGeom prst="rect">
            <a:avLst/>
          </a:prstGeom>
          <a:noFill/>
        </p:spPr>
        <p:txBody>
          <a:bodyPr wrap="square" rtlCol="0">
            <a:spAutoFit/>
          </a:bodyPr>
          <a:lstStyle/>
          <a:p>
            <a:pPr>
              <a:spcBef>
                <a:spcPts val="1200"/>
              </a:spcBef>
            </a:pPr>
            <a:r>
              <a:rPr lang="en-US" sz="1800" b="0" kern="0" dirty="0">
                <a:solidFill>
                  <a:srgbClr val="3D97BB"/>
                </a:solidFill>
                <a:latin typeface="Arial" pitchFamily="34" charset="0"/>
                <a:cs typeface="Arial" pitchFamily="34" charset="0"/>
              </a:rPr>
              <a:t>Follow an opportunistic approach to developing </a:t>
            </a:r>
            <a:r>
              <a:rPr lang="en-US" sz="1800" b="0" kern="0" dirty="0" smtClean="0">
                <a:solidFill>
                  <a:srgbClr val="3D97BB"/>
                </a:solidFill>
                <a:latin typeface="Arial" pitchFamily="34" charset="0"/>
                <a:cs typeface="Arial" pitchFamily="34" charset="0"/>
              </a:rPr>
              <a:t>functionality</a:t>
            </a:r>
          </a:p>
          <a:p>
            <a:pPr marL="742950" lvl="1" indent="-285750">
              <a:spcBef>
                <a:spcPts val="1200"/>
              </a:spcBef>
              <a:buFont typeface="Arial" panose="020B0604020202020204" pitchFamily="34" charset="0"/>
              <a:buChar char="•"/>
            </a:pPr>
            <a:r>
              <a:rPr lang="en-US" sz="1800" kern="0" dirty="0">
                <a:solidFill>
                  <a:srgbClr val="3D97BB"/>
                </a:solidFill>
                <a:latin typeface="Arial" pitchFamily="34" charset="0"/>
                <a:cs typeface="Arial" pitchFamily="34" charset="0"/>
              </a:rPr>
              <a:t>Release plans instead of project plans</a:t>
            </a:r>
            <a:endParaRPr lang="en-US" sz="1800" kern="0" dirty="0" smtClean="0">
              <a:solidFill>
                <a:srgbClr val="3D97BB"/>
              </a:solidFill>
              <a:latin typeface="Arial" pitchFamily="34" charset="0"/>
              <a:cs typeface="Arial" pitchFamily="34" charset="0"/>
            </a:endParaRPr>
          </a:p>
        </p:txBody>
      </p:sp>
      <p:sp>
        <p:nvSpPr>
          <p:cNvPr id="7" name="Line 8"/>
          <p:cNvSpPr>
            <a:spLocks noChangeShapeType="1"/>
          </p:cNvSpPr>
          <p:nvPr/>
        </p:nvSpPr>
        <p:spPr bwMode="auto">
          <a:xfrm>
            <a:off x="1763688" y="2826248"/>
            <a:ext cx="0" cy="1034800"/>
          </a:xfrm>
          <a:prstGeom prst="line">
            <a:avLst/>
          </a:prstGeom>
          <a:noFill/>
          <a:ln w="19050">
            <a:solidFill>
              <a:srgbClr val="3D97BB"/>
            </a:solidFill>
            <a:prstDash val="solid"/>
            <a:round/>
            <a:headEnd/>
            <a:tailEnd/>
          </a:ln>
        </p:spPr>
        <p:txBody>
          <a:bodyPr/>
          <a:lstStyle/>
          <a:p>
            <a:pPr fontAlgn="auto">
              <a:spcBef>
                <a:spcPts val="0"/>
              </a:spcBef>
              <a:spcAft>
                <a:spcPts val="0"/>
              </a:spcAft>
              <a:defRPr/>
            </a:pPr>
            <a:endParaRPr lang="en-US" dirty="0">
              <a:latin typeface="Calibri" pitchFamily="34" charset="0"/>
              <a:cs typeface="Calibri" pitchFamily="34" charset="0"/>
            </a:endParaRPr>
          </a:p>
        </p:txBody>
      </p:sp>
      <p:sp>
        <p:nvSpPr>
          <p:cNvPr id="8" name="TextBox 7"/>
          <p:cNvSpPr txBox="1"/>
          <p:nvPr/>
        </p:nvSpPr>
        <p:spPr>
          <a:xfrm>
            <a:off x="1907704" y="4293096"/>
            <a:ext cx="6840760" cy="1508105"/>
          </a:xfrm>
          <a:prstGeom prst="rect">
            <a:avLst/>
          </a:prstGeom>
          <a:noFill/>
        </p:spPr>
        <p:txBody>
          <a:bodyPr wrap="square" rtlCol="0">
            <a:spAutoFit/>
          </a:bodyPr>
          <a:lstStyle/>
          <a:p>
            <a:pPr>
              <a:spcBef>
                <a:spcPts val="1200"/>
              </a:spcBef>
            </a:pPr>
            <a:r>
              <a:rPr lang="en-US" sz="1800" b="0" kern="0" dirty="0">
                <a:solidFill>
                  <a:srgbClr val="3D97BB"/>
                </a:solidFill>
                <a:latin typeface="Arial" pitchFamily="34" charset="0"/>
                <a:cs typeface="Arial" pitchFamily="34" charset="0"/>
              </a:rPr>
              <a:t>Allow time for a team to learn and internalize its Agile </a:t>
            </a:r>
            <a:r>
              <a:rPr lang="en-US" sz="1800" b="0" kern="0" dirty="0" smtClean="0">
                <a:solidFill>
                  <a:srgbClr val="3D97BB"/>
                </a:solidFill>
                <a:latin typeface="Arial" pitchFamily="34" charset="0"/>
                <a:cs typeface="Arial" pitchFamily="34" charset="0"/>
              </a:rPr>
              <a:t>process</a:t>
            </a:r>
            <a:endParaRPr lang="en-US" sz="1800" b="0" kern="0" dirty="0">
              <a:solidFill>
                <a:srgbClr val="3D97BB"/>
              </a:solidFill>
              <a:latin typeface="Arial" pitchFamily="34" charset="0"/>
              <a:cs typeface="Arial" pitchFamily="34" charset="0"/>
            </a:endParaRPr>
          </a:p>
          <a:p>
            <a:pPr marL="742950" lvl="1" indent="-285750">
              <a:spcBef>
                <a:spcPts val="1200"/>
              </a:spcBef>
              <a:buFont typeface="Arial" panose="020B0604020202020204" pitchFamily="34" charset="0"/>
              <a:buChar char="•"/>
            </a:pPr>
            <a:r>
              <a:rPr lang="en-US" sz="1800" kern="0" dirty="0">
                <a:solidFill>
                  <a:srgbClr val="3D97BB"/>
                </a:solidFill>
                <a:latin typeface="Arial" pitchFamily="34" charset="0"/>
                <a:cs typeface="Arial" pitchFamily="34" charset="0"/>
              </a:rPr>
              <a:t>Know the 5+5 rule: it takes 5 iterations to learn what to do and 5 iterations to do it better</a:t>
            </a:r>
          </a:p>
          <a:p>
            <a:pPr marL="742950" lvl="1" indent="-285750">
              <a:spcBef>
                <a:spcPts val="1200"/>
              </a:spcBef>
              <a:buFont typeface="Arial" panose="020B0604020202020204" pitchFamily="34" charset="0"/>
              <a:buChar char="•"/>
            </a:pPr>
            <a:r>
              <a:rPr lang="en-US" sz="1800" kern="0" dirty="0">
                <a:solidFill>
                  <a:srgbClr val="3D97BB"/>
                </a:solidFill>
                <a:latin typeface="Arial" pitchFamily="34" charset="0"/>
                <a:cs typeface="Arial" pitchFamily="34" charset="0"/>
              </a:rPr>
              <a:t>Understand Shu – Ha - Ri</a:t>
            </a:r>
            <a:endParaRPr lang="en-US" sz="1800" kern="0" dirty="0" smtClean="0">
              <a:solidFill>
                <a:srgbClr val="3D97BB"/>
              </a:solidFill>
              <a:latin typeface="Arial" pitchFamily="34" charset="0"/>
              <a:cs typeface="Arial" pitchFamily="34" charset="0"/>
            </a:endParaRPr>
          </a:p>
        </p:txBody>
      </p:sp>
      <p:sp>
        <p:nvSpPr>
          <p:cNvPr id="9" name="Line 8"/>
          <p:cNvSpPr>
            <a:spLocks noChangeShapeType="1"/>
          </p:cNvSpPr>
          <p:nvPr/>
        </p:nvSpPr>
        <p:spPr bwMode="auto">
          <a:xfrm>
            <a:off x="1763688" y="4210716"/>
            <a:ext cx="0" cy="1666556"/>
          </a:xfrm>
          <a:prstGeom prst="line">
            <a:avLst/>
          </a:prstGeom>
          <a:noFill/>
          <a:ln w="19050">
            <a:solidFill>
              <a:srgbClr val="3D97BB"/>
            </a:solidFill>
            <a:prstDash val="solid"/>
            <a:round/>
            <a:headEnd/>
            <a:tailEnd/>
          </a:ln>
        </p:spPr>
        <p:txBody>
          <a:bodyPr/>
          <a:lstStyle/>
          <a:p>
            <a:pPr fontAlgn="auto">
              <a:spcBef>
                <a:spcPts val="0"/>
              </a:spcBef>
              <a:spcAft>
                <a:spcPts val="0"/>
              </a:spcAft>
              <a:defRPr/>
            </a:pPr>
            <a:endParaRPr lang="en-US" dirty="0">
              <a:latin typeface="Calibri" pitchFamily="34" charset="0"/>
              <a:cs typeface="Calibri" pitchFamily="34" charset="0"/>
            </a:endParaRPr>
          </a:p>
        </p:txBody>
      </p:sp>
      <p:sp>
        <p:nvSpPr>
          <p:cNvPr id="10" name="Line 8"/>
          <p:cNvSpPr>
            <a:spLocks noChangeShapeType="1"/>
          </p:cNvSpPr>
          <p:nvPr/>
        </p:nvSpPr>
        <p:spPr bwMode="auto">
          <a:xfrm flipH="1">
            <a:off x="272886" y="2648179"/>
            <a:ext cx="8683701" cy="0"/>
          </a:xfrm>
          <a:prstGeom prst="line">
            <a:avLst/>
          </a:prstGeom>
          <a:noFill/>
          <a:ln w="12700">
            <a:solidFill>
              <a:schemeClr val="bg1">
                <a:lumMod val="65000"/>
                <a:alpha val="50000"/>
              </a:schemeClr>
            </a:solidFill>
            <a:prstDash val="solid"/>
            <a:round/>
            <a:headEnd/>
            <a:tailEnd/>
          </a:ln>
        </p:spPr>
        <p:txBody>
          <a:bodyPr/>
          <a:lstStyle/>
          <a:p>
            <a:pPr fontAlgn="auto">
              <a:spcBef>
                <a:spcPts val="0"/>
              </a:spcBef>
              <a:spcAft>
                <a:spcPts val="0"/>
              </a:spcAft>
              <a:defRPr/>
            </a:pPr>
            <a:endParaRPr lang="en-US" dirty="0">
              <a:latin typeface="Calibri" pitchFamily="34" charset="0"/>
              <a:cs typeface="Calibri" pitchFamily="34" charset="0"/>
            </a:endParaRPr>
          </a:p>
        </p:txBody>
      </p:sp>
      <p:sp>
        <p:nvSpPr>
          <p:cNvPr id="11" name="Line 8"/>
          <p:cNvSpPr>
            <a:spLocks noChangeShapeType="1"/>
          </p:cNvSpPr>
          <p:nvPr/>
        </p:nvSpPr>
        <p:spPr bwMode="auto">
          <a:xfrm flipH="1">
            <a:off x="280787" y="4005064"/>
            <a:ext cx="8683701" cy="0"/>
          </a:xfrm>
          <a:prstGeom prst="line">
            <a:avLst/>
          </a:prstGeom>
          <a:noFill/>
          <a:ln w="12700">
            <a:solidFill>
              <a:schemeClr val="bg1">
                <a:lumMod val="65000"/>
                <a:alpha val="50000"/>
              </a:schemeClr>
            </a:solidFill>
            <a:prstDash val="solid"/>
            <a:round/>
            <a:headEnd/>
            <a:tailEnd/>
          </a:ln>
        </p:spPr>
        <p:txBody>
          <a:bodyPr/>
          <a:lstStyle/>
          <a:p>
            <a:pPr fontAlgn="auto">
              <a:spcBef>
                <a:spcPts val="0"/>
              </a:spcBef>
              <a:spcAft>
                <a:spcPts val="0"/>
              </a:spcAft>
              <a:defRPr/>
            </a:pPr>
            <a:endParaRPr lang="en-US" dirty="0">
              <a:latin typeface="Calibri" pitchFamily="34" charset="0"/>
              <a:cs typeface="Calibri" pitchFamily="34" charset="0"/>
            </a:endParaRPr>
          </a:p>
        </p:txBody>
      </p:sp>
      <p:sp>
        <p:nvSpPr>
          <p:cNvPr id="14" name="Freeform 32"/>
          <p:cNvSpPr>
            <a:spLocks noEditPoints="1"/>
          </p:cNvSpPr>
          <p:nvPr/>
        </p:nvSpPr>
        <p:spPr bwMode="auto">
          <a:xfrm>
            <a:off x="547451" y="1469274"/>
            <a:ext cx="568165" cy="663582"/>
          </a:xfrm>
          <a:custGeom>
            <a:avLst/>
            <a:gdLst>
              <a:gd name="T0" fmla="*/ 0 w 92"/>
              <a:gd name="T1" fmla="*/ 2147483647 h 107"/>
              <a:gd name="T2" fmla="*/ 2147483647 w 92"/>
              <a:gd name="T3" fmla="*/ 2147483647 h 107"/>
              <a:gd name="T4" fmla="*/ 2147483647 w 92"/>
              <a:gd name="T5" fmla="*/ 2147483647 h 107"/>
              <a:gd name="T6" fmla="*/ 0 w 92"/>
              <a:gd name="T7" fmla="*/ 2147483647 h 107"/>
              <a:gd name="T8" fmla="*/ 0 w 92"/>
              <a:gd name="T9" fmla="*/ 2147483647 h 107"/>
              <a:gd name="T10" fmla="*/ 2147483647 w 92"/>
              <a:gd name="T11" fmla="*/ 2147483647 h 107"/>
              <a:gd name="T12" fmla="*/ 2147483647 w 92"/>
              <a:gd name="T13" fmla="*/ 2147483647 h 107"/>
              <a:gd name="T14" fmla="*/ 2147483647 w 92"/>
              <a:gd name="T15" fmla="*/ 2147483647 h 107"/>
              <a:gd name="T16" fmla="*/ 2147483647 w 92"/>
              <a:gd name="T17" fmla="*/ 2147483647 h 107"/>
              <a:gd name="T18" fmla="*/ 2147483647 w 92"/>
              <a:gd name="T19" fmla="*/ 2147483647 h 107"/>
              <a:gd name="T20" fmla="*/ 2147483647 w 92"/>
              <a:gd name="T21" fmla="*/ 2147483647 h 107"/>
              <a:gd name="T22" fmla="*/ 2147483647 w 92"/>
              <a:gd name="T23" fmla="*/ 2147483647 h 107"/>
              <a:gd name="T24" fmla="*/ 2147483647 w 92"/>
              <a:gd name="T25" fmla="*/ 2147483647 h 107"/>
              <a:gd name="T26" fmla="*/ 2147483647 w 92"/>
              <a:gd name="T27" fmla="*/ 2147483647 h 107"/>
              <a:gd name="T28" fmla="*/ 2147483647 w 92"/>
              <a:gd name="T29" fmla="*/ 2147483647 h 107"/>
              <a:gd name="T30" fmla="*/ 2147483647 w 92"/>
              <a:gd name="T31" fmla="*/ 2147483647 h 107"/>
              <a:gd name="T32" fmla="*/ 2147483647 w 92"/>
              <a:gd name="T33" fmla="*/ 2147483647 h 107"/>
              <a:gd name="T34" fmla="*/ 2147483647 w 92"/>
              <a:gd name="T35" fmla="*/ 2147483647 h 107"/>
              <a:gd name="T36" fmla="*/ 2147483647 w 92"/>
              <a:gd name="T37" fmla="*/ 2147483647 h 107"/>
              <a:gd name="T38" fmla="*/ 2147483647 w 92"/>
              <a:gd name="T39" fmla="*/ 2147483647 h 107"/>
              <a:gd name="T40" fmla="*/ 2147483647 w 92"/>
              <a:gd name="T41" fmla="*/ 2147483647 h 107"/>
              <a:gd name="T42" fmla="*/ 2147483647 w 92"/>
              <a:gd name="T43" fmla="*/ 2147483647 h 107"/>
              <a:gd name="T44" fmla="*/ 2147483647 w 92"/>
              <a:gd name="T45" fmla="*/ 2147483647 h 107"/>
              <a:gd name="T46" fmla="*/ 2147483647 w 92"/>
              <a:gd name="T47" fmla="*/ 2147483647 h 107"/>
              <a:gd name="T48" fmla="*/ 2147483647 w 92"/>
              <a:gd name="T49" fmla="*/ 2147483647 h 107"/>
              <a:gd name="T50" fmla="*/ 2147483647 w 92"/>
              <a:gd name="T51" fmla="*/ 2147483647 h 107"/>
              <a:gd name="T52" fmla="*/ 2147483647 w 92"/>
              <a:gd name="T53" fmla="*/ 2147483647 h 107"/>
              <a:gd name="T54" fmla="*/ 2147483647 w 92"/>
              <a:gd name="T55" fmla="*/ 2147483647 h 107"/>
              <a:gd name="T56" fmla="*/ 2147483647 w 92"/>
              <a:gd name="T57" fmla="*/ 2147483647 h 107"/>
              <a:gd name="T58" fmla="*/ 2147483647 w 92"/>
              <a:gd name="T59" fmla="*/ 2147483647 h 107"/>
              <a:gd name="T60" fmla="*/ 2147483647 w 92"/>
              <a:gd name="T61" fmla="*/ 2147483647 h 107"/>
              <a:gd name="T62" fmla="*/ 2147483647 w 92"/>
              <a:gd name="T63" fmla="*/ 2147483647 h 107"/>
              <a:gd name="T64" fmla="*/ 2147483647 w 92"/>
              <a:gd name="T65" fmla="*/ 2147483647 h 107"/>
              <a:gd name="T66" fmla="*/ 2147483647 w 92"/>
              <a:gd name="T67" fmla="*/ 2147483647 h 107"/>
              <a:gd name="T68" fmla="*/ 2147483647 w 92"/>
              <a:gd name="T69" fmla="*/ 2147483647 h 107"/>
              <a:gd name="T70" fmla="*/ 2147483647 w 92"/>
              <a:gd name="T71" fmla="*/ 2147483647 h 107"/>
              <a:gd name="T72" fmla="*/ 2147483647 w 92"/>
              <a:gd name="T73" fmla="*/ 2147483647 h 107"/>
              <a:gd name="T74" fmla="*/ 2147483647 w 92"/>
              <a:gd name="T75" fmla="*/ 2147483647 h 107"/>
              <a:gd name="T76" fmla="*/ 2147483647 w 92"/>
              <a:gd name="T77" fmla="*/ 2147483647 h 107"/>
              <a:gd name="T78" fmla="*/ 2147483647 w 92"/>
              <a:gd name="T79" fmla="*/ 2147483647 h 107"/>
              <a:gd name="T80" fmla="*/ 2147483647 w 92"/>
              <a:gd name="T81" fmla="*/ 2147483647 h 107"/>
              <a:gd name="T82" fmla="*/ 2147483647 w 92"/>
              <a:gd name="T83" fmla="*/ 2147483647 h 107"/>
              <a:gd name="T84" fmla="*/ 2147483647 w 92"/>
              <a:gd name="T85" fmla="*/ 2147483647 h 107"/>
              <a:gd name="T86" fmla="*/ 2147483647 w 92"/>
              <a:gd name="T87" fmla="*/ 2147483647 h 107"/>
              <a:gd name="T88" fmla="*/ 2147483647 w 92"/>
              <a:gd name="T89" fmla="*/ 2147483647 h 107"/>
              <a:gd name="T90" fmla="*/ 2147483647 w 92"/>
              <a:gd name="T91" fmla="*/ 2147483647 h 107"/>
              <a:gd name="T92" fmla="*/ 2147483647 w 92"/>
              <a:gd name="T93" fmla="*/ 2147483647 h 107"/>
              <a:gd name="T94" fmla="*/ 2147483647 w 92"/>
              <a:gd name="T95" fmla="*/ 2147483647 h 107"/>
              <a:gd name="T96" fmla="*/ 2147483647 w 92"/>
              <a:gd name="T97" fmla="*/ 2147483647 h 107"/>
              <a:gd name="T98" fmla="*/ 2147483647 w 92"/>
              <a:gd name="T99" fmla="*/ 2147483647 h 107"/>
              <a:gd name="T100" fmla="*/ 2147483647 w 92"/>
              <a:gd name="T101" fmla="*/ 2147483647 h 107"/>
              <a:gd name="T102" fmla="*/ 2147483647 w 92"/>
              <a:gd name="T103" fmla="*/ 2147483647 h 1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2" h="107">
                <a:moveTo>
                  <a:pt x="0" y="103"/>
                </a:moveTo>
                <a:cubicBezTo>
                  <a:pt x="40" y="103"/>
                  <a:pt x="40" y="103"/>
                  <a:pt x="40" y="103"/>
                </a:cubicBezTo>
                <a:cubicBezTo>
                  <a:pt x="40" y="95"/>
                  <a:pt x="40" y="95"/>
                  <a:pt x="40" y="95"/>
                </a:cubicBezTo>
                <a:cubicBezTo>
                  <a:pt x="0" y="95"/>
                  <a:pt x="0" y="95"/>
                  <a:pt x="0" y="95"/>
                </a:cubicBezTo>
                <a:lnTo>
                  <a:pt x="0" y="103"/>
                </a:lnTo>
                <a:close/>
                <a:moveTo>
                  <a:pt x="92" y="99"/>
                </a:moveTo>
                <a:cubicBezTo>
                  <a:pt x="80" y="91"/>
                  <a:pt x="80" y="91"/>
                  <a:pt x="80" y="91"/>
                </a:cubicBezTo>
                <a:cubicBezTo>
                  <a:pt x="80" y="95"/>
                  <a:pt x="80" y="95"/>
                  <a:pt x="80" y="95"/>
                </a:cubicBezTo>
                <a:cubicBezTo>
                  <a:pt x="63" y="95"/>
                  <a:pt x="63" y="95"/>
                  <a:pt x="63" y="95"/>
                </a:cubicBezTo>
                <a:cubicBezTo>
                  <a:pt x="69" y="90"/>
                  <a:pt x="74" y="82"/>
                  <a:pt x="74" y="73"/>
                </a:cubicBezTo>
                <a:cubicBezTo>
                  <a:pt x="74" y="58"/>
                  <a:pt x="63" y="46"/>
                  <a:pt x="49" y="43"/>
                </a:cubicBezTo>
                <a:cubicBezTo>
                  <a:pt x="49" y="43"/>
                  <a:pt x="49" y="43"/>
                  <a:pt x="49" y="43"/>
                </a:cubicBezTo>
                <a:cubicBezTo>
                  <a:pt x="43" y="42"/>
                  <a:pt x="43" y="42"/>
                  <a:pt x="43" y="42"/>
                </a:cubicBezTo>
                <a:cubicBezTo>
                  <a:pt x="42" y="42"/>
                  <a:pt x="42" y="42"/>
                  <a:pt x="41" y="42"/>
                </a:cubicBezTo>
                <a:cubicBezTo>
                  <a:pt x="31" y="45"/>
                  <a:pt x="21" y="40"/>
                  <a:pt x="18" y="30"/>
                </a:cubicBezTo>
                <a:cubicBezTo>
                  <a:pt x="15" y="21"/>
                  <a:pt x="21" y="11"/>
                  <a:pt x="30" y="8"/>
                </a:cubicBezTo>
                <a:cubicBezTo>
                  <a:pt x="40" y="5"/>
                  <a:pt x="50" y="10"/>
                  <a:pt x="53" y="20"/>
                </a:cubicBezTo>
                <a:cubicBezTo>
                  <a:pt x="53" y="21"/>
                  <a:pt x="54" y="23"/>
                  <a:pt x="54" y="24"/>
                </a:cubicBezTo>
                <a:cubicBezTo>
                  <a:pt x="48" y="23"/>
                  <a:pt x="48" y="23"/>
                  <a:pt x="48" y="23"/>
                </a:cubicBezTo>
                <a:cubicBezTo>
                  <a:pt x="52" y="34"/>
                  <a:pt x="52" y="34"/>
                  <a:pt x="52" y="34"/>
                </a:cubicBezTo>
                <a:cubicBezTo>
                  <a:pt x="55" y="33"/>
                  <a:pt x="55" y="33"/>
                  <a:pt x="55" y="33"/>
                </a:cubicBezTo>
                <a:cubicBezTo>
                  <a:pt x="56" y="33"/>
                  <a:pt x="56" y="33"/>
                  <a:pt x="56" y="33"/>
                </a:cubicBezTo>
                <a:cubicBezTo>
                  <a:pt x="57" y="33"/>
                  <a:pt x="57" y="32"/>
                  <a:pt x="57" y="32"/>
                </a:cubicBezTo>
                <a:cubicBezTo>
                  <a:pt x="64" y="27"/>
                  <a:pt x="64" y="27"/>
                  <a:pt x="64" y="27"/>
                </a:cubicBezTo>
                <a:cubicBezTo>
                  <a:pt x="58" y="25"/>
                  <a:pt x="58" y="25"/>
                  <a:pt x="58" y="25"/>
                </a:cubicBezTo>
                <a:cubicBezTo>
                  <a:pt x="58" y="23"/>
                  <a:pt x="57" y="21"/>
                  <a:pt x="57" y="19"/>
                </a:cubicBezTo>
                <a:cubicBezTo>
                  <a:pt x="53" y="7"/>
                  <a:pt x="41" y="0"/>
                  <a:pt x="29" y="4"/>
                </a:cubicBezTo>
                <a:cubicBezTo>
                  <a:pt x="17" y="8"/>
                  <a:pt x="11" y="20"/>
                  <a:pt x="15" y="32"/>
                </a:cubicBezTo>
                <a:cubicBezTo>
                  <a:pt x="17" y="39"/>
                  <a:pt x="23" y="45"/>
                  <a:pt x="29" y="47"/>
                </a:cubicBezTo>
                <a:cubicBezTo>
                  <a:pt x="20" y="52"/>
                  <a:pt x="14" y="62"/>
                  <a:pt x="14" y="73"/>
                </a:cubicBezTo>
                <a:cubicBezTo>
                  <a:pt x="14" y="76"/>
                  <a:pt x="15" y="79"/>
                  <a:pt x="16" y="82"/>
                </a:cubicBezTo>
                <a:cubicBezTo>
                  <a:pt x="8" y="87"/>
                  <a:pt x="8" y="87"/>
                  <a:pt x="8" y="87"/>
                </a:cubicBezTo>
                <a:cubicBezTo>
                  <a:pt x="20" y="90"/>
                  <a:pt x="20" y="90"/>
                  <a:pt x="20" y="90"/>
                </a:cubicBezTo>
                <a:cubicBezTo>
                  <a:pt x="20" y="90"/>
                  <a:pt x="20" y="91"/>
                  <a:pt x="21" y="91"/>
                </a:cubicBezTo>
                <a:cubicBezTo>
                  <a:pt x="22" y="90"/>
                  <a:pt x="22" y="90"/>
                  <a:pt x="22" y="90"/>
                </a:cubicBezTo>
                <a:cubicBezTo>
                  <a:pt x="26" y="91"/>
                  <a:pt x="26" y="91"/>
                  <a:pt x="26" y="91"/>
                </a:cubicBezTo>
                <a:cubicBezTo>
                  <a:pt x="28" y="75"/>
                  <a:pt x="28" y="75"/>
                  <a:pt x="28" y="75"/>
                </a:cubicBezTo>
                <a:cubicBezTo>
                  <a:pt x="21" y="79"/>
                  <a:pt x="21" y="79"/>
                  <a:pt x="21" y="79"/>
                </a:cubicBezTo>
                <a:cubicBezTo>
                  <a:pt x="20" y="77"/>
                  <a:pt x="20" y="75"/>
                  <a:pt x="20" y="72"/>
                </a:cubicBezTo>
                <a:cubicBezTo>
                  <a:pt x="20" y="59"/>
                  <a:pt x="31" y="48"/>
                  <a:pt x="44" y="48"/>
                </a:cubicBezTo>
                <a:cubicBezTo>
                  <a:pt x="57" y="48"/>
                  <a:pt x="68" y="59"/>
                  <a:pt x="68" y="72"/>
                </a:cubicBezTo>
                <a:cubicBezTo>
                  <a:pt x="68" y="83"/>
                  <a:pt x="62" y="92"/>
                  <a:pt x="53" y="95"/>
                </a:cubicBezTo>
                <a:cubicBezTo>
                  <a:pt x="44" y="95"/>
                  <a:pt x="44" y="95"/>
                  <a:pt x="44" y="95"/>
                </a:cubicBezTo>
                <a:cubicBezTo>
                  <a:pt x="44" y="97"/>
                  <a:pt x="44" y="97"/>
                  <a:pt x="44" y="97"/>
                </a:cubicBezTo>
                <a:cubicBezTo>
                  <a:pt x="43" y="97"/>
                  <a:pt x="43" y="97"/>
                  <a:pt x="43" y="97"/>
                </a:cubicBezTo>
                <a:cubicBezTo>
                  <a:pt x="43" y="102"/>
                  <a:pt x="43" y="102"/>
                  <a:pt x="43" y="102"/>
                </a:cubicBezTo>
                <a:cubicBezTo>
                  <a:pt x="43" y="102"/>
                  <a:pt x="43" y="102"/>
                  <a:pt x="43" y="102"/>
                </a:cubicBezTo>
                <a:cubicBezTo>
                  <a:pt x="44" y="102"/>
                  <a:pt x="44" y="102"/>
                  <a:pt x="44" y="102"/>
                </a:cubicBezTo>
                <a:cubicBezTo>
                  <a:pt x="44" y="103"/>
                  <a:pt x="44" y="103"/>
                  <a:pt x="44" y="103"/>
                </a:cubicBezTo>
                <a:cubicBezTo>
                  <a:pt x="80" y="103"/>
                  <a:pt x="80" y="103"/>
                  <a:pt x="80" y="103"/>
                </a:cubicBezTo>
                <a:cubicBezTo>
                  <a:pt x="80" y="107"/>
                  <a:pt x="80" y="107"/>
                  <a:pt x="80" y="107"/>
                </a:cubicBezTo>
                <a:lnTo>
                  <a:pt x="92" y="99"/>
                </a:lnTo>
                <a:close/>
              </a:path>
            </a:pathLst>
          </a:custGeom>
          <a:solidFill>
            <a:srgbClr val="7ABC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5" name="Group 14"/>
          <p:cNvGrpSpPr>
            <a:grpSpLocks/>
          </p:cNvGrpSpPr>
          <p:nvPr/>
        </p:nvGrpSpPr>
        <p:grpSpPr bwMode="auto">
          <a:xfrm>
            <a:off x="1187624" y="1753027"/>
            <a:ext cx="343718" cy="364319"/>
            <a:chOff x="8066560" y="4187141"/>
            <a:chExt cx="415526" cy="487340"/>
          </a:xfrm>
        </p:grpSpPr>
        <p:sp>
          <p:nvSpPr>
            <p:cNvPr id="16" name="Rectangle 15"/>
            <p:cNvSpPr/>
            <p:nvPr/>
          </p:nvSpPr>
          <p:spPr bwMode="auto">
            <a:xfrm>
              <a:off x="8066560" y="4187141"/>
              <a:ext cx="321148" cy="487340"/>
            </a:xfrm>
            <a:prstGeom prst="rect">
              <a:avLst/>
            </a:prstGeom>
            <a:solidFill>
              <a:schemeClr val="tx2">
                <a:lumMod val="75000"/>
              </a:schemeClr>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12" charset="0"/>
                <a:ea typeface="ＭＳ Ｐゴシック" pitchFamily="-12" charset="-128"/>
                <a:cs typeface="ＭＳ Ｐゴシック" pitchFamily="-12" charset="-128"/>
              </a:endParaRPr>
            </a:p>
          </p:txBody>
        </p:sp>
        <p:sp>
          <p:nvSpPr>
            <p:cNvPr id="17" name="Rectangle 117"/>
            <p:cNvSpPr>
              <a:spLocks noChangeArrowheads="1"/>
            </p:cNvSpPr>
            <p:nvPr/>
          </p:nvSpPr>
          <p:spPr bwMode="auto">
            <a:xfrm>
              <a:off x="8117573" y="4269767"/>
              <a:ext cx="219838" cy="16834"/>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Clr>
                  <a:srgbClr val="6DB33F"/>
                </a:buClr>
                <a:buFont typeface="Wingdings" pitchFamily="2" charset="2"/>
                <a:defRPr sz="2400">
                  <a:solidFill>
                    <a:schemeClr val="tx1"/>
                  </a:solidFill>
                  <a:latin typeface="Arial" charset="0"/>
                  <a:ea typeface="ＭＳ Ｐゴシック" pitchFamily="34" charset="-128"/>
                </a:defRPr>
              </a:lvl1pPr>
              <a:lvl2pPr marL="742950" indent="-285750" eaLnBrk="0" hangingPunct="0">
                <a:spcBef>
                  <a:spcPct val="20000"/>
                </a:spcBef>
                <a:buClr>
                  <a:schemeClr val="bg2"/>
                </a:buClr>
                <a:buFont typeface="Arial" charset="0"/>
                <a:buChar char="•"/>
                <a:defRPr sz="2400">
                  <a:solidFill>
                    <a:schemeClr val="tx1"/>
                  </a:solidFill>
                  <a:latin typeface="Arial" charset="0"/>
                  <a:ea typeface="ＭＳ Ｐゴシック" pitchFamily="34" charset="-128"/>
                </a:defRPr>
              </a:lvl2pPr>
              <a:lvl3pPr marL="1143000" indent="-228600" eaLnBrk="0" hangingPunct="0">
                <a:spcBef>
                  <a:spcPct val="20000"/>
                </a:spcBef>
                <a:buClr>
                  <a:schemeClr val="bg2"/>
                </a:buClr>
                <a:buFont typeface="Arial" charset="0"/>
                <a:buChar char="•"/>
                <a:defRPr sz="2000">
                  <a:solidFill>
                    <a:schemeClr val="tx1"/>
                  </a:solidFill>
                  <a:latin typeface="Arial" charset="0"/>
                  <a:ea typeface="ＭＳ Ｐゴシック" pitchFamily="34" charset="-128"/>
                </a:defRPr>
              </a:lvl3pPr>
              <a:lvl4pPr marL="16002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4pPr>
              <a:lvl5pPr marL="20574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9pPr>
            </a:lstStyle>
            <a:p>
              <a:pPr>
                <a:spcBef>
                  <a:spcPct val="0"/>
                </a:spcBef>
                <a:buClrTx/>
                <a:buFontTx/>
                <a:buNone/>
              </a:pPr>
              <a:endParaRPr lang="en-US" altLang="en-US"/>
            </a:p>
          </p:txBody>
        </p:sp>
        <p:sp>
          <p:nvSpPr>
            <p:cNvPr id="18" name="Rectangle 118"/>
            <p:cNvSpPr>
              <a:spLocks noChangeArrowheads="1"/>
            </p:cNvSpPr>
            <p:nvPr/>
          </p:nvSpPr>
          <p:spPr bwMode="auto">
            <a:xfrm>
              <a:off x="8117573" y="4348270"/>
              <a:ext cx="219838" cy="16834"/>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Clr>
                  <a:srgbClr val="6DB33F"/>
                </a:buClr>
                <a:buFont typeface="Wingdings" pitchFamily="2" charset="2"/>
                <a:defRPr sz="2400">
                  <a:solidFill>
                    <a:schemeClr val="tx1"/>
                  </a:solidFill>
                  <a:latin typeface="Arial" charset="0"/>
                  <a:ea typeface="ＭＳ Ｐゴシック" pitchFamily="34" charset="-128"/>
                </a:defRPr>
              </a:lvl1pPr>
              <a:lvl2pPr marL="742950" indent="-285750" eaLnBrk="0" hangingPunct="0">
                <a:spcBef>
                  <a:spcPct val="20000"/>
                </a:spcBef>
                <a:buClr>
                  <a:schemeClr val="bg2"/>
                </a:buClr>
                <a:buFont typeface="Arial" charset="0"/>
                <a:buChar char="•"/>
                <a:defRPr sz="2400">
                  <a:solidFill>
                    <a:schemeClr val="tx1"/>
                  </a:solidFill>
                  <a:latin typeface="Arial" charset="0"/>
                  <a:ea typeface="ＭＳ Ｐゴシック" pitchFamily="34" charset="-128"/>
                </a:defRPr>
              </a:lvl2pPr>
              <a:lvl3pPr marL="1143000" indent="-228600" eaLnBrk="0" hangingPunct="0">
                <a:spcBef>
                  <a:spcPct val="20000"/>
                </a:spcBef>
                <a:buClr>
                  <a:schemeClr val="bg2"/>
                </a:buClr>
                <a:buFont typeface="Arial" charset="0"/>
                <a:buChar char="•"/>
                <a:defRPr sz="2000">
                  <a:solidFill>
                    <a:schemeClr val="tx1"/>
                  </a:solidFill>
                  <a:latin typeface="Arial" charset="0"/>
                  <a:ea typeface="ＭＳ Ｐゴシック" pitchFamily="34" charset="-128"/>
                </a:defRPr>
              </a:lvl3pPr>
              <a:lvl4pPr marL="16002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4pPr>
              <a:lvl5pPr marL="20574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9pPr>
            </a:lstStyle>
            <a:p>
              <a:pPr>
                <a:spcBef>
                  <a:spcPct val="0"/>
                </a:spcBef>
                <a:buClrTx/>
                <a:buFontTx/>
                <a:buNone/>
              </a:pPr>
              <a:endParaRPr lang="en-US" altLang="en-US"/>
            </a:p>
          </p:txBody>
        </p:sp>
        <p:sp>
          <p:nvSpPr>
            <p:cNvPr id="19" name="Rectangle 119"/>
            <p:cNvSpPr>
              <a:spLocks noChangeArrowheads="1"/>
            </p:cNvSpPr>
            <p:nvPr/>
          </p:nvSpPr>
          <p:spPr bwMode="auto">
            <a:xfrm>
              <a:off x="8117573" y="4422394"/>
              <a:ext cx="219838" cy="16834"/>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Clr>
                  <a:srgbClr val="6DB33F"/>
                </a:buClr>
                <a:buFont typeface="Wingdings" pitchFamily="2" charset="2"/>
                <a:defRPr sz="2400">
                  <a:solidFill>
                    <a:schemeClr val="tx1"/>
                  </a:solidFill>
                  <a:latin typeface="Arial" charset="0"/>
                  <a:ea typeface="ＭＳ Ｐゴシック" pitchFamily="34" charset="-128"/>
                </a:defRPr>
              </a:lvl1pPr>
              <a:lvl2pPr marL="742950" indent="-285750" eaLnBrk="0" hangingPunct="0">
                <a:spcBef>
                  <a:spcPct val="20000"/>
                </a:spcBef>
                <a:buClr>
                  <a:schemeClr val="bg2"/>
                </a:buClr>
                <a:buFont typeface="Arial" charset="0"/>
                <a:buChar char="•"/>
                <a:defRPr sz="2400">
                  <a:solidFill>
                    <a:schemeClr val="tx1"/>
                  </a:solidFill>
                  <a:latin typeface="Arial" charset="0"/>
                  <a:ea typeface="ＭＳ Ｐゴシック" pitchFamily="34" charset="-128"/>
                </a:defRPr>
              </a:lvl2pPr>
              <a:lvl3pPr marL="1143000" indent="-228600" eaLnBrk="0" hangingPunct="0">
                <a:spcBef>
                  <a:spcPct val="20000"/>
                </a:spcBef>
                <a:buClr>
                  <a:schemeClr val="bg2"/>
                </a:buClr>
                <a:buFont typeface="Arial" charset="0"/>
                <a:buChar char="•"/>
                <a:defRPr sz="2000">
                  <a:solidFill>
                    <a:schemeClr val="tx1"/>
                  </a:solidFill>
                  <a:latin typeface="Arial" charset="0"/>
                  <a:ea typeface="ＭＳ Ｐゴシック" pitchFamily="34" charset="-128"/>
                </a:defRPr>
              </a:lvl3pPr>
              <a:lvl4pPr marL="16002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4pPr>
              <a:lvl5pPr marL="20574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9pPr>
            </a:lstStyle>
            <a:p>
              <a:pPr>
                <a:spcBef>
                  <a:spcPct val="0"/>
                </a:spcBef>
                <a:buClrTx/>
                <a:buFontTx/>
                <a:buNone/>
              </a:pPr>
              <a:endParaRPr lang="en-US" altLang="en-US"/>
            </a:p>
          </p:txBody>
        </p:sp>
        <p:sp>
          <p:nvSpPr>
            <p:cNvPr id="20" name="Rectangle 120"/>
            <p:cNvSpPr>
              <a:spLocks noChangeArrowheads="1"/>
            </p:cNvSpPr>
            <p:nvPr/>
          </p:nvSpPr>
          <p:spPr bwMode="auto">
            <a:xfrm>
              <a:off x="8117573" y="4500897"/>
              <a:ext cx="219838" cy="16834"/>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Clr>
                  <a:srgbClr val="6DB33F"/>
                </a:buClr>
                <a:buFont typeface="Wingdings" pitchFamily="2" charset="2"/>
                <a:defRPr sz="2400">
                  <a:solidFill>
                    <a:schemeClr val="tx1"/>
                  </a:solidFill>
                  <a:latin typeface="Arial" charset="0"/>
                  <a:ea typeface="ＭＳ Ｐゴシック" pitchFamily="34" charset="-128"/>
                </a:defRPr>
              </a:lvl1pPr>
              <a:lvl2pPr marL="742950" indent="-285750" eaLnBrk="0" hangingPunct="0">
                <a:spcBef>
                  <a:spcPct val="20000"/>
                </a:spcBef>
                <a:buClr>
                  <a:schemeClr val="bg2"/>
                </a:buClr>
                <a:buFont typeface="Arial" charset="0"/>
                <a:buChar char="•"/>
                <a:defRPr sz="2400">
                  <a:solidFill>
                    <a:schemeClr val="tx1"/>
                  </a:solidFill>
                  <a:latin typeface="Arial" charset="0"/>
                  <a:ea typeface="ＭＳ Ｐゴシック" pitchFamily="34" charset="-128"/>
                </a:defRPr>
              </a:lvl2pPr>
              <a:lvl3pPr marL="1143000" indent="-228600" eaLnBrk="0" hangingPunct="0">
                <a:spcBef>
                  <a:spcPct val="20000"/>
                </a:spcBef>
                <a:buClr>
                  <a:schemeClr val="bg2"/>
                </a:buClr>
                <a:buFont typeface="Arial" charset="0"/>
                <a:buChar char="•"/>
                <a:defRPr sz="2000">
                  <a:solidFill>
                    <a:schemeClr val="tx1"/>
                  </a:solidFill>
                  <a:latin typeface="Arial" charset="0"/>
                  <a:ea typeface="ＭＳ Ｐゴシック" pitchFamily="34" charset="-128"/>
                </a:defRPr>
              </a:lvl3pPr>
              <a:lvl4pPr marL="16002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4pPr>
              <a:lvl5pPr marL="20574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9pPr>
            </a:lstStyle>
            <a:p>
              <a:pPr>
                <a:spcBef>
                  <a:spcPct val="0"/>
                </a:spcBef>
                <a:buClrTx/>
                <a:buFontTx/>
                <a:buNone/>
              </a:pPr>
              <a:endParaRPr lang="en-US" altLang="en-US"/>
            </a:p>
          </p:txBody>
        </p:sp>
        <p:sp>
          <p:nvSpPr>
            <p:cNvPr id="21" name="Rectangle 121"/>
            <p:cNvSpPr>
              <a:spLocks noChangeArrowheads="1"/>
            </p:cNvSpPr>
            <p:nvPr/>
          </p:nvSpPr>
          <p:spPr bwMode="auto">
            <a:xfrm>
              <a:off x="8117573" y="4581128"/>
              <a:ext cx="219838" cy="16834"/>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Clr>
                  <a:srgbClr val="6DB33F"/>
                </a:buClr>
                <a:buFont typeface="Wingdings" pitchFamily="2" charset="2"/>
                <a:defRPr sz="2400">
                  <a:solidFill>
                    <a:schemeClr val="tx1"/>
                  </a:solidFill>
                  <a:latin typeface="Arial" charset="0"/>
                  <a:ea typeface="ＭＳ Ｐゴシック" pitchFamily="34" charset="-128"/>
                </a:defRPr>
              </a:lvl1pPr>
              <a:lvl2pPr marL="742950" indent="-285750" eaLnBrk="0" hangingPunct="0">
                <a:spcBef>
                  <a:spcPct val="20000"/>
                </a:spcBef>
                <a:buClr>
                  <a:schemeClr val="bg2"/>
                </a:buClr>
                <a:buFont typeface="Arial" charset="0"/>
                <a:buChar char="•"/>
                <a:defRPr sz="2400">
                  <a:solidFill>
                    <a:schemeClr val="tx1"/>
                  </a:solidFill>
                  <a:latin typeface="Arial" charset="0"/>
                  <a:ea typeface="ＭＳ Ｐゴシック" pitchFamily="34" charset="-128"/>
                </a:defRPr>
              </a:lvl2pPr>
              <a:lvl3pPr marL="1143000" indent="-228600" eaLnBrk="0" hangingPunct="0">
                <a:spcBef>
                  <a:spcPct val="20000"/>
                </a:spcBef>
                <a:buClr>
                  <a:schemeClr val="bg2"/>
                </a:buClr>
                <a:buFont typeface="Arial" charset="0"/>
                <a:buChar char="•"/>
                <a:defRPr sz="2000">
                  <a:solidFill>
                    <a:schemeClr val="tx1"/>
                  </a:solidFill>
                  <a:latin typeface="Arial" charset="0"/>
                  <a:ea typeface="ＭＳ Ｐゴシック" pitchFamily="34" charset="-128"/>
                </a:defRPr>
              </a:lvl3pPr>
              <a:lvl4pPr marL="16002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4pPr>
              <a:lvl5pPr marL="20574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9pPr>
            </a:lstStyle>
            <a:p>
              <a:pPr>
                <a:spcBef>
                  <a:spcPct val="0"/>
                </a:spcBef>
                <a:buClrTx/>
                <a:buFontTx/>
                <a:buNone/>
              </a:pPr>
              <a:endParaRPr lang="en-US" altLang="en-US"/>
            </a:p>
          </p:txBody>
        </p:sp>
        <p:sp>
          <p:nvSpPr>
            <p:cNvPr id="22" name="Freeform 77"/>
            <p:cNvSpPr>
              <a:spLocks/>
            </p:cNvSpPr>
            <p:nvPr/>
          </p:nvSpPr>
          <p:spPr bwMode="auto">
            <a:xfrm>
              <a:off x="8294761" y="4491434"/>
              <a:ext cx="187325" cy="179387"/>
            </a:xfrm>
            <a:custGeom>
              <a:avLst/>
              <a:gdLst>
                <a:gd name="T0" fmla="*/ 2147483647 w 50"/>
                <a:gd name="T1" fmla="*/ 2147483647 h 48"/>
                <a:gd name="T2" fmla="*/ 2147483647 w 50"/>
                <a:gd name="T3" fmla="*/ 2147483647 h 48"/>
                <a:gd name="T4" fmla="*/ 2147483647 w 50"/>
                <a:gd name="T5" fmla="*/ 2147483647 h 48"/>
                <a:gd name="T6" fmla="*/ 2147483647 w 50"/>
                <a:gd name="T7" fmla="*/ 2147483647 h 48"/>
                <a:gd name="T8" fmla="*/ 2147483647 w 50"/>
                <a:gd name="T9" fmla="*/ 2147483647 h 48"/>
                <a:gd name="T10" fmla="*/ 2147483647 w 50"/>
                <a:gd name="T11" fmla="*/ 2147483647 h 48"/>
                <a:gd name="T12" fmla="*/ 2147483647 w 50"/>
                <a:gd name="T13" fmla="*/ 2147483647 h 48"/>
                <a:gd name="T14" fmla="*/ 2147483647 w 50"/>
                <a:gd name="T15" fmla="*/ 2147483647 h 48"/>
                <a:gd name="T16" fmla="*/ 2147483647 w 50"/>
                <a:gd name="T17" fmla="*/ 2147483647 h 48"/>
                <a:gd name="T18" fmla="*/ 2147483647 w 50"/>
                <a:gd name="T19" fmla="*/ 2147483647 h 48"/>
                <a:gd name="T20" fmla="*/ 2147483647 w 50"/>
                <a:gd name="T21" fmla="*/ 2147483647 h 48"/>
                <a:gd name="T22" fmla="*/ 2147483647 w 50"/>
                <a:gd name="T23" fmla="*/ 2147483647 h 48"/>
                <a:gd name="T24" fmla="*/ 2147483647 w 50"/>
                <a:gd name="T25" fmla="*/ 2147483647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0" h="48">
                  <a:moveTo>
                    <a:pt x="49" y="4"/>
                  </a:moveTo>
                  <a:cubicBezTo>
                    <a:pt x="24" y="46"/>
                    <a:pt x="24" y="46"/>
                    <a:pt x="24" y="46"/>
                  </a:cubicBezTo>
                  <a:cubicBezTo>
                    <a:pt x="24" y="47"/>
                    <a:pt x="22" y="48"/>
                    <a:pt x="21" y="48"/>
                  </a:cubicBezTo>
                  <a:cubicBezTo>
                    <a:pt x="20" y="48"/>
                    <a:pt x="18" y="47"/>
                    <a:pt x="17" y="46"/>
                  </a:cubicBezTo>
                  <a:cubicBezTo>
                    <a:pt x="1" y="30"/>
                    <a:pt x="1" y="30"/>
                    <a:pt x="1" y="30"/>
                  </a:cubicBezTo>
                  <a:cubicBezTo>
                    <a:pt x="0" y="29"/>
                    <a:pt x="0" y="27"/>
                    <a:pt x="1" y="26"/>
                  </a:cubicBezTo>
                  <a:cubicBezTo>
                    <a:pt x="5" y="22"/>
                    <a:pt x="5" y="22"/>
                    <a:pt x="5" y="22"/>
                  </a:cubicBezTo>
                  <a:cubicBezTo>
                    <a:pt x="6" y="21"/>
                    <a:pt x="8" y="21"/>
                    <a:pt x="9" y="22"/>
                  </a:cubicBezTo>
                  <a:cubicBezTo>
                    <a:pt x="20" y="32"/>
                    <a:pt x="20" y="32"/>
                    <a:pt x="20" y="32"/>
                  </a:cubicBezTo>
                  <a:cubicBezTo>
                    <a:pt x="46" y="2"/>
                    <a:pt x="46" y="2"/>
                    <a:pt x="46" y="2"/>
                  </a:cubicBezTo>
                  <a:cubicBezTo>
                    <a:pt x="47" y="1"/>
                    <a:pt x="49" y="0"/>
                    <a:pt x="50" y="1"/>
                  </a:cubicBezTo>
                  <a:cubicBezTo>
                    <a:pt x="50" y="1"/>
                    <a:pt x="50" y="1"/>
                    <a:pt x="50" y="1"/>
                  </a:cubicBezTo>
                  <a:cubicBezTo>
                    <a:pt x="50" y="2"/>
                    <a:pt x="50" y="2"/>
                    <a:pt x="49" y="4"/>
                  </a:cubicBezTo>
                  <a:close/>
                </a:path>
              </a:pathLst>
            </a:custGeom>
            <a:solidFill>
              <a:srgbClr val="7ABC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7" name="Group 26"/>
          <p:cNvGrpSpPr>
            <a:grpSpLocks/>
          </p:cNvGrpSpPr>
          <p:nvPr/>
        </p:nvGrpSpPr>
        <p:grpSpPr bwMode="auto">
          <a:xfrm>
            <a:off x="467544" y="3212976"/>
            <a:ext cx="343030" cy="383444"/>
            <a:chOff x="7482621" y="3645024"/>
            <a:chExt cx="892175" cy="993636"/>
          </a:xfrm>
        </p:grpSpPr>
        <p:sp>
          <p:nvSpPr>
            <p:cNvPr id="29" name="AutoShape 6"/>
            <p:cNvSpPr>
              <a:spLocks noChangeAspect="1" noChangeArrowheads="1" noTextEdit="1"/>
            </p:cNvSpPr>
            <p:nvPr/>
          </p:nvSpPr>
          <p:spPr bwMode="auto">
            <a:xfrm>
              <a:off x="7482621" y="3645024"/>
              <a:ext cx="889000" cy="993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 name="Freeform 8"/>
            <p:cNvSpPr>
              <a:spLocks/>
            </p:cNvSpPr>
            <p:nvPr/>
          </p:nvSpPr>
          <p:spPr bwMode="auto">
            <a:xfrm>
              <a:off x="7590571" y="3982568"/>
              <a:ext cx="350838" cy="349234"/>
            </a:xfrm>
            <a:custGeom>
              <a:avLst/>
              <a:gdLst>
                <a:gd name="T0" fmla="*/ 2147483647 w 103"/>
                <a:gd name="T1" fmla="*/ 0 h 101"/>
                <a:gd name="T2" fmla="*/ 2147483647 w 103"/>
                <a:gd name="T3" fmla="*/ 2147483647 h 101"/>
                <a:gd name="T4" fmla="*/ 2147483647 w 103"/>
                <a:gd name="T5" fmla="*/ 2147483647 h 101"/>
                <a:gd name="T6" fmla="*/ 2147483647 w 103"/>
                <a:gd name="T7" fmla="*/ 2147483647 h 101"/>
                <a:gd name="T8" fmla="*/ 2147483647 w 103"/>
                <a:gd name="T9" fmla="*/ 2147483647 h 101"/>
                <a:gd name="T10" fmla="*/ 2147483647 w 103"/>
                <a:gd name="T11" fmla="*/ 2147483647 h 101"/>
                <a:gd name="T12" fmla="*/ 2147483647 w 103"/>
                <a:gd name="T13" fmla="*/ 0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3" h="101">
                  <a:moveTo>
                    <a:pt x="54" y="0"/>
                  </a:moveTo>
                  <a:cubicBezTo>
                    <a:pt x="37" y="0"/>
                    <a:pt x="21" y="9"/>
                    <a:pt x="12" y="25"/>
                  </a:cubicBezTo>
                  <a:cubicBezTo>
                    <a:pt x="0" y="49"/>
                    <a:pt x="10" y="77"/>
                    <a:pt x="33" y="89"/>
                  </a:cubicBezTo>
                  <a:cubicBezTo>
                    <a:pt x="56" y="101"/>
                    <a:pt x="84" y="92"/>
                    <a:pt x="96" y="69"/>
                  </a:cubicBezTo>
                  <a:cubicBezTo>
                    <a:pt x="101" y="59"/>
                    <a:pt x="103" y="49"/>
                    <a:pt x="101" y="39"/>
                  </a:cubicBezTo>
                  <a:cubicBezTo>
                    <a:pt x="49" y="49"/>
                    <a:pt x="49" y="49"/>
                    <a:pt x="49" y="49"/>
                  </a:cubicBezTo>
                  <a:lnTo>
                    <a:pt x="54" y="0"/>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9"/>
            <p:cNvSpPr>
              <a:spLocks noEditPoints="1"/>
            </p:cNvSpPr>
            <p:nvPr/>
          </p:nvSpPr>
          <p:spPr bwMode="auto">
            <a:xfrm>
              <a:off x="7784246" y="3950421"/>
              <a:ext cx="177800" cy="168041"/>
            </a:xfrm>
            <a:custGeom>
              <a:avLst/>
              <a:gdLst>
                <a:gd name="T0" fmla="*/ 2147483647 w 52"/>
                <a:gd name="T1" fmla="*/ 2147483647 h 49"/>
                <a:gd name="T2" fmla="*/ 2147483647 w 52"/>
                <a:gd name="T3" fmla="*/ 2147483647 h 49"/>
                <a:gd name="T4" fmla="*/ 2147483647 w 52"/>
                <a:gd name="T5" fmla="*/ 2147483647 h 49"/>
                <a:gd name="T6" fmla="*/ 2147483647 w 52"/>
                <a:gd name="T7" fmla="*/ 2147483647 h 49"/>
                <a:gd name="T8" fmla="*/ 2147483647 w 52"/>
                <a:gd name="T9" fmla="*/ 2147483647 h 49"/>
                <a:gd name="T10" fmla="*/ 2147483647 w 52"/>
                <a:gd name="T11" fmla="*/ 0 h 49"/>
                <a:gd name="T12" fmla="*/ 2147483647 w 52"/>
                <a:gd name="T13" fmla="*/ 0 h 49"/>
                <a:gd name="T14" fmla="*/ 0 w 52"/>
                <a:gd name="T15" fmla="*/ 2147483647 h 49"/>
                <a:gd name="T16" fmla="*/ 2147483647 w 52"/>
                <a:gd name="T17" fmla="*/ 2147483647 h 49"/>
                <a:gd name="T18" fmla="*/ 2147483647 w 52"/>
                <a:gd name="T19" fmla="*/ 2147483647 h 49"/>
                <a:gd name="T20" fmla="*/ 2147483647 w 52"/>
                <a:gd name="T21" fmla="*/ 0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2" h="49">
                  <a:moveTo>
                    <a:pt x="13" y="9"/>
                  </a:moveTo>
                  <a:cubicBezTo>
                    <a:pt x="17" y="10"/>
                    <a:pt x="20" y="11"/>
                    <a:pt x="24" y="13"/>
                  </a:cubicBezTo>
                  <a:cubicBezTo>
                    <a:pt x="32" y="17"/>
                    <a:pt x="39" y="25"/>
                    <a:pt x="42" y="34"/>
                  </a:cubicBezTo>
                  <a:cubicBezTo>
                    <a:pt x="9" y="40"/>
                    <a:pt x="9" y="40"/>
                    <a:pt x="9" y="40"/>
                  </a:cubicBezTo>
                  <a:cubicBezTo>
                    <a:pt x="13" y="9"/>
                    <a:pt x="13" y="9"/>
                    <a:pt x="13" y="9"/>
                  </a:cubicBezTo>
                  <a:moveTo>
                    <a:pt x="6" y="0"/>
                  </a:moveTo>
                  <a:cubicBezTo>
                    <a:pt x="6" y="0"/>
                    <a:pt x="6" y="0"/>
                    <a:pt x="6" y="0"/>
                  </a:cubicBezTo>
                  <a:cubicBezTo>
                    <a:pt x="0" y="49"/>
                    <a:pt x="0" y="49"/>
                    <a:pt x="0" y="49"/>
                  </a:cubicBezTo>
                  <a:cubicBezTo>
                    <a:pt x="52" y="40"/>
                    <a:pt x="52" y="40"/>
                    <a:pt x="52" y="40"/>
                  </a:cubicBezTo>
                  <a:cubicBezTo>
                    <a:pt x="50" y="26"/>
                    <a:pt x="41" y="13"/>
                    <a:pt x="27" y="6"/>
                  </a:cubicBezTo>
                  <a:cubicBezTo>
                    <a:pt x="20" y="2"/>
                    <a:pt x="13" y="0"/>
                    <a:pt x="6" y="0"/>
                  </a:cubicBezTo>
                  <a:close/>
                </a:path>
              </a:pathLst>
            </a:custGeom>
            <a:solidFill>
              <a:srgbClr val="FD80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Line 10"/>
            <p:cNvSpPr>
              <a:spLocks noChangeShapeType="1"/>
            </p:cNvSpPr>
            <p:nvPr/>
          </p:nvSpPr>
          <p:spPr bwMode="auto">
            <a:xfrm>
              <a:off x="8052534" y="3970878"/>
              <a:ext cx="176213" cy="0"/>
            </a:xfrm>
            <a:prstGeom prst="line">
              <a:avLst/>
            </a:prstGeom>
            <a:noFill/>
            <a:ln w="34925" cap="rnd">
              <a:solidFill>
                <a:srgbClr val="92D05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11"/>
            <p:cNvSpPr>
              <a:spLocks noChangeShapeType="1"/>
            </p:cNvSpPr>
            <p:nvPr/>
          </p:nvSpPr>
          <p:spPr bwMode="auto">
            <a:xfrm>
              <a:off x="8052534" y="4084854"/>
              <a:ext cx="176213" cy="0"/>
            </a:xfrm>
            <a:prstGeom prst="line">
              <a:avLst/>
            </a:prstGeom>
            <a:noFill/>
            <a:ln w="34925" cap="rnd">
              <a:solidFill>
                <a:srgbClr val="92D05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13"/>
            <p:cNvSpPr>
              <a:spLocks noChangeShapeType="1"/>
            </p:cNvSpPr>
            <p:nvPr/>
          </p:nvSpPr>
          <p:spPr bwMode="auto">
            <a:xfrm>
              <a:off x="8052534" y="4187140"/>
              <a:ext cx="176213" cy="0"/>
            </a:xfrm>
            <a:prstGeom prst="line">
              <a:avLst/>
            </a:prstGeom>
            <a:noFill/>
            <a:ln w="34925" cap="rnd">
              <a:solidFill>
                <a:srgbClr val="92D05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Freeform 14"/>
            <p:cNvSpPr>
              <a:spLocks noEditPoints="1"/>
            </p:cNvSpPr>
            <p:nvPr/>
          </p:nvSpPr>
          <p:spPr bwMode="auto">
            <a:xfrm>
              <a:off x="7482621" y="3680785"/>
              <a:ext cx="892175" cy="789289"/>
            </a:xfrm>
            <a:custGeom>
              <a:avLst/>
              <a:gdLst>
                <a:gd name="T0" fmla="*/ 210 w 238"/>
                <a:gd name="T1" fmla="*/ 0 h 229"/>
                <a:gd name="T2" fmla="*/ 27 w 238"/>
                <a:gd name="T3" fmla="*/ 0 h 229"/>
                <a:gd name="T4" fmla="*/ 0 w 238"/>
                <a:gd name="T5" fmla="*/ 28 h 229"/>
                <a:gd name="T6" fmla="*/ 0 w 238"/>
                <a:gd name="T7" fmla="*/ 202 h 229"/>
                <a:gd name="T8" fmla="*/ 27 w 238"/>
                <a:gd name="T9" fmla="*/ 229 h 229"/>
                <a:gd name="T10" fmla="*/ 210 w 238"/>
                <a:gd name="T11" fmla="*/ 229 h 229"/>
                <a:gd name="T12" fmla="*/ 238 w 238"/>
                <a:gd name="T13" fmla="*/ 202 h 229"/>
                <a:gd name="T14" fmla="*/ 238 w 238"/>
                <a:gd name="T15" fmla="*/ 28 h 229"/>
                <a:gd name="T16" fmla="*/ 210 w 238"/>
                <a:gd name="T17" fmla="*/ 0 h 229"/>
                <a:gd name="T18" fmla="*/ 219 w 238"/>
                <a:gd name="T19" fmla="*/ 202 h 229"/>
                <a:gd name="T20" fmla="*/ 210 w 238"/>
                <a:gd name="T21" fmla="*/ 211 h 229"/>
                <a:gd name="T22" fmla="*/ 27 w 238"/>
                <a:gd name="T23" fmla="*/ 211 h 229"/>
                <a:gd name="T24" fmla="*/ 18 w 238"/>
                <a:gd name="T25" fmla="*/ 202 h 229"/>
                <a:gd name="T26" fmla="*/ 18 w 238"/>
                <a:gd name="T27" fmla="*/ 46 h 229"/>
                <a:gd name="T28" fmla="*/ 219 w 238"/>
                <a:gd name="T29" fmla="*/ 46 h 229"/>
                <a:gd name="T30" fmla="*/ 219 w 238"/>
                <a:gd name="T31" fmla="*/ 202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8" h="229">
                  <a:moveTo>
                    <a:pt x="210" y="0"/>
                  </a:moveTo>
                  <a:cubicBezTo>
                    <a:pt x="27" y="0"/>
                    <a:pt x="27" y="0"/>
                    <a:pt x="27" y="0"/>
                  </a:cubicBezTo>
                  <a:cubicBezTo>
                    <a:pt x="12" y="0"/>
                    <a:pt x="0" y="12"/>
                    <a:pt x="0" y="28"/>
                  </a:cubicBezTo>
                  <a:cubicBezTo>
                    <a:pt x="0" y="202"/>
                    <a:pt x="0" y="202"/>
                    <a:pt x="0" y="202"/>
                  </a:cubicBezTo>
                  <a:cubicBezTo>
                    <a:pt x="0" y="217"/>
                    <a:pt x="12" y="229"/>
                    <a:pt x="27" y="229"/>
                  </a:cubicBezTo>
                  <a:cubicBezTo>
                    <a:pt x="210" y="229"/>
                    <a:pt x="210" y="229"/>
                    <a:pt x="210" y="229"/>
                  </a:cubicBezTo>
                  <a:cubicBezTo>
                    <a:pt x="225" y="229"/>
                    <a:pt x="238" y="217"/>
                    <a:pt x="238" y="202"/>
                  </a:cubicBezTo>
                  <a:cubicBezTo>
                    <a:pt x="238" y="28"/>
                    <a:pt x="238" y="28"/>
                    <a:pt x="238" y="28"/>
                  </a:cubicBezTo>
                  <a:cubicBezTo>
                    <a:pt x="238" y="12"/>
                    <a:pt x="225" y="0"/>
                    <a:pt x="210" y="0"/>
                  </a:cubicBezTo>
                  <a:close/>
                  <a:moveTo>
                    <a:pt x="219" y="202"/>
                  </a:moveTo>
                  <a:cubicBezTo>
                    <a:pt x="219" y="207"/>
                    <a:pt x="215" y="211"/>
                    <a:pt x="210" y="211"/>
                  </a:cubicBezTo>
                  <a:cubicBezTo>
                    <a:pt x="27" y="211"/>
                    <a:pt x="27" y="211"/>
                    <a:pt x="27" y="211"/>
                  </a:cubicBezTo>
                  <a:cubicBezTo>
                    <a:pt x="22" y="211"/>
                    <a:pt x="18" y="207"/>
                    <a:pt x="18" y="202"/>
                  </a:cubicBezTo>
                  <a:cubicBezTo>
                    <a:pt x="18" y="46"/>
                    <a:pt x="18" y="46"/>
                    <a:pt x="18" y="46"/>
                  </a:cubicBezTo>
                  <a:cubicBezTo>
                    <a:pt x="219" y="46"/>
                    <a:pt x="219" y="46"/>
                    <a:pt x="219" y="46"/>
                  </a:cubicBezTo>
                  <a:lnTo>
                    <a:pt x="219" y="202"/>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36" name="Line 15"/>
            <p:cNvSpPr>
              <a:spLocks noChangeShapeType="1"/>
            </p:cNvSpPr>
            <p:nvPr/>
          </p:nvSpPr>
          <p:spPr bwMode="auto">
            <a:xfrm flipV="1">
              <a:off x="7810777" y="4459857"/>
              <a:ext cx="115367" cy="150705"/>
            </a:xfrm>
            <a:prstGeom prst="line">
              <a:avLst/>
            </a:prstGeom>
            <a:noFill/>
            <a:ln w="60325" cap="rnd">
              <a:solidFill>
                <a:schemeClr val="tx2">
                  <a:lumMod val="50000"/>
                </a:schemeClr>
              </a:solidFill>
              <a:prstDash val="solid"/>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37" name="Line 16"/>
            <p:cNvSpPr>
              <a:spLocks noChangeShapeType="1"/>
            </p:cNvSpPr>
            <p:nvPr/>
          </p:nvSpPr>
          <p:spPr bwMode="auto">
            <a:xfrm flipH="1" flipV="1">
              <a:off x="7959473" y="4459857"/>
              <a:ext cx="99984" cy="150705"/>
            </a:xfrm>
            <a:prstGeom prst="line">
              <a:avLst/>
            </a:prstGeom>
            <a:noFill/>
            <a:ln w="60325" cap="rnd">
              <a:solidFill>
                <a:schemeClr val="tx2">
                  <a:lumMod val="50000"/>
                </a:schemeClr>
              </a:solidFill>
              <a:prstDash val="solid"/>
              <a:round/>
              <a:headEnd/>
              <a:tailEnd/>
            </a:ln>
            <a:extLst>
              <a:ext uri="{909E8E84-426E-40DD-AFC4-6F175D3DCCD1}">
                <a14:hiddenFill xmlns:a14="http://schemas.microsoft.com/office/drawing/2010/main">
                  <a:noFill/>
                </a14:hiddenFill>
              </a:ext>
            </a:extLst>
          </p:spPr>
          <p:txBody>
            <a:bodyPr/>
            <a:lstStyle/>
            <a:p>
              <a:pPr>
                <a:defRPr/>
              </a:pPr>
              <a:endParaRPr lang="en-US">
                <a:ln w="3175">
                  <a:solidFill>
                    <a:schemeClr val="tx1"/>
                  </a:solidFill>
                </a:ln>
              </a:endParaRPr>
            </a:p>
          </p:txBody>
        </p:sp>
        <p:sp>
          <p:nvSpPr>
            <p:cNvPr id="38" name="Line 13"/>
            <p:cNvSpPr>
              <a:spLocks noChangeShapeType="1"/>
            </p:cNvSpPr>
            <p:nvPr/>
          </p:nvSpPr>
          <p:spPr bwMode="auto">
            <a:xfrm>
              <a:off x="8052533" y="4293096"/>
              <a:ext cx="176213" cy="0"/>
            </a:xfrm>
            <a:prstGeom prst="line">
              <a:avLst/>
            </a:prstGeom>
            <a:noFill/>
            <a:ln w="34925" cap="rnd">
              <a:solidFill>
                <a:srgbClr val="92D05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 name="Freeform 32"/>
          <p:cNvSpPr>
            <a:spLocks noEditPoints="1"/>
          </p:cNvSpPr>
          <p:nvPr/>
        </p:nvSpPr>
        <p:spPr bwMode="auto">
          <a:xfrm>
            <a:off x="830961" y="3093378"/>
            <a:ext cx="469559" cy="548415"/>
          </a:xfrm>
          <a:custGeom>
            <a:avLst/>
            <a:gdLst>
              <a:gd name="T0" fmla="*/ 0 w 92"/>
              <a:gd name="T1" fmla="*/ 2147483647 h 107"/>
              <a:gd name="T2" fmla="*/ 2147483647 w 92"/>
              <a:gd name="T3" fmla="*/ 2147483647 h 107"/>
              <a:gd name="T4" fmla="*/ 2147483647 w 92"/>
              <a:gd name="T5" fmla="*/ 2147483647 h 107"/>
              <a:gd name="T6" fmla="*/ 0 w 92"/>
              <a:gd name="T7" fmla="*/ 2147483647 h 107"/>
              <a:gd name="T8" fmla="*/ 0 w 92"/>
              <a:gd name="T9" fmla="*/ 2147483647 h 107"/>
              <a:gd name="T10" fmla="*/ 2147483647 w 92"/>
              <a:gd name="T11" fmla="*/ 2147483647 h 107"/>
              <a:gd name="T12" fmla="*/ 2147483647 w 92"/>
              <a:gd name="T13" fmla="*/ 2147483647 h 107"/>
              <a:gd name="T14" fmla="*/ 2147483647 w 92"/>
              <a:gd name="T15" fmla="*/ 2147483647 h 107"/>
              <a:gd name="T16" fmla="*/ 2147483647 w 92"/>
              <a:gd name="T17" fmla="*/ 2147483647 h 107"/>
              <a:gd name="T18" fmla="*/ 2147483647 w 92"/>
              <a:gd name="T19" fmla="*/ 2147483647 h 107"/>
              <a:gd name="T20" fmla="*/ 2147483647 w 92"/>
              <a:gd name="T21" fmla="*/ 2147483647 h 107"/>
              <a:gd name="T22" fmla="*/ 2147483647 w 92"/>
              <a:gd name="T23" fmla="*/ 2147483647 h 107"/>
              <a:gd name="T24" fmla="*/ 2147483647 w 92"/>
              <a:gd name="T25" fmla="*/ 2147483647 h 107"/>
              <a:gd name="T26" fmla="*/ 2147483647 w 92"/>
              <a:gd name="T27" fmla="*/ 2147483647 h 107"/>
              <a:gd name="T28" fmla="*/ 2147483647 w 92"/>
              <a:gd name="T29" fmla="*/ 2147483647 h 107"/>
              <a:gd name="T30" fmla="*/ 2147483647 w 92"/>
              <a:gd name="T31" fmla="*/ 2147483647 h 107"/>
              <a:gd name="T32" fmla="*/ 2147483647 w 92"/>
              <a:gd name="T33" fmla="*/ 2147483647 h 107"/>
              <a:gd name="T34" fmla="*/ 2147483647 w 92"/>
              <a:gd name="T35" fmla="*/ 2147483647 h 107"/>
              <a:gd name="T36" fmla="*/ 2147483647 w 92"/>
              <a:gd name="T37" fmla="*/ 2147483647 h 107"/>
              <a:gd name="T38" fmla="*/ 2147483647 w 92"/>
              <a:gd name="T39" fmla="*/ 2147483647 h 107"/>
              <a:gd name="T40" fmla="*/ 2147483647 w 92"/>
              <a:gd name="T41" fmla="*/ 2147483647 h 107"/>
              <a:gd name="T42" fmla="*/ 2147483647 w 92"/>
              <a:gd name="T43" fmla="*/ 2147483647 h 107"/>
              <a:gd name="T44" fmla="*/ 2147483647 w 92"/>
              <a:gd name="T45" fmla="*/ 2147483647 h 107"/>
              <a:gd name="T46" fmla="*/ 2147483647 w 92"/>
              <a:gd name="T47" fmla="*/ 2147483647 h 107"/>
              <a:gd name="T48" fmla="*/ 2147483647 w 92"/>
              <a:gd name="T49" fmla="*/ 2147483647 h 107"/>
              <a:gd name="T50" fmla="*/ 2147483647 w 92"/>
              <a:gd name="T51" fmla="*/ 2147483647 h 107"/>
              <a:gd name="T52" fmla="*/ 2147483647 w 92"/>
              <a:gd name="T53" fmla="*/ 2147483647 h 107"/>
              <a:gd name="T54" fmla="*/ 2147483647 w 92"/>
              <a:gd name="T55" fmla="*/ 2147483647 h 107"/>
              <a:gd name="T56" fmla="*/ 2147483647 w 92"/>
              <a:gd name="T57" fmla="*/ 2147483647 h 107"/>
              <a:gd name="T58" fmla="*/ 2147483647 w 92"/>
              <a:gd name="T59" fmla="*/ 2147483647 h 107"/>
              <a:gd name="T60" fmla="*/ 2147483647 w 92"/>
              <a:gd name="T61" fmla="*/ 2147483647 h 107"/>
              <a:gd name="T62" fmla="*/ 2147483647 w 92"/>
              <a:gd name="T63" fmla="*/ 2147483647 h 107"/>
              <a:gd name="T64" fmla="*/ 2147483647 w 92"/>
              <a:gd name="T65" fmla="*/ 2147483647 h 107"/>
              <a:gd name="T66" fmla="*/ 2147483647 w 92"/>
              <a:gd name="T67" fmla="*/ 2147483647 h 107"/>
              <a:gd name="T68" fmla="*/ 2147483647 w 92"/>
              <a:gd name="T69" fmla="*/ 2147483647 h 107"/>
              <a:gd name="T70" fmla="*/ 2147483647 w 92"/>
              <a:gd name="T71" fmla="*/ 2147483647 h 107"/>
              <a:gd name="T72" fmla="*/ 2147483647 w 92"/>
              <a:gd name="T73" fmla="*/ 2147483647 h 107"/>
              <a:gd name="T74" fmla="*/ 2147483647 w 92"/>
              <a:gd name="T75" fmla="*/ 2147483647 h 107"/>
              <a:gd name="T76" fmla="*/ 2147483647 w 92"/>
              <a:gd name="T77" fmla="*/ 2147483647 h 107"/>
              <a:gd name="T78" fmla="*/ 2147483647 w 92"/>
              <a:gd name="T79" fmla="*/ 2147483647 h 107"/>
              <a:gd name="T80" fmla="*/ 2147483647 w 92"/>
              <a:gd name="T81" fmla="*/ 2147483647 h 107"/>
              <a:gd name="T82" fmla="*/ 2147483647 w 92"/>
              <a:gd name="T83" fmla="*/ 2147483647 h 107"/>
              <a:gd name="T84" fmla="*/ 2147483647 w 92"/>
              <a:gd name="T85" fmla="*/ 2147483647 h 107"/>
              <a:gd name="T86" fmla="*/ 2147483647 w 92"/>
              <a:gd name="T87" fmla="*/ 2147483647 h 107"/>
              <a:gd name="T88" fmla="*/ 2147483647 w 92"/>
              <a:gd name="T89" fmla="*/ 2147483647 h 107"/>
              <a:gd name="T90" fmla="*/ 2147483647 w 92"/>
              <a:gd name="T91" fmla="*/ 2147483647 h 107"/>
              <a:gd name="T92" fmla="*/ 2147483647 w 92"/>
              <a:gd name="T93" fmla="*/ 2147483647 h 107"/>
              <a:gd name="T94" fmla="*/ 2147483647 w 92"/>
              <a:gd name="T95" fmla="*/ 2147483647 h 107"/>
              <a:gd name="T96" fmla="*/ 2147483647 w 92"/>
              <a:gd name="T97" fmla="*/ 2147483647 h 107"/>
              <a:gd name="T98" fmla="*/ 2147483647 w 92"/>
              <a:gd name="T99" fmla="*/ 2147483647 h 107"/>
              <a:gd name="T100" fmla="*/ 2147483647 w 92"/>
              <a:gd name="T101" fmla="*/ 2147483647 h 107"/>
              <a:gd name="T102" fmla="*/ 2147483647 w 92"/>
              <a:gd name="T103" fmla="*/ 2147483647 h 1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2" h="107">
                <a:moveTo>
                  <a:pt x="0" y="103"/>
                </a:moveTo>
                <a:cubicBezTo>
                  <a:pt x="40" y="103"/>
                  <a:pt x="40" y="103"/>
                  <a:pt x="40" y="103"/>
                </a:cubicBezTo>
                <a:cubicBezTo>
                  <a:pt x="40" y="95"/>
                  <a:pt x="40" y="95"/>
                  <a:pt x="40" y="95"/>
                </a:cubicBezTo>
                <a:cubicBezTo>
                  <a:pt x="0" y="95"/>
                  <a:pt x="0" y="95"/>
                  <a:pt x="0" y="95"/>
                </a:cubicBezTo>
                <a:lnTo>
                  <a:pt x="0" y="103"/>
                </a:lnTo>
                <a:close/>
                <a:moveTo>
                  <a:pt x="92" y="99"/>
                </a:moveTo>
                <a:cubicBezTo>
                  <a:pt x="80" y="91"/>
                  <a:pt x="80" y="91"/>
                  <a:pt x="80" y="91"/>
                </a:cubicBezTo>
                <a:cubicBezTo>
                  <a:pt x="80" y="95"/>
                  <a:pt x="80" y="95"/>
                  <a:pt x="80" y="95"/>
                </a:cubicBezTo>
                <a:cubicBezTo>
                  <a:pt x="63" y="95"/>
                  <a:pt x="63" y="95"/>
                  <a:pt x="63" y="95"/>
                </a:cubicBezTo>
                <a:cubicBezTo>
                  <a:pt x="69" y="90"/>
                  <a:pt x="74" y="82"/>
                  <a:pt x="74" y="73"/>
                </a:cubicBezTo>
                <a:cubicBezTo>
                  <a:pt x="74" y="58"/>
                  <a:pt x="63" y="46"/>
                  <a:pt x="49" y="43"/>
                </a:cubicBezTo>
                <a:cubicBezTo>
                  <a:pt x="49" y="43"/>
                  <a:pt x="49" y="43"/>
                  <a:pt x="49" y="43"/>
                </a:cubicBezTo>
                <a:cubicBezTo>
                  <a:pt x="43" y="42"/>
                  <a:pt x="43" y="42"/>
                  <a:pt x="43" y="42"/>
                </a:cubicBezTo>
                <a:cubicBezTo>
                  <a:pt x="42" y="42"/>
                  <a:pt x="42" y="42"/>
                  <a:pt x="41" y="42"/>
                </a:cubicBezTo>
                <a:cubicBezTo>
                  <a:pt x="31" y="45"/>
                  <a:pt x="21" y="40"/>
                  <a:pt x="18" y="30"/>
                </a:cubicBezTo>
                <a:cubicBezTo>
                  <a:pt x="15" y="21"/>
                  <a:pt x="21" y="11"/>
                  <a:pt x="30" y="8"/>
                </a:cubicBezTo>
                <a:cubicBezTo>
                  <a:pt x="40" y="5"/>
                  <a:pt x="50" y="10"/>
                  <a:pt x="53" y="20"/>
                </a:cubicBezTo>
                <a:cubicBezTo>
                  <a:pt x="53" y="21"/>
                  <a:pt x="54" y="23"/>
                  <a:pt x="54" y="24"/>
                </a:cubicBezTo>
                <a:cubicBezTo>
                  <a:pt x="48" y="23"/>
                  <a:pt x="48" y="23"/>
                  <a:pt x="48" y="23"/>
                </a:cubicBezTo>
                <a:cubicBezTo>
                  <a:pt x="52" y="34"/>
                  <a:pt x="52" y="34"/>
                  <a:pt x="52" y="34"/>
                </a:cubicBezTo>
                <a:cubicBezTo>
                  <a:pt x="55" y="33"/>
                  <a:pt x="55" y="33"/>
                  <a:pt x="55" y="33"/>
                </a:cubicBezTo>
                <a:cubicBezTo>
                  <a:pt x="56" y="33"/>
                  <a:pt x="56" y="33"/>
                  <a:pt x="56" y="33"/>
                </a:cubicBezTo>
                <a:cubicBezTo>
                  <a:pt x="57" y="33"/>
                  <a:pt x="57" y="32"/>
                  <a:pt x="57" y="32"/>
                </a:cubicBezTo>
                <a:cubicBezTo>
                  <a:pt x="64" y="27"/>
                  <a:pt x="64" y="27"/>
                  <a:pt x="64" y="27"/>
                </a:cubicBezTo>
                <a:cubicBezTo>
                  <a:pt x="58" y="25"/>
                  <a:pt x="58" y="25"/>
                  <a:pt x="58" y="25"/>
                </a:cubicBezTo>
                <a:cubicBezTo>
                  <a:pt x="58" y="23"/>
                  <a:pt x="57" y="21"/>
                  <a:pt x="57" y="19"/>
                </a:cubicBezTo>
                <a:cubicBezTo>
                  <a:pt x="53" y="7"/>
                  <a:pt x="41" y="0"/>
                  <a:pt x="29" y="4"/>
                </a:cubicBezTo>
                <a:cubicBezTo>
                  <a:pt x="17" y="8"/>
                  <a:pt x="11" y="20"/>
                  <a:pt x="15" y="32"/>
                </a:cubicBezTo>
                <a:cubicBezTo>
                  <a:pt x="17" y="39"/>
                  <a:pt x="23" y="45"/>
                  <a:pt x="29" y="47"/>
                </a:cubicBezTo>
                <a:cubicBezTo>
                  <a:pt x="20" y="52"/>
                  <a:pt x="14" y="62"/>
                  <a:pt x="14" y="73"/>
                </a:cubicBezTo>
                <a:cubicBezTo>
                  <a:pt x="14" y="76"/>
                  <a:pt x="15" y="79"/>
                  <a:pt x="16" y="82"/>
                </a:cubicBezTo>
                <a:cubicBezTo>
                  <a:pt x="8" y="87"/>
                  <a:pt x="8" y="87"/>
                  <a:pt x="8" y="87"/>
                </a:cubicBezTo>
                <a:cubicBezTo>
                  <a:pt x="20" y="90"/>
                  <a:pt x="20" y="90"/>
                  <a:pt x="20" y="90"/>
                </a:cubicBezTo>
                <a:cubicBezTo>
                  <a:pt x="20" y="90"/>
                  <a:pt x="20" y="91"/>
                  <a:pt x="21" y="91"/>
                </a:cubicBezTo>
                <a:cubicBezTo>
                  <a:pt x="22" y="90"/>
                  <a:pt x="22" y="90"/>
                  <a:pt x="22" y="90"/>
                </a:cubicBezTo>
                <a:cubicBezTo>
                  <a:pt x="26" y="91"/>
                  <a:pt x="26" y="91"/>
                  <a:pt x="26" y="91"/>
                </a:cubicBezTo>
                <a:cubicBezTo>
                  <a:pt x="28" y="75"/>
                  <a:pt x="28" y="75"/>
                  <a:pt x="28" y="75"/>
                </a:cubicBezTo>
                <a:cubicBezTo>
                  <a:pt x="21" y="79"/>
                  <a:pt x="21" y="79"/>
                  <a:pt x="21" y="79"/>
                </a:cubicBezTo>
                <a:cubicBezTo>
                  <a:pt x="20" y="77"/>
                  <a:pt x="20" y="75"/>
                  <a:pt x="20" y="72"/>
                </a:cubicBezTo>
                <a:cubicBezTo>
                  <a:pt x="20" y="59"/>
                  <a:pt x="31" y="48"/>
                  <a:pt x="44" y="48"/>
                </a:cubicBezTo>
                <a:cubicBezTo>
                  <a:pt x="57" y="48"/>
                  <a:pt x="68" y="59"/>
                  <a:pt x="68" y="72"/>
                </a:cubicBezTo>
                <a:cubicBezTo>
                  <a:pt x="68" y="83"/>
                  <a:pt x="62" y="92"/>
                  <a:pt x="53" y="95"/>
                </a:cubicBezTo>
                <a:cubicBezTo>
                  <a:pt x="44" y="95"/>
                  <a:pt x="44" y="95"/>
                  <a:pt x="44" y="95"/>
                </a:cubicBezTo>
                <a:cubicBezTo>
                  <a:pt x="44" y="97"/>
                  <a:pt x="44" y="97"/>
                  <a:pt x="44" y="97"/>
                </a:cubicBezTo>
                <a:cubicBezTo>
                  <a:pt x="43" y="97"/>
                  <a:pt x="43" y="97"/>
                  <a:pt x="43" y="97"/>
                </a:cubicBezTo>
                <a:cubicBezTo>
                  <a:pt x="43" y="102"/>
                  <a:pt x="43" y="102"/>
                  <a:pt x="43" y="102"/>
                </a:cubicBezTo>
                <a:cubicBezTo>
                  <a:pt x="43" y="102"/>
                  <a:pt x="43" y="102"/>
                  <a:pt x="43" y="102"/>
                </a:cubicBezTo>
                <a:cubicBezTo>
                  <a:pt x="44" y="102"/>
                  <a:pt x="44" y="102"/>
                  <a:pt x="44" y="102"/>
                </a:cubicBezTo>
                <a:cubicBezTo>
                  <a:pt x="44" y="103"/>
                  <a:pt x="44" y="103"/>
                  <a:pt x="44" y="103"/>
                </a:cubicBezTo>
                <a:cubicBezTo>
                  <a:pt x="80" y="103"/>
                  <a:pt x="80" y="103"/>
                  <a:pt x="80" y="103"/>
                </a:cubicBezTo>
                <a:cubicBezTo>
                  <a:pt x="80" y="107"/>
                  <a:pt x="80" y="107"/>
                  <a:pt x="80" y="107"/>
                </a:cubicBezTo>
                <a:lnTo>
                  <a:pt x="92" y="99"/>
                </a:lnTo>
                <a:close/>
              </a:path>
            </a:pathLst>
          </a:custGeom>
          <a:solidFill>
            <a:srgbClr val="7ABC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0" name="Group 39"/>
          <p:cNvGrpSpPr>
            <a:grpSpLocks/>
          </p:cNvGrpSpPr>
          <p:nvPr/>
        </p:nvGrpSpPr>
        <p:grpSpPr bwMode="auto">
          <a:xfrm>
            <a:off x="1361431" y="3299298"/>
            <a:ext cx="258241" cy="273718"/>
            <a:chOff x="8066560" y="4187141"/>
            <a:chExt cx="415526" cy="487340"/>
          </a:xfrm>
        </p:grpSpPr>
        <p:sp>
          <p:nvSpPr>
            <p:cNvPr id="41" name="Rectangle 40"/>
            <p:cNvSpPr/>
            <p:nvPr/>
          </p:nvSpPr>
          <p:spPr bwMode="auto">
            <a:xfrm>
              <a:off x="8066560" y="4187141"/>
              <a:ext cx="321148" cy="487340"/>
            </a:xfrm>
            <a:prstGeom prst="rect">
              <a:avLst/>
            </a:prstGeom>
            <a:solidFill>
              <a:schemeClr val="tx2">
                <a:lumMod val="75000"/>
              </a:schemeClr>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12" charset="0"/>
                <a:ea typeface="ＭＳ Ｐゴシック" pitchFamily="-12" charset="-128"/>
                <a:cs typeface="ＭＳ Ｐゴシック" pitchFamily="-12" charset="-128"/>
              </a:endParaRPr>
            </a:p>
          </p:txBody>
        </p:sp>
        <p:sp>
          <p:nvSpPr>
            <p:cNvPr id="42" name="Rectangle 117"/>
            <p:cNvSpPr>
              <a:spLocks noChangeArrowheads="1"/>
            </p:cNvSpPr>
            <p:nvPr/>
          </p:nvSpPr>
          <p:spPr bwMode="auto">
            <a:xfrm>
              <a:off x="8117573" y="4269767"/>
              <a:ext cx="219838" cy="16834"/>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Clr>
                  <a:srgbClr val="6DB33F"/>
                </a:buClr>
                <a:buFont typeface="Wingdings" pitchFamily="2" charset="2"/>
                <a:defRPr sz="2400">
                  <a:solidFill>
                    <a:schemeClr val="tx1"/>
                  </a:solidFill>
                  <a:latin typeface="Arial" charset="0"/>
                  <a:ea typeface="ＭＳ Ｐゴシック" pitchFamily="34" charset="-128"/>
                </a:defRPr>
              </a:lvl1pPr>
              <a:lvl2pPr marL="742950" indent="-285750" eaLnBrk="0" hangingPunct="0">
                <a:spcBef>
                  <a:spcPct val="20000"/>
                </a:spcBef>
                <a:buClr>
                  <a:schemeClr val="bg2"/>
                </a:buClr>
                <a:buFont typeface="Arial" charset="0"/>
                <a:buChar char="•"/>
                <a:defRPr sz="2400">
                  <a:solidFill>
                    <a:schemeClr val="tx1"/>
                  </a:solidFill>
                  <a:latin typeface="Arial" charset="0"/>
                  <a:ea typeface="ＭＳ Ｐゴシック" pitchFamily="34" charset="-128"/>
                </a:defRPr>
              </a:lvl2pPr>
              <a:lvl3pPr marL="1143000" indent="-228600" eaLnBrk="0" hangingPunct="0">
                <a:spcBef>
                  <a:spcPct val="20000"/>
                </a:spcBef>
                <a:buClr>
                  <a:schemeClr val="bg2"/>
                </a:buClr>
                <a:buFont typeface="Arial" charset="0"/>
                <a:buChar char="•"/>
                <a:defRPr sz="2000">
                  <a:solidFill>
                    <a:schemeClr val="tx1"/>
                  </a:solidFill>
                  <a:latin typeface="Arial" charset="0"/>
                  <a:ea typeface="ＭＳ Ｐゴシック" pitchFamily="34" charset="-128"/>
                </a:defRPr>
              </a:lvl3pPr>
              <a:lvl4pPr marL="16002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4pPr>
              <a:lvl5pPr marL="20574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9pPr>
            </a:lstStyle>
            <a:p>
              <a:pPr>
                <a:spcBef>
                  <a:spcPct val="0"/>
                </a:spcBef>
                <a:buClrTx/>
                <a:buFontTx/>
                <a:buNone/>
              </a:pPr>
              <a:endParaRPr lang="en-US" altLang="en-US"/>
            </a:p>
          </p:txBody>
        </p:sp>
        <p:sp>
          <p:nvSpPr>
            <p:cNvPr id="43" name="Rectangle 118"/>
            <p:cNvSpPr>
              <a:spLocks noChangeArrowheads="1"/>
            </p:cNvSpPr>
            <p:nvPr/>
          </p:nvSpPr>
          <p:spPr bwMode="auto">
            <a:xfrm>
              <a:off x="8117573" y="4348270"/>
              <a:ext cx="219838" cy="16834"/>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Clr>
                  <a:srgbClr val="6DB33F"/>
                </a:buClr>
                <a:buFont typeface="Wingdings" pitchFamily="2" charset="2"/>
                <a:defRPr sz="2400">
                  <a:solidFill>
                    <a:schemeClr val="tx1"/>
                  </a:solidFill>
                  <a:latin typeface="Arial" charset="0"/>
                  <a:ea typeface="ＭＳ Ｐゴシック" pitchFamily="34" charset="-128"/>
                </a:defRPr>
              </a:lvl1pPr>
              <a:lvl2pPr marL="742950" indent="-285750" eaLnBrk="0" hangingPunct="0">
                <a:spcBef>
                  <a:spcPct val="20000"/>
                </a:spcBef>
                <a:buClr>
                  <a:schemeClr val="bg2"/>
                </a:buClr>
                <a:buFont typeface="Arial" charset="0"/>
                <a:buChar char="•"/>
                <a:defRPr sz="2400">
                  <a:solidFill>
                    <a:schemeClr val="tx1"/>
                  </a:solidFill>
                  <a:latin typeface="Arial" charset="0"/>
                  <a:ea typeface="ＭＳ Ｐゴシック" pitchFamily="34" charset="-128"/>
                </a:defRPr>
              </a:lvl2pPr>
              <a:lvl3pPr marL="1143000" indent="-228600" eaLnBrk="0" hangingPunct="0">
                <a:spcBef>
                  <a:spcPct val="20000"/>
                </a:spcBef>
                <a:buClr>
                  <a:schemeClr val="bg2"/>
                </a:buClr>
                <a:buFont typeface="Arial" charset="0"/>
                <a:buChar char="•"/>
                <a:defRPr sz="2000">
                  <a:solidFill>
                    <a:schemeClr val="tx1"/>
                  </a:solidFill>
                  <a:latin typeface="Arial" charset="0"/>
                  <a:ea typeface="ＭＳ Ｐゴシック" pitchFamily="34" charset="-128"/>
                </a:defRPr>
              </a:lvl3pPr>
              <a:lvl4pPr marL="16002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4pPr>
              <a:lvl5pPr marL="20574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9pPr>
            </a:lstStyle>
            <a:p>
              <a:pPr>
                <a:spcBef>
                  <a:spcPct val="0"/>
                </a:spcBef>
                <a:buClrTx/>
                <a:buFontTx/>
                <a:buNone/>
              </a:pPr>
              <a:endParaRPr lang="en-US" altLang="en-US"/>
            </a:p>
          </p:txBody>
        </p:sp>
        <p:sp>
          <p:nvSpPr>
            <p:cNvPr id="44" name="Rectangle 119"/>
            <p:cNvSpPr>
              <a:spLocks noChangeArrowheads="1"/>
            </p:cNvSpPr>
            <p:nvPr/>
          </p:nvSpPr>
          <p:spPr bwMode="auto">
            <a:xfrm>
              <a:off x="8117573" y="4422394"/>
              <a:ext cx="219838" cy="16834"/>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Clr>
                  <a:srgbClr val="6DB33F"/>
                </a:buClr>
                <a:buFont typeface="Wingdings" pitchFamily="2" charset="2"/>
                <a:defRPr sz="2400">
                  <a:solidFill>
                    <a:schemeClr val="tx1"/>
                  </a:solidFill>
                  <a:latin typeface="Arial" charset="0"/>
                  <a:ea typeface="ＭＳ Ｐゴシック" pitchFamily="34" charset="-128"/>
                </a:defRPr>
              </a:lvl1pPr>
              <a:lvl2pPr marL="742950" indent="-285750" eaLnBrk="0" hangingPunct="0">
                <a:spcBef>
                  <a:spcPct val="20000"/>
                </a:spcBef>
                <a:buClr>
                  <a:schemeClr val="bg2"/>
                </a:buClr>
                <a:buFont typeface="Arial" charset="0"/>
                <a:buChar char="•"/>
                <a:defRPr sz="2400">
                  <a:solidFill>
                    <a:schemeClr val="tx1"/>
                  </a:solidFill>
                  <a:latin typeface="Arial" charset="0"/>
                  <a:ea typeface="ＭＳ Ｐゴシック" pitchFamily="34" charset="-128"/>
                </a:defRPr>
              </a:lvl2pPr>
              <a:lvl3pPr marL="1143000" indent="-228600" eaLnBrk="0" hangingPunct="0">
                <a:spcBef>
                  <a:spcPct val="20000"/>
                </a:spcBef>
                <a:buClr>
                  <a:schemeClr val="bg2"/>
                </a:buClr>
                <a:buFont typeface="Arial" charset="0"/>
                <a:buChar char="•"/>
                <a:defRPr sz="2000">
                  <a:solidFill>
                    <a:schemeClr val="tx1"/>
                  </a:solidFill>
                  <a:latin typeface="Arial" charset="0"/>
                  <a:ea typeface="ＭＳ Ｐゴシック" pitchFamily="34" charset="-128"/>
                </a:defRPr>
              </a:lvl3pPr>
              <a:lvl4pPr marL="16002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4pPr>
              <a:lvl5pPr marL="20574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9pPr>
            </a:lstStyle>
            <a:p>
              <a:pPr>
                <a:spcBef>
                  <a:spcPct val="0"/>
                </a:spcBef>
                <a:buClrTx/>
                <a:buFontTx/>
                <a:buNone/>
              </a:pPr>
              <a:endParaRPr lang="en-US" altLang="en-US"/>
            </a:p>
          </p:txBody>
        </p:sp>
        <p:sp>
          <p:nvSpPr>
            <p:cNvPr id="45" name="Rectangle 120"/>
            <p:cNvSpPr>
              <a:spLocks noChangeArrowheads="1"/>
            </p:cNvSpPr>
            <p:nvPr/>
          </p:nvSpPr>
          <p:spPr bwMode="auto">
            <a:xfrm>
              <a:off x="8117573" y="4500897"/>
              <a:ext cx="219838" cy="16834"/>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Clr>
                  <a:srgbClr val="6DB33F"/>
                </a:buClr>
                <a:buFont typeface="Wingdings" pitchFamily="2" charset="2"/>
                <a:defRPr sz="2400">
                  <a:solidFill>
                    <a:schemeClr val="tx1"/>
                  </a:solidFill>
                  <a:latin typeface="Arial" charset="0"/>
                  <a:ea typeface="ＭＳ Ｐゴシック" pitchFamily="34" charset="-128"/>
                </a:defRPr>
              </a:lvl1pPr>
              <a:lvl2pPr marL="742950" indent="-285750" eaLnBrk="0" hangingPunct="0">
                <a:spcBef>
                  <a:spcPct val="20000"/>
                </a:spcBef>
                <a:buClr>
                  <a:schemeClr val="bg2"/>
                </a:buClr>
                <a:buFont typeface="Arial" charset="0"/>
                <a:buChar char="•"/>
                <a:defRPr sz="2400">
                  <a:solidFill>
                    <a:schemeClr val="tx1"/>
                  </a:solidFill>
                  <a:latin typeface="Arial" charset="0"/>
                  <a:ea typeface="ＭＳ Ｐゴシック" pitchFamily="34" charset="-128"/>
                </a:defRPr>
              </a:lvl2pPr>
              <a:lvl3pPr marL="1143000" indent="-228600" eaLnBrk="0" hangingPunct="0">
                <a:spcBef>
                  <a:spcPct val="20000"/>
                </a:spcBef>
                <a:buClr>
                  <a:schemeClr val="bg2"/>
                </a:buClr>
                <a:buFont typeface="Arial" charset="0"/>
                <a:buChar char="•"/>
                <a:defRPr sz="2000">
                  <a:solidFill>
                    <a:schemeClr val="tx1"/>
                  </a:solidFill>
                  <a:latin typeface="Arial" charset="0"/>
                  <a:ea typeface="ＭＳ Ｐゴシック" pitchFamily="34" charset="-128"/>
                </a:defRPr>
              </a:lvl3pPr>
              <a:lvl4pPr marL="16002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4pPr>
              <a:lvl5pPr marL="20574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9pPr>
            </a:lstStyle>
            <a:p>
              <a:pPr>
                <a:spcBef>
                  <a:spcPct val="0"/>
                </a:spcBef>
                <a:buClrTx/>
                <a:buFontTx/>
                <a:buNone/>
              </a:pPr>
              <a:endParaRPr lang="en-US" altLang="en-US"/>
            </a:p>
          </p:txBody>
        </p:sp>
        <p:sp>
          <p:nvSpPr>
            <p:cNvPr id="46" name="Rectangle 121"/>
            <p:cNvSpPr>
              <a:spLocks noChangeArrowheads="1"/>
            </p:cNvSpPr>
            <p:nvPr/>
          </p:nvSpPr>
          <p:spPr bwMode="auto">
            <a:xfrm>
              <a:off x="8117573" y="4581128"/>
              <a:ext cx="219838" cy="16834"/>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Clr>
                  <a:srgbClr val="6DB33F"/>
                </a:buClr>
                <a:buFont typeface="Wingdings" pitchFamily="2" charset="2"/>
                <a:defRPr sz="2400">
                  <a:solidFill>
                    <a:schemeClr val="tx1"/>
                  </a:solidFill>
                  <a:latin typeface="Arial" charset="0"/>
                  <a:ea typeface="ＭＳ Ｐゴシック" pitchFamily="34" charset="-128"/>
                </a:defRPr>
              </a:lvl1pPr>
              <a:lvl2pPr marL="742950" indent="-285750" eaLnBrk="0" hangingPunct="0">
                <a:spcBef>
                  <a:spcPct val="20000"/>
                </a:spcBef>
                <a:buClr>
                  <a:schemeClr val="bg2"/>
                </a:buClr>
                <a:buFont typeface="Arial" charset="0"/>
                <a:buChar char="•"/>
                <a:defRPr sz="2400">
                  <a:solidFill>
                    <a:schemeClr val="tx1"/>
                  </a:solidFill>
                  <a:latin typeface="Arial" charset="0"/>
                  <a:ea typeface="ＭＳ Ｐゴシック" pitchFamily="34" charset="-128"/>
                </a:defRPr>
              </a:lvl2pPr>
              <a:lvl3pPr marL="1143000" indent="-228600" eaLnBrk="0" hangingPunct="0">
                <a:spcBef>
                  <a:spcPct val="20000"/>
                </a:spcBef>
                <a:buClr>
                  <a:schemeClr val="bg2"/>
                </a:buClr>
                <a:buFont typeface="Arial" charset="0"/>
                <a:buChar char="•"/>
                <a:defRPr sz="2000">
                  <a:solidFill>
                    <a:schemeClr val="tx1"/>
                  </a:solidFill>
                  <a:latin typeface="Arial" charset="0"/>
                  <a:ea typeface="ＭＳ Ｐゴシック" pitchFamily="34" charset="-128"/>
                </a:defRPr>
              </a:lvl3pPr>
              <a:lvl4pPr marL="16002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4pPr>
              <a:lvl5pPr marL="20574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9pPr>
            </a:lstStyle>
            <a:p>
              <a:pPr>
                <a:spcBef>
                  <a:spcPct val="0"/>
                </a:spcBef>
                <a:buClrTx/>
                <a:buFontTx/>
                <a:buNone/>
              </a:pPr>
              <a:endParaRPr lang="en-US" altLang="en-US"/>
            </a:p>
          </p:txBody>
        </p:sp>
        <p:sp>
          <p:nvSpPr>
            <p:cNvPr id="47" name="Freeform 77"/>
            <p:cNvSpPr>
              <a:spLocks/>
            </p:cNvSpPr>
            <p:nvPr/>
          </p:nvSpPr>
          <p:spPr bwMode="auto">
            <a:xfrm>
              <a:off x="8294761" y="4491434"/>
              <a:ext cx="187325" cy="179387"/>
            </a:xfrm>
            <a:custGeom>
              <a:avLst/>
              <a:gdLst>
                <a:gd name="T0" fmla="*/ 2147483647 w 50"/>
                <a:gd name="T1" fmla="*/ 2147483647 h 48"/>
                <a:gd name="T2" fmla="*/ 2147483647 w 50"/>
                <a:gd name="T3" fmla="*/ 2147483647 h 48"/>
                <a:gd name="T4" fmla="*/ 2147483647 w 50"/>
                <a:gd name="T5" fmla="*/ 2147483647 h 48"/>
                <a:gd name="T6" fmla="*/ 2147483647 w 50"/>
                <a:gd name="T7" fmla="*/ 2147483647 h 48"/>
                <a:gd name="T8" fmla="*/ 2147483647 w 50"/>
                <a:gd name="T9" fmla="*/ 2147483647 h 48"/>
                <a:gd name="T10" fmla="*/ 2147483647 w 50"/>
                <a:gd name="T11" fmla="*/ 2147483647 h 48"/>
                <a:gd name="T12" fmla="*/ 2147483647 w 50"/>
                <a:gd name="T13" fmla="*/ 2147483647 h 48"/>
                <a:gd name="T14" fmla="*/ 2147483647 w 50"/>
                <a:gd name="T15" fmla="*/ 2147483647 h 48"/>
                <a:gd name="T16" fmla="*/ 2147483647 w 50"/>
                <a:gd name="T17" fmla="*/ 2147483647 h 48"/>
                <a:gd name="T18" fmla="*/ 2147483647 w 50"/>
                <a:gd name="T19" fmla="*/ 2147483647 h 48"/>
                <a:gd name="T20" fmla="*/ 2147483647 w 50"/>
                <a:gd name="T21" fmla="*/ 2147483647 h 48"/>
                <a:gd name="T22" fmla="*/ 2147483647 w 50"/>
                <a:gd name="T23" fmla="*/ 2147483647 h 48"/>
                <a:gd name="T24" fmla="*/ 2147483647 w 50"/>
                <a:gd name="T25" fmla="*/ 2147483647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0" h="48">
                  <a:moveTo>
                    <a:pt x="49" y="4"/>
                  </a:moveTo>
                  <a:cubicBezTo>
                    <a:pt x="24" y="46"/>
                    <a:pt x="24" y="46"/>
                    <a:pt x="24" y="46"/>
                  </a:cubicBezTo>
                  <a:cubicBezTo>
                    <a:pt x="24" y="47"/>
                    <a:pt x="22" y="48"/>
                    <a:pt x="21" y="48"/>
                  </a:cubicBezTo>
                  <a:cubicBezTo>
                    <a:pt x="20" y="48"/>
                    <a:pt x="18" y="47"/>
                    <a:pt x="17" y="46"/>
                  </a:cubicBezTo>
                  <a:cubicBezTo>
                    <a:pt x="1" y="30"/>
                    <a:pt x="1" y="30"/>
                    <a:pt x="1" y="30"/>
                  </a:cubicBezTo>
                  <a:cubicBezTo>
                    <a:pt x="0" y="29"/>
                    <a:pt x="0" y="27"/>
                    <a:pt x="1" y="26"/>
                  </a:cubicBezTo>
                  <a:cubicBezTo>
                    <a:pt x="5" y="22"/>
                    <a:pt x="5" y="22"/>
                    <a:pt x="5" y="22"/>
                  </a:cubicBezTo>
                  <a:cubicBezTo>
                    <a:pt x="6" y="21"/>
                    <a:pt x="8" y="21"/>
                    <a:pt x="9" y="22"/>
                  </a:cubicBezTo>
                  <a:cubicBezTo>
                    <a:pt x="20" y="32"/>
                    <a:pt x="20" y="32"/>
                    <a:pt x="20" y="32"/>
                  </a:cubicBezTo>
                  <a:cubicBezTo>
                    <a:pt x="46" y="2"/>
                    <a:pt x="46" y="2"/>
                    <a:pt x="46" y="2"/>
                  </a:cubicBezTo>
                  <a:cubicBezTo>
                    <a:pt x="47" y="1"/>
                    <a:pt x="49" y="0"/>
                    <a:pt x="50" y="1"/>
                  </a:cubicBezTo>
                  <a:cubicBezTo>
                    <a:pt x="50" y="1"/>
                    <a:pt x="50" y="1"/>
                    <a:pt x="50" y="1"/>
                  </a:cubicBezTo>
                  <a:cubicBezTo>
                    <a:pt x="50" y="2"/>
                    <a:pt x="50" y="2"/>
                    <a:pt x="49" y="4"/>
                  </a:cubicBezTo>
                  <a:close/>
                </a:path>
              </a:pathLst>
            </a:custGeom>
            <a:solidFill>
              <a:srgbClr val="7ABC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9" name="Group 80"/>
          <p:cNvGrpSpPr>
            <a:grpSpLocks noChangeAspect="1"/>
          </p:cNvGrpSpPr>
          <p:nvPr/>
        </p:nvGrpSpPr>
        <p:grpSpPr bwMode="auto">
          <a:xfrm>
            <a:off x="910101" y="4692673"/>
            <a:ext cx="767513" cy="745210"/>
            <a:chOff x="4618" y="2296"/>
            <a:chExt cx="585" cy="568"/>
          </a:xfrm>
        </p:grpSpPr>
        <p:sp>
          <p:nvSpPr>
            <p:cNvPr id="50" name="AutoShape 79"/>
            <p:cNvSpPr>
              <a:spLocks noChangeAspect="1" noChangeArrowheads="1" noTextEdit="1"/>
            </p:cNvSpPr>
            <p:nvPr/>
          </p:nvSpPr>
          <p:spPr bwMode="auto">
            <a:xfrm>
              <a:off x="4618" y="2296"/>
              <a:ext cx="585"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 name="Freeform 81"/>
            <p:cNvSpPr>
              <a:spLocks/>
            </p:cNvSpPr>
            <p:nvPr/>
          </p:nvSpPr>
          <p:spPr bwMode="auto">
            <a:xfrm>
              <a:off x="4713" y="2825"/>
              <a:ext cx="401" cy="45"/>
            </a:xfrm>
            <a:custGeom>
              <a:avLst/>
              <a:gdLst>
                <a:gd name="T0" fmla="*/ 2147483647 w 72"/>
                <a:gd name="T1" fmla="*/ 1426162506 h 8"/>
                <a:gd name="T2" fmla="*/ 0 w 72"/>
                <a:gd name="T3" fmla="*/ 1426162506 h 8"/>
                <a:gd name="T4" fmla="*/ 0 w 72"/>
                <a:gd name="T5" fmla="*/ 727699697 h 8"/>
                <a:gd name="T6" fmla="*/ 634116633 w 72"/>
                <a:gd name="T7" fmla="*/ 0 h 8"/>
                <a:gd name="T8" fmla="*/ 2147483647 w 72"/>
                <a:gd name="T9" fmla="*/ 0 h 8"/>
                <a:gd name="T10" fmla="*/ 2147483647 w 72"/>
                <a:gd name="T11" fmla="*/ 727699697 h 8"/>
                <a:gd name="T12" fmla="*/ 2147483647 w 72"/>
                <a:gd name="T13" fmla="*/ 1426162506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 h="8">
                  <a:moveTo>
                    <a:pt x="72" y="8"/>
                  </a:moveTo>
                  <a:cubicBezTo>
                    <a:pt x="0" y="8"/>
                    <a:pt x="0" y="8"/>
                    <a:pt x="0" y="8"/>
                  </a:cubicBezTo>
                  <a:cubicBezTo>
                    <a:pt x="0" y="4"/>
                    <a:pt x="0" y="4"/>
                    <a:pt x="0" y="4"/>
                  </a:cubicBezTo>
                  <a:cubicBezTo>
                    <a:pt x="0" y="2"/>
                    <a:pt x="2" y="0"/>
                    <a:pt x="4" y="0"/>
                  </a:cubicBezTo>
                  <a:cubicBezTo>
                    <a:pt x="68" y="0"/>
                    <a:pt x="68" y="0"/>
                    <a:pt x="68" y="0"/>
                  </a:cubicBezTo>
                  <a:cubicBezTo>
                    <a:pt x="70" y="0"/>
                    <a:pt x="72" y="2"/>
                    <a:pt x="72" y="4"/>
                  </a:cubicBezTo>
                  <a:lnTo>
                    <a:pt x="72" y="8"/>
                  </a:lnTo>
                  <a:close/>
                </a:path>
              </a:pathLst>
            </a:custGeom>
            <a:solidFill>
              <a:srgbClr val="7ABC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82"/>
            <p:cNvSpPr>
              <a:spLocks/>
            </p:cNvSpPr>
            <p:nvPr/>
          </p:nvSpPr>
          <p:spPr bwMode="auto">
            <a:xfrm>
              <a:off x="4757" y="2781"/>
              <a:ext cx="312" cy="66"/>
            </a:xfrm>
            <a:custGeom>
              <a:avLst/>
              <a:gdLst>
                <a:gd name="T0" fmla="*/ 2147483647 w 56"/>
                <a:gd name="T1" fmla="*/ 1672242963 h 12"/>
                <a:gd name="T2" fmla="*/ 0 w 56"/>
                <a:gd name="T3" fmla="*/ 1672242963 h 12"/>
                <a:gd name="T4" fmla="*/ 0 w 56"/>
                <a:gd name="T5" fmla="*/ 557684859 h 12"/>
                <a:gd name="T6" fmla="*/ 635890866 w 56"/>
                <a:gd name="T7" fmla="*/ 0 h 12"/>
                <a:gd name="T8" fmla="*/ 2147483647 w 56"/>
                <a:gd name="T9" fmla="*/ 0 h 12"/>
                <a:gd name="T10" fmla="*/ 2147483647 w 56"/>
                <a:gd name="T11" fmla="*/ 557684859 h 12"/>
                <a:gd name="T12" fmla="*/ 2147483647 w 56"/>
                <a:gd name="T13" fmla="*/ 1672242963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12">
                  <a:moveTo>
                    <a:pt x="56" y="12"/>
                  </a:moveTo>
                  <a:cubicBezTo>
                    <a:pt x="0" y="12"/>
                    <a:pt x="0" y="12"/>
                    <a:pt x="0" y="12"/>
                  </a:cubicBezTo>
                  <a:cubicBezTo>
                    <a:pt x="0" y="4"/>
                    <a:pt x="0" y="4"/>
                    <a:pt x="0" y="4"/>
                  </a:cubicBezTo>
                  <a:cubicBezTo>
                    <a:pt x="0" y="2"/>
                    <a:pt x="2" y="0"/>
                    <a:pt x="4" y="0"/>
                  </a:cubicBezTo>
                  <a:cubicBezTo>
                    <a:pt x="52" y="0"/>
                    <a:pt x="52" y="0"/>
                    <a:pt x="52" y="0"/>
                  </a:cubicBezTo>
                  <a:cubicBezTo>
                    <a:pt x="54" y="0"/>
                    <a:pt x="56" y="2"/>
                    <a:pt x="56" y="4"/>
                  </a:cubicBezTo>
                  <a:lnTo>
                    <a:pt x="56" y="12"/>
                  </a:lnTo>
                  <a:close/>
                </a:path>
              </a:pathLst>
            </a:custGeom>
            <a:solidFill>
              <a:srgbClr val="7ABC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83"/>
            <p:cNvSpPr>
              <a:spLocks/>
            </p:cNvSpPr>
            <p:nvPr/>
          </p:nvSpPr>
          <p:spPr bwMode="auto">
            <a:xfrm>
              <a:off x="4713" y="2290"/>
              <a:ext cx="401" cy="45"/>
            </a:xfrm>
            <a:custGeom>
              <a:avLst/>
              <a:gdLst>
                <a:gd name="T0" fmla="*/ 0 w 72"/>
                <a:gd name="T1" fmla="*/ 0 h 8"/>
                <a:gd name="T2" fmla="*/ 2147483647 w 72"/>
                <a:gd name="T3" fmla="*/ 0 h 8"/>
                <a:gd name="T4" fmla="*/ 2147483647 w 72"/>
                <a:gd name="T5" fmla="*/ 727699697 h 8"/>
                <a:gd name="T6" fmla="*/ 2147483647 w 72"/>
                <a:gd name="T7" fmla="*/ 1426162506 h 8"/>
                <a:gd name="T8" fmla="*/ 634116633 w 72"/>
                <a:gd name="T9" fmla="*/ 1426162506 h 8"/>
                <a:gd name="T10" fmla="*/ 0 w 72"/>
                <a:gd name="T11" fmla="*/ 727699697 h 8"/>
                <a:gd name="T12" fmla="*/ 0 w 72"/>
                <a:gd name="T13" fmla="*/ 0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 h="8">
                  <a:moveTo>
                    <a:pt x="0" y="0"/>
                  </a:moveTo>
                  <a:cubicBezTo>
                    <a:pt x="72" y="0"/>
                    <a:pt x="72" y="0"/>
                    <a:pt x="72" y="0"/>
                  </a:cubicBezTo>
                  <a:cubicBezTo>
                    <a:pt x="72" y="4"/>
                    <a:pt x="72" y="4"/>
                    <a:pt x="72" y="4"/>
                  </a:cubicBezTo>
                  <a:cubicBezTo>
                    <a:pt x="72" y="6"/>
                    <a:pt x="70" y="8"/>
                    <a:pt x="68" y="8"/>
                  </a:cubicBezTo>
                  <a:cubicBezTo>
                    <a:pt x="4" y="8"/>
                    <a:pt x="4" y="8"/>
                    <a:pt x="4" y="8"/>
                  </a:cubicBezTo>
                  <a:cubicBezTo>
                    <a:pt x="2" y="8"/>
                    <a:pt x="0" y="6"/>
                    <a:pt x="0" y="4"/>
                  </a:cubicBezTo>
                  <a:lnTo>
                    <a:pt x="0" y="0"/>
                  </a:lnTo>
                  <a:close/>
                </a:path>
              </a:pathLst>
            </a:custGeom>
            <a:solidFill>
              <a:srgbClr val="7ABC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84"/>
            <p:cNvSpPr>
              <a:spLocks/>
            </p:cNvSpPr>
            <p:nvPr/>
          </p:nvSpPr>
          <p:spPr bwMode="auto">
            <a:xfrm>
              <a:off x="4757" y="2313"/>
              <a:ext cx="312" cy="66"/>
            </a:xfrm>
            <a:custGeom>
              <a:avLst/>
              <a:gdLst>
                <a:gd name="T0" fmla="*/ 0 w 56"/>
                <a:gd name="T1" fmla="*/ 0 h 12"/>
                <a:gd name="T2" fmla="*/ 2147483647 w 56"/>
                <a:gd name="T3" fmla="*/ 0 h 12"/>
                <a:gd name="T4" fmla="*/ 2147483647 w 56"/>
                <a:gd name="T5" fmla="*/ 1114589234 h 12"/>
                <a:gd name="T6" fmla="*/ 2147483647 w 56"/>
                <a:gd name="T7" fmla="*/ 1672242963 h 12"/>
                <a:gd name="T8" fmla="*/ 635890866 w 56"/>
                <a:gd name="T9" fmla="*/ 1672242963 h 12"/>
                <a:gd name="T10" fmla="*/ 0 w 56"/>
                <a:gd name="T11" fmla="*/ 1114589234 h 12"/>
                <a:gd name="T12" fmla="*/ 0 w 5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12">
                  <a:moveTo>
                    <a:pt x="0" y="0"/>
                  </a:moveTo>
                  <a:cubicBezTo>
                    <a:pt x="56" y="0"/>
                    <a:pt x="56" y="0"/>
                    <a:pt x="56" y="0"/>
                  </a:cubicBezTo>
                  <a:cubicBezTo>
                    <a:pt x="56" y="8"/>
                    <a:pt x="56" y="8"/>
                    <a:pt x="56" y="8"/>
                  </a:cubicBezTo>
                  <a:cubicBezTo>
                    <a:pt x="56" y="10"/>
                    <a:pt x="54" y="12"/>
                    <a:pt x="52" y="12"/>
                  </a:cubicBezTo>
                  <a:cubicBezTo>
                    <a:pt x="4" y="12"/>
                    <a:pt x="4" y="12"/>
                    <a:pt x="4" y="12"/>
                  </a:cubicBezTo>
                  <a:cubicBezTo>
                    <a:pt x="2" y="12"/>
                    <a:pt x="0" y="10"/>
                    <a:pt x="0" y="8"/>
                  </a:cubicBezTo>
                  <a:lnTo>
                    <a:pt x="0" y="0"/>
                  </a:lnTo>
                  <a:close/>
                </a:path>
              </a:pathLst>
            </a:custGeom>
            <a:solidFill>
              <a:srgbClr val="7ABC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85"/>
            <p:cNvSpPr>
              <a:spLocks noEditPoints="1"/>
            </p:cNvSpPr>
            <p:nvPr/>
          </p:nvSpPr>
          <p:spPr bwMode="auto">
            <a:xfrm>
              <a:off x="4780" y="2313"/>
              <a:ext cx="267" cy="534"/>
            </a:xfrm>
            <a:custGeom>
              <a:avLst/>
              <a:gdLst>
                <a:gd name="T0" fmla="*/ 2147483647 w 48"/>
                <a:gd name="T1" fmla="*/ 622365597 h 96"/>
                <a:gd name="T2" fmla="*/ 2147483647 w 48"/>
                <a:gd name="T3" fmla="*/ 622365597 h 96"/>
                <a:gd name="T4" fmla="*/ 2147483647 w 48"/>
                <a:gd name="T5" fmla="*/ 622365597 h 96"/>
                <a:gd name="T6" fmla="*/ 2147483647 w 48"/>
                <a:gd name="T7" fmla="*/ 622365597 h 96"/>
                <a:gd name="T8" fmla="*/ 2147483647 w 48"/>
                <a:gd name="T9" fmla="*/ 622365597 h 96"/>
                <a:gd name="T10" fmla="*/ 2147483647 w 48"/>
                <a:gd name="T11" fmla="*/ 1591227596 h 96"/>
                <a:gd name="T12" fmla="*/ 2147483647 w 48"/>
                <a:gd name="T13" fmla="*/ 2147483647 h 96"/>
                <a:gd name="T14" fmla="*/ 2147483647 w 48"/>
                <a:gd name="T15" fmla="*/ 2147483647 h 96"/>
                <a:gd name="T16" fmla="*/ 2147483647 w 48"/>
                <a:gd name="T17" fmla="*/ 2147483647 h 96"/>
                <a:gd name="T18" fmla="*/ 2147483647 w 48"/>
                <a:gd name="T19" fmla="*/ 2147483647 h 96"/>
                <a:gd name="T20" fmla="*/ 2147483647 w 48"/>
                <a:gd name="T21" fmla="*/ 2147483647 h 96"/>
                <a:gd name="T22" fmla="*/ 2147483647 w 48"/>
                <a:gd name="T23" fmla="*/ 2147483647 h 96"/>
                <a:gd name="T24" fmla="*/ 2147483647 w 48"/>
                <a:gd name="T25" fmla="*/ 2147483647 h 96"/>
                <a:gd name="T26" fmla="*/ 2147483647 w 48"/>
                <a:gd name="T27" fmla="*/ 2147483647 h 96"/>
                <a:gd name="T28" fmla="*/ 2147483647 w 48"/>
                <a:gd name="T29" fmla="*/ 2147483647 h 96"/>
                <a:gd name="T30" fmla="*/ 795541519 w 48"/>
                <a:gd name="T31" fmla="*/ 2147483647 h 96"/>
                <a:gd name="T32" fmla="*/ 622365597 w 48"/>
                <a:gd name="T33" fmla="*/ 2147483647 h 96"/>
                <a:gd name="T34" fmla="*/ 2147483647 w 48"/>
                <a:gd name="T35" fmla="*/ 2147483647 h 96"/>
                <a:gd name="T36" fmla="*/ 2147483647 w 48"/>
                <a:gd name="T37" fmla="*/ 2147483647 h 96"/>
                <a:gd name="T38" fmla="*/ 2147483647 w 48"/>
                <a:gd name="T39" fmla="*/ 2147483647 h 96"/>
                <a:gd name="T40" fmla="*/ 622365597 w 48"/>
                <a:gd name="T41" fmla="*/ 1591227596 h 96"/>
                <a:gd name="T42" fmla="*/ 795541519 w 48"/>
                <a:gd name="T43" fmla="*/ 795541519 h 96"/>
                <a:gd name="T44" fmla="*/ 2147483647 w 48"/>
                <a:gd name="T45" fmla="*/ 622365597 h 96"/>
                <a:gd name="T46" fmla="*/ 2147483647 w 48"/>
                <a:gd name="T47" fmla="*/ 0 h 96"/>
                <a:gd name="T48" fmla="*/ 0 w 48"/>
                <a:gd name="T49" fmla="*/ 1591227596 h 96"/>
                <a:gd name="T50" fmla="*/ 2147483647 w 48"/>
                <a:gd name="T51" fmla="*/ 2147483647 h 96"/>
                <a:gd name="T52" fmla="*/ 0 w 48"/>
                <a:gd name="T53" fmla="*/ 2147483647 h 96"/>
                <a:gd name="T54" fmla="*/ 2147483647 w 48"/>
                <a:gd name="T55" fmla="*/ 2147483647 h 96"/>
                <a:gd name="T56" fmla="*/ 2147483647 w 48"/>
                <a:gd name="T57" fmla="*/ 2147483647 h 96"/>
                <a:gd name="T58" fmla="*/ 2147483647 w 48"/>
                <a:gd name="T59" fmla="*/ 2147483647 h 96"/>
                <a:gd name="T60" fmla="*/ 2147483647 w 48"/>
                <a:gd name="T61" fmla="*/ 2147483647 h 96"/>
                <a:gd name="T62" fmla="*/ 2147483647 w 48"/>
                <a:gd name="T63" fmla="*/ 2147483647 h 96"/>
                <a:gd name="T64" fmla="*/ 2147483647 w 48"/>
                <a:gd name="T65" fmla="*/ 1591227596 h 96"/>
                <a:gd name="T66" fmla="*/ 2147483647 w 48"/>
                <a:gd name="T67" fmla="*/ 0 h 96"/>
                <a:gd name="T68" fmla="*/ 2147483647 w 48"/>
                <a:gd name="T69" fmla="*/ 0 h 96"/>
                <a:gd name="T70" fmla="*/ 2147483647 w 48"/>
                <a:gd name="T71" fmla="*/ 0 h 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8" h="96">
                  <a:moveTo>
                    <a:pt x="18" y="4"/>
                  </a:moveTo>
                  <a:cubicBezTo>
                    <a:pt x="19" y="4"/>
                    <a:pt x="19" y="4"/>
                    <a:pt x="19" y="4"/>
                  </a:cubicBezTo>
                  <a:cubicBezTo>
                    <a:pt x="21" y="4"/>
                    <a:pt x="21" y="4"/>
                    <a:pt x="21" y="4"/>
                  </a:cubicBezTo>
                  <a:cubicBezTo>
                    <a:pt x="21" y="4"/>
                    <a:pt x="21" y="4"/>
                    <a:pt x="21" y="4"/>
                  </a:cubicBezTo>
                  <a:cubicBezTo>
                    <a:pt x="22" y="4"/>
                    <a:pt x="22" y="4"/>
                    <a:pt x="22" y="4"/>
                  </a:cubicBezTo>
                  <a:cubicBezTo>
                    <a:pt x="42" y="4"/>
                    <a:pt x="44" y="5"/>
                    <a:pt x="44" y="10"/>
                  </a:cubicBezTo>
                  <a:cubicBezTo>
                    <a:pt x="44" y="27"/>
                    <a:pt x="36" y="36"/>
                    <a:pt x="31" y="41"/>
                  </a:cubicBezTo>
                  <a:cubicBezTo>
                    <a:pt x="28" y="43"/>
                    <a:pt x="26" y="45"/>
                    <a:pt x="26" y="48"/>
                  </a:cubicBezTo>
                  <a:cubicBezTo>
                    <a:pt x="26" y="51"/>
                    <a:pt x="28" y="53"/>
                    <a:pt x="31" y="55"/>
                  </a:cubicBezTo>
                  <a:cubicBezTo>
                    <a:pt x="36" y="60"/>
                    <a:pt x="44" y="69"/>
                    <a:pt x="44" y="86"/>
                  </a:cubicBezTo>
                  <a:cubicBezTo>
                    <a:pt x="44" y="91"/>
                    <a:pt x="43" y="92"/>
                    <a:pt x="23" y="92"/>
                  </a:cubicBezTo>
                  <a:cubicBezTo>
                    <a:pt x="22" y="92"/>
                    <a:pt x="22" y="92"/>
                    <a:pt x="22" y="92"/>
                  </a:cubicBezTo>
                  <a:cubicBezTo>
                    <a:pt x="21" y="92"/>
                    <a:pt x="21" y="92"/>
                    <a:pt x="21" y="92"/>
                  </a:cubicBezTo>
                  <a:cubicBezTo>
                    <a:pt x="20" y="92"/>
                    <a:pt x="20" y="92"/>
                    <a:pt x="20" y="92"/>
                  </a:cubicBezTo>
                  <a:cubicBezTo>
                    <a:pt x="19" y="92"/>
                    <a:pt x="19" y="92"/>
                    <a:pt x="19" y="92"/>
                  </a:cubicBezTo>
                  <a:cubicBezTo>
                    <a:pt x="13" y="92"/>
                    <a:pt x="6" y="92"/>
                    <a:pt x="5" y="91"/>
                  </a:cubicBezTo>
                  <a:cubicBezTo>
                    <a:pt x="4" y="90"/>
                    <a:pt x="4" y="87"/>
                    <a:pt x="4" y="86"/>
                  </a:cubicBezTo>
                  <a:cubicBezTo>
                    <a:pt x="4" y="69"/>
                    <a:pt x="12" y="60"/>
                    <a:pt x="17" y="55"/>
                  </a:cubicBezTo>
                  <a:cubicBezTo>
                    <a:pt x="20" y="53"/>
                    <a:pt x="22" y="51"/>
                    <a:pt x="22" y="48"/>
                  </a:cubicBezTo>
                  <a:cubicBezTo>
                    <a:pt x="22" y="45"/>
                    <a:pt x="20" y="43"/>
                    <a:pt x="17" y="41"/>
                  </a:cubicBezTo>
                  <a:cubicBezTo>
                    <a:pt x="12" y="36"/>
                    <a:pt x="4" y="27"/>
                    <a:pt x="4" y="10"/>
                  </a:cubicBezTo>
                  <a:cubicBezTo>
                    <a:pt x="4" y="9"/>
                    <a:pt x="4" y="6"/>
                    <a:pt x="5" y="5"/>
                  </a:cubicBezTo>
                  <a:cubicBezTo>
                    <a:pt x="6" y="4"/>
                    <a:pt x="13" y="4"/>
                    <a:pt x="18" y="4"/>
                  </a:cubicBezTo>
                  <a:moveTo>
                    <a:pt x="18" y="0"/>
                  </a:moveTo>
                  <a:cubicBezTo>
                    <a:pt x="1" y="0"/>
                    <a:pt x="0" y="0"/>
                    <a:pt x="0" y="10"/>
                  </a:cubicBezTo>
                  <a:cubicBezTo>
                    <a:pt x="0" y="36"/>
                    <a:pt x="18" y="44"/>
                    <a:pt x="18" y="48"/>
                  </a:cubicBezTo>
                  <a:cubicBezTo>
                    <a:pt x="18" y="52"/>
                    <a:pt x="0" y="60"/>
                    <a:pt x="0" y="86"/>
                  </a:cubicBezTo>
                  <a:cubicBezTo>
                    <a:pt x="0" y="96"/>
                    <a:pt x="1" y="96"/>
                    <a:pt x="19" y="96"/>
                  </a:cubicBezTo>
                  <a:cubicBezTo>
                    <a:pt x="20" y="96"/>
                    <a:pt x="20" y="96"/>
                    <a:pt x="21" y="96"/>
                  </a:cubicBezTo>
                  <a:cubicBezTo>
                    <a:pt x="21" y="96"/>
                    <a:pt x="22" y="96"/>
                    <a:pt x="23" y="96"/>
                  </a:cubicBezTo>
                  <a:cubicBezTo>
                    <a:pt x="41" y="96"/>
                    <a:pt x="48" y="96"/>
                    <a:pt x="48" y="86"/>
                  </a:cubicBezTo>
                  <a:cubicBezTo>
                    <a:pt x="48" y="60"/>
                    <a:pt x="30" y="52"/>
                    <a:pt x="30" y="48"/>
                  </a:cubicBezTo>
                  <a:cubicBezTo>
                    <a:pt x="30" y="44"/>
                    <a:pt x="48" y="36"/>
                    <a:pt x="48" y="10"/>
                  </a:cubicBezTo>
                  <a:cubicBezTo>
                    <a:pt x="48" y="0"/>
                    <a:pt x="40" y="0"/>
                    <a:pt x="22" y="0"/>
                  </a:cubicBezTo>
                  <a:cubicBezTo>
                    <a:pt x="22" y="0"/>
                    <a:pt x="21" y="0"/>
                    <a:pt x="21" y="0"/>
                  </a:cubicBezTo>
                  <a:cubicBezTo>
                    <a:pt x="20" y="0"/>
                    <a:pt x="19" y="0"/>
                    <a:pt x="18" y="0"/>
                  </a:cubicBezTo>
                  <a:close/>
                </a:path>
              </a:pathLst>
            </a:custGeom>
            <a:solidFill>
              <a:srgbClr val="7ABC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6" name="Isosceles Triangle 55"/>
          <p:cNvSpPr>
            <a:spLocks noChangeArrowheads="1"/>
          </p:cNvSpPr>
          <p:nvPr/>
        </p:nvSpPr>
        <p:spPr bwMode="auto">
          <a:xfrm>
            <a:off x="1177362" y="5115145"/>
            <a:ext cx="237471" cy="186063"/>
          </a:xfrm>
          <a:prstGeom prst="triangle">
            <a:avLst>
              <a:gd name="adj" fmla="val 50000"/>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Clr>
                <a:srgbClr val="6DB33F"/>
              </a:buClr>
              <a:buFont typeface="Wingdings" pitchFamily="2" charset="2"/>
              <a:defRPr sz="2400">
                <a:solidFill>
                  <a:schemeClr val="tx1"/>
                </a:solidFill>
                <a:latin typeface="Arial" charset="0"/>
                <a:ea typeface="ＭＳ Ｐゴシック" pitchFamily="34" charset="-128"/>
              </a:defRPr>
            </a:lvl1pPr>
            <a:lvl2pPr marL="742950" indent="-285750" eaLnBrk="0" hangingPunct="0">
              <a:spcBef>
                <a:spcPct val="20000"/>
              </a:spcBef>
              <a:buClr>
                <a:schemeClr val="bg2"/>
              </a:buClr>
              <a:buFont typeface="Arial" charset="0"/>
              <a:buChar char="•"/>
              <a:defRPr sz="2400">
                <a:solidFill>
                  <a:schemeClr val="tx1"/>
                </a:solidFill>
                <a:latin typeface="Arial" charset="0"/>
                <a:ea typeface="ＭＳ Ｐゴシック" pitchFamily="34" charset="-128"/>
              </a:defRPr>
            </a:lvl2pPr>
            <a:lvl3pPr marL="1143000" indent="-228600" eaLnBrk="0" hangingPunct="0">
              <a:spcBef>
                <a:spcPct val="20000"/>
              </a:spcBef>
              <a:buClr>
                <a:schemeClr val="bg2"/>
              </a:buClr>
              <a:buFont typeface="Arial" charset="0"/>
              <a:buChar char="•"/>
              <a:defRPr sz="2000">
                <a:solidFill>
                  <a:schemeClr val="tx1"/>
                </a:solidFill>
                <a:latin typeface="Arial" charset="0"/>
                <a:ea typeface="ＭＳ Ｐゴシック" pitchFamily="34" charset="-128"/>
              </a:defRPr>
            </a:lvl3pPr>
            <a:lvl4pPr marL="16002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4pPr>
            <a:lvl5pPr marL="20574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9pPr>
          </a:lstStyle>
          <a:p>
            <a:pPr>
              <a:spcBef>
                <a:spcPct val="0"/>
              </a:spcBef>
              <a:buClrTx/>
              <a:buFontTx/>
              <a:buNone/>
            </a:pPr>
            <a:endParaRPr lang="en-US" altLang="en-US"/>
          </a:p>
        </p:txBody>
      </p:sp>
      <p:sp>
        <p:nvSpPr>
          <p:cNvPr id="57" name="Isosceles Triangle 56"/>
          <p:cNvSpPr>
            <a:spLocks noChangeArrowheads="1"/>
          </p:cNvSpPr>
          <p:nvPr/>
        </p:nvSpPr>
        <p:spPr bwMode="auto">
          <a:xfrm rot="10800000">
            <a:off x="1191101" y="4854787"/>
            <a:ext cx="215036" cy="154814"/>
          </a:xfrm>
          <a:prstGeom prst="triangle">
            <a:avLst>
              <a:gd name="adj" fmla="val 50000"/>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spcBef>
                <a:spcPct val="20000"/>
              </a:spcBef>
              <a:buClr>
                <a:srgbClr val="6DB33F"/>
              </a:buClr>
              <a:buFont typeface="Wingdings" pitchFamily="2" charset="2"/>
              <a:defRPr sz="2400">
                <a:solidFill>
                  <a:schemeClr val="tx1"/>
                </a:solidFill>
                <a:latin typeface="Arial" charset="0"/>
                <a:ea typeface="ＭＳ Ｐゴシック" pitchFamily="34" charset="-128"/>
              </a:defRPr>
            </a:lvl1pPr>
            <a:lvl2pPr marL="742950" indent="-285750" eaLnBrk="0" hangingPunct="0">
              <a:spcBef>
                <a:spcPct val="20000"/>
              </a:spcBef>
              <a:buClr>
                <a:schemeClr val="bg2"/>
              </a:buClr>
              <a:buFont typeface="Arial" charset="0"/>
              <a:buChar char="•"/>
              <a:defRPr sz="2400">
                <a:solidFill>
                  <a:schemeClr val="tx1"/>
                </a:solidFill>
                <a:latin typeface="Arial" charset="0"/>
                <a:ea typeface="ＭＳ Ｐゴシック" pitchFamily="34" charset="-128"/>
              </a:defRPr>
            </a:lvl2pPr>
            <a:lvl3pPr marL="1143000" indent="-228600" eaLnBrk="0" hangingPunct="0">
              <a:spcBef>
                <a:spcPct val="20000"/>
              </a:spcBef>
              <a:buClr>
                <a:schemeClr val="bg2"/>
              </a:buClr>
              <a:buFont typeface="Arial" charset="0"/>
              <a:buChar char="•"/>
              <a:defRPr sz="2000">
                <a:solidFill>
                  <a:schemeClr val="tx1"/>
                </a:solidFill>
                <a:latin typeface="Arial" charset="0"/>
                <a:ea typeface="ＭＳ Ｐゴシック" pitchFamily="34" charset="-128"/>
              </a:defRPr>
            </a:lvl3pPr>
            <a:lvl4pPr marL="16002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4pPr>
            <a:lvl5pPr marL="20574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9pPr>
          </a:lstStyle>
          <a:p>
            <a:pPr>
              <a:spcBef>
                <a:spcPct val="0"/>
              </a:spcBef>
              <a:buClrTx/>
              <a:buFontTx/>
              <a:buNone/>
            </a:pPr>
            <a:endParaRPr lang="en-US" altLang="en-US"/>
          </a:p>
        </p:txBody>
      </p:sp>
      <p:sp>
        <p:nvSpPr>
          <p:cNvPr id="58" name="Isosceles Triangle 57"/>
          <p:cNvSpPr>
            <a:spLocks noChangeArrowheads="1"/>
          </p:cNvSpPr>
          <p:nvPr/>
        </p:nvSpPr>
        <p:spPr bwMode="auto">
          <a:xfrm rot="10800000">
            <a:off x="1171114" y="4842356"/>
            <a:ext cx="259775" cy="187614"/>
          </a:xfrm>
          <a:prstGeom prst="triangle">
            <a:avLst>
              <a:gd name="adj" fmla="val 50000"/>
            </a:avLst>
          </a:prstGeom>
          <a:solidFill>
            <a:srgbClr val="EEF6FC"/>
          </a:solidFill>
          <a:ln>
            <a:noFill/>
          </a:ln>
          <a:extLst/>
        </p:spPr>
        <p:txBody>
          <a:bodyPr/>
          <a:lstStyle>
            <a:lvl1pPr eaLnBrk="0" hangingPunct="0">
              <a:spcBef>
                <a:spcPct val="20000"/>
              </a:spcBef>
              <a:buClr>
                <a:srgbClr val="6DB33F"/>
              </a:buClr>
              <a:buFont typeface="Wingdings" pitchFamily="2" charset="2"/>
              <a:defRPr sz="2400">
                <a:solidFill>
                  <a:schemeClr val="tx1"/>
                </a:solidFill>
                <a:latin typeface="Arial" charset="0"/>
                <a:ea typeface="ＭＳ Ｐゴシック" pitchFamily="34" charset="-128"/>
              </a:defRPr>
            </a:lvl1pPr>
            <a:lvl2pPr marL="742950" indent="-285750" eaLnBrk="0" hangingPunct="0">
              <a:spcBef>
                <a:spcPct val="20000"/>
              </a:spcBef>
              <a:buClr>
                <a:schemeClr val="bg2"/>
              </a:buClr>
              <a:buFont typeface="Arial" charset="0"/>
              <a:buChar char="•"/>
              <a:defRPr sz="2400">
                <a:solidFill>
                  <a:schemeClr val="tx1"/>
                </a:solidFill>
                <a:latin typeface="Arial" charset="0"/>
                <a:ea typeface="ＭＳ Ｐゴシック" pitchFamily="34" charset="-128"/>
              </a:defRPr>
            </a:lvl2pPr>
            <a:lvl3pPr marL="1143000" indent="-228600" eaLnBrk="0" hangingPunct="0">
              <a:spcBef>
                <a:spcPct val="20000"/>
              </a:spcBef>
              <a:buClr>
                <a:schemeClr val="bg2"/>
              </a:buClr>
              <a:buFont typeface="Arial" charset="0"/>
              <a:buChar char="•"/>
              <a:defRPr sz="2000">
                <a:solidFill>
                  <a:schemeClr val="tx1"/>
                </a:solidFill>
                <a:latin typeface="Arial" charset="0"/>
                <a:ea typeface="ＭＳ Ｐゴシック" pitchFamily="34" charset="-128"/>
              </a:defRPr>
            </a:lvl3pPr>
            <a:lvl4pPr marL="16002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4pPr>
            <a:lvl5pPr marL="20574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9pPr>
          </a:lstStyle>
          <a:p>
            <a:pPr>
              <a:spcBef>
                <a:spcPct val="0"/>
              </a:spcBef>
              <a:buClrTx/>
              <a:buFontTx/>
              <a:buNone/>
            </a:pPr>
            <a:endParaRPr lang="en-US" altLang="en-US"/>
          </a:p>
        </p:txBody>
      </p:sp>
      <p:grpSp>
        <p:nvGrpSpPr>
          <p:cNvPr id="79" name="Group 1"/>
          <p:cNvGrpSpPr>
            <a:grpSpLocks/>
          </p:cNvGrpSpPr>
          <p:nvPr/>
        </p:nvGrpSpPr>
        <p:grpSpPr bwMode="auto">
          <a:xfrm>
            <a:off x="451981" y="5005229"/>
            <a:ext cx="474699" cy="441304"/>
            <a:chOff x="6914778" y="4354513"/>
            <a:chExt cx="631825" cy="587375"/>
          </a:xfrm>
        </p:grpSpPr>
        <p:sp>
          <p:nvSpPr>
            <p:cNvPr id="80" name="Rectangle 21"/>
            <p:cNvSpPr>
              <a:spLocks noChangeArrowheads="1"/>
            </p:cNvSpPr>
            <p:nvPr/>
          </p:nvSpPr>
          <p:spPr bwMode="auto">
            <a:xfrm>
              <a:off x="7022733" y="4364513"/>
              <a:ext cx="242334" cy="575065"/>
            </a:xfrm>
            <a:prstGeom prst="rect">
              <a:avLst/>
            </a:prstGeom>
            <a:solidFill>
              <a:srgbClr val="EEF6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6DB33F"/>
                </a:buClr>
                <a:buFont typeface="Wingdings" pitchFamily="2" charset="2"/>
                <a:defRPr sz="2400">
                  <a:solidFill>
                    <a:schemeClr val="tx1"/>
                  </a:solidFill>
                  <a:latin typeface="Arial" charset="0"/>
                  <a:ea typeface="ＭＳ Ｐゴシック" pitchFamily="34" charset="-128"/>
                </a:defRPr>
              </a:lvl1pPr>
              <a:lvl2pPr marL="742950" indent="-285750" eaLnBrk="0" hangingPunct="0">
                <a:spcBef>
                  <a:spcPct val="20000"/>
                </a:spcBef>
                <a:buClr>
                  <a:schemeClr val="bg2"/>
                </a:buClr>
                <a:buFont typeface="Arial" charset="0"/>
                <a:buChar char="•"/>
                <a:defRPr sz="2400">
                  <a:solidFill>
                    <a:schemeClr val="tx1"/>
                  </a:solidFill>
                  <a:latin typeface="Arial" charset="0"/>
                  <a:ea typeface="ＭＳ Ｐゴシック" pitchFamily="34" charset="-128"/>
                </a:defRPr>
              </a:lvl2pPr>
              <a:lvl3pPr marL="1143000" indent="-228600" eaLnBrk="0" hangingPunct="0">
                <a:spcBef>
                  <a:spcPct val="20000"/>
                </a:spcBef>
                <a:buClr>
                  <a:schemeClr val="bg2"/>
                </a:buClr>
                <a:buFont typeface="Arial" charset="0"/>
                <a:buChar char="•"/>
                <a:defRPr sz="2000">
                  <a:solidFill>
                    <a:schemeClr val="tx1"/>
                  </a:solidFill>
                  <a:latin typeface="Arial" charset="0"/>
                  <a:ea typeface="ＭＳ Ｐゴシック" pitchFamily="34" charset="-128"/>
                </a:defRPr>
              </a:lvl3pPr>
              <a:lvl4pPr marL="16002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4pPr>
              <a:lvl5pPr marL="20574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9pPr>
            </a:lstStyle>
            <a:p>
              <a:pPr eaLnBrk="1" hangingPunct="1">
                <a:spcBef>
                  <a:spcPct val="0"/>
                </a:spcBef>
                <a:buClrTx/>
                <a:buFontTx/>
                <a:buNone/>
              </a:pPr>
              <a:endParaRPr lang="en-US" altLang="en-US"/>
            </a:p>
          </p:txBody>
        </p:sp>
        <p:sp>
          <p:nvSpPr>
            <p:cNvPr id="81" name="Freeform 22"/>
            <p:cNvSpPr>
              <a:spLocks noEditPoints="1"/>
            </p:cNvSpPr>
            <p:nvPr/>
          </p:nvSpPr>
          <p:spPr bwMode="auto">
            <a:xfrm>
              <a:off x="6914778" y="4379913"/>
              <a:ext cx="481013" cy="561975"/>
            </a:xfrm>
            <a:custGeom>
              <a:avLst/>
              <a:gdLst>
                <a:gd name="T0" fmla="*/ 58 w 88"/>
                <a:gd name="T1" fmla="*/ 63 h 103"/>
                <a:gd name="T2" fmla="*/ 56 w 88"/>
                <a:gd name="T3" fmla="*/ 53 h 103"/>
                <a:gd name="T4" fmla="*/ 56 w 88"/>
                <a:gd name="T5" fmla="*/ 53 h 103"/>
                <a:gd name="T6" fmla="*/ 68 w 88"/>
                <a:gd name="T7" fmla="*/ 25 h 103"/>
                <a:gd name="T8" fmla="*/ 44 w 88"/>
                <a:gd name="T9" fmla="*/ 0 h 103"/>
                <a:gd name="T10" fmla="*/ 20 w 88"/>
                <a:gd name="T11" fmla="*/ 25 h 103"/>
                <a:gd name="T12" fmla="*/ 32 w 88"/>
                <a:gd name="T13" fmla="*/ 53 h 103"/>
                <a:gd name="T14" fmla="*/ 29 w 88"/>
                <a:gd name="T15" fmla="*/ 63 h 103"/>
                <a:gd name="T16" fmla="*/ 0 w 88"/>
                <a:gd name="T17" fmla="*/ 85 h 103"/>
                <a:gd name="T18" fmla="*/ 0 w 88"/>
                <a:gd name="T19" fmla="*/ 88 h 103"/>
                <a:gd name="T20" fmla="*/ 44 w 88"/>
                <a:gd name="T21" fmla="*/ 103 h 103"/>
                <a:gd name="T22" fmla="*/ 88 w 88"/>
                <a:gd name="T23" fmla="*/ 88 h 103"/>
                <a:gd name="T24" fmla="*/ 88 w 88"/>
                <a:gd name="T25" fmla="*/ 85 h 103"/>
                <a:gd name="T26" fmla="*/ 58 w 88"/>
                <a:gd name="T27" fmla="*/ 63 h 103"/>
                <a:gd name="T28" fmla="*/ 36 w 88"/>
                <a:gd name="T29" fmla="*/ 98 h 103"/>
                <a:gd name="T30" fmla="*/ 43 w 88"/>
                <a:gd name="T31" fmla="*/ 74 h 103"/>
                <a:gd name="T32" fmla="*/ 38 w 88"/>
                <a:gd name="T33" fmla="*/ 70 h 103"/>
                <a:gd name="T34" fmla="*/ 44 w 88"/>
                <a:gd name="T35" fmla="*/ 63 h 103"/>
                <a:gd name="T36" fmla="*/ 50 w 88"/>
                <a:gd name="T37" fmla="*/ 70 h 103"/>
                <a:gd name="T38" fmla="*/ 45 w 88"/>
                <a:gd name="T39" fmla="*/ 74 h 103"/>
                <a:gd name="T40" fmla="*/ 52 w 88"/>
                <a:gd name="T41" fmla="*/ 98 h 103"/>
                <a:gd name="T42" fmla="*/ 36 w 88"/>
                <a:gd name="T43" fmla="*/ 9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8" h="103">
                  <a:moveTo>
                    <a:pt x="58" y="63"/>
                  </a:moveTo>
                  <a:cubicBezTo>
                    <a:pt x="58" y="63"/>
                    <a:pt x="54" y="61"/>
                    <a:pt x="56" y="53"/>
                  </a:cubicBezTo>
                  <a:cubicBezTo>
                    <a:pt x="56" y="53"/>
                    <a:pt x="56" y="53"/>
                    <a:pt x="56" y="53"/>
                  </a:cubicBezTo>
                  <a:cubicBezTo>
                    <a:pt x="63" y="46"/>
                    <a:pt x="68" y="36"/>
                    <a:pt x="68" y="25"/>
                  </a:cubicBezTo>
                  <a:cubicBezTo>
                    <a:pt x="68" y="8"/>
                    <a:pt x="57" y="0"/>
                    <a:pt x="44" y="0"/>
                  </a:cubicBezTo>
                  <a:cubicBezTo>
                    <a:pt x="31" y="0"/>
                    <a:pt x="20" y="8"/>
                    <a:pt x="20" y="25"/>
                  </a:cubicBezTo>
                  <a:cubicBezTo>
                    <a:pt x="20" y="36"/>
                    <a:pt x="25" y="46"/>
                    <a:pt x="32" y="53"/>
                  </a:cubicBezTo>
                  <a:cubicBezTo>
                    <a:pt x="35" y="60"/>
                    <a:pt x="30" y="62"/>
                    <a:pt x="29" y="63"/>
                  </a:cubicBezTo>
                  <a:cubicBezTo>
                    <a:pt x="16" y="68"/>
                    <a:pt x="0" y="76"/>
                    <a:pt x="0" y="85"/>
                  </a:cubicBezTo>
                  <a:cubicBezTo>
                    <a:pt x="0" y="87"/>
                    <a:pt x="0" y="86"/>
                    <a:pt x="0" y="88"/>
                  </a:cubicBezTo>
                  <a:cubicBezTo>
                    <a:pt x="0" y="100"/>
                    <a:pt x="23" y="103"/>
                    <a:pt x="44" y="103"/>
                  </a:cubicBezTo>
                  <a:cubicBezTo>
                    <a:pt x="65" y="103"/>
                    <a:pt x="88" y="100"/>
                    <a:pt x="88" y="88"/>
                  </a:cubicBezTo>
                  <a:cubicBezTo>
                    <a:pt x="88" y="86"/>
                    <a:pt x="88" y="87"/>
                    <a:pt x="88" y="85"/>
                  </a:cubicBezTo>
                  <a:cubicBezTo>
                    <a:pt x="88" y="76"/>
                    <a:pt x="72" y="67"/>
                    <a:pt x="58" y="63"/>
                  </a:cubicBezTo>
                  <a:close/>
                  <a:moveTo>
                    <a:pt x="36" y="98"/>
                  </a:moveTo>
                  <a:cubicBezTo>
                    <a:pt x="36" y="87"/>
                    <a:pt x="43" y="74"/>
                    <a:pt x="43" y="74"/>
                  </a:cubicBezTo>
                  <a:cubicBezTo>
                    <a:pt x="38" y="70"/>
                    <a:pt x="38" y="70"/>
                    <a:pt x="38" y="70"/>
                  </a:cubicBezTo>
                  <a:cubicBezTo>
                    <a:pt x="38" y="67"/>
                    <a:pt x="44" y="63"/>
                    <a:pt x="44" y="63"/>
                  </a:cubicBezTo>
                  <a:cubicBezTo>
                    <a:pt x="44" y="63"/>
                    <a:pt x="50" y="67"/>
                    <a:pt x="50" y="70"/>
                  </a:cubicBezTo>
                  <a:cubicBezTo>
                    <a:pt x="45" y="74"/>
                    <a:pt x="45" y="74"/>
                    <a:pt x="45" y="74"/>
                  </a:cubicBezTo>
                  <a:cubicBezTo>
                    <a:pt x="45" y="74"/>
                    <a:pt x="52" y="87"/>
                    <a:pt x="52" y="98"/>
                  </a:cubicBezTo>
                  <a:cubicBezTo>
                    <a:pt x="52" y="99"/>
                    <a:pt x="36" y="99"/>
                    <a:pt x="36" y="98"/>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82" name="Freeform 33"/>
            <p:cNvSpPr>
              <a:spLocks/>
            </p:cNvSpPr>
            <p:nvPr/>
          </p:nvSpPr>
          <p:spPr bwMode="auto">
            <a:xfrm>
              <a:off x="7265616" y="4354513"/>
              <a:ext cx="280987" cy="439737"/>
            </a:xfrm>
            <a:custGeom>
              <a:avLst/>
              <a:gdLst>
                <a:gd name="T0" fmla="*/ 28 w 51"/>
                <a:gd name="T1" fmla="*/ 49 h 80"/>
                <a:gd name="T2" fmla="*/ 26 w 51"/>
                <a:gd name="T3" fmla="*/ 42 h 80"/>
                <a:gd name="T4" fmla="*/ 26 w 51"/>
                <a:gd name="T5" fmla="*/ 42 h 80"/>
                <a:gd name="T6" fmla="*/ 35 w 51"/>
                <a:gd name="T7" fmla="*/ 20 h 80"/>
                <a:gd name="T8" fmla="*/ 17 w 51"/>
                <a:gd name="T9" fmla="*/ 0 h 80"/>
                <a:gd name="T10" fmla="*/ 1 w 51"/>
                <a:gd name="T11" fmla="*/ 11 h 80"/>
                <a:gd name="T12" fmla="*/ 11 w 51"/>
                <a:gd name="T13" fmla="*/ 33 h 80"/>
                <a:gd name="T14" fmla="*/ 0 w 51"/>
                <a:gd name="T15" fmla="*/ 60 h 80"/>
                <a:gd name="T16" fmla="*/ 26 w 51"/>
                <a:gd name="T17" fmla="*/ 80 h 80"/>
                <a:gd name="T18" fmla="*/ 51 w 51"/>
                <a:gd name="T19" fmla="*/ 68 h 80"/>
                <a:gd name="T20" fmla="*/ 51 w 51"/>
                <a:gd name="T21" fmla="*/ 66 h 80"/>
                <a:gd name="T22" fmla="*/ 28 w 51"/>
                <a:gd name="T23" fmla="*/ 4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80">
                  <a:moveTo>
                    <a:pt x="28" y="49"/>
                  </a:moveTo>
                  <a:cubicBezTo>
                    <a:pt x="28" y="48"/>
                    <a:pt x="25" y="48"/>
                    <a:pt x="26" y="42"/>
                  </a:cubicBezTo>
                  <a:cubicBezTo>
                    <a:pt x="26" y="42"/>
                    <a:pt x="26" y="42"/>
                    <a:pt x="26" y="42"/>
                  </a:cubicBezTo>
                  <a:cubicBezTo>
                    <a:pt x="31" y="36"/>
                    <a:pt x="35" y="28"/>
                    <a:pt x="35" y="20"/>
                  </a:cubicBezTo>
                  <a:cubicBezTo>
                    <a:pt x="35" y="7"/>
                    <a:pt x="27" y="0"/>
                    <a:pt x="17" y="0"/>
                  </a:cubicBezTo>
                  <a:cubicBezTo>
                    <a:pt x="10" y="0"/>
                    <a:pt x="4" y="4"/>
                    <a:pt x="1" y="11"/>
                  </a:cubicBezTo>
                  <a:cubicBezTo>
                    <a:pt x="7" y="16"/>
                    <a:pt x="11" y="23"/>
                    <a:pt x="11" y="33"/>
                  </a:cubicBezTo>
                  <a:cubicBezTo>
                    <a:pt x="11" y="44"/>
                    <a:pt x="6" y="54"/>
                    <a:pt x="0" y="60"/>
                  </a:cubicBezTo>
                  <a:cubicBezTo>
                    <a:pt x="9" y="63"/>
                    <a:pt x="22" y="70"/>
                    <a:pt x="26" y="80"/>
                  </a:cubicBezTo>
                  <a:cubicBezTo>
                    <a:pt x="39" y="79"/>
                    <a:pt x="51" y="76"/>
                    <a:pt x="51" y="68"/>
                  </a:cubicBezTo>
                  <a:cubicBezTo>
                    <a:pt x="51" y="67"/>
                    <a:pt x="51" y="68"/>
                    <a:pt x="51" y="66"/>
                  </a:cubicBezTo>
                  <a:cubicBezTo>
                    <a:pt x="51" y="59"/>
                    <a:pt x="39" y="52"/>
                    <a:pt x="28" y="49"/>
                  </a:cubicBezTo>
                  <a:close/>
                </a:path>
              </a:pathLst>
            </a:custGeom>
            <a:solidFill>
              <a:schemeClr val="tx2">
                <a:lumMod val="75000"/>
              </a:schemeClr>
            </a:solidFill>
            <a:ln>
              <a:noFill/>
            </a:ln>
            <a:extLst/>
          </p:spPr>
          <p:txBody>
            <a:bodyPr/>
            <a:lstStyle/>
            <a:p>
              <a:pPr>
                <a:defRPr/>
              </a:pPr>
              <a:endParaRPr lang="en-US"/>
            </a:p>
          </p:txBody>
        </p:sp>
      </p:grpSp>
    </p:spTree>
    <p:extLst>
      <p:ext uri="{BB962C8B-B14F-4D97-AF65-F5344CB8AC3E}">
        <p14:creationId xmlns:p14="http://schemas.microsoft.com/office/powerpoint/2010/main" val="279149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down)">
                                      <p:cBhvr>
                                        <p:cTn id="24" dur="500"/>
                                        <p:tgtEl>
                                          <p:spTgt spid="27"/>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79"/>
                                        </p:tgtEl>
                                        <p:attrNameLst>
                                          <p:attrName>style.visibility</p:attrName>
                                        </p:attrNameLst>
                                      </p:cBhvr>
                                      <p:to>
                                        <p:strVal val="visible"/>
                                      </p:to>
                                    </p:set>
                                    <p:animEffect transition="in" filter="fade">
                                      <p:cBhvr>
                                        <p:cTn id="41" dur="500"/>
                                        <p:tgtEl>
                                          <p:spTgt spid="79"/>
                                        </p:tgtEl>
                                      </p:cBhvr>
                                    </p:animEffec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500"/>
                                        <p:tgtEl>
                                          <p:spTgt spid="49"/>
                                        </p:tgtEl>
                                      </p:cBhvr>
                                    </p:animEffect>
                                  </p:childTnLst>
                                </p:cTn>
                              </p:par>
                            </p:childTnLst>
                          </p:cTn>
                        </p:par>
                        <p:par>
                          <p:cTn id="46" fill="hold">
                            <p:stCondLst>
                              <p:cond delay="1500"/>
                            </p:stCondLst>
                            <p:childTnLst>
                              <p:par>
                                <p:cTn id="47" presetID="22" presetClass="exit" presetSubtype="1" fill="hold" grpId="0" nodeType="afterEffect">
                                  <p:stCondLst>
                                    <p:cond delay="0"/>
                                  </p:stCondLst>
                                  <p:childTnLst>
                                    <p:animEffect transition="out" filter="wipe(up)">
                                      <p:cBhvr>
                                        <p:cTn id="48" dur="500"/>
                                        <p:tgtEl>
                                          <p:spTgt spid="58"/>
                                        </p:tgtEl>
                                      </p:cBhvr>
                                    </p:animEffect>
                                    <p:set>
                                      <p:cBhvr>
                                        <p:cTn id="49" dur="1" fill="hold">
                                          <p:stCondLst>
                                            <p:cond delay="499"/>
                                          </p:stCondLst>
                                        </p:cTn>
                                        <p:tgtEl>
                                          <p:spTgt spid="58"/>
                                        </p:tgtEl>
                                        <p:attrNameLst>
                                          <p:attrName>style.visibility</p:attrName>
                                        </p:attrNameLst>
                                      </p:cBhvr>
                                      <p:to>
                                        <p:strVal val="hidden"/>
                                      </p:to>
                                    </p:set>
                                  </p:childTnLst>
                                </p:cTn>
                              </p:par>
                            </p:childTnLst>
                          </p:cTn>
                        </p:par>
                        <p:par>
                          <p:cTn id="50" fill="hold">
                            <p:stCondLst>
                              <p:cond delay="2000"/>
                            </p:stCondLst>
                            <p:childTnLst>
                              <p:par>
                                <p:cTn id="51" presetID="22" presetClass="exit" presetSubtype="1" fill="hold" grpId="0" nodeType="afterEffect">
                                  <p:stCondLst>
                                    <p:cond delay="0"/>
                                  </p:stCondLst>
                                  <p:childTnLst>
                                    <p:animEffect transition="out" filter="wipe(up)">
                                      <p:cBhvr>
                                        <p:cTn id="52" dur="500"/>
                                        <p:tgtEl>
                                          <p:spTgt spid="57"/>
                                        </p:tgtEl>
                                      </p:cBhvr>
                                    </p:animEffect>
                                    <p:set>
                                      <p:cBhvr>
                                        <p:cTn id="53" dur="1" fill="hold">
                                          <p:stCondLst>
                                            <p:cond delay="499"/>
                                          </p:stCondLst>
                                        </p:cTn>
                                        <p:tgtEl>
                                          <p:spTgt spid="57"/>
                                        </p:tgtEl>
                                        <p:attrNameLst>
                                          <p:attrName>style.visibility</p:attrName>
                                        </p:attrNameLst>
                                      </p:cBhvr>
                                      <p:to>
                                        <p:strVal val="hidden"/>
                                      </p:to>
                                    </p:set>
                                  </p:childTnLst>
                                </p:cTn>
                              </p:par>
                            </p:childTnLst>
                          </p:cTn>
                        </p:par>
                        <p:par>
                          <p:cTn id="54" fill="hold">
                            <p:stCondLst>
                              <p:cond delay="2500"/>
                            </p:stCondLst>
                            <p:childTnLst>
                              <p:par>
                                <p:cTn id="55" presetID="22" presetClass="entr" presetSubtype="1" fill="hold" grpId="0" nodeType="after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wipe(up)">
                                      <p:cBhvr>
                                        <p:cTn id="5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6" grpId="0"/>
      <p:bldP spid="8" grpId="0"/>
      <p:bldP spid="14" grpId="0" animBg="1"/>
      <p:bldP spid="39" grpId="0" animBg="1"/>
      <p:bldP spid="56" grpId="0" animBg="1"/>
      <p:bldP spid="57" grpId="0" animBg="1"/>
      <p:bldP spid="5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51520" y="819147"/>
            <a:ext cx="8712968" cy="5274149"/>
          </a:xfrm>
          <a:prstGeom prst="rect">
            <a:avLst/>
          </a:prstGeom>
          <a:solidFill>
            <a:srgbClr val="00B0F0">
              <a:alpha val="6000"/>
            </a:srgbClr>
          </a:solidFill>
          <a:ln w="9525" cap="flat" cmpd="sng" algn="ctr">
            <a:solidFill>
              <a:srgbClr val="3D97B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accent1">
                  <a:lumMod val="50000"/>
                </a:schemeClr>
              </a:solidFill>
              <a:effectLst/>
              <a:latin typeface="Arial" pitchFamily="-12" charset="0"/>
              <a:ea typeface="ＭＳ Ｐゴシック" pitchFamily="-12" charset="-128"/>
              <a:cs typeface="ＭＳ Ｐゴシック" pitchFamily="-12" charset="-128"/>
            </a:endParaRPr>
          </a:p>
        </p:txBody>
      </p:sp>
      <p:sp>
        <p:nvSpPr>
          <p:cNvPr id="12290" name="Rectangle 42"/>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fld id="{C13C650E-8549-4369-AC53-30AD9A5F81DD}" type="slidenum">
              <a:rPr lang="en-US" altLang="en-US" sz="1200" b="0" smtClean="0">
                <a:solidFill>
                  <a:srgbClr val="6DB23F"/>
                </a:solidFill>
                <a:latin typeface="Arial Black" pitchFamily="34" charset="0"/>
              </a:rPr>
              <a:pPr/>
              <a:t>56</a:t>
            </a:fld>
            <a:endParaRPr lang="en-US" altLang="en-US" sz="1200" b="0" smtClean="0">
              <a:latin typeface="Arial Black" pitchFamily="34" charset="0"/>
            </a:endParaRPr>
          </a:p>
        </p:txBody>
      </p:sp>
      <p:sp>
        <p:nvSpPr>
          <p:cNvPr id="2" name="Title 1"/>
          <p:cNvSpPr>
            <a:spLocks noGrp="1"/>
          </p:cNvSpPr>
          <p:nvPr>
            <p:ph type="title"/>
          </p:nvPr>
        </p:nvSpPr>
        <p:spPr>
          <a:xfrm>
            <a:off x="152400" y="242248"/>
            <a:ext cx="8610600" cy="522456"/>
          </a:xfrm>
        </p:spPr>
        <p:txBody>
          <a:bodyPr/>
          <a:lstStyle/>
          <a:p>
            <a:r>
              <a:rPr lang="en-US" dirty="0" smtClean="0">
                <a:latin typeface="Arial" panose="020B0604020202020204" pitchFamily="34" charset="0"/>
                <a:cs typeface="Arial" panose="020B0604020202020204" pitchFamily="34" charset="0"/>
              </a:rPr>
              <a:t>Key Learnings</a:t>
            </a:r>
            <a:endParaRPr lang="en-US" dirty="0">
              <a:latin typeface="Arial" panose="020B0604020202020204" pitchFamily="34" charset="0"/>
              <a:cs typeface="Arial" panose="020B0604020202020204" pitchFamily="34" charset="0"/>
            </a:endParaRPr>
          </a:p>
        </p:txBody>
      </p:sp>
      <p:sp>
        <p:nvSpPr>
          <p:cNvPr id="28" name="TextBox 27"/>
          <p:cNvSpPr txBox="1"/>
          <p:nvPr/>
        </p:nvSpPr>
        <p:spPr>
          <a:xfrm>
            <a:off x="1907704" y="980728"/>
            <a:ext cx="7056784" cy="1354217"/>
          </a:xfrm>
          <a:prstGeom prst="rect">
            <a:avLst/>
          </a:prstGeom>
          <a:noFill/>
        </p:spPr>
        <p:txBody>
          <a:bodyPr wrap="square" rtlCol="0">
            <a:spAutoFit/>
          </a:bodyPr>
          <a:lstStyle/>
          <a:p>
            <a:pPr>
              <a:spcBef>
                <a:spcPts val="1200"/>
              </a:spcBef>
            </a:pPr>
            <a:r>
              <a:rPr lang="en-US" sz="1800" b="0" kern="0" dirty="0">
                <a:solidFill>
                  <a:srgbClr val="3D97BB"/>
                </a:solidFill>
                <a:latin typeface="Arial" pitchFamily="34" charset="0"/>
                <a:cs typeface="Arial" pitchFamily="34" charset="0"/>
              </a:rPr>
              <a:t>Enable the whole </a:t>
            </a:r>
            <a:r>
              <a:rPr lang="en-US" sz="1800" b="0" kern="0" dirty="0" smtClean="0">
                <a:solidFill>
                  <a:srgbClr val="3D97BB"/>
                </a:solidFill>
                <a:latin typeface="Arial" pitchFamily="34" charset="0"/>
                <a:cs typeface="Arial" pitchFamily="34" charset="0"/>
              </a:rPr>
              <a:t>team</a:t>
            </a:r>
            <a:endParaRPr lang="en-US" sz="1800" b="0" kern="0" dirty="0">
              <a:solidFill>
                <a:srgbClr val="3D97BB"/>
              </a:solidFill>
              <a:latin typeface="Arial" pitchFamily="34" charset="0"/>
              <a:cs typeface="Arial" pitchFamily="34" charset="0"/>
            </a:endParaRPr>
          </a:p>
          <a:p>
            <a:pPr marL="742950" lvl="1" indent="-285750">
              <a:spcBef>
                <a:spcPts val="1200"/>
              </a:spcBef>
              <a:buFont typeface="Arial" panose="020B0604020202020204" pitchFamily="34" charset="0"/>
              <a:buChar char="•"/>
            </a:pPr>
            <a:r>
              <a:rPr lang="en-US" sz="1800" i="1" kern="0" dirty="0">
                <a:solidFill>
                  <a:srgbClr val="3D97BB"/>
                </a:solidFill>
                <a:latin typeface="Arial" pitchFamily="34" charset="0"/>
                <a:cs typeface="Arial" pitchFamily="34" charset="0"/>
              </a:rPr>
              <a:t>Every team member  is valuable, has a specific role and knows what to do to make the team successful (like a military combat team</a:t>
            </a:r>
            <a:r>
              <a:rPr lang="en-US" sz="1800" i="1" kern="0" dirty="0" smtClean="0">
                <a:solidFill>
                  <a:srgbClr val="3D97BB"/>
                </a:solidFill>
                <a:latin typeface="Arial" pitchFamily="34" charset="0"/>
                <a:cs typeface="Arial" pitchFamily="34" charset="0"/>
              </a:rPr>
              <a:t>).</a:t>
            </a:r>
          </a:p>
        </p:txBody>
      </p:sp>
      <p:sp>
        <p:nvSpPr>
          <p:cNvPr id="5" name="Line 8"/>
          <p:cNvSpPr>
            <a:spLocks noChangeShapeType="1"/>
          </p:cNvSpPr>
          <p:nvPr/>
        </p:nvSpPr>
        <p:spPr bwMode="auto">
          <a:xfrm>
            <a:off x="1763688" y="980728"/>
            <a:ext cx="0" cy="1252108"/>
          </a:xfrm>
          <a:prstGeom prst="line">
            <a:avLst/>
          </a:prstGeom>
          <a:noFill/>
          <a:ln w="19050">
            <a:solidFill>
              <a:srgbClr val="3D97BB"/>
            </a:solidFill>
            <a:prstDash val="solid"/>
            <a:round/>
            <a:headEnd/>
            <a:tailEnd/>
          </a:ln>
        </p:spPr>
        <p:txBody>
          <a:bodyPr/>
          <a:lstStyle/>
          <a:p>
            <a:pPr fontAlgn="auto">
              <a:spcBef>
                <a:spcPts val="0"/>
              </a:spcBef>
              <a:spcAft>
                <a:spcPts val="0"/>
              </a:spcAft>
              <a:defRPr/>
            </a:pPr>
            <a:endParaRPr lang="en-US" dirty="0">
              <a:solidFill>
                <a:schemeClr val="accent1">
                  <a:lumMod val="50000"/>
                </a:schemeClr>
              </a:solidFill>
              <a:latin typeface="Calibri" pitchFamily="34" charset="0"/>
              <a:cs typeface="Calibri" pitchFamily="34" charset="0"/>
            </a:endParaRPr>
          </a:p>
        </p:txBody>
      </p:sp>
      <p:sp>
        <p:nvSpPr>
          <p:cNvPr id="6" name="TextBox 5"/>
          <p:cNvSpPr txBox="1"/>
          <p:nvPr/>
        </p:nvSpPr>
        <p:spPr>
          <a:xfrm>
            <a:off x="1907704" y="2671661"/>
            <a:ext cx="7056784" cy="369332"/>
          </a:xfrm>
          <a:prstGeom prst="rect">
            <a:avLst/>
          </a:prstGeom>
          <a:noFill/>
        </p:spPr>
        <p:txBody>
          <a:bodyPr wrap="square" rtlCol="0">
            <a:spAutoFit/>
          </a:bodyPr>
          <a:lstStyle/>
          <a:p>
            <a:pPr>
              <a:spcBef>
                <a:spcPts val="1200"/>
              </a:spcBef>
            </a:pPr>
            <a:r>
              <a:rPr lang="en-US" sz="1800" b="0" kern="0" dirty="0">
                <a:solidFill>
                  <a:srgbClr val="3D97BB"/>
                </a:solidFill>
                <a:latin typeface="Arial" pitchFamily="34" charset="0"/>
                <a:cs typeface="Arial" pitchFamily="34" charset="0"/>
              </a:rPr>
              <a:t>Early iteration results will be uneven; </a:t>
            </a:r>
            <a:r>
              <a:rPr lang="en-US" sz="1800" kern="0" dirty="0">
                <a:solidFill>
                  <a:srgbClr val="3D97BB"/>
                </a:solidFill>
                <a:latin typeface="Arial" pitchFamily="34" charset="0"/>
                <a:cs typeface="Arial" pitchFamily="34" charset="0"/>
              </a:rPr>
              <a:t>look for </a:t>
            </a:r>
            <a:r>
              <a:rPr lang="en-US" sz="1800" kern="0" dirty="0" smtClean="0">
                <a:solidFill>
                  <a:srgbClr val="3D97BB"/>
                </a:solidFill>
                <a:latin typeface="Arial" pitchFamily="34" charset="0"/>
                <a:cs typeface="Arial" pitchFamily="34" charset="0"/>
              </a:rPr>
              <a:t>trends</a:t>
            </a:r>
            <a:r>
              <a:rPr lang="en-US" sz="1800" b="0" kern="0" dirty="0" smtClean="0">
                <a:solidFill>
                  <a:srgbClr val="3D97BB"/>
                </a:solidFill>
                <a:latin typeface="Arial" pitchFamily="34" charset="0"/>
                <a:cs typeface="Arial" pitchFamily="34" charset="0"/>
              </a:rPr>
              <a:t>.</a:t>
            </a:r>
          </a:p>
        </p:txBody>
      </p:sp>
      <p:sp>
        <p:nvSpPr>
          <p:cNvPr id="7" name="Line 8"/>
          <p:cNvSpPr>
            <a:spLocks noChangeShapeType="1"/>
          </p:cNvSpPr>
          <p:nvPr/>
        </p:nvSpPr>
        <p:spPr bwMode="auto">
          <a:xfrm>
            <a:off x="1763688" y="2556851"/>
            <a:ext cx="0" cy="584117"/>
          </a:xfrm>
          <a:prstGeom prst="line">
            <a:avLst/>
          </a:prstGeom>
          <a:noFill/>
          <a:ln w="19050">
            <a:solidFill>
              <a:srgbClr val="3D97BB"/>
            </a:solidFill>
            <a:prstDash val="solid"/>
            <a:round/>
            <a:headEnd/>
            <a:tailEnd/>
          </a:ln>
        </p:spPr>
        <p:txBody>
          <a:bodyPr/>
          <a:lstStyle/>
          <a:p>
            <a:pPr fontAlgn="auto">
              <a:spcBef>
                <a:spcPts val="0"/>
              </a:spcBef>
              <a:spcAft>
                <a:spcPts val="0"/>
              </a:spcAft>
              <a:defRPr/>
            </a:pPr>
            <a:endParaRPr lang="en-US" dirty="0">
              <a:solidFill>
                <a:schemeClr val="accent1">
                  <a:lumMod val="50000"/>
                </a:schemeClr>
              </a:solidFill>
              <a:latin typeface="Calibri" pitchFamily="34" charset="0"/>
              <a:cs typeface="Calibri" pitchFamily="34" charset="0"/>
            </a:endParaRPr>
          </a:p>
        </p:txBody>
      </p:sp>
      <p:sp>
        <p:nvSpPr>
          <p:cNvPr id="8" name="TextBox 7"/>
          <p:cNvSpPr txBox="1"/>
          <p:nvPr/>
        </p:nvSpPr>
        <p:spPr>
          <a:xfrm>
            <a:off x="1907704" y="3501008"/>
            <a:ext cx="6840760" cy="369332"/>
          </a:xfrm>
          <a:prstGeom prst="rect">
            <a:avLst/>
          </a:prstGeom>
          <a:noFill/>
        </p:spPr>
        <p:txBody>
          <a:bodyPr wrap="square" rtlCol="0">
            <a:spAutoFit/>
          </a:bodyPr>
          <a:lstStyle/>
          <a:p>
            <a:pPr>
              <a:spcBef>
                <a:spcPts val="1200"/>
              </a:spcBef>
            </a:pPr>
            <a:r>
              <a:rPr lang="en-US" sz="1800" b="0" kern="0" dirty="0">
                <a:solidFill>
                  <a:srgbClr val="3D97BB"/>
                </a:solidFill>
                <a:latin typeface="Arial" pitchFamily="34" charset="0"/>
                <a:cs typeface="Arial" pitchFamily="34" charset="0"/>
              </a:rPr>
              <a:t>Osmotic communication is hard in the distributed model</a:t>
            </a:r>
            <a:r>
              <a:rPr lang="en-US" sz="1800" b="0" kern="0" dirty="0" smtClean="0">
                <a:solidFill>
                  <a:srgbClr val="3D97BB"/>
                </a:solidFill>
                <a:latin typeface="Arial" pitchFamily="34" charset="0"/>
                <a:cs typeface="Arial" pitchFamily="34" charset="0"/>
              </a:rPr>
              <a:t>.</a:t>
            </a:r>
          </a:p>
        </p:txBody>
      </p:sp>
      <p:sp>
        <p:nvSpPr>
          <p:cNvPr id="9" name="Line 8"/>
          <p:cNvSpPr>
            <a:spLocks noChangeShapeType="1"/>
          </p:cNvSpPr>
          <p:nvPr/>
        </p:nvSpPr>
        <p:spPr bwMode="auto">
          <a:xfrm>
            <a:off x="1763688" y="3420947"/>
            <a:ext cx="0" cy="584117"/>
          </a:xfrm>
          <a:prstGeom prst="line">
            <a:avLst/>
          </a:prstGeom>
          <a:noFill/>
          <a:ln w="19050">
            <a:solidFill>
              <a:srgbClr val="3D97BB"/>
            </a:solidFill>
            <a:prstDash val="solid"/>
            <a:round/>
            <a:headEnd/>
            <a:tailEnd/>
          </a:ln>
        </p:spPr>
        <p:txBody>
          <a:bodyPr/>
          <a:lstStyle/>
          <a:p>
            <a:pPr fontAlgn="auto">
              <a:spcBef>
                <a:spcPts val="0"/>
              </a:spcBef>
              <a:spcAft>
                <a:spcPts val="0"/>
              </a:spcAft>
              <a:defRPr/>
            </a:pPr>
            <a:endParaRPr lang="en-US" dirty="0">
              <a:solidFill>
                <a:schemeClr val="accent1">
                  <a:lumMod val="50000"/>
                </a:schemeClr>
              </a:solidFill>
              <a:latin typeface="Calibri" pitchFamily="34" charset="0"/>
              <a:cs typeface="Calibri" pitchFamily="34" charset="0"/>
            </a:endParaRPr>
          </a:p>
        </p:txBody>
      </p:sp>
      <p:sp>
        <p:nvSpPr>
          <p:cNvPr id="10" name="Line 8"/>
          <p:cNvSpPr>
            <a:spLocks noChangeShapeType="1"/>
          </p:cNvSpPr>
          <p:nvPr/>
        </p:nvSpPr>
        <p:spPr bwMode="auto">
          <a:xfrm flipH="1">
            <a:off x="272886" y="2420888"/>
            <a:ext cx="8683701" cy="0"/>
          </a:xfrm>
          <a:prstGeom prst="line">
            <a:avLst/>
          </a:prstGeom>
          <a:noFill/>
          <a:ln w="12700">
            <a:solidFill>
              <a:schemeClr val="bg1">
                <a:lumMod val="65000"/>
                <a:alpha val="50000"/>
              </a:schemeClr>
            </a:solidFill>
            <a:prstDash val="solid"/>
            <a:round/>
            <a:headEnd/>
            <a:tailEnd/>
          </a:ln>
        </p:spPr>
        <p:txBody>
          <a:bodyPr/>
          <a:lstStyle/>
          <a:p>
            <a:pPr fontAlgn="auto">
              <a:spcBef>
                <a:spcPts val="0"/>
              </a:spcBef>
              <a:spcAft>
                <a:spcPts val="0"/>
              </a:spcAft>
              <a:defRPr/>
            </a:pPr>
            <a:endParaRPr lang="en-US" dirty="0">
              <a:solidFill>
                <a:schemeClr val="accent1">
                  <a:lumMod val="50000"/>
                </a:schemeClr>
              </a:solidFill>
              <a:latin typeface="Calibri" pitchFamily="34" charset="0"/>
              <a:cs typeface="Calibri" pitchFamily="34" charset="0"/>
            </a:endParaRPr>
          </a:p>
        </p:txBody>
      </p:sp>
      <p:sp>
        <p:nvSpPr>
          <p:cNvPr id="11" name="Line 8"/>
          <p:cNvSpPr>
            <a:spLocks noChangeShapeType="1"/>
          </p:cNvSpPr>
          <p:nvPr/>
        </p:nvSpPr>
        <p:spPr bwMode="auto">
          <a:xfrm flipH="1">
            <a:off x="280787" y="3284984"/>
            <a:ext cx="8683701" cy="0"/>
          </a:xfrm>
          <a:prstGeom prst="line">
            <a:avLst/>
          </a:prstGeom>
          <a:noFill/>
          <a:ln w="12700">
            <a:solidFill>
              <a:schemeClr val="bg1">
                <a:lumMod val="65000"/>
                <a:alpha val="50000"/>
              </a:schemeClr>
            </a:solidFill>
            <a:prstDash val="solid"/>
            <a:round/>
            <a:headEnd/>
            <a:tailEnd/>
          </a:ln>
        </p:spPr>
        <p:txBody>
          <a:bodyPr/>
          <a:lstStyle/>
          <a:p>
            <a:pPr fontAlgn="auto">
              <a:spcBef>
                <a:spcPts val="0"/>
              </a:spcBef>
              <a:spcAft>
                <a:spcPts val="0"/>
              </a:spcAft>
              <a:defRPr/>
            </a:pPr>
            <a:endParaRPr lang="en-US" dirty="0">
              <a:solidFill>
                <a:schemeClr val="tx2"/>
              </a:solidFill>
              <a:latin typeface="Calibri" pitchFamily="34" charset="0"/>
              <a:cs typeface="Calibri" pitchFamily="34" charset="0"/>
            </a:endParaRPr>
          </a:p>
        </p:txBody>
      </p:sp>
      <p:sp>
        <p:nvSpPr>
          <p:cNvPr id="13" name="TextBox 12"/>
          <p:cNvSpPr txBox="1"/>
          <p:nvPr/>
        </p:nvSpPr>
        <p:spPr>
          <a:xfrm>
            <a:off x="1907704" y="4365104"/>
            <a:ext cx="6840760" cy="646331"/>
          </a:xfrm>
          <a:prstGeom prst="rect">
            <a:avLst/>
          </a:prstGeom>
          <a:noFill/>
        </p:spPr>
        <p:txBody>
          <a:bodyPr wrap="square" rtlCol="0">
            <a:spAutoFit/>
          </a:bodyPr>
          <a:lstStyle/>
          <a:p>
            <a:pPr>
              <a:spcBef>
                <a:spcPts val="1200"/>
              </a:spcBef>
            </a:pPr>
            <a:r>
              <a:rPr lang="en-US" sz="1800" b="0" kern="0" dirty="0">
                <a:solidFill>
                  <a:srgbClr val="3D97BB"/>
                </a:solidFill>
                <a:latin typeface="Arial" pitchFamily="34" charset="0"/>
                <a:cs typeface="Arial" pitchFamily="34" charset="0"/>
              </a:rPr>
              <a:t>Focusing only  on “doing” Agile is a mistake – “</a:t>
            </a:r>
            <a:r>
              <a:rPr lang="en-US" sz="1800" kern="0" dirty="0">
                <a:solidFill>
                  <a:srgbClr val="3D97BB"/>
                </a:solidFill>
                <a:latin typeface="Arial" pitchFamily="34" charset="0"/>
                <a:cs typeface="Arial" pitchFamily="34" charset="0"/>
              </a:rPr>
              <a:t>being</a:t>
            </a:r>
            <a:r>
              <a:rPr lang="en-US" sz="1800" b="0" kern="0" dirty="0">
                <a:solidFill>
                  <a:srgbClr val="3D97BB"/>
                </a:solidFill>
                <a:latin typeface="Arial" pitchFamily="34" charset="0"/>
                <a:cs typeface="Arial" pitchFamily="34" charset="0"/>
              </a:rPr>
              <a:t>” Agile is equally important.</a:t>
            </a:r>
            <a:endParaRPr lang="en-US" sz="1800" b="0" kern="0" dirty="0" smtClean="0">
              <a:solidFill>
                <a:srgbClr val="3D97BB"/>
              </a:solidFill>
              <a:latin typeface="Arial" pitchFamily="34" charset="0"/>
              <a:cs typeface="Arial" pitchFamily="34" charset="0"/>
            </a:endParaRPr>
          </a:p>
        </p:txBody>
      </p:sp>
      <p:sp>
        <p:nvSpPr>
          <p:cNvPr id="14" name="Line 8"/>
          <p:cNvSpPr>
            <a:spLocks noChangeShapeType="1"/>
          </p:cNvSpPr>
          <p:nvPr/>
        </p:nvSpPr>
        <p:spPr bwMode="auto">
          <a:xfrm>
            <a:off x="1763688" y="4293096"/>
            <a:ext cx="0" cy="777460"/>
          </a:xfrm>
          <a:prstGeom prst="line">
            <a:avLst/>
          </a:prstGeom>
          <a:noFill/>
          <a:ln w="19050">
            <a:solidFill>
              <a:srgbClr val="3D97BB"/>
            </a:solidFill>
            <a:prstDash val="solid"/>
            <a:round/>
            <a:headEnd/>
            <a:tailEnd/>
          </a:ln>
        </p:spPr>
        <p:txBody>
          <a:bodyPr/>
          <a:lstStyle/>
          <a:p>
            <a:pPr fontAlgn="auto">
              <a:spcBef>
                <a:spcPts val="0"/>
              </a:spcBef>
              <a:spcAft>
                <a:spcPts val="0"/>
              </a:spcAft>
              <a:defRPr/>
            </a:pPr>
            <a:endParaRPr lang="en-US" dirty="0">
              <a:solidFill>
                <a:schemeClr val="accent1">
                  <a:lumMod val="50000"/>
                </a:schemeClr>
              </a:solidFill>
              <a:latin typeface="Calibri" pitchFamily="34" charset="0"/>
              <a:cs typeface="Calibri" pitchFamily="34" charset="0"/>
            </a:endParaRPr>
          </a:p>
        </p:txBody>
      </p:sp>
      <p:sp>
        <p:nvSpPr>
          <p:cNvPr id="15" name="Line 8"/>
          <p:cNvSpPr>
            <a:spLocks noChangeShapeType="1"/>
          </p:cNvSpPr>
          <p:nvPr/>
        </p:nvSpPr>
        <p:spPr bwMode="auto">
          <a:xfrm flipH="1">
            <a:off x="280787" y="4149080"/>
            <a:ext cx="8683701" cy="0"/>
          </a:xfrm>
          <a:prstGeom prst="line">
            <a:avLst/>
          </a:prstGeom>
          <a:noFill/>
          <a:ln w="12700">
            <a:solidFill>
              <a:schemeClr val="bg1">
                <a:lumMod val="65000"/>
                <a:alpha val="50000"/>
              </a:schemeClr>
            </a:solidFill>
            <a:prstDash val="solid"/>
            <a:round/>
            <a:headEnd/>
            <a:tailEnd/>
          </a:ln>
        </p:spPr>
        <p:txBody>
          <a:bodyPr/>
          <a:lstStyle/>
          <a:p>
            <a:pPr fontAlgn="auto">
              <a:spcBef>
                <a:spcPts val="0"/>
              </a:spcBef>
              <a:spcAft>
                <a:spcPts val="0"/>
              </a:spcAft>
              <a:defRPr/>
            </a:pPr>
            <a:endParaRPr lang="en-US" dirty="0">
              <a:solidFill>
                <a:schemeClr val="accent1">
                  <a:lumMod val="50000"/>
                </a:schemeClr>
              </a:solidFill>
              <a:latin typeface="Calibri" pitchFamily="34" charset="0"/>
              <a:cs typeface="Calibri" pitchFamily="34" charset="0"/>
            </a:endParaRPr>
          </a:p>
        </p:txBody>
      </p:sp>
      <p:sp>
        <p:nvSpPr>
          <p:cNvPr id="16" name="TextBox 15"/>
          <p:cNvSpPr txBox="1"/>
          <p:nvPr/>
        </p:nvSpPr>
        <p:spPr>
          <a:xfrm>
            <a:off x="1907704" y="5301208"/>
            <a:ext cx="6840760" cy="646331"/>
          </a:xfrm>
          <a:prstGeom prst="rect">
            <a:avLst/>
          </a:prstGeom>
          <a:noFill/>
        </p:spPr>
        <p:txBody>
          <a:bodyPr wrap="square" rtlCol="0">
            <a:spAutoFit/>
          </a:bodyPr>
          <a:lstStyle/>
          <a:p>
            <a:pPr>
              <a:spcBef>
                <a:spcPts val="1200"/>
              </a:spcBef>
            </a:pPr>
            <a:r>
              <a:rPr lang="en-US" sz="1800" b="0" kern="0" dirty="0">
                <a:solidFill>
                  <a:srgbClr val="3D97BB"/>
                </a:solidFill>
                <a:latin typeface="Arial" pitchFamily="34" charset="0"/>
                <a:cs typeface="Arial" pitchFamily="34" charset="0"/>
              </a:rPr>
              <a:t>Focus on managing the </a:t>
            </a:r>
            <a:r>
              <a:rPr lang="en-US" sz="1800" kern="0" dirty="0">
                <a:solidFill>
                  <a:srgbClr val="3D97BB"/>
                </a:solidFill>
                <a:latin typeface="Arial" pitchFamily="34" charset="0"/>
                <a:cs typeface="Arial" pitchFamily="34" charset="0"/>
              </a:rPr>
              <a:t>critical path, integration</a:t>
            </a:r>
            <a:r>
              <a:rPr lang="en-US" sz="1800" b="0" kern="0" dirty="0">
                <a:solidFill>
                  <a:srgbClr val="3D97BB"/>
                </a:solidFill>
                <a:latin typeface="Arial" pitchFamily="34" charset="0"/>
                <a:cs typeface="Arial" pitchFamily="34" charset="0"/>
              </a:rPr>
              <a:t>,</a:t>
            </a:r>
            <a:r>
              <a:rPr lang="en-US" sz="1800" kern="0" dirty="0">
                <a:solidFill>
                  <a:srgbClr val="3D97BB"/>
                </a:solidFill>
                <a:latin typeface="Arial" pitchFamily="34" charset="0"/>
                <a:cs typeface="Arial" pitchFamily="34" charset="0"/>
              </a:rPr>
              <a:t> </a:t>
            </a:r>
            <a:r>
              <a:rPr lang="en-US" sz="1800" kern="0" dirty="0" smtClean="0">
                <a:solidFill>
                  <a:srgbClr val="3D97BB"/>
                </a:solidFill>
                <a:latin typeface="Arial" pitchFamily="34" charset="0"/>
                <a:cs typeface="Arial" pitchFamily="34" charset="0"/>
              </a:rPr>
              <a:t>risks </a:t>
            </a:r>
            <a:r>
              <a:rPr lang="en-US" sz="1800" b="0" kern="0" dirty="0">
                <a:solidFill>
                  <a:srgbClr val="3D97BB"/>
                </a:solidFill>
                <a:latin typeface="Arial" pitchFamily="34" charset="0"/>
                <a:cs typeface="Arial" pitchFamily="34" charset="0"/>
              </a:rPr>
              <a:t>and </a:t>
            </a:r>
            <a:r>
              <a:rPr lang="en-US" sz="1800" kern="0" dirty="0">
                <a:solidFill>
                  <a:srgbClr val="3D97BB"/>
                </a:solidFill>
                <a:latin typeface="Arial" pitchFamily="34" charset="0"/>
                <a:cs typeface="Arial" pitchFamily="34" charset="0"/>
              </a:rPr>
              <a:t>issues.</a:t>
            </a:r>
            <a:endParaRPr lang="en-US" sz="1800" kern="0" dirty="0" smtClean="0">
              <a:solidFill>
                <a:srgbClr val="3D97BB"/>
              </a:solidFill>
              <a:latin typeface="Arial" pitchFamily="34" charset="0"/>
              <a:cs typeface="Arial" pitchFamily="34" charset="0"/>
            </a:endParaRPr>
          </a:p>
        </p:txBody>
      </p:sp>
      <p:sp>
        <p:nvSpPr>
          <p:cNvPr id="17" name="Line 8"/>
          <p:cNvSpPr>
            <a:spLocks noChangeShapeType="1"/>
          </p:cNvSpPr>
          <p:nvPr/>
        </p:nvSpPr>
        <p:spPr bwMode="auto">
          <a:xfrm>
            <a:off x="1763688" y="5302949"/>
            <a:ext cx="0" cy="706782"/>
          </a:xfrm>
          <a:prstGeom prst="line">
            <a:avLst/>
          </a:prstGeom>
          <a:noFill/>
          <a:ln w="19050">
            <a:solidFill>
              <a:srgbClr val="3D97BB"/>
            </a:solidFill>
            <a:prstDash val="solid"/>
            <a:round/>
            <a:headEnd/>
            <a:tailEnd/>
          </a:ln>
        </p:spPr>
        <p:txBody>
          <a:bodyPr/>
          <a:lstStyle/>
          <a:p>
            <a:pPr fontAlgn="auto">
              <a:spcBef>
                <a:spcPts val="0"/>
              </a:spcBef>
              <a:spcAft>
                <a:spcPts val="0"/>
              </a:spcAft>
              <a:defRPr/>
            </a:pPr>
            <a:endParaRPr lang="en-US" dirty="0">
              <a:solidFill>
                <a:schemeClr val="accent1">
                  <a:lumMod val="50000"/>
                </a:schemeClr>
              </a:solidFill>
              <a:latin typeface="Calibri" pitchFamily="34" charset="0"/>
              <a:cs typeface="Calibri" pitchFamily="34" charset="0"/>
            </a:endParaRPr>
          </a:p>
        </p:txBody>
      </p:sp>
      <p:sp>
        <p:nvSpPr>
          <p:cNvPr id="18" name="Line 8"/>
          <p:cNvSpPr>
            <a:spLocks noChangeShapeType="1"/>
          </p:cNvSpPr>
          <p:nvPr/>
        </p:nvSpPr>
        <p:spPr bwMode="auto">
          <a:xfrm flipH="1">
            <a:off x="280787" y="5157192"/>
            <a:ext cx="8683701" cy="0"/>
          </a:xfrm>
          <a:prstGeom prst="line">
            <a:avLst/>
          </a:prstGeom>
          <a:noFill/>
          <a:ln w="12700">
            <a:solidFill>
              <a:schemeClr val="bg1">
                <a:lumMod val="65000"/>
                <a:alpha val="50000"/>
              </a:schemeClr>
            </a:solidFill>
            <a:prstDash val="solid"/>
            <a:round/>
            <a:headEnd/>
            <a:tailEnd/>
          </a:ln>
        </p:spPr>
        <p:txBody>
          <a:bodyPr/>
          <a:lstStyle/>
          <a:p>
            <a:pPr fontAlgn="auto">
              <a:spcBef>
                <a:spcPts val="0"/>
              </a:spcBef>
              <a:spcAft>
                <a:spcPts val="0"/>
              </a:spcAft>
              <a:defRPr/>
            </a:pPr>
            <a:endParaRPr lang="en-US" dirty="0">
              <a:solidFill>
                <a:schemeClr val="accent1">
                  <a:lumMod val="50000"/>
                </a:schemeClr>
              </a:solidFill>
              <a:latin typeface="Calibri" pitchFamily="34" charset="0"/>
              <a:cs typeface="Calibri" pitchFamily="34" charset="0"/>
            </a:endParaRPr>
          </a:p>
        </p:txBody>
      </p:sp>
      <p:grpSp>
        <p:nvGrpSpPr>
          <p:cNvPr id="19" name="Group 18"/>
          <p:cNvGrpSpPr>
            <a:grpSpLocks/>
          </p:cNvGrpSpPr>
          <p:nvPr/>
        </p:nvGrpSpPr>
        <p:grpSpPr bwMode="auto">
          <a:xfrm>
            <a:off x="479558" y="1499168"/>
            <a:ext cx="1140114" cy="633688"/>
            <a:chOff x="4829176" y="5257801"/>
            <a:chExt cx="2020888" cy="1122362"/>
          </a:xfrm>
        </p:grpSpPr>
        <p:sp>
          <p:nvSpPr>
            <p:cNvPr id="20" name="Freeform 118"/>
            <p:cNvSpPr>
              <a:spLocks/>
            </p:cNvSpPr>
            <p:nvPr/>
          </p:nvSpPr>
          <p:spPr bwMode="auto">
            <a:xfrm>
              <a:off x="5687298" y="5257801"/>
              <a:ext cx="313946" cy="446156"/>
            </a:xfrm>
            <a:custGeom>
              <a:avLst/>
              <a:gdLst>
                <a:gd name="T0" fmla="*/ 66 w 84"/>
                <a:gd name="T1" fmla="*/ 54 h 119"/>
                <a:gd name="T2" fmla="*/ 56 w 84"/>
                <a:gd name="T3" fmla="*/ 7 h 119"/>
                <a:gd name="T4" fmla="*/ 26 w 84"/>
                <a:gd name="T5" fmla="*/ 7 h 119"/>
                <a:gd name="T6" fmla="*/ 15 w 84"/>
                <a:gd name="T7" fmla="*/ 54 h 119"/>
                <a:gd name="T8" fmla="*/ 66 w 84"/>
                <a:gd name="T9" fmla="*/ 54 h 119"/>
              </a:gdLst>
              <a:ahLst/>
              <a:cxnLst>
                <a:cxn ang="0">
                  <a:pos x="T0" y="T1"/>
                </a:cxn>
                <a:cxn ang="0">
                  <a:pos x="T2" y="T3"/>
                </a:cxn>
                <a:cxn ang="0">
                  <a:pos x="T4" y="T5"/>
                </a:cxn>
                <a:cxn ang="0">
                  <a:pos x="T6" y="T7"/>
                </a:cxn>
                <a:cxn ang="0">
                  <a:pos x="T8" y="T9"/>
                </a:cxn>
              </a:cxnLst>
              <a:rect l="0" t="0" r="r" b="b"/>
              <a:pathLst>
                <a:path w="84" h="119">
                  <a:moveTo>
                    <a:pt x="66" y="54"/>
                  </a:moveTo>
                  <a:cubicBezTo>
                    <a:pt x="66" y="54"/>
                    <a:pt x="84" y="23"/>
                    <a:pt x="56" y="7"/>
                  </a:cubicBezTo>
                  <a:cubicBezTo>
                    <a:pt x="56" y="7"/>
                    <a:pt x="40" y="0"/>
                    <a:pt x="26" y="7"/>
                  </a:cubicBezTo>
                  <a:cubicBezTo>
                    <a:pt x="26" y="7"/>
                    <a:pt x="0" y="16"/>
                    <a:pt x="15" y="54"/>
                  </a:cubicBezTo>
                  <a:cubicBezTo>
                    <a:pt x="15" y="54"/>
                    <a:pt x="41" y="119"/>
                    <a:pt x="66" y="54"/>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1" name="Freeform 119"/>
            <p:cNvSpPr>
              <a:spLocks/>
            </p:cNvSpPr>
            <p:nvPr/>
          </p:nvSpPr>
          <p:spPr bwMode="auto">
            <a:xfrm>
              <a:off x="5557068" y="5606360"/>
              <a:ext cx="569755" cy="501926"/>
            </a:xfrm>
            <a:custGeom>
              <a:avLst/>
              <a:gdLst>
                <a:gd name="T0" fmla="*/ 143 w 152"/>
                <a:gd name="T1" fmla="*/ 23 h 134"/>
                <a:gd name="T2" fmla="*/ 100 w 152"/>
                <a:gd name="T3" fmla="*/ 0 h 134"/>
                <a:gd name="T4" fmla="*/ 86 w 152"/>
                <a:gd name="T5" fmla="*/ 54 h 134"/>
                <a:gd name="T6" fmla="*/ 81 w 152"/>
                <a:gd name="T7" fmla="*/ 23 h 134"/>
                <a:gd name="T8" fmla="*/ 70 w 152"/>
                <a:gd name="T9" fmla="*/ 22 h 134"/>
                <a:gd name="T10" fmla="*/ 65 w 152"/>
                <a:gd name="T11" fmla="*/ 53 h 134"/>
                <a:gd name="T12" fmla="*/ 51 w 152"/>
                <a:gd name="T13" fmla="*/ 0 h 134"/>
                <a:gd name="T14" fmla="*/ 7 w 152"/>
                <a:gd name="T15" fmla="*/ 21 h 134"/>
                <a:gd name="T16" fmla="*/ 0 w 152"/>
                <a:gd name="T17" fmla="*/ 134 h 134"/>
                <a:gd name="T18" fmla="*/ 152 w 152"/>
                <a:gd name="T19" fmla="*/ 134 h 134"/>
                <a:gd name="T20" fmla="*/ 143 w 152"/>
                <a:gd name="T21" fmla="*/ 2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2" h="134">
                  <a:moveTo>
                    <a:pt x="143" y="23"/>
                  </a:moveTo>
                  <a:cubicBezTo>
                    <a:pt x="143" y="8"/>
                    <a:pt x="100" y="0"/>
                    <a:pt x="100" y="0"/>
                  </a:cubicBezTo>
                  <a:cubicBezTo>
                    <a:pt x="99" y="27"/>
                    <a:pt x="86" y="54"/>
                    <a:pt x="86" y="54"/>
                  </a:cubicBezTo>
                  <a:cubicBezTo>
                    <a:pt x="87" y="41"/>
                    <a:pt x="81" y="23"/>
                    <a:pt x="81" y="23"/>
                  </a:cubicBezTo>
                  <a:cubicBezTo>
                    <a:pt x="75" y="4"/>
                    <a:pt x="70" y="22"/>
                    <a:pt x="70" y="22"/>
                  </a:cubicBezTo>
                  <a:cubicBezTo>
                    <a:pt x="65" y="53"/>
                    <a:pt x="65" y="53"/>
                    <a:pt x="65" y="53"/>
                  </a:cubicBezTo>
                  <a:cubicBezTo>
                    <a:pt x="51" y="19"/>
                    <a:pt x="51" y="0"/>
                    <a:pt x="51" y="0"/>
                  </a:cubicBezTo>
                  <a:cubicBezTo>
                    <a:pt x="10" y="11"/>
                    <a:pt x="7" y="21"/>
                    <a:pt x="7" y="21"/>
                  </a:cubicBezTo>
                  <a:cubicBezTo>
                    <a:pt x="0" y="134"/>
                    <a:pt x="0" y="134"/>
                    <a:pt x="0" y="134"/>
                  </a:cubicBezTo>
                  <a:cubicBezTo>
                    <a:pt x="152" y="134"/>
                    <a:pt x="152" y="134"/>
                    <a:pt x="152" y="134"/>
                  </a:cubicBezTo>
                  <a:lnTo>
                    <a:pt x="143" y="23"/>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2" name="Freeform 120"/>
            <p:cNvSpPr>
              <a:spLocks/>
            </p:cNvSpPr>
            <p:nvPr/>
          </p:nvSpPr>
          <p:spPr bwMode="auto">
            <a:xfrm>
              <a:off x="4882664" y="5855000"/>
              <a:ext cx="283715" cy="406652"/>
            </a:xfrm>
            <a:custGeom>
              <a:avLst/>
              <a:gdLst>
                <a:gd name="T0" fmla="*/ 68 w 76"/>
                <a:gd name="T1" fmla="*/ 16 h 109"/>
                <a:gd name="T2" fmla="*/ 49 w 76"/>
                <a:gd name="T3" fmla="*/ 1 h 109"/>
                <a:gd name="T4" fmla="*/ 50 w 76"/>
                <a:gd name="T5" fmla="*/ 27 h 109"/>
                <a:gd name="T6" fmla="*/ 26 w 76"/>
                <a:gd name="T7" fmla="*/ 4 h 109"/>
                <a:gd name="T8" fmla="*/ 0 w 76"/>
                <a:gd name="T9" fmla="*/ 39 h 109"/>
                <a:gd name="T10" fmla="*/ 0 w 76"/>
                <a:gd name="T11" fmla="*/ 109 h 109"/>
                <a:gd name="T12" fmla="*/ 76 w 76"/>
                <a:gd name="T13" fmla="*/ 88 h 109"/>
                <a:gd name="T14" fmla="*/ 68 w 76"/>
                <a:gd name="T15" fmla="*/ 16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09">
                  <a:moveTo>
                    <a:pt x="68" y="16"/>
                  </a:moveTo>
                  <a:cubicBezTo>
                    <a:pt x="68" y="16"/>
                    <a:pt x="61" y="0"/>
                    <a:pt x="49" y="1"/>
                  </a:cubicBezTo>
                  <a:cubicBezTo>
                    <a:pt x="49" y="1"/>
                    <a:pt x="54" y="19"/>
                    <a:pt x="50" y="27"/>
                  </a:cubicBezTo>
                  <a:cubicBezTo>
                    <a:pt x="26" y="4"/>
                    <a:pt x="26" y="4"/>
                    <a:pt x="26" y="4"/>
                  </a:cubicBezTo>
                  <a:cubicBezTo>
                    <a:pt x="26" y="4"/>
                    <a:pt x="9" y="10"/>
                    <a:pt x="0" y="39"/>
                  </a:cubicBezTo>
                  <a:cubicBezTo>
                    <a:pt x="0" y="109"/>
                    <a:pt x="0" y="109"/>
                    <a:pt x="0" y="109"/>
                  </a:cubicBezTo>
                  <a:cubicBezTo>
                    <a:pt x="76" y="88"/>
                    <a:pt x="76" y="88"/>
                    <a:pt x="76" y="88"/>
                  </a:cubicBezTo>
                  <a:cubicBezTo>
                    <a:pt x="76" y="88"/>
                    <a:pt x="74" y="41"/>
                    <a:pt x="68" y="16"/>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3" name="Freeform 121"/>
            <p:cNvSpPr>
              <a:spLocks/>
            </p:cNvSpPr>
            <p:nvPr/>
          </p:nvSpPr>
          <p:spPr bwMode="auto">
            <a:xfrm>
              <a:off x="4896617" y="5536649"/>
              <a:ext cx="197669" cy="429891"/>
            </a:xfrm>
            <a:custGeom>
              <a:avLst/>
              <a:gdLst>
                <a:gd name="T0" fmla="*/ 48 w 53"/>
                <a:gd name="T1" fmla="*/ 53 h 115"/>
                <a:gd name="T2" fmla="*/ 36 w 53"/>
                <a:gd name="T3" fmla="*/ 17 h 115"/>
                <a:gd name="T4" fmla="*/ 0 w 53"/>
                <a:gd name="T5" fmla="*/ 45 h 115"/>
                <a:gd name="T6" fmla="*/ 48 w 53"/>
                <a:gd name="T7" fmla="*/ 53 h 115"/>
              </a:gdLst>
              <a:ahLst/>
              <a:cxnLst>
                <a:cxn ang="0">
                  <a:pos x="T0" y="T1"/>
                </a:cxn>
                <a:cxn ang="0">
                  <a:pos x="T2" y="T3"/>
                </a:cxn>
                <a:cxn ang="0">
                  <a:pos x="T4" y="T5"/>
                </a:cxn>
                <a:cxn ang="0">
                  <a:pos x="T6" y="T7"/>
                </a:cxn>
              </a:cxnLst>
              <a:rect l="0" t="0" r="r" b="b"/>
              <a:pathLst>
                <a:path w="53" h="115">
                  <a:moveTo>
                    <a:pt x="48" y="53"/>
                  </a:moveTo>
                  <a:cubicBezTo>
                    <a:pt x="48" y="53"/>
                    <a:pt x="53" y="27"/>
                    <a:pt x="36" y="17"/>
                  </a:cubicBezTo>
                  <a:cubicBezTo>
                    <a:pt x="36" y="17"/>
                    <a:pt x="4" y="0"/>
                    <a:pt x="0" y="45"/>
                  </a:cubicBezTo>
                  <a:cubicBezTo>
                    <a:pt x="0" y="45"/>
                    <a:pt x="24" y="115"/>
                    <a:pt x="48" y="5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4" name="Freeform 122"/>
            <p:cNvSpPr>
              <a:spLocks/>
            </p:cNvSpPr>
            <p:nvPr/>
          </p:nvSpPr>
          <p:spPr bwMode="auto">
            <a:xfrm>
              <a:off x="6517512" y="5855000"/>
              <a:ext cx="290692" cy="406652"/>
            </a:xfrm>
            <a:custGeom>
              <a:avLst/>
              <a:gdLst>
                <a:gd name="T0" fmla="*/ 52 w 78"/>
                <a:gd name="T1" fmla="*/ 4 h 109"/>
                <a:gd name="T2" fmla="*/ 27 w 78"/>
                <a:gd name="T3" fmla="*/ 27 h 109"/>
                <a:gd name="T4" fmla="*/ 28 w 78"/>
                <a:gd name="T5" fmla="*/ 1 h 109"/>
                <a:gd name="T6" fmla="*/ 9 w 78"/>
                <a:gd name="T7" fmla="*/ 16 h 109"/>
                <a:gd name="T8" fmla="*/ 0 w 78"/>
                <a:gd name="T9" fmla="*/ 88 h 109"/>
                <a:gd name="T10" fmla="*/ 78 w 78"/>
                <a:gd name="T11" fmla="*/ 109 h 109"/>
                <a:gd name="T12" fmla="*/ 78 w 78"/>
                <a:gd name="T13" fmla="*/ 39 h 109"/>
                <a:gd name="T14" fmla="*/ 52 w 78"/>
                <a:gd name="T15" fmla="*/ 4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09">
                  <a:moveTo>
                    <a:pt x="52" y="4"/>
                  </a:moveTo>
                  <a:cubicBezTo>
                    <a:pt x="27" y="27"/>
                    <a:pt x="27" y="27"/>
                    <a:pt x="27" y="27"/>
                  </a:cubicBezTo>
                  <a:cubicBezTo>
                    <a:pt x="23" y="19"/>
                    <a:pt x="28" y="1"/>
                    <a:pt x="28" y="1"/>
                  </a:cubicBezTo>
                  <a:cubicBezTo>
                    <a:pt x="16" y="0"/>
                    <a:pt x="9" y="16"/>
                    <a:pt x="9" y="16"/>
                  </a:cubicBezTo>
                  <a:cubicBezTo>
                    <a:pt x="2" y="41"/>
                    <a:pt x="0" y="88"/>
                    <a:pt x="0" y="88"/>
                  </a:cubicBezTo>
                  <a:cubicBezTo>
                    <a:pt x="78" y="109"/>
                    <a:pt x="78" y="109"/>
                    <a:pt x="78" y="109"/>
                  </a:cubicBezTo>
                  <a:cubicBezTo>
                    <a:pt x="78" y="39"/>
                    <a:pt x="78" y="39"/>
                    <a:pt x="78" y="39"/>
                  </a:cubicBezTo>
                  <a:cubicBezTo>
                    <a:pt x="69" y="10"/>
                    <a:pt x="52" y="4"/>
                    <a:pt x="52" y="4"/>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5" name="Freeform 123"/>
            <p:cNvSpPr>
              <a:spLocks/>
            </p:cNvSpPr>
            <p:nvPr/>
          </p:nvSpPr>
          <p:spPr bwMode="auto">
            <a:xfrm>
              <a:off x="6591929" y="5536649"/>
              <a:ext cx="199996" cy="429891"/>
            </a:xfrm>
            <a:custGeom>
              <a:avLst/>
              <a:gdLst>
                <a:gd name="T0" fmla="*/ 54 w 54"/>
                <a:gd name="T1" fmla="*/ 45 h 115"/>
                <a:gd name="T2" fmla="*/ 17 w 54"/>
                <a:gd name="T3" fmla="*/ 17 h 115"/>
                <a:gd name="T4" fmla="*/ 5 w 54"/>
                <a:gd name="T5" fmla="*/ 53 h 115"/>
                <a:gd name="T6" fmla="*/ 54 w 54"/>
                <a:gd name="T7" fmla="*/ 45 h 115"/>
              </a:gdLst>
              <a:ahLst/>
              <a:cxnLst>
                <a:cxn ang="0">
                  <a:pos x="T0" y="T1"/>
                </a:cxn>
                <a:cxn ang="0">
                  <a:pos x="T2" y="T3"/>
                </a:cxn>
                <a:cxn ang="0">
                  <a:pos x="T4" y="T5"/>
                </a:cxn>
                <a:cxn ang="0">
                  <a:pos x="T6" y="T7"/>
                </a:cxn>
              </a:cxnLst>
              <a:rect l="0" t="0" r="r" b="b"/>
              <a:pathLst>
                <a:path w="54" h="115">
                  <a:moveTo>
                    <a:pt x="54" y="45"/>
                  </a:moveTo>
                  <a:cubicBezTo>
                    <a:pt x="50" y="0"/>
                    <a:pt x="17" y="17"/>
                    <a:pt x="17" y="17"/>
                  </a:cubicBezTo>
                  <a:cubicBezTo>
                    <a:pt x="0" y="27"/>
                    <a:pt x="5" y="53"/>
                    <a:pt x="5" y="53"/>
                  </a:cubicBezTo>
                  <a:cubicBezTo>
                    <a:pt x="29" y="115"/>
                    <a:pt x="54" y="45"/>
                    <a:pt x="54" y="45"/>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6" name="Freeform 124"/>
            <p:cNvSpPr>
              <a:spLocks/>
            </p:cNvSpPr>
            <p:nvPr/>
          </p:nvSpPr>
          <p:spPr bwMode="auto">
            <a:xfrm>
              <a:off x="5196610" y="5827115"/>
              <a:ext cx="286041" cy="346235"/>
            </a:xfrm>
            <a:custGeom>
              <a:avLst/>
              <a:gdLst>
                <a:gd name="T0" fmla="*/ 68 w 76"/>
                <a:gd name="T1" fmla="*/ 16 h 92"/>
                <a:gd name="T2" fmla="*/ 49 w 76"/>
                <a:gd name="T3" fmla="*/ 1 h 92"/>
                <a:gd name="T4" fmla="*/ 50 w 76"/>
                <a:gd name="T5" fmla="*/ 26 h 92"/>
                <a:gd name="T6" fmla="*/ 26 w 76"/>
                <a:gd name="T7" fmla="*/ 4 h 92"/>
                <a:gd name="T8" fmla="*/ 0 w 76"/>
                <a:gd name="T9" fmla="*/ 37 h 92"/>
                <a:gd name="T10" fmla="*/ 0 w 76"/>
                <a:gd name="T11" fmla="*/ 92 h 92"/>
                <a:gd name="T12" fmla="*/ 76 w 76"/>
                <a:gd name="T13" fmla="*/ 72 h 92"/>
                <a:gd name="T14" fmla="*/ 68 w 76"/>
                <a:gd name="T15" fmla="*/ 16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92">
                  <a:moveTo>
                    <a:pt x="68" y="16"/>
                  </a:moveTo>
                  <a:cubicBezTo>
                    <a:pt x="68" y="16"/>
                    <a:pt x="61" y="0"/>
                    <a:pt x="49" y="1"/>
                  </a:cubicBezTo>
                  <a:cubicBezTo>
                    <a:pt x="49" y="1"/>
                    <a:pt x="54" y="18"/>
                    <a:pt x="50" y="26"/>
                  </a:cubicBezTo>
                  <a:cubicBezTo>
                    <a:pt x="26" y="4"/>
                    <a:pt x="26" y="4"/>
                    <a:pt x="26" y="4"/>
                  </a:cubicBezTo>
                  <a:cubicBezTo>
                    <a:pt x="26" y="4"/>
                    <a:pt x="9" y="9"/>
                    <a:pt x="0" y="37"/>
                  </a:cubicBezTo>
                  <a:cubicBezTo>
                    <a:pt x="0" y="92"/>
                    <a:pt x="0" y="92"/>
                    <a:pt x="0" y="92"/>
                  </a:cubicBezTo>
                  <a:cubicBezTo>
                    <a:pt x="76" y="72"/>
                    <a:pt x="76" y="72"/>
                    <a:pt x="76" y="72"/>
                  </a:cubicBezTo>
                  <a:cubicBezTo>
                    <a:pt x="76" y="72"/>
                    <a:pt x="74" y="39"/>
                    <a:pt x="68" y="16"/>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7" name="Freeform 125"/>
            <p:cNvSpPr>
              <a:spLocks/>
            </p:cNvSpPr>
            <p:nvPr/>
          </p:nvSpPr>
          <p:spPr bwMode="auto">
            <a:xfrm>
              <a:off x="5212890" y="5525031"/>
              <a:ext cx="197669" cy="411299"/>
            </a:xfrm>
            <a:custGeom>
              <a:avLst/>
              <a:gdLst>
                <a:gd name="T0" fmla="*/ 48 w 53"/>
                <a:gd name="T1" fmla="*/ 50 h 110"/>
                <a:gd name="T2" fmla="*/ 36 w 53"/>
                <a:gd name="T3" fmla="*/ 16 h 110"/>
                <a:gd name="T4" fmla="*/ 0 w 53"/>
                <a:gd name="T5" fmla="*/ 43 h 110"/>
                <a:gd name="T6" fmla="*/ 48 w 53"/>
                <a:gd name="T7" fmla="*/ 50 h 110"/>
              </a:gdLst>
              <a:ahLst/>
              <a:cxnLst>
                <a:cxn ang="0">
                  <a:pos x="T0" y="T1"/>
                </a:cxn>
                <a:cxn ang="0">
                  <a:pos x="T2" y="T3"/>
                </a:cxn>
                <a:cxn ang="0">
                  <a:pos x="T4" y="T5"/>
                </a:cxn>
                <a:cxn ang="0">
                  <a:pos x="T6" y="T7"/>
                </a:cxn>
              </a:cxnLst>
              <a:rect l="0" t="0" r="r" b="b"/>
              <a:pathLst>
                <a:path w="53" h="110">
                  <a:moveTo>
                    <a:pt x="48" y="50"/>
                  </a:moveTo>
                  <a:cubicBezTo>
                    <a:pt x="48" y="50"/>
                    <a:pt x="53" y="25"/>
                    <a:pt x="36" y="16"/>
                  </a:cubicBezTo>
                  <a:cubicBezTo>
                    <a:pt x="36" y="16"/>
                    <a:pt x="4" y="0"/>
                    <a:pt x="0" y="43"/>
                  </a:cubicBezTo>
                  <a:cubicBezTo>
                    <a:pt x="0" y="43"/>
                    <a:pt x="24" y="110"/>
                    <a:pt x="48" y="50"/>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9" name="Freeform 126"/>
            <p:cNvSpPr>
              <a:spLocks/>
            </p:cNvSpPr>
            <p:nvPr/>
          </p:nvSpPr>
          <p:spPr bwMode="auto">
            <a:xfrm>
              <a:off x="6208217" y="5827115"/>
              <a:ext cx="279064" cy="346235"/>
            </a:xfrm>
            <a:custGeom>
              <a:avLst/>
              <a:gdLst>
                <a:gd name="T0" fmla="*/ 74 w 74"/>
                <a:gd name="T1" fmla="*/ 37 h 92"/>
                <a:gd name="T2" fmla="*/ 49 w 74"/>
                <a:gd name="T3" fmla="*/ 4 h 92"/>
                <a:gd name="T4" fmla="*/ 25 w 74"/>
                <a:gd name="T5" fmla="*/ 26 h 92"/>
                <a:gd name="T6" fmla="*/ 27 w 74"/>
                <a:gd name="T7" fmla="*/ 1 h 92"/>
                <a:gd name="T8" fmla="*/ 9 w 74"/>
                <a:gd name="T9" fmla="*/ 16 h 92"/>
                <a:gd name="T10" fmla="*/ 0 w 74"/>
                <a:gd name="T11" fmla="*/ 72 h 92"/>
                <a:gd name="T12" fmla="*/ 74 w 74"/>
                <a:gd name="T13" fmla="*/ 92 h 92"/>
                <a:gd name="T14" fmla="*/ 74 w 74"/>
                <a:gd name="T15" fmla="*/ 37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92">
                  <a:moveTo>
                    <a:pt x="74" y="37"/>
                  </a:moveTo>
                  <a:cubicBezTo>
                    <a:pt x="65" y="9"/>
                    <a:pt x="49" y="4"/>
                    <a:pt x="49" y="4"/>
                  </a:cubicBezTo>
                  <a:cubicBezTo>
                    <a:pt x="25" y="26"/>
                    <a:pt x="25" y="26"/>
                    <a:pt x="25" y="26"/>
                  </a:cubicBezTo>
                  <a:cubicBezTo>
                    <a:pt x="22" y="18"/>
                    <a:pt x="27" y="1"/>
                    <a:pt x="27" y="1"/>
                  </a:cubicBezTo>
                  <a:cubicBezTo>
                    <a:pt x="15" y="0"/>
                    <a:pt x="9" y="16"/>
                    <a:pt x="9" y="16"/>
                  </a:cubicBezTo>
                  <a:cubicBezTo>
                    <a:pt x="2" y="39"/>
                    <a:pt x="0" y="72"/>
                    <a:pt x="0" y="72"/>
                  </a:cubicBezTo>
                  <a:cubicBezTo>
                    <a:pt x="74" y="92"/>
                    <a:pt x="74" y="92"/>
                    <a:pt x="74" y="92"/>
                  </a:cubicBezTo>
                  <a:lnTo>
                    <a:pt x="74" y="37"/>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30" name="Freeform 127"/>
            <p:cNvSpPr>
              <a:spLocks/>
            </p:cNvSpPr>
            <p:nvPr/>
          </p:nvSpPr>
          <p:spPr bwMode="auto">
            <a:xfrm>
              <a:off x="6280308" y="5525031"/>
              <a:ext cx="190694" cy="411299"/>
            </a:xfrm>
            <a:custGeom>
              <a:avLst/>
              <a:gdLst>
                <a:gd name="T0" fmla="*/ 51 w 51"/>
                <a:gd name="T1" fmla="*/ 43 h 110"/>
                <a:gd name="T2" fmla="*/ 16 w 51"/>
                <a:gd name="T3" fmla="*/ 16 h 110"/>
                <a:gd name="T4" fmla="*/ 5 w 51"/>
                <a:gd name="T5" fmla="*/ 50 h 110"/>
                <a:gd name="T6" fmla="*/ 51 w 51"/>
                <a:gd name="T7" fmla="*/ 43 h 110"/>
              </a:gdLst>
              <a:ahLst/>
              <a:cxnLst>
                <a:cxn ang="0">
                  <a:pos x="T0" y="T1"/>
                </a:cxn>
                <a:cxn ang="0">
                  <a:pos x="T2" y="T3"/>
                </a:cxn>
                <a:cxn ang="0">
                  <a:pos x="T4" y="T5"/>
                </a:cxn>
                <a:cxn ang="0">
                  <a:pos x="T6" y="T7"/>
                </a:cxn>
              </a:cxnLst>
              <a:rect l="0" t="0" r="r" b="b"/>
              <a:pathLst>
                <a:path w="51" h="110">
                  <a:moveTo>
                    <a:pt x="51" y="43"/>
                  </a:moveTo>
                  <a:cubicBezTo>
                    <a:pt x="47" y="0"/>
                    <a:pt x="16" y="16"/>
                    <a:pt x="16" y="16"/>
                  </a:cubicBezTo>
                  <a:cubicBezTo>
                    <a:pt x="0" y="25"/>
                    <a:pt x="5" y="50"/>
                    <a:pt x="5" y="50"/>
                  </a:cubicBezTo>
                  <a:cubicBezTo>
                    <a:pt x="28" y="110"/>
                    <a:pt x="51" y="43"/>
                    <a:pt x="51" y="4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31" name="Freeform 128"/>
            <p:cNvSpPr>
              <a:spLocks/>
            </p:cNvSpPr>
            <p:nvPr/>
          </p:nvSpPr>
          <p:spPr bwMode="auto">
            <a:xfrm>
              <a:off x="4829176" y="6161732"/>
              <a:ext cx="2020888" cy="218431"/>
            </a:xfrm>
            <a:custGeom>
              <a:avLst/>
              <a:gdLst>
                <a:gd name="T0" fmla="*/ 516 w 539"/>
                <a:gd name="T1" fmla="*/ 36 h 58"/>
                <a:gd name="T2" fmla="*/ 377 w 539"/>
                <a:gd name="T3" fmla="*/ 0 h 58"/>
                <a:gd name="T4" fmla="*/ 163 w 539"/>
                <a:gd name="T5" fmla="*/ 0 h 58"/>
                <a:gd name="T6" fmla="*/ 27 w 539"/>
                <a:gd name="T7" fmla="*/ 36 h 58"/>
                <a:gd name="T8" fmla="*/ 27 w 539"/>
                <a:gd name="T9" fmla="*/ 58 h 58"/>
                <a:gd name="T10" fmla="*/ 516 w 539"/>
                <a:gd name="T11" fmla="*/ 58 h 58"/>
                <a:gd name="T12" fmla="*/ 516 w 539"/>
                <a:gd name="T13" fmla="*/ 36 h 58"/>
              </a:gdLst>
              <a:ahLst/>
              <a:cxnLst>
                <a:cxn ang="0">
                  <a:pos x="T0" y="T1"/>
                </a:cxn>
                <a:cxn ang="0">
                  <a:pos x="T2" y="T3"/>
                </a:cxn>
                <a:cxn ang="0">
                  <a:pos x="T4" y="T5"/>
                </a:cxn>
                <a:cxn ang="0">
                  <a:pos x="T6" y="T7"/>
                </a:cxn>
                <a:cxn ang="0">
                  <a:pos x="T8" y="T9"/>
                </a:cxn>
                <a:cxn ang="0">
                  <a:pos x="T10" y="T11"/>
                </a:cxn>
                <a:cxn ang="0">
                  <a:pos x="T12" y="T13"/>
                </a:cxn>
              </a:cxnLst>
              <a:rect l="0" t="0" r="r" b="b"/>
              <a:pathLst>
                <a:path w="539" h="58">
                  <a:moveTo>
                    <a:pt x="516" y="36"/>
                  </a:moveTo>
                  <a:cubicBezTo>
                    <a:pt x="377" y="0"/>
                    <a:pt x="377" y="0"/>
                    <a:pt x="377" y="0"/>
                  </a:cubicBezTo>
                  <a:cubicBezTo>
                    <a:pt x="163" y="0"/>
                    <a:pt x="163" y="0"/>
                    <a:pt x="163" y="0"/>
                  </a:cubicBezTo>
                  <a:cubicBezTo>
                    <a:pt x="27" y="36"/>
                    <a:pt x="27" y="36"/>
                    <a:pt x="27" y="36"/>
                  </a:cubicBezTo>
                  <a:cubicBezTo>
                    <a:pt x="0" y="49"/>
                    <a:pt x="27" y="58"/>
                    <a:pt x="27" y="58"/>
                  </a:cubicBezTo>
                  <a:cubicBezTo>
                    <a:pt x="516" y="58"/>
                    <a:pt x="516" y="58"/>
                    <a:pt x="516" y="58"/>
                  </a:cubicBezTo>
                  <a:cubicBezTo>
                    <a:pt x="539" y="57"/>
                    <a:pt x="516" y="36"/>
                    <a:pt x="516" y="36"/>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sp>
        <p:nvSpPr>
          <p:cNvPr id="32" name="Freeform 77"/>
          <p:cNvSpPr>
            <a:spLocks/>
          </p:cNvSpPr>
          <p:nvPr/>
        </p:nvSpPr>
        <p:spPr bwMode="auto">
          <a:xfrm>
            <a:off x="925342" y="1165241"/>
            <a:ext cx="302102" cy="263683"/>
          </a:xfrm>
          <a:custGeom>
            <a:avLst/>
            <a:gdLst>
              <a:gd name="T0" fmla="*/ 2147483647 w 50"/>
              <a:gd name="T1" fmla="*/ 2147483647 h 48"/>
              <a:gd name="T2" fmla="*/ 2147483647 w 50"/>
              <a:gd name="T3" fmla="*/ 2147483647 h 48"/>
              <a:gd name="T4" fmla="*/ 2147483647 w 50"/>
              <a:gd name="T5" fmla="*/ 2147483647 h 48"/>
              <a:gd name="T6" fmla="*/ 2147483647 w 50"/>
              <a:gd name="T7" fmla="*/ 2147483647 h 48"/>
              <a:gd name="T8" fmla="*/ 2147483647 w 50"/>
              <a:gd name="T9" fmla="*/ 2147483647 h 48"/>
              <a:gd name="T10" fmla="*/ 2147483647 w 50"/>
              <a:gd name="T11" fmla="*/ 2147483647 h 48"/>
              <a:gd name="T12" fmla="*/ 2147483647 w 50"/>
              <a:gd name="T13" fmla="*/ 2147483647 h 48"/>
              <a:gd name="T14" fmla="*/ 2147483647 w 50"/>
              <a:gd name="T15" fmla="*/ 2147483647 h 48"/>
              <a:gd name="T16" fmla="*/ 2147483647 w 50"/>
              <a:gd name="T17" fmla="*/ 2147483647 h 48"/>
              <a:gd name="T18" fmla="*/ 2147483647 w 50"/>
              <a:gd name="T19" fmla="*/ 2147483647 h 48"/>
              <a:gd name="T20" fmla="*/ 2147483647 w 50"/>
              <a:gd name="T21" fmla="*/ 2147483647 h 48"/>
              <a:gd name="T22" fmla="*/ 2147483647 w 50"/>
              <a:gd name="T23" fmla="*/ 2147483647 h 48"/>
              <a:gd name="T24" fmla="*/ 2147483647 w 50"/>
              <a:gd name="T25" fmla="*/ 2147483647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0" h="48">
                <a:moveTo>
                  <a:pt x="49" y="4"/>
                </a:moveTo>
                <a:cubicBezTo>
                  <a:pt x="24" y="46"/>
                  <a:pt x="24" y="46"/>
                  <a:pt x="24" y="46"/>
                </a:cubicBezTo>
                <a:cubicBezTo>
                  <a:pt x="24" y="47"/>
                  <a:pt x="22" y="48"/>
                  <a:pt x="21" y="48"/>
                </a:cubicBezTo>
                <a:cubicBezTo>
                  <a:pt x="20" y="48"/>
                  <a:pt x="18" y="47"/>
                  <a:pt x="17" y="46"/>
                </a:cubicBezTo>
                <a:cubicBezTo>
                  <a:pt x="1" y="30"/>
                  <a:pt x="1" y="30"/>
                  <a:pt x="1" y="30"/>
                </a:cubicBezTo>
                <a:cubicBezTo>
                  <a:pt x="0" y="29"/>
                  <a:pt x="0" y="27"/>
                  <a:pt x="1" y="26"/>
                </a:cubicBezTo>
                <a:cubicBezTo>
                  <a:pt x="5" y="22"/>
                  <a:pt x="5" y="22"/>
                  <a:pt x="5" y="22"/>
                </a:cubicBezTo>
                <a:cubicBezTo>
                  <a:pt x="6" y="21"/>
                  <a:pt x="8" y="21"/>
                  <a:pt x="9" y="22"/>
                </a:cubicBezTo>
                <a:cubicBezTo>
                  <a:pt x="20" y="32"/>
                  <a:pt x="20" y="32"/>
                  <a:pt x="20" y="32"/>
                </a:cubicBezTo>
                <a:cubicBezTo>
                  <a:pt x="46" y="2"/>
                  <a:pt x="46" y="2"/>
                  <a:pt x="46" y="2"/>
                </a:cubicBezTo>
                <a:cubicBezTo>
                  <a:pt x="47" y="1"/>
                  <a:pt x="49" y="0"/>
                  <a:pt x="50" y="1"/>
                </a:cubicBezTo>
                <a:cubicBezTo>
                  <a:pt x="50" y="1"/>
                  <a:pt x="50" y="1"/>
                  <a:pt x="50" y="1"/>
                </a:cubicBezTo>
                <a:cubicBezTo>
                  <a:pt x="50" y="2"/>
                  <a:pt x="50" y="2"/>
                  <a:pt x="49" y="4"/>
                </a:cubicBezTo>
                <a:close/>
              </a:path>
            </a:pathLst>
          </a:custGeom>
          <a:solidFill>
            <a:srgbClr val="7ABC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22"/>
          <p:cNvSpPr>
            <a:spLocks noEditPoints="1"/>
          </p:cNvSpPr>
          <p:nvPr/>
        </p:nvSpPr>
        <p:spPr bwMode="auto">
          <a:xfrm>
            <a:off x="539552" y="4679644"/>
            <a:ext cx="271463" cy="317499"/>
          </a:xfrm>
          <a:custGeom>
            <a:avLst/>
            <a:gdLst>
              <a:gd name="T0" fmla="*/ 58 w 88"/>
              <a:gd name="T1" fmla="*/ 63 h 103"/>
              <a:gd name="T2" fmla="*/ 56 w 88"/>
              <a:gd name="T3" fmla="*/ 53 h 103"/>
              <a:gd name="T4" fmla="*/ 56 w 88"/>
              <a:gd name="T5" fmla="*/ 53 h 103"/>
              <a:gd name="T6" fmla="*/ 68 w 88"/>
              <a:gd name="T7" fmla="*/ 25 h 103"/>
              <a:gd name="T8" fmla="*/ 44 w 88"/>
              <a:gd name="T9" fmla="*/ 0 h 103"/>
              <a:gd name="T10" fmla="*/ 20 w 88"/>
              <a:gd name="T11" fmla="*/ 25 h 103"/>
              <a:gd name="T12" fmla="*/ 32 w 88"/>
              <a:gd name="T13" fmla="*/ 53 h 103"/>
              <a:gd name="T14" fmla="*/ 29 w 88"/>
              <a:gd name="T15" fmla="*/ 63 h 103"/>
              <a:gd name="T16" fmla="*/ 0 w 88"/>
              <a:gd name="T17" fmla="*/ 85 h 103"/>
              <a:gd name="T18" fmla="*/ 0 w 88"/>
              <a:gd name="T19" fmla="*/ 88 h 103"/>
              <a:gd name="T20" fmla="*/ 44 w 88"/>
              <a:gd name="T21" fmla="*/ 103 h 103"/>
              <a:gd name="T22" fmla="*/ 88 w 88"/>
              <a:gd name="T23" fmla="*/ 88 h 103"/>
              <a:gd name="T24" fmla="*/ 88 w 88"/>
              <a:gd name="T25" fmla="*/ 85 h 103"/>
              <a:gd name="T26" fmla="*/ 58 w 88"/>
              <a:gd name="T27" fmla="*/ 63 h 103"/>
              <a:gd name="T28" fmla="*/ 36 w 88"/>
              <a:gd name="T29" fmla="*/ 98 h 103"/>
              <a:gd name="T30" fmla="*/ 43 w 88"/>
              <a:gd name="T31" fmla="*/ 74 h 103"/>
              <a:gd name="T32" fmla="*/ 38 w 88"/>
              <a:gd name="T33" fmla="*/ 70 h 103"/>
              <a:gd name="T34" fmla="*/ 44 w 88"/>
              <a:gd name="T35" fmla="*/ 63 h 103"/>
              <a:gd name="T36" fmla="*/ 50 w 88"/>
              <a:gd name="T37" fmla="*/ 70 h 103"/>
              <a:gd name="T38" fmla="*/ 45 w 88"/>
              <a:gd name="T39" fmla="*/ 74 h 103"/>
              <a:gd name="T40" fmla="*/ 52 w 88"/>
              <a:gd name="T41" fmla="*/ 98 h 103"/>
              <a:gd name="T42" fmla="*/ 36 w 88"/>
              <a:gd name="T43" fmla="*/ 9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8" h="103">
                <a:moveTo>
                  <a:pt x="58" y="63"/>
                </a:moveTo>
                <a:cubicBezTo>
                  <a:pt x="58" y="63"/>
                  <a:pt x="54" y="61"/>
                  <a:pt x="56" y="53"/>
                </a:cubicBezTo>
                <a:cubicBezTo>
                  <a:pt x="56" y="53"/>
                  <a:pt x="56" y="53"/>
                  <a:pt x="56" y="53"/>
                </a:cubicBezTo>
                <a:cubicBezTo>
                  <a:pt x="63" y="46"/>
                  <a:pt x="68" y="36"/>
                  <a:pt x="68" y="25"/>
                </a:cubicBezTo>
                <a:cubicBezTo>
                  <a:pt x="68" y="8"/>
                  <a:pt x="57" y="0"/>
                  <a:pt x="44" y="0"/>
                </a:cubicBezTo>
                <a:cubicBezTo>
                  <a:pt x="31" y="0"/>
                  <a:pt x="20" y="8"/>
                  <a:pt x="20" y="25"/>
                </a:cubicBezTo>
                <a:cubicBezTo>
                  <a:pt x="20" y="36"/>
                  <a:pt x="25" y="46"/>
                  <a:pt x="32" y="53"/>
                </a:cubicBezTo>
                <a:cubicBezTo>
                  <a:pt x="35" y="60"/>
                  <a:pt x="30" y="62"/>
                  <a:pt x="29" y="63"/>
                </a:cubicBezTo>
                <a:cubicBezTo>
                  <a:pt x="16" y="68"/>
                  <a:pt x="0" y="76"/>
                  <a:pt x="0" y="85"/>
                </a:cubicBezTo>
                <a:cubicBezTo>
                  <a:pt x="0" y="87"/>
                  <a:pt x="0" y="86"/>
                  <a:pt x="0" y="88"/>
                </a:cubicBezTo>
                <a:cubicBezTo>
                  <a:pt x="0" y="100"/>
                  <a:pt x="23" y="103"/>
                  <a:pt x="44" y="103"/>
                </a:cubicBezTo>
                <a:cubicBezTo>
                  <a:pt x="65" y="103"/>
                  <a:pt x="88" y="100"/>
                  <a:pt x="88" y="88"/>
                </a:cubicBezTo>
                <a:cubicBezTo>
                  <a:pt x="88" y="86"/>
                  <a:pt x="88" y="87"/>
                  <a:pt x="88" y="85"/>
                </a:cubicBezTo>
                <a:cubicBezTo>
                  <a:pt x="88" y="76"/>
                  <a:pt x="72" y="67"/>
                  <a:pt x="58" y="63"/>
                </a:cubicBezTo>
                <a:close/>
                <a:moveTo>
                  <a:pt x="36" y="98"/>
                </a:moveTo>
                <a:cubicBezTo>
                  <a:pt x="36" y="87"/>
                  <a:pt x="43" y="74"/>
                  <a:pt x="43" y="74"/>
                </a:cubicBezTo>
                <a:cubicBezTo>
                  <a:pt x="38" y="70"/>
                  <a:pt x="38" y="70"/>
                  <a:pt x="38" y="70"/>
                </a:cubicBezTo>
                <a:cubicBezTo>
                  <a:pt x="38" y="67"/>
                  <a:pt x="44" y="63"/>
                  <a:pt x="44" y="63"/>
                </a:cubicBezTo>
                <a:cubicBezTo>
                  <a:pt x="44" y="63"/>
                  <a:pt x="50" y="67"/>
                  <a:pt x="50" y="70"/>
                </a:cubicBezTo>
                <a:cubicBezTo>
                  <a:pt x="45" y="74"/>
                  <a:pt x="45" y="74"/>
                  <a:pt x="45" y="74"/>
                </a:cubicBezTo>
                <a:cubicBezTo>
                  <a:pt x="45" y="74"/>
                  <a:pt x="52" y="87"/>
                  <a:pt x="52" y="98"/>
                </a:cubicBezTo>
                <a:cubicBezTo>
                  <a:pt x="52" y="99"/>
                  <a:pt x="36" y="99"/>
                  <a:pt x="36" y="98"/>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37" name="Freeform 32"/>
          <p:cNvSpPr>
            <a:spLocks noEditPoints="1"/>
          </p:cNvSpPr>
          <p:nvPr/>
        </p:nvSpPr>
        <p:spPr bwMode="auto">
          <a:xfrm>
            <a:off x="852723" y="4347853"/>
            <a:ext cx="568165" cy="663582"/>
          </a:xfrm>
          <a:custGeom>
            <a:avLst/>
            <a:gdLst>
              <a:gd name="T0" fmla="*/ 0 w 92"/>
              <a:gd name="T1" fmla="*/ 2147483647 h 107"/>
              <a:gd name="T2" fmla="*/ 2147483647 w 92"/>
              <a:gd name="T3" fmla="*/ 2147483647 h 107"/>
              <a:gd name="T4" fmla="*/ 2147483647 w 92"/>
              <a:gd name="T5" fmla="*/ 2147483647 h 107"/>
              <a:gd name="T6" fmla="*/ 0 w 92"/>
              <a:gd name="T7" fmla="*/ 2147483647 h 107"/>
              <a:gd name="T8" fmla="*/ 0 w 92"/>
              <a:gd name="T9" fmla="*/ 2147483647 h 107"/>
              <a:gd name="T10" fmla="*/ 2147483647 w 92"/>
              <a:gd name="T11" fmla="*/ 2147483647 h 107"/>
              <a:gd name="T12" fmla="*/ 2147483647 w 92"/>
              <a:gd name="T13" fmla="*/ 2147483647 h 107"/>
              <a:gd name="T14" fmla="*/ 2147483647 w 92"/>
              <a:gd name="T15" fmla="*/ 2147483647 h 107"/>
              <a:gd name="T16" fmla="*/ 2147483647 w 92"/>
              <a:gd name="T17" fmla="*/ 2147483647 h 107"/>
              <a:gd name="T18" fmla="*/ 2147483647 w 92"/>
              <a:gd name="T19" fmla="*/ 2147483647 h 107"/>
              <a:gd name="T20" fmla="*/ 2147483647 w 92"/>
              <a:gd name="T21" fmla="*/ 2147483647 h 107"/>
              <a:gd name="T22" fmla="*/ 2147483647 w 92"/>
              <a:gd name="T23" fmla="*/ 2147483647 h 107"/>
              <a:gd name="T24" fmla="*/ 2147483647 w 92"/>
              <a:gd name="T25" fmla="*/ 2147483647 h 107"/>
              <a:gd name="T26" fmla="*/ 2147483647 w 92"/>
              <a:gd name="T27" fmla="*/ 2147483647 h 107"/>
              <a:gd name="T28" fmla="*/ 2147483647 w 92"/>
              <a:gd name="T29" fmla="*/ 2147483647 h 107"/>
              <a:gd name="T30" fmla="*/ 2147483647 w 92"/>
              <a:gd name="T31" fmla="*/ 2147483647 h 107"/>
              <a:gd name="T32" fmla="*/ 2147483647 w 92"/>
              <a:gd name="T33" fmla="*/ 2147483647 h 107"/>
              <a:gd name="T34" fmla="*/ 2147483647 w 92"/>
              <a:gd name="T35" fmla="*/ 2147483647 h 107"/>
              <a:gd name="T36" fmla="*/ 2147483647 w 92"/>
              <a:gd name="T37" fmla="*/ 2147483647 h 107"/>
              <a:gd name="T38" fmla="*/ 2147483647 w 92"/>
              <a:gd name="T39" fmla="*/ 2147483647 h 107"/>
              <a:gd name="T40" fmla="*/ 2147483647 w 92"/>
              <a:gd name="T41" fmla="*/ 2147483647 h 107"/>
              <a:gd name="T42" fmla="*/ 2147483647 w 92"/>
              <a:gd name="T43" fmla="*/ 2147483647 h 107"/>
              <a:gd name="T44" fmla="*/ 2147483647 w 92"/>
              <a:gd name="T45" fmla="*/ 2147483647 h 107"/>
              <a:gd name="T46" fmla="*/ 2147483647 w 92"/>
              <a:gd name="T47" fmla="*/ 2147483647 h 107"/>
              <a:gd name="T48" fmla="*/ 2147483647 w 92"/>
              <a:gd name="T49" fmla="*/ 2147483647 h 107"/>
              <a:gd name="T50" fmla="*/ 2147483647 w 92"/>
              <a:gd name="T51" fmla="*/ 2147483647 h 107"/>
              <a:gd name="T52" fmla="*/ 2147483647 w 92"/>
              <a:gd name="T53" fmla="*/ 2147483647 h 107"/>
              <a:gd name="T54" fmla="*/ 2147483647 w 92"/>
              <a:gd name="T55" fmla="*/ 2147483647 h 107"/>
              <a:gd name="T56" fmla="*/ 2147483647 w 92"/>
              <a:gd name="T57" fmla="*/ 2147483647 h 107"/>
              <a:gd name="T58" fmla="*/ 2147483647 w 92"/>
              <a:gd name="T59" fmla="*/ 2147483647 h 107"/>
              <a:gd name="T60" fmla="*/ 2147483647 w 92"/>
              <a:gd name="T61" fmla="*/ 2147483647 h 107"/>
              <a:gd name="T62" fmla="*/ 2147483647 w 92"/>
              <a:gd name="T63" fmla="*/ 2147483647 h 107"/>
              <a:gd name="T64" fmla="*/ 2147483647 w 92"/>
              <a:gd name="T65" fmla="*/ 2147483647 h 107"/>
              <a:gd name="T66" fmla="*/ 2147483647 w 92"/>
              <a:gd name="T67" fmla="*/ 2147483647 h 107"/>
              <a:gd name="T68" fmla="*/ 2147483647 w 92"/>
              <a:gd name="T69" fmla="*/ 2147483647 h 107"/>
              <a:gd name="T70" fmla="*/ 2147483647 w 92"/>
              <a:gd name="T71" fmla="*/ 2147483647 h 107"/>
              <a:gd name="T72" fmla="*/ 2147483647 w 92"/>
              <a:gd name="T73" fmla="*/ 2147483647 h 107"/>
              <a:gd name="T74" fmla="*/ 2147483647 w 92"/>
              <a:gd name="T75" fmla="*/ 2147483647 h 107"/>
              <a:gd name="T76" fmla="*/ 2147483647 w 92"/>
              <a:gd name="T77" fmla="*/ 2147483647 h 107"/>
              <a:gd name="T78" fmla="*/ 2147483647 w 92"/>
              <a:gd name="T79" fmla="*/ 2147483647 h 107"/>
              <a:gd name="T80" fmla="*/ 2147483647 w 92"/>
              <a:gd name="T81" fmla="*/ 2147483647 h 107"/>
              <a:gd name="T82" fmla="*/ 2147483647 w 92"/>
              <a:gd name="T83" fmla="*/ 2147483647 h 107"/>
              <a:gd name="T84" fmla="*/ 2147483647 w 92"/>
              <a:gd name="T85" fmla="*/ 2147483647 h 107"/>
              <a:gd name="T86" fmla="*/ 2147483647 w 92"/>
              <a:gd name="T87" fmla="*/ 2147483647 h 107"/>
              <a:gd name="T88" fmla="*/ 2147483647 w 92"/>
              <a:gd name="T89" fmla="*/ 2147483647 h 107"/>
              <a:gd name="T90" fmla="*/ 2147483647 w 92"/>
              <a:gd name="T91" fmla="*/ 2147483647 h 107"/>
              <a:gd name="T92" fmla="*/ 2147483647 w 92"/>
              <a:gd name="T93" fmla="*/ 2147483647 h 107"/>
              <a:gd name="T94" fmla="*/ 2147483647 w 92"/>
              <a:gd name="T95" fmla="*/ 2147483647 h 107"/>
              <a:gd name="T96" fmla="*/ 2147483647 w 92"/>
              <a:gd name="T97" fmla="*/ 2147483647 h 107"/>
              <a:gd name="T98" fmla="*/ 2147483647 w 92"/>
              <a:gd name="T99" fmla="*/ 2147483647 h 107"/>
              <a:gd name="T100" fmla="*/ 2147483647 w 92"/>
              <a:gd name="T101" fmla="*/ 2147483647 h 107"/>
              <a:gd name="T102" fmla="*/ 2147483647 w 92"/>
              <a:gd name="T103" fmla="*/ 2147483647 h 1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2" h="107">
                <a:moveTo>
                  <a:pt x="0" y="103"/>
                </a:moveTo>
                <a:cubicBezTo>
                  <a:pt x="40" y="103"/>
                  <a:pt x="40" y="103"/>
                  <a:pt x="40" y="103"/>
                </a:cubicBezTo>
                <a:cubicBezTo>
                  <a:pt x="40" y="95"/>
                  <a:pt x="40" y="95"/>
                  <a:pt x="40" y="95"/>
                </a:cubicBezTo>
                <a:cubicBezTo>
                  <a:pt x="0" y="95"/>
                  <a:pt x="0" y="95"/>
                  <a:pt x="0" y="95"/>
                </a:cubicBezTo>
                <a:lnTo>
                  <a:pt x="0" y="103"/>
                </a:lnTo>
                <a:close/>
                <a:moveTo>
                  <a:pt x="92" y="99"/>
                </a:moveTo>
                <a:cubicBezTo>
                  <a:pt x="80" y="91"/>
                  <a:pt x="80" y="91"/>
                  <a:pt x="80" y="91"/>
                </a:cubicBezTo>
                <a:cubicBezTo>
                  <a:pt x="80" y="95"/>
                  <a:pt x="80" y="95"/>
                  <a:pt x="80" y="95"/>
                </a:cubicBezTo>
                <a:cubicBezTo>
                  <a:pt x="63" y="95"/>
                  <a:pt x="63" y="95"/>
                  <a:pt x="63" y="95"/>
                </a:cubicBezTo>
                <a:cubicBezTo>
                  <a:pt x="69" y="90"/>
                  <a:pt x="74" y="82"/>
                  <a:pt x="74" y="73"/>
                </a:cubicBezTo>
                <a:cubicBezTo>
                  <a:pt x="74" y="58"/>
                  <a:pt x="63" y="46"/>
                  <a:pt x="49" y="43"/>
                </a:cubicBezTo>
                <a:cubicBezTo>
                  <a:pt x="49" y="43"/>
                  <a:pt x="49" y="43"/>
                  <a:pt x="49" y="43"/>
                </a:cubicBezTo>
                <a:cubicBezTo>
                  <a:pt x="43" y="42"/>
                  <a:pt x="43" y="42"/>
                  <a:pt x="43" y="42"/>
                </a:cubicBezTo>
                <a:cubicBezTo>
                  <a:pt x="42" y="42"/>
                  <a:pt x="42" y="42"/>
                  <a:pt x="41" y="42"/>
                </a:cubicBezTo>
                <a:cubicBezTo>
                  <a:pt x="31" y="45"/>
                  <a:pt x="21" y="40"/>
                  <a:pt x="18" y="30"/>
                </a:cubicBezTo>
                <a:cubicBezTo>
                  <a:pt x="15" y="21"/>
                  <a:pt x="21" y="11"/>
                  <a:pt x="30" y="8"/>
                </a:cubicBezTo>
                <a:cubicBezTo>
                  <a:pt x="40" y="5"/>
                  <a:pt x="50" y="10"/>
                  <a:pt x="53" y="20"/>
                </a:cubicBezTo>
                <a:cubicBezTo>
                  <a:pt x="53" y="21"/>
                  <a:pt x="54" y="23"/>
                  <a:pt x="54" y="24"/>
                </a:cubicBezTo>
                <a:cubicBezTo>
                  <a:pt x="48" y="23"/>
                  <a:pt x="48" y="23"/>
                  <a:pt x="48" y="23"/>
                </a:cubicBezTo>
                <a:cubicBezTo>
                  <a:pt x="52" y="34"/>
                  <a:pt x="52" y="34"/>
                  <a:pt x="52" y="34"/>
                </a:cubicBezTo>
                <a:cubicBezTo>
                  <a:pt x="55" y="33"/>
                  <a:pt x="55" y="33"/>
                  <a:pt x="55" y="33"/>
                </a:cubicBezTo>
                <a:cubicBezTo>
                  <a:pt x="56" y="33"/>
                  <a:pt x="56" y="33"/>
                  <a:pt x="56" y="33"/>
                </a:cubicBezTo>
                <a:cubicBezTo>
                  <a:pt x="57" y="33"/>
                  <a:pt x="57" y="32"/>
                  <a:pt x="57" y="32"/>
                </a:cubicBezTo>
                <a:cubicBezTo>
                  <a:pt x="64" y="27"/>
                  <a:pt x="64" y="27"/>
                  <a:pt x="64" y="27"/>
                </a:cubicBezTo>
                <a:cubicBezTo>
                  <a:pt x="58" y="25"/>
                  <a:pt x="58" y="25"/>
                  <a:pt x="58" y="25"/>
                </a:cubicBezTo>
                <a:cubicBezTo>
                  <a:pt x="58" y="23"/>
                  <a:pt x="57" y="21"/>
                  <a:pt x="57" y="19"/>
                </a:cubicBezTo>
                <a:cubicBezTo>
                  <a:pt x="53" y="7"/>
                  <a:pt x="41" y="0"/>
                  <a:pt x="29" y="4"/>
                </a:cubicBezTo>
                <a:cubicBezTo>
                  <a:pt x="17" y="8"/>
                  <a:pt x="11" y="20"/>
                  <a:pt x="15" y="32"/>
                </a:cubicBezTo>
                <a:cubicBezTo>
                  <a:pt x="17" y="39"/>
                  <a:pt x="23" y="45"/>
                  <a:pt x="29" y="47"/>
                </a:cubicBezTo>
                <a:cubicBezTo>
                  <a:pt x="20" y="52"/>
                  <a:pt x="14" y="62"/>
                  <a:pt x="14" y="73"/>
                </a:cubicBezTo>
                <a:cubicBezTo>
                  <a:pt x="14" y="76"/>
                  <a:pt x="15" y="79"/>
                  <a:pt x="16" y="82"/>
                </a:cubicBezTo>
                <a:cubicBezTo>
                  <a:pt x="8" y="87"/>
                  <a:pt x="8" y="87"/>
                  <a:pt x="8" y="87"/>
                </a:cubicBezTo>
                <a:cubicBezTo>
                  <a:pt x="20" y="90"/>
                  <a:pt x="20" y="90"/>
                  <a:pt x="20" y="90"/>
                </a:cubicBezTo>
                <a:cubicBezTo>
                  <a:pt x="20" y="90"/>
                  <a:pt x="20" y="91"/>
                  <a:pt x="21" y="91"/>
                </a:cubicBezTo>
                <a:cubicBezTo>
                  <a:pt x="22" y="90"/>
                  <a:pt x="22" y="90"/>
                  <a:pt x="22" y="90"/>
                </a:cubicBezTo>
                <a:cubicBezTo>
                  <a:pt x="26" y="91"/>
                  <a:pt x="26" y="91"/>
                  <a:pt x="26" y="91"/>
                </a:cubicBezTo>
                <a:cubicBezTo>
                  <a:pt x="28" y="75"/>
                  <a:pt x="28" y="75"/>
                  <a:pt x="28" y="75"/>
                </a:cubicBezTo>
                <a:cubicBezTo>
                  <a:pt x="21" y="79"/>
                  <a:pt x="21" y="79"/>
                  <a:pt x="21" y="79"/>
                </a:cubicBezTo>
                <a:cubicBezTo>
                  <a:pt x="20" y="77"/>
                  <a:pt x="20" y="75"/>
                  <a:pt x="20" y="72"/>
                </a:cubicBezTo>
                <a:cubicBezTo>
                  <a:pt x="20" y="59"/>
                  <a:pt x="31" y="48"/>
                  <a:pt x="44" y="48"/>
                </a:cubicBezTo>
                <a:cubicBezTo>
                  <a:pt x="57" y="48"/>
                  <a:pt x="68" y="59"/>
                  <a:pt x="68" y="72"/>
                </a:cubicBezTo>
                <a:cubicBezTo>
                  <a:pt x="68" y="83"/>
                  <a:pt x="62" y="92"/>
                  <a:pt x="53" y="95"/>
                </a:cubicBezTo>
                <a:cubicBezTo>
                  <a:pt x="44" y="95"/>
                  <a:pt x="44" y="95"/>
                  <a:pt x="44" y="95"/>
                </a:cubicBezTo>
                <a:cubicBezTo>
                  <a:pt x="44" y="97"/>
                  <a:pt x="44" y="97"/>
                  <a:pt x="44" y="97"/>
                </a:cubicBezTo>
                <a:cubicBezTo>
                  <a:pt x="43" y="97"/>
                  <a:pt x="43" y="97"/>
                  <a:pt x="43" y="97"/>
                </a:cubicBezTo>
                <a:cubicBezTo>
                  <a:pt x="43" y="102"/>
                  <a:pt x="43" y="102"/>
                  <a:pt x="43" y="102"/>
                </a:cubicBezTo>
                <a:cubicBezTo>
                  <a:pt x="43" y="102"/>
                  <a:pt x="43" y="102"/>
                  <a:pt x="43" y="102"/>
                </a:cubicBezTo>
                <a:cubicBezTo>
                  <a:pt x="44" y="102"/>
                  <a:pt x="44" y="102"/>
                  <a:pt x="44" y="102"/>
                </a:cubicBezTo>
                <a:cubicBezTo>
                  <a:pt x="44" y="103"/>
                  <a:pt x="44" y="103"/>
                  <a:pt x="44" y="103"/>
                </a:cubicBezTo>
                <a:cubicBezTo>
                  <a:pt x="80" y="103"/>
                  <a:pt x="80" y="103"/>
                  <a:pt x="80" y="103"/>
                </a:cubicBezTo>
                <a:cubicBezTo>
                  <a:pt x="80" y="107"/>
                  <a:pt x="80" y="107"/>
                  <a:pt x="80" y="107"/>
                </a:cubicBezTo>
                <a:lnTo>
                  <a:pt x="92" y="99"/>
                </a:lnTo>
                <a:close/>
              </a:path>
            </a:pathLst>
          </a:custGeom>
          <a:solidFill>
            <a:srgbClr val="7ABC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77"/>
          <p:cNvSpPr>
            <a:spLocks/>
          </p:cNvSpPr>
          <p:nvPr/>
        </p:nvSpPr>
        <p:spPr bwMode="auto">
          <a:xfrm>
            <a:off x="577913" y="4365104"/>
            <a:ext cx="249671" cy="217920"/>
          </a:xfrm>
          <a:custGeom>
            <a:avLst/>
            <a:gdLst>
              <a:gd name="T0" fmla="*/ 2147483647 w 50"/>
              <a:gd name="T1" fmla="*/ 2147483647 h 48"/>
              <a:gd name="T2" fmla="*/ 2147483647 w 50"/>
              <a:gd name="T3" fmla="*/ 2147483647 h 48"/>
              <a:gd name="T4" fmla="*/ 2147483647 w 50"/>
              <a:gd name="T5" fmla="*/ 2147483647 h 48"/>
              <a:gd name="T6" fmla="*/ 2147483647 w 50"/>
              <a:gd name="T7" fmla="*/ 2147483647 h 48"/>
              <a:gd name="T8" fmla="*/ 2147483647 w 50"/>
              <a:gd name="T9" fmla="*/ 2147483647 h 48"/>
              <a:gd name="T10" fmla="*/ 2147483647 w 50"/>
              <a:gd name="T11" fmla="*/ 2147483647 h 48"/>
              <a:gd name="T12" fmla="*/ 2147483647 w 50"/>
              <a:gd name="T13" fmla="*/ 2147483647 h 48"/>
              <a:gd name="T14" fmla="*/ 2147483647 w 50"/>
              <a:gd name="T15" fmla="*/ 2147483647 h 48"/>
              <a:gd name="T16" fmla="*/ 2147483647 w 50"/>
              <a:gd name="T17" fmla="*/ 2147483647 h 48"/>
              <a:gd name="T18" fmla="*/ 2147483647 w 50"/>
              <a:gd name="T19" fmla="*/ 2147483647 h 48"/>
              <a:gd name="T20" fmla="*/ 2147483647 w 50"/>
              <a:gd name="T21" fmla="*/ 2147483647 h 48"/>
              <a:gd name="T22" fmla="*/ 2147483647 w 50"/>
              <a:gd name="T23" fmla="*/ 2147483647 h 48"/>
              <a:gd name="T24" fmla="*/ 2147483647 w 50"/>
              <a:gd name="T25" fmla="*/ 2147483647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0" h="48">
                <a:moveTo>
                  <a:pt x="49" y="4"/>
                </a:moveTo>
                <a:cubicBezTo>
                  <a:pt x="24" y="46"/>
                  <a:pt x="24" y="46"/>
                  <a:pt x="24" y="46"/>
                </a:cubicBezTo>
                <a:cubicBezTo>
                  <a:pt x="24" y="47"/>
                  <a:pt x="22" y="48"/>
                  <a:pt x="21" y="48"/>
                </a:cubicBezTo>
                <a:cubicBezTo>
                  <a:pt x="20" y="48"/>
                  <a:pt x="18" y="47"/>
                  <a:pt x="17" y="46"/>
                </a:cubicBezTo>
                <a:cubicBezTo>
                  <a:pt x="1" y="30"/>
                  <a:pt x="1" y="30"/>
                  <a:pt x="1" y="30"/>
                </a:cubicBezTo>
                <a:cubicBezTo>
                  <a:pt x="0" y="29"/>
                  <a:pt x="0" y="27"/>
                  <a:pt x="1" y="26"/>
                </a:cubicBezTo>
                <a:cubicBezTo>
                  <a:pt x="5" y="22"/>
                  <a:pt x="5" y="22"/>
                  <a:pt x="5" y="22"/>
                </a:cubicBezTo>
                <a:cubicBezTo>
                  <a:pt x="6" y="21"/>
                  <a:pt x="8" y="21"/>
                  <a:pt x="9" y="22"/>
                </a:cubicBezTo>
                <a:cubicBezTo>
                  <a:pt x="20" y="32"/>
                  <a:pt x="20" y="32"/>
                  <a:pt x="20" y="32"/>
                </a:cubicBezTo>
                <a:cubicBezTo>
                  <a:pt x="46" y="2"/>
                  <a:pt x="46" y="2"/>
                  <a:pt x="46" y="2"/>
                </a:cubicBezTo>
                <a:cubicBezTo>
                  <a:pt x="47" y="1"/>
                  <a:pt x="49" y="0"/>
                  <a:pt x="50" y="1"/>
                </a:cubicBezTo>
                <a:cubicBezTo>
                  <a:pt x="50" y="1"/>
                  <a:pt x="50" y="1"/>
                  <a:pt x="50" y="1"/>
                </a:cubicBezTo>
                <a:cubicBezTo>
                  <a:pt x="50" y="2"/>
                  <a:pt x="50" y="2"/>
                  <a:pt x="49" y="4"/>
                </a:cubicBezTo>
                <a:close/>
              </a:path>
            </a:pathLst>
          </a:custGeom>
          <a:solidFill>
            <a:srgbClr val="7ABC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2" name="Group 11"/>
          <p:cNvGrpSpPr/>
          <p:nvPr/>
        </p:nvGrpSpPr>
        <p:grpSpPr>
          <a:xfrm>
            <a:off x="630766" y="3478408"/>
            <a:ext cx="628866" cy="497207"/>
            <a:chOff x="681495" y="3535556"/>
            <a:chExt cx="628866" cy="452006"/>
          </a:xfrm>
        </p:grpSpPr>
        <p:sp>
          <p:nvSpPr>
            <p:cNvPr id="41" name="Freeform 782"/>
            <p:cNvSpPr>
              <a:spLocks noEditPoints="1"/>
            </p:cNvSpPr>
            <p:nvPr/>
          </p:nvSpPr>
          <p:spPr bwMode="auto">
            <a:xfrm>
              <a:off x="884884" y="3535556"/>
              <a:ext cx="225833" cy="222738"/>
            </a:xfrm>
            <a:custGeom>
              <a:avLst/>
              <a:gdLst>
                <a:gd name="T0" fmla="*/ 25 w 51"/>
                <a:gd name="T1" fmla="*/ 0 h 50"/>
                <a:gd name="T2" fmla="*/ 0 w 51"/>
                <a:gd name="T3" fmla="*/ 25 h 50"/>
                <a:gd name="T4" fmla="*/ 25 w 51"/>
                <a:gd name="T5" fmla="*/ 50 h 50"/>
                <a:gd name="T6" fmla="*/ 51 w 51"/>
                <a:gd name="T7" fmla="*/ 25 h 50"/>
                <a:gd name="T8" fmla="*/ 25 w 51"/>
                <a:gd name="T9" fmla="*/ 0 h 50"/>
                <a:gd name="T10" fmla="*/ 18 w 51"/>
                <a:gd name="T11" fmla="*/ 12 h 50"/>
                <a:gd name="T12" fmla="*/ 32 w 51"/>
                <a:gd name="T13" fmla="*/ 12 h 50"/>
                <a:gd name="T14" fmla="*/ 33 w 51"/>
                <a:gd name="T15" fmla="*/ 16 h 50"/>
                <a:gd name="T16" fmla="*/ 32 w 51"/>
                <a:gd name="T17" fmla="*/ 20 h 50"/>
                <a:gd name="T18" fmla="*/ 18 w 51"/>
                <a:gd name="T19" fmla="*/ 20 h 50"/>
                <a:gd name="T20" fmla="*/ 17 w 51"/>
                <a:gd name="T21" fmla="*/ 16 h 50"/>
                <a:gd name="T22" fmla="*/ 18 w 51"/>
                <a:gd name="T23" fmla="*/ 12 h 50"/>
                <a:gd name="T24" fmla="*/ 43 w 51"/>
                <a:gd name="T25" fmla="*/ 40 h 50"/>
                <a:gd name="T26" fmla="*/ 28 w 51"/>
                <a:gd name="T27" fmla="*/ 40 h 50"/>
                <a:gd name="T28" fmla="*/ 26 w 51"/>
                <a:gd name="T29" fmla="*/ 35 h 50"/>
                <a:gd name="T30" fmla="*/ 23 w 51"/>
                <a:gd name="T31" fmla="*/ 35 h 50"/>
                <a:gd name="T32" fmla="*/ 22 w 51"/>
                <a:gd name="T33" fmla="*/ 40 h 50"/>
                <a:gd name="T34" fmla="*/ 8 w 51"/>
                <a:gd name="T35" fmla="*/ 40 h 50"/>
                <a:gd name="T36" fmla="*/ 8 w 51"/>
                <a:gd name="T37" fmla="*/ 33 h 50"/>
                <a:gd name="T38" fmla="*/ 18 w 51"/>
                <a:gd name="T39" fmla="*/ 28 h 50"/>
                <a:gd name="T40" fmla="*/ 23 w 51"/>
                <a:gd name="T41" fmla="*/ 28 h 50"/>
                <a:gd name="T42" fmla="*/ 28 w 51"/>
                <a:gd name="T43" fmla="*/ 28 h 50"/>
                <a:gd name="T44" fmla="*/ 32 w 51"/>
                <a:gd name="T45" fmla="*/ 28 h 50"/>
                <a:gd name="T46" fmla="*/ 43 w 51"/>
                <a:gd name="T47" fmla="*/ 33 h 50"/>
                <a:gd name="T48" fmla="*/ 43 w 51"/>
                <a:gd name="T49" fmla="*/ 40 h 50"/>
                <a:gd name="T50" fmla="*/ 23 w 51"/>
                <a:gd name="T51" fmla="*/ 33 h 50"/>
                <a:gd name="T52" fmla="*/ 28 w 51"/>
                <a:gd name="T53" fmla="*/ 33 h 50"/>
                <a:gd name="T54" fmla="*/ 28 w 51"/>
                <a:gd name="T55" fmla="*/ 31 h 50"/>
                <a:gd name="T56" fmla="*/ 23 w 51"/>
                <a:gd name="T57" fmla="*/ 31 h 50"/>
                <a:gd name="T58" fmla="*/ 23 w 51"/>
                <a:gd name="T59"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 h="50">
                  <a:moveTo>
                    <a:pt x="25" y="0"/>
                  </a:moveTo>
                  <a:cubicBezTo>
                    <a:pt x="11" y="0"/>
                    <a:pt x="0" y="11"/>
                    <a:pt x="0" y="25"/>
                  </a:cubicBezTo>
                  <a:cubicBezTo>
                    <a:pt x="0" y="39"/>
                    <a:pt x="11" y="50"/>
                    <a:pt x="25" y="50"/>
                  </a:cubicBezTo>
                  <a:cubicBezTo>
                    <a:pt x="39" y="50"/>
                    <a:pt x="51" y="39"/>
                    <a:pt x="51" y="25"/>
                  </a:cubicBezTo>
                  <a:cubicBezTo>
                    <a:pt x="51" y="11"/>
                    <a:pt x="39" y="0"/>
                    <a:pt x="25" y="0"/>
                  </a:cubicBezTo>
                  <a:close/>
                  <a:moveTo>
                    <a:pt x="18" y="12"/>
                  </a:moveTo>
                  <a:cubicBezTo>
                    <a:pt x="26" y="1"/>
                    <a:pt x="32" y="12"/>
                    <a:pt x="32" y="12"/>
                  </a:cubicBezTo>
                  <a:cubicBezTo>
                    <a:pt x="32" y="12"/>
                    <a:pt x="33" y="14"/>
                    <a:pt x="33" y="16"/>
                  </a:cubicBezTo>
                  <a:cubicBezTo>
                    <a:pt x="33" y="18"/>
                    <a:pt x="32" y="20"/>
                    <a:pt x="32" y="20"/>
                  </a:cubicBezTo>
                  <a:cubicBezTo>
                    <a:pt x="25" y="33"/>
                    <a:pt x="18" y="20"/>
                    <a:pt x="18" y="20"/>
                  </a:cubicBezTo>
                  <a:cubicBezTo>
                    <a:pt x="18" y="20"/>
                    <a:pt x="17" y="18"/>
                    <a:pt x="17" y="16"/>
                  </a:cubicBezTo>
                  <a:cubicBezTo>
                    <a:pt x="17" y="14"/>
                    <a:pt x="18" y="12"/>
                    <a:pt x="18" y="12"/>
                  </a:cubicBezTo>
                  <a:close/>
                  <a:moveTo>
                    <a:pt x="43" y="40"/>
                  </a:moveTo>
                  <a:cubicBezTo>
                    <a:pt x="28" y="40"/>
                    <a:pt x="28" y="40"/>
                    <a:pt x="28" y="40"/>
                  </a:cubicBezTo>
                  <a:cubicBezTo>
                    <a:pt x="26" y="35"/>
                    <a:pt x="26" y="35"/>
                    <a:pt x="26" y="35"/>
                  </a:cubicBezTo>
                  <a:cubicBezTo>
                    <a:pt x="23" y="35"/>
                    <a:pt x="23" y="35"/>
                    <a:pt x="23" y="35"/>
                  </a:cubicBezTo>
                  <a:cubicBezTo>
                    <a:pt x="22" y="40"/>
                    <a:pt x="22" y="40"/>
                    <a:pt x="22" y="40"/>
                  </a:cubicBezTo>
                  <a:cubicBezTo>
                    <a:pt x="8" y="40"/>
                    <a:pt x="8" y="40"/>
                    <a:pt x="8" y="40"/>
                  </a:cubicBezTo>
                  <a:cubicBezTo>
                    <a:pt x="8" y="33"/>
                    <a:pt x="8" y="33"/>
                    <a:pt x="8" y="33"/>
                  </a:cubicBezTo>
                  <a:cubicBezTo>
                    <a:pt x="18" y="28"/>
                    <a:pt x="18" y="28"/>
                    <a:pt x="18" y="28"/>
                  </a:cubicBezTo>
                  <a:cubicBezTo>
                    <a:pt x="18" y="24"/>
                    <a:pt x="23" y="28"/>
                    <a:pt x="23" y="28"/>
                  </a:cubicBezTo>
                  <a:cubicBezTo>
                    <a:pt x="28" y="28"/>
                    <a:pt x="28" y="28"/>
                    <a:pt x="28" y="28"/>
                  </a:cubicBezTo>
                  <a:cubicBezTo>
                    <a:pt x="32" y="24"/>
                    <a:pt x="32" y="28"/>
                    <a:pt x="32" y="28"/>
                  </a:cubicBezTo>
                  <a:cubicBezTo>
                    <a:pt x="43" y="33"/>
                    <a:pt x="43" y="33"/>
                    <a:pt x="43" y="33"/>
                  </a:cubicBezTo>
                  <a:lnTo>
                    <a:pt x="43" y="40"/>
                  </a:lnTo>
                  <a:close/>
                  <a:moveTo>
                    <a:pt x="23" y="33"/>
                  </a:moveTo>
                  <a:cubicBezTo>
                    <a:pt x="28" y="33"/>
                    <a:pt x="28" y="33"/>
                    <a:pt x="28" y="33"/>
                  </a:cubicBezTo>
                  <a:cubicBezTo>
                    <a:pt x="28" y="31"/>
                    <a:pt x="28" y="31"/>
                    <a:pt x="28" y="31"/>
                  </a:cubicBezTo>
                  <a:cubicBezTo>
                    <a:pt x="23" y="31"/>
                    <a:pt x="23" y="31"/>
                    <a:pt x="23" y="31"/>
                  </a:cubicBezTo>
                  <a:lnTo>
                    <a:pt x="23" y="33"/>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783"/>
            <p:cNvSpPr>
              <a:spLocks noEditPoints="1"/>
            </p:cNvSpPr>
            <p:nvPr/>
          </p:nvSpPr>
          <p:spPr bwMode="auto">
            <a:xfrm>
              <a:off x="681495" y="3781682"/>
              <a:ext cx="205880" cy="205880"/>
            </a:xfrm>
            <a:custGeom>
              <a:avLst/>
              <a:gdLst>
                <a:gd name="T0" fmla="*/ 19 w 39"/>
                <a:gd name="T1" fmla="*/ 0 h 39"/>
                <a:gd name="T2" fmla="*/ 0 w 39"/>
                <a:gd name="T3" fmla="*/ 19 h 39"/>
                <a:gd name="T4" fmla="*/ 19 w 39"/>
                <a:gd name="T5" fmla="*/ 39 h 39"/>
                <a:gd name="T6" fmla="*/ 39 w 39"/>
                <a:gd name="T7" fmla="*/ 19 h 39"/>
                <a:gd name="T8" fmla="*/ 19 w 39"/>
                <a:gd name="T9" fmla="*/ 0 h 39"/>
                <a:gd name="T10" fmla="*/ 14 w 39"/>
                <a:gd name="T11" fmla="*/ 9 h 39"/>
                <a:gd name="T12" fmla="*/ 24 w 39"/>
                <a:gd name="T13" fmla="*/ 9 h 39"/>
                <a:gd name="T14" fmla="*/ 25 w 39"/>
                <a:gd name="T15" fmla="*/ 12 h 39"/>
                <a:gd name="T16" fmla="*/ 24 w 39"/>
                <a:gd name="T17" fmla="*/ 16 h 39"/>
                <a:gd name="T18" fmla="*/ 14 w 39"/>
                <a:gd name="T19" fmla="*/ 16 h 39"/>
                <a:gd name="T20" fmla="*/ 13 w 39"/>
                <a:gd name="T21" fmla="*/ 13 h 39"/>
                <a:gd name="T22" fmla="*/ 14 w 39"/>
                <a:gd name="T23" fmla="*/ 9 h 39"/>
                <a:gd name="T24" fmla="*/ 32 w 39"/>
                <a:gd name="T25" fmla="*/ 31 h 39"/>
                <a:gd name="T26" fmla="*/ 21 w 39"/>
                <a:gd name="T27" fmla="*/ 31 h 39"/>
                <a:gd name="T28" fmla="*/ 20 w 39"/>
                <a:gd name="T29" fmla="*/ 27 h 39"/>
                <a:gd name="T30" fmla="*/ 17 w 39"/>
                <a:gd name="T31" fmla="*/ 27 h 39"/>
                <a:gd name="T32" fmla="*/ 16 w 39"/>
                <a:gd name="T33" fmla="*/ 31 h 39"/>
                <a:gd name="T34" fmla="*/ 6 w 39"/>
                <a:gd name="T35" fmla="*/ 31 h 39"/>
                <a:gd name="T36" fmla="*/ 6 w 39"/>
                <a:gd name="T37" fmla="*/ 25 h 39"/>
                <a:gd name="T38" fmla="*/ 14 w 39"/>
                <a:gd name="T39" fmla="*/ 22 h 39"/>
                <a:gd name="T40" fmla="*/ 17 w 39"/>
                <a:gd name="T41" fmla="*/ 22 h 39"/>
                <a:gd name="T42" fmla="*/ 21 w 39"/>
                <a:gd name="T43" fmla="*/ 22 h 39"/>
                <a:gd name="T44" fmla="*/ 24 w 39"/>
                <a:gd name="T45" fmla="*/ 22 h 39"/>
                <a:gd name="T46" fmla="*/ 32 w 39"/>
                <a:gd name="T47" fmla="*/ 25 h 39"/>
                <a:gd name="T48" fmla="*/ 32 w 39"/>
                <a:gd name="T49" fmla="*/ 31 h 39"/>
                <a:gd name="T50" fmla="*/ 17 w 39"/>
                <a:gd name="T51" fmla="*/ 25 h 39"/>
                <a:gd name="T52" fmla="*/ 21 w 39"/>
                <a:gd name="T53" fmla="*/ 25 h 39"/>
                <a:gd name="T54" fmla="*/ 21 w 39"/>
                <a:gd name="T55" fmla="*/ 24 h 39"/>
                <a:gd name="T56" fmla="*/ 17 w 39"/>
                <a:gd name="T57" fmla="*/ 24 h 39"/>
                <a:gd name="T58" fmla="*/ 17 w 39"/>
                <a:gd name="T59" fmla="*/ 2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39">
                  <a:moveTo>
                    <a:pt x="19" y="0"/>
                  </a:moveTo>
                  <a:cubicBezTo>
                    <a:pt x="8" y="0"/>
                    <a:pt x="0" y="8"/>
                    <a:pt x="0" y="19"/>
                  </a:cubicBezTo>
                  <a:cubicBezTo>
                    <a:pt x="0" y="30"/>
                    <a:pt x="8" y="39"/>
                    <a:pt x="19" y="39"/>
                  </a:cubicBezTo>
                  <a:cubicBezTo>
                    <a:pt x="30" y="39"/>
                    <a:pt x="39" y="30"/>
                    <a:pt x="39" y="19"/>
                  </a:cubicBezTo>
                  <a:cubicBezTo>
                    <a:pt x="39" y="8"/>
                    <a:pt x="30" y="0"/>
                    <a:pt x="19" y="0"/>
                  </a:cubicBezTo>
                  <a:close/>
                  <a:moveTo>
                    <a:pt x="14" y="9"/>
                  </a:moveTo>
                  <a:cubicBezTo>
                    <a:pt x="20" y="0"/>
                    <a:pt x="24" y="9"/>
                    <a:pt x="24" y="9"/>
                  </a:cubicBezTo>
                  <a:cubicBezTo>
                    <a:pt x="24" y="9"/>
                    <a:pt x="25" y="11"/>
                    <a:pt x="25" y="12"/>
                  </a:cubicBezTo>
                  <a:cubicBezTo>
                    <a:pt x="25" y="14"/>
                    <a:pt x="24" y="16"/>
                    <a:pt x="24" y="16"/>
                  </a:cubicBezTo>
                  <a:cubicBezTo>
                    <a:pt x="19" y="26"/>
                    <a:pt x="14" y="16"/>
                    <a:pt x="14" y="16"/>
                  </a:cubicBezTo>
                  <a:cubicBezTo>
                    <a:pt x="14" y="16"/>
                    <a:pt x="13" y="14"/>
                    <a:pt x="13" y="13"/>
                  </a:cubicBezTo>
                  <a:cubicBezTo>
                    <a:pt x="13" y="11"/>
                    <a:pt x="14" y="9"/>
                    <a:pt x="14" y="9"/>
                  </a:cubicBezTo>
                  <a:close/>
                  <a:moveTo>
                    <a:pt x="32" y="31"/>
                  </a:moveTo>
                  <a:cubicBezTo>
                    <a:pt x="21" y="31"/>
                    <a:pt x="21" y="31"/>
                    <a:pt x="21" y="31"/>
                  </a:cubicBezTo>
                  <a:cubicBezTo>
                    <a:pt x="20" y="27"/>
                    <a:pt x="20" y="27"/>
                    <a:pt x="20" y="27"/>
                  </a:cubicBezTo>
                  <a:cubicBezTo>
                    <a:pt x="17" y="27"/>
                    <a:pt x="17" y="27"/>
                    <a:pt x="17" y="27"/>
                  </a:cubicBezTo>
                  <a:cubicBezTo>
                    <a:pt x="16" y="31"/>
                    <a:pt x="16" y="31"/>
                    <a:pt x="16" y="31"/>
                  </a:cubicBezTo>
                  <a:cubicBezTo>
                    <a:pt x="6" y="31"/>
                    <a:pt x="6" y="31"/>
                    <a:pt x="6" y="31"/>
                  </a:cubicBezTo>
                  <a:cubicBezTo>
                    <a:pt x="6" y="25"/>
                    <a:pt x="6" y="25"/>
                    <a:pt x="6" y="25"/>
                  </a:cubicBezTo>
                  <a:cubicBezTo>
                    <a:pt x="14" y="22"/>
                    <a:pt x="14" y="22"/>
                    <a:pt x="14" y="22"/>
                  </a:cubicBezTo>
                  <a:cubicBezTo>
                    <a:pt x="14" y="18"/>
                    <a:pt x="17" y="22"/>
                    <a:pt x="17" y="22"/>
                  </a:cubicBezTo>
                  <a:cubicBezTo>
                    <a:pt x="21" y="22"/>
                    <a:pt x="21" y="22"/>
                    <a:pt x="21" y="22"/>
                  </a:cubicBezTo>
                  <a:cubicBezTo>
                    <a:pt x="25" y="18"/>
                    <a:pt x="24" y="22"/>
                    <a:pt x="24" y="22"/>
                  </a:cubicBezTo>
                  <a:cubicBezTo>
                    <a:pt x="32" y="25"/>
                    <a:pt x="32" y="25"/>
                    <a:pt x="32" y="25"/>
                  </a:cubicBezTo>
                  <a:lnTo>
                    <a:pt x="32" y="31"/>
                  </a:lnTo>
                  <a:close/>
                  <a:moveTo>
                    <a:pt x="17" y="25"/>
                  </a:moveTo>
                  <a:cubicBezTo>
                    <a:pt x="21" y="25"/>
                    <a:pt x="21" y="25"/>
                    <a:pt x="21" y="25"/>
                  </a:cubicBezTo>
                  <a:cubicBezTo>
                    <a:pt x="21" y="24"/>
                    <a:pt x="21" y="24"/>
                    <a:pt x="21" y="24"/>
                  </a:cubicBezTo>
                  <a:cubicBezTo>
                    <a:pt x="17" y="24"/>
                    <a:pt x="17" y="24"/>
                    <a:pt x="17" y="24"/>
                  </a:cubicBezTo>
                  <a:lnTo>
                    <a:pt x="17" y="25"/>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784"/>
            <p:cNvSpPr>
              <a:spLocks noEditPoints="1"/>
            </p:cNvSpPr>
            <p:nvPr/>
          </p:nvSpPr>
          <p:spPr bwMode="auto">
            <a:xfrm>
              <a:off x="1100739" y="3781682"/>
              <a:ext cx="209622" cy="205880"/>
            </a:xfrm>
            <a:custGeom>
              <a:avLst/>
              <a:gdLst>
                <a:gd name="T0" fmla="*/ 19 w 39"/>
                <a:gd name="T1" fmla="*/ 0 h 39"/>
                <a:gd name="T2" fmla="*/ 0 w 39"/>
                <a:gd name="T3" fmla="*/ 19 h 39"/>
                <a:gd name="T4" fmla="*/ 19 w 39"/>
                <a:gd name="T5" fmla="*/ 39 h 39"/>
                <a:gd name="T6" fmla="*/ 39 w 39"/>
                <a:gd name="T7" fmla="*/ 19 h 39"/>
                <a:gd name="T8" fmla="*/ 19 w 39"/>
                <a:gd name="T9" fmla="*/ 0 h 39"/>
                <a:gd name="T10" fmla="*/ 14 w 39"/>
                <a:gd name="T11" fmla="*/ 9 h 39"/>
                <a:gd name="T12" fmla="*/ 25 w 39"/>
                <a:gd name="T13" fmla="*/ 9 h 39"/>
                <a:gd name="T14" fmla="*/ 25 w 39"/>
                <a:gd name="T15" fmla="*/ 12 h 39"/>
                <a:gd name="T16" fmla="*/ 25 w 39"/>
                <a:gd name="T17" fmla="*/ 16 h 39"/>
                <a:gd name="T18" fmla="*/ 14 w 39"/>
                <a:gd name="T19" fmla="*/ 16 h 39"/>
                <a:gd name="T20" fmla="*/ 13 w 39"/>
                <a:gd name="T21" fmla="*/ 13 h 39"/>
                <a:gd name="T22" fmla="*/ 14 w 39"/>
                <a:gd name="T23" fmla="*/ 9 h 39"/>
                <a:gd name="T24" fmla="*/ 32 w 39"/>
                <a:gd name="T25" fmla="*/ 31 h 39"/>
                <a:gd name="T26" fmla="*/ 21 w 39"/>
                <a:gd name="T27" fmla="*/ 31 h 39"/>
                <a:gd name="T28" fmla="*/ 20 w 39"/>
                <a:gd name="T29" fmla="*/ 27 h 39"/>
                <a:gd name="T30" fmla="*/ 17 w 39"/>
                <a:gd name="T31" fmla="*/ 27 h 39"/>
                <a:gd name="T32" fmla="*/ 17 w 39"/>
                <a:gd name="T33" fmla="*/ 31 h 39"/>
                <a:gd name="T34" fmla="*/ 6 w 39"/>
                <a:gd name="T35" fmla="*/ 31 h 39"/>
                <a:gd name="T36" fmla="*/ 6 w 39"/>
                <a:gd name="T37" fmla="*/ 25 h 39"/>
                <a:gd name="T38" fmla="*/ 14 w 39"/>
                <a:gd name="T39" fmla="*/ 22 h 39"/>
                <a:gd name="T40" fmla="*/ 17 w 39"/>
                <a:gd name="T41" fmla="*/ 22 h 39"/>
                <a:gd name="T42" fmla="*/ 21 w 39"/>
                <a:gd name="T43" fmla="*/ 22 h 39"/>
                <a:gd name="T44" fmla="*/ 25 w 39"/>
                <a:gd name="T45" fmla="*/ 22 h 39"/>
                <a:gd name="T46" fmla="*/ 32 w 39"/>
                <a:gd name="T47" fmla="*/ 25 h 39"/>
                <a:gd name="T48" fmla="*/ 32 w 39"/>
                <a:gd name="T49" fmla="*/ 31 h 39"/>
                <a:gd name="T50" fmla="*/ 17 w 39"/>
                <a:gd name="T51" fmla="*/ 25 h 39"/>
                <a:gd name="T52" fmla="*/ 21 w 39"/>
                <a:gd name="T53" fmla="*/ 25 h 39"/>
                <a:gd name="T54" fmla="*/ 21 w 39"/>
                <a:gd name="T55" fmla="*/ 24 h 39"/>
                <a:gd name="T56" fmla="*/ 17 w 39"/>
                <a:gd name="T57" fmla="*/ 24 h 39"/>
                <a:gd name="T58" fmla="*/ 17 w 39"/>
                <a:gd name="T59" fmla="*/ 2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39">
                  <a:moveTo>
                    <a:pt x="19" y="0"/>
                  </a:moveTo>
                  <a:cubicBezTo>
                    <a:pt x="8" y="0"/>
                    <a:pt x="0" y="8"/>
                    <a:pt x="0" y="19"/>
                  </a:cubicBezTo>
                  <a:cubicBezTo>
                    <a:pt x="0" y="30"/>
                    <a:pt x="8" y="39"/>
                    <a:pt x="19" y="39"/>
                  </a:cubicBezTo>
                  <a:cubicBezTo>
                    <a:pt x="30" y="39"/>
                    <a:pt x="39" y="30"/>
                    <a:pt x="39" y="19"/>
                  </a:cubicBezTo>
                  <a:cubicBezTo>
                    <a:pt x="39" y="8"/>
                    <a:pt x="30" y="0"/>
                    <a:pt x="19" y="0"/>
                  </a:cubicBezTo>
                  <a:close/>
                  <a:moveTo>
                    <a:pt x="14" y="9"/>
                  </a:moveTo>
                  <a:cubicBezTo>
                    <a:pt x="20" y="0"/>
                    <a:pt x="25" y="9"/>
                    <a:pt x="25" y="9"/>
                  </a:cubicBezTo>
                  <a:cubicBezTo>
                    <a:pt x="25" y="9"/>
                    <a:pt x="25" y="11"/>
                    <a:pt x="25" y="12"/>
                  </a:cubicBezTo>
                  <a:cubicBezTo>
                    <a:pt x="25" y="14"/>
                    <a:pt x="25" y="16"/>
                    <a:pt x="25" y="16"/>
                  </a:cubicBezTo>
                  <a:cubicBezTo>
                    <a:pt x="19" y="26"/>
                    <a:pt x="14" y="16"/>
                    <a:pt x="14" y="16"/>
                  </a:cubicBezTo>
                  <a:cubicBezTo>
                    <a:pt x="14" y="16"/>
                    <a:pt x="13" y="14"/>
                    <a:pt x="13" y="13"/>
                  </a:cubicBezTo>
                  <a:cubicBezTo>
                    <a:pt x="13" y="11"/>
                    <a:pt x="14" y="9"/>
                    <a:pt x="14" y="9"/>
                  </a:cubicBezTo>
                  <a:close/>
                  <a:moveTo>
                    <a:pt x="32" y="31"/>
                  </a:moveTo>
                  <a:cubicBezTo>
                    <a:pt x="21" y="31"/>
                    <a:pt x="21" y="31"/>
                    <a:pt x="21" y="31"/>
                  </a:cubicBezTo>
                  <a:cubicBezTo>
                    <a:pt x="20" y="27"/>
                    <a:pt x="20" y="27"/>
                    <a:pt x="20" y="27"/>
                  </a:cubicBezTo>
                  <a:cubicBezTo>
                    <a:pt x="17" y="27"/>
                    <a:pt x="17" y="27"/>
                    <a:pt x="17" y="27"/>
                  </a:cubicBezTo>
                  <a:cubicBezTo>
                    <a:pt x="17" y="31"/>
                    <a:pt x="17" y="31"/>
                    <a:pt x="17" y="31"/>
                  </a:cubicBezTo>
                  <a:cubicBezTo>
                    <a:pt x="6" y="31"/>
                    <a:pt x="6" y="31"/>
                    <a:pt x="6" y="31"/>
                  </a:cubicBezTo>
                  <a:cubicBezTo>
                    <a:pt x="6" y="25"/>
                    <a:pt x="6" y="25"/>
                    <a:pt x="6" y="25"/>
                  </a:cubicBezTo>
                  <a:cubicBezTo>
                    <a:pt x="14" y="22"/>
                    <a:pt x="14" y="22"/>
                    <a:pt x="14" y="22"/>
                  </a:cubicBezTo>
                  <a:cubicBezTo>
                    <a:pt x="14" y="18"/>
                    <a:pt x="17" y="22"/>
                    <a:pt x="17" y="22"/>
                  </a:cubicBezTo>
                  <a:cubicBezTo>
                    <a:pt x="21" y="22"/>
                    <a:pt x="21" y="22"/>
                    <a:pt x="21" y="22"/>
                  </a:cubicBezTo>
                  <a:cubicBezTo>
                    <a:pt x="25" y="18"/>
                    <a:pt x="25" y="22"/>
                    <a:pt x="25" y="22"/>
                  </a:cubicBezTo>
                  <a:cubicBezTo>
                    <a:pt x="32" y="25"/>
                    <a:pt x="32" y="25"/>
                    <a:pt x="32" y="25"/>
                  </a:cubicBezTo>
                  <a:lnTo>
                    <a:pt x="32" y="31"/>
                  </a:lnTo>
                  <a:close/>
                  <a:moveTo>
                    <a:pt x="17" y="25"/>
                  </a:moveTo>
                  <a:cubicBezTo>
                    <a:pt x="21" y="25"/>
                    <a:pt x="21" y="25"/>
                    <a:pt x="21" y="25"/>
                  </a:cubicBezTo>
                  <a:cubicBezTo>
                    <a:pt x="21" y="24"/>
                    <a:pt x="21" y="24"/>
                    <a:pt x="21" y="24"/>
                  </a:cubicBezTo>
                  <a:cubicBezTo>
                    <a:pt x="17" y="24"/>
                    <a:pt x="17" y="24"/>
                    <a:pt x="17" y="24"/>
                  </a:cubicBezTo>
                  <a:lnTo>
                    <a:pt x="17" y="25"/>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785"/>
            <p:cNvSpPr>
              <a:spLocks/>
            </p:cNvSpPr>
            <p:nvPr/>
          </p:nvSpPr>
          <p:spPr bwMode="auto">
            <a:xfrm>
              <a:off x="835061" y="3716709"/>
              <a:ext cx="99646" cy="94665"/>
            </a:xfrm>
            <a:custGeom>
              <a:avLst/>
              <a:gdLst>
                <a:gd name="T0" fmla="*/ 6 w 14"/>
                <a:gd name="T1" fmla="*/ 0 h 14"/>
                <a:gd name="T2" fmla="*/ 0 w 14"/>
                <a:gd name="T3" fmla="*/ 8 h 14"/>
                <a:gd name="T4" fmla="*/ 6 w 14"/>
                <a:gd name="T5" fmla="*/ 14 h 14"/>
                <a:gd name="T6" fmla="*/ 14 w 14"/>
                <a:gd name="T7" fmla="*/ 7 h 14"/>
                <a:gd name="T8" fmla="*/ 6 w 14"/>
                <a:gd name="T9" fmla="*/ 0 h 14"/>
              </a:gdLst>
              <a:ahLst/>
              <a:cxnLst>
                <a:cxn ang="0">
                  <a:pos x="T0" y="T1"/>
                </a:cxn>
                <a:cxn ang="0">
                  <a:pos x="T2" y="T3"/>
                </a:cxn>
                <a:cxn ang="0">
                  <a:pos x="T4" y="T5"/>
                </a:cxn>
                <a:cxn ang="0">
                  <a:pos x="T6" y="T7"/>
                </a:cxn>
                <a:cxn ang="0">
                  <a:pos x="T8" y="T9"/>
                </a:cxn>
              </a:cxnLst>
              <a:rect l="0" t="0" r="r" b="b"/>
              <a:pathLst>
                <a:path w="14" h="14">
                  <a:moveTo>
                    <a:pt x="6" y="0"/>
                  </a:moveTo>
                  <a:cubicBezTo>
                    <a:pt x="0" y="8"/>
                    <a:pt x="0" y="8"/>
                    <a:pt x="0" y="8"/>
                  </a:cubicBezTo>
                  <a:cubicBezTo>
                    <a:pt x="0" y="8"/>
                    <a:pt x="6" y="10"/>
                    <a:pt x="6" y="14"/>
                  </a:cubicBezTo>
                  <a:cubicBezTo>
                    <a:pt x="14" y="7"/>
                    <a:pt x="14" y="7"/>
                    <a:pt x="14" y="7"/>
                  </a:cubicBezTo>
                  <a:cubicBezTo>
                    <a:pt x="14" y="7"/>
                    <a:pt x="8" y="4"/>
                    <a:pt x="6" y="0"/>
                  </a:cubicBezTo>
                  <a:close/>
                </a:path>
              </a:pathLst>
            </a:custGeom>
            <a:solidFill>
              <a:srgbClr val="8BB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786"/>
            <p:cNvSpPr>
              <a:spLocks/>
            </p:cNvSpPr>
            <p:nvPr/>
          </p:nvSpPr>
          <p:spPr bwMode="auto">
            <a:xfrm>
              <a:off x="1054738" y="3720178"/>
              <a:ext cx="86059" cy="94665"/>
            </a:xfrm>
            <a:custGeom>
              <a:avLst/>
              <a:gdLst>
                <a:gd name="T0" fmla="*/ 8 w 14"/>
                <a:gd name="T1" fmla="*/ 0 h 14"/>
                <a:gd name="T2" fmla="*/ 0 w 14"/>
                <a:gd name="T3" fmla="*/ 7 h 14"/>
                <a:gd name="T4" fmla="*/ 8 w 14"/>
                <a:gd name="T5" fmla="*/ 14 h 14"/>
                <a:gd name="T6" fmla="*/ 14 w 14"/>
                <a:gd name="T7" fmla="*/ 7 h 14"/>
                <a:gd name="T8" fmla="*/ 8 w 14"/>
                <a:gd name="T9" fmla="*/ 0 h 14"/>
              </a:gdLst>
              <a:ahLst/>
              <a:cxnLst>
                <a:cxn ang="0">
                  <a:pos x="T0" y="T1"/>
                </a:cxn>
                <a:cxn ang="0">
                  <a:pos x="T2" y="T3"/>
                </a:cxn>
                <a:cxn ang="0">
                  <a:pos x="T4" y="T5"/>
                </a:cxn>
                <a:cxn ang="0">
                  <a:pos x="T6" y="T7"/>
                </a:cxn>
                <a:cxn ang="0">
                  <a:pos x="T8" y="T9"/>
                </a:cxn>
              </a:cxnLst>
              <a:rect l="0" t="0" r="r" b="b"/>
              <a:pathLst>
                <a:path w="14" h="14">
                  <a:moveTo>
                    <a:pt x="8" y="0"/>
                  </a:moveTo>
                  <a:cubicBezTo>
                    <a:pt x="6" y="4"/>
                    <a:pt x="0" y="7"/>
                    <a:pt x="0" y="7"/>
                  </a:cubicBezTo>
                  <a:cubicBezTo>
                    <a:pt x="8" y="14"/>
                    <a:pt x="8" y="14"/>
                    <a:pt x="8" y="14"/>
                  </a:cubicBezTo>
                  <a:cubicBezTo>
                    <a:pt x="9" y="10"/>
                    <a:pt x="14" y="7"/>
                    <a:pt x="14" y="7"/>
                  </a:cubicBezTo>
                  <a:lnTo>
                    <a:pt x="8" y="0"/>
                  </a:lnTo>
                  <a:close/>
                </a:path>
              </a:pathLst>
            </a:custGeom>
            <a:solidFill>
              <a:srgbClr val="8BB2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bwMode="auto">
            <a:xfrm>
              <a:off x="905716" y="3884622"/>
              <a:ext cx="172938" cy="48434"/>
            </a:xfrm>
            <a:prstGeom prst="rect">
              <a:avLst/>
            </a:prstGeom>
            <a:solidFill>
              <a:srgbClr val="8BB23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grpSp>
      <p:grpSp>
        <p:nvGrpSpPr>
          <p:cNvPr id="49" name="Group 48"/>
          <p:cNvGrpSpPr/>
          <p:nvPr/>
        </p:nvGrpSpPr>
        <p:grpSpPr>
          <a:xfrm>
            <a:off x="1189863" y="3851977"/>
            <a:ext cx="135401" cy="142922"/>
            <a:chOff x="1322848" y="3767299"/>
            <a:chExt cx="92481" cy="97617"/>
          </a:xfrm>
        </p:grpSpPr>
        <p:cxnSp>
          <p:nvCxnSpPr>
            <p:cNvPr id="52" name="Straight Connector 99"/>
            <p:cNvCxnSpPr>
              <a:cxnSpLocks noChangeShapeType="1"/>
            </p:cNvCxnSpPr>
            <p:nvPr/>
          </p:nvCxnSpPr>
          <p:spPr bwMode="auto">
            <a:xfrm>
              <a:off x="1322848" y="3767299"/>
              <a:ext cx="89048" cy="97617"/>
            </a:xfrm>
            <a:prstGeom prst="line">
              <a:avLst/>
            </a:prstGeom>
            <a:noFill/>
            <a:ln w="38100" algn="ctr">
              <a:solidFill>
                <a:srgbClr val="CC0000"/>
              </a:solidFill>
              <a:round/>
              <a:headEnd/>
              <a:tailEnd/>
            </a:ln>
            <a:extLst>
              <a:ext uri="{909E8E84-426E-40DD-AFC4-6F175D3DCCD1}">
                <a14:hiddenFill xmlns:a14="http://schemas.microsoft.com/office/drawing/2010/main">
                  <a:noFill/>
                </a14:hiddenFill>
              </a:ext>
            </a:extLst>
          </p:spPr>
        </p:cxnSp>
        <p:cxnSp>
          <p:nvCxnSpPr>
            <p:cNvPr id="53" name="Straight Connector 100"/>
            <p:cNvCxnSpPr>
              <a:cxnSpLocks noChangeShapeType="1"/>
            </p:cNvCxnSpPr>
            <p:nvPr/>
          </p:nvCxnSpPr>
          <p:spPr bwMode="auto">
            <a:xfrm flipH="1">
              <a:off x="1325994" y="3767299"/>
              <a:ext cx="89335" cy="97617"/>
            </a:xfrm>
            <a:prstGeom prst="line">
              <a:avLst/>
            </a:prstGeom>
            <a:noFill/>
            <a:ln w="38100" algn="ctr">
              <a:solidFill>
                <a:srgbClr val="CC0000"/>
              </a:solidFill>
              <a:round/>
              <a:headEnd/>
              <a:tailEnd/>
            </a:ln>
            <a:extLst>
              <a:ext uri="{909E8E84-426E-40DD-AFC4-6F175D3DCCD1}">
                <a14:hiddenFill xmlns:a14="http://schemas.microsoft.com/office/drawing/2010/main">
                  <a:noFill/>
                </a14:hiddenFill>
              </a:ext>
            </a:extLst>
          </p:spPr>
        </p:cxnSp>
      </p:grpSp>
      <p:grpSp>
        <p:nvGrpSpPr>
          <p:cNvPr id="61" name="Group 1"/>
          <p:cNvGrpSpPr>
            <a:grpSpLocks/>
          </p:cNvGrpSpPr>
          <p:nvPr/>
        </p:nvGrpSpPr>
        <p:grpSpPr bwMode="auto">
          <a:xfrm>
            <a:off x="683568" y="5405982"/>
            <a:ext cx="469609" cy="436781"/>
            <a:chOff x="6914778" y="4354513"/>
            <a:chExt cx="631825" cy="587375"/>
          </a:xfrm>
        </p:grpSpPr>
        <p:sp>
          <p:nvSpPr>
            <p:cNvPr id="62" name="Rectangle 21"/>
            <p:cNvSpPr>
              <a:spLocks noChangeArrowheads="1"/>
            </p:cNvSpPr>
            <p:nvPr/>
          </p:nvSpPr>
          <p:spPr bwMode="auto">
            <a:xfrm>
              <a:off x="7022733" y="4364513"/>
              <a:ext cx="242334" cy="575065"/>
            </a:xfrm>
            <a:prstGeom prst="rect">
              <a:avLst/>
            </a:prstGeom>
            <a:solidFill>
              <a:srgbClr val="EEF6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6DB33F"/>
                </a:buClr>
                <a:buFont typeface="Wingdings" pitchFamily="2" charset="2"/>
                <a:defRPr sz="2400">
                  <a:solidFill>
                    <a:schemeClr val="tx1"/>
                  </a:solidFill>
                  <a:latin typeface="Arial" charset="0"/>
                  <a:ea typeface="ＭＳ Ｐゴシック" pitchFamily="34" charset="-128"/>
                </a:defRPr>
              </a:lvl1pPr>
              <a:lvl2pPr marL="742950" indent="-285750" eaLnBrk="0" hangingPunct="0">
                <a:spcBef>
                  <a:spcPct val="20000"/>
                </a:spcBef>
                <a:buClr>
                  <a:schemeClr val="bg2"/>
                </a:buClr>
                <a:buFont typeface="Arial" charset="0"/>
                <a:buChar char="•"/>
                <a:defRPr sz="2400">
                  <a:solidFill>
                    <a:schemeClr val="tx1"/>
                  </a:solidFill>
                  <a:latin typeface="Arial" charset="0"/>
                  <a:ea typeface="ＭＳ Ｐゴシック" pitchFamily="34" charset="-128"/>
                </a:defRPr>
              </a:lvl2pPr>
              <a:lvl3pPr marL="1143000" indent="-228600" eaLnBrk="0" hangingPunct="0">
                <a:spcBef>
                  <a:spcPct val="20000"/>
                </a:spcBef>
                <a:buClr>
                  <a:schemeClr val="bg2"/>
                </a:buClr>
                <a:buFont typeface="Arial" charset="0"/>
                <a:buChar char="•"/>
                <a:defRPr sz="2000">
                  <a:solidFill>
                    <a:schemeClr val="tx1"/>
                  </a:solidFill>
                  <a:latin typeface="Arial" charset="0"/>
                  <a:ea typeface="ＭＳ Ｐゴシック" pitchFamily="34" charset="-128"/>
                </a:defRPr>
              </a:lvl3pPr>
              <a:lvl4pPr marL="16002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4pPr>
              <a:lvl5pPr marL="2057400" indent="-228600" eaLnBrk="0" hangingPunct="0">
                <a:spcBef>
                  <a:spcPct val="20000"/>
                </a:spcBef>
                <a:buClr>
                  <a:schemeClr val="bg2"/>
                </a:buClr>
                <a:buFont typeface="Arial" charset="0"/>
                <a:buChar char="•"/>
                <a:defRPr>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lr>
                  <a:schemeClr val="bg2"/>
                </a:buClr>
                <a:buFont typeface="Arial" charset="0"/>
                <a:buChar char="•"/>
                <a:defRPr>
                  <a:solidFill>
                    <a:schemeClr val="tx1"/>
                  </a:solidFill>
                  <a:latin typeface="Arial" charset="0"/>
                  <a:ea typeface="ＭＳ Ｐゴシック" pitchFamily="34" charset="-128"/>
                </a:defRPr>
              </a:lvl9pPr>
            </a:lstStyle>
            <a:p>
              <a:pPr eaLnBrk="1" hangingPunct="1">
                <a:spcBef>
                  <a:spcPct val="0"/>
                </a:spcBef>
                <a:buClrTx/>
                <a:buFontTx/>
                <a:buNone/>
              </a:pPr>
              <a:endParaRPr lang="en-US" altLang="en-US"/>
            </a:p>
          </p:txBody>
        </p:sp>
        <p:sp>
          <p:nvSpPr>
            <p:cNvPr id="63" name="Freeform 22"/>
            <p:cNvSpPr>
              <a:spLocks noEditPoints="1"/>
            </p:cNvSpPr>
            <p:nvPr/>
          </p:nvSpPr>
          <p:spPr bwMode="auto">
            <a:xfrm>
              <a:off x="6914778" y="4379953"/>
              <a:ext cx="481355" cy="561935"/>
            </a:xfrm>
            <a:custGeom>
              <a:avLst/>
              <a:gdLst>
                <a:gd name="T0" fmla="*/ 58 w 88"/>
                <a:gd name="T1" fmla="*/ 63 h 103"/>
                <a:gd name="T2" fmla="*/ 56 w 88"/>
                <a:gd name="T3" fmla="*/ 53 h 103"/>
                <a:gd name="T4" fmla="*/ 56 w 88"/>
                <a:gd name="T5" fmla="*/ 53 h 103"/>
                <a:gd name="T6" fmla="*/ 68 w 88"/>
                <a:gd name="T7" fmla="*/ 25 h 103"/>
                <a:gd name="T8" fmla="*/ 44 w 88"/>
                <a:gd name="T9" fmla="*/ 0 h 103"/>
                <a:gd name="T10" fmla="*/ 20 w 88"/>
                <a:gd name="T11" fmla="*/ 25 h 103"/>
                <a:gd name="T12" fmla="*/ 32 w 88"/>
                <a:gd name="T13" fmla="*/ 53 h 103"/>
                <a:gd name="T14" fmla="*/ 29 w 88"/>
                <a:gd name="T15" fmla="*/ 63 h 103"/>
                <a:gd name="T16" fmla="*/ 0 w 88"/>
                <a:gd name="T17" fmla="*/ 85 h 103"/>
                <a:gd name="T18" fmla="*/ 0 w 88"/>
                <a:gd name="T19" fmla="*/ 88 h 103"/>
                <a:gd name="T20" fmla="*/ 44 w 88"/>
                <a:gd name="T21" fmla="*/ 103 h 103"/>
                <a:gd name="T22" fmla="*/ 88 w 88"/>
                <a:gd name="T23" fmla="*/ 88 h 103"/>
                <a:gd name="T24" fmla="*/ 88 w 88"/>
                <a:gd name="T25" fmla="*/ 85 h 103"/>
                <a:gd name="T26" fmla="*/ 58 w 88"/>
                <a:gd name="T27" fmla="*/ 63 h 103"/>
                <a:gd name="T28" fmla="*/ 36 w 88"/>
                <a:gd name="T29" fmla="*/ 98 h 103"/>
                <a:gd name="T30" fmla="*/ 43 w 88"/>
                <a:gd name="T31" fmla="*/ 74 h 103"/>
                <a:gd name="T32" fmla="*/ 38 w 88"/>
                <a:gd name="T33" fmla="*/ 70 h 103"/>
                <a:gd name="T34" fmla="*/ 44 w 88"/>
                <a:gd name="T35" fmla="*/ 63 h 103"/>
                <a:gd name="T36" fmla="*/ 50 w 88"/>
                <a:gd name="T37" fmla="*/ 70 h 103"/>
                <a:gd name="T38" fmla="*/ 45 w 88"/>
                <a:gd name="T39" fmla="*/ 74 h 103"/>
                <a:gd name="T40" fmla="*/ 52 w 88"/>
                <a:gd name="T41" fmla="*/ 98 h 103"/>
                <a:gd name="T42" fmla="*/ 36 w 88"/>
                <a:gd name="T43" fmla="*/ 9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8" h="103">
                  <a:moveTo>
                    <a:pt x="58" y="63"/>
                  </a:moveTo>
                  <a:cubicBezTo>
                    <a:pt x="58" y="63"/>
                    <a:pt x="54" y="61"/>
                    <a:pt x="56" y="53"/>
                  </a:cubicBezTo>
                  <a:cubicBezTo>
                    <a:pt x="56" y="53"/>
                    <a:pt x="56" y="53"/>
                    <a:pt x="56" y="53"/>
                  </a:cubicBezTo>
                  <a:cubicBezTo>
                    <a:pt x="63" y="46"/>
                    <a:pt x="68" y="36"/>
                    <a:pt x="68" y="25"/>
                  </a:cubicBezTo>
                  <a:cubicBezTo>
                    <a:pt x="68" y="8"/>
                    <a:pt x="57" y="0"/>
                    <a:pt x="44" y="0"/>
                  </a:cubicBezTo>
                  <a:cubicBezTo>
                    <a:pt x="31" y="0"/>
                    <a:pt x="20" y="8"/>
                    <a:pt x="20" y="25"/>
                  </a:cubicBezTo>
                  <a:cubicBezTo>
                    <a:pt x="20" y="36"/>
                    <a:pt x="25" y="46"/>
                    <a:pt x="32" y="53"/>
                  </a:cubicBezTo>
                  <a:cubicBezTo>
                    <a:pt x="35" y="60"/>
                    <a:pt x="30" y="62"/>
                    <a:pt x="29" y="63"/>
                  </a:cubicBezTo>
                  <a:cubicBezTo>
                    <a:pt x="16" y="68"/>
                    <a:pt x="0" y="76"/>
                    <a:pt x="0" y="85"/>
                  </a:cubicBezTo>
                  <a:cubicBezTo>
                    <a:pt x="0" y="87"/>
                    <a:pt x="0" y="86"/>
                    <a:pt x="0" y="88"/>
                  </a:cubicBezTo>
                  <a:cubicBezTo>
                    <a:pt x="0" y="100"/>
                    <a:pt x="23" y="103"/>
                    <a:pt x="44" y="103"/>
                  </a:cubicBezTo>
                  <a:cubicBezTo>
                    <a:pt x="65" y="103"/>
                    <a:pt x="88" y="100"/>
                    <a:pt x="88" y="88"/>
                  </a:cubicBezTo>
                  <a:cubicBezTo>
                    <a:pt x="88" y="86"/>
                    <a:pt x="88" y="87"/>
                    <a:pt x="88" y="85"/>
                  </a:cubicBezTo>
                  <a:cubicBezTo>
                    <a:pt x="88" y="76"/>
                    <a:pt x="72" y="67"/>
                    <a:pt x="58" y="63"/>
                  </a:cubicBezTo>
                  <a:close/>
                  <a:moveTo>
                    <a:pt x="36" y="98"/>
                  </a:moveTo>
                  <a:cubicBezTo>
                    <a:pt x="36" y="87"/>
                    <a:pt x="43" y="74"/>
                    <a:pt x="43" y="74"/>
                  </a:cubicBezTo>
                  <a:cubicBezTo>
                    <a:pt x="38" y="70"/>
                    <a:pt x="38" y="70"/>
                    <a:pt x="38" y="70"/>
                  </a:cubicBezTo>
                  <a:cubicBezTo>
                    <a:pt x="38" y="67"/>
                    <a:pt x="44" y="63"/>
                    <a:pt x="44" y="63"/>
                  </a:cubicBezTo>
                  <a:cubicBezTo>
                    <a:pt x="44" y="63"/>
                    <a:pt x="50" y="67"/>
                    <a:pt x="50" y="70"/>
                  </a:cubicBezTo>
                  <a:cubicBezTo>
                    <a:pt x="45" y="74"/>
                    <a:pt x="45" y="74"/>
                    <a:pt x="45" y="74"/>
                  </a:cubicBezTo>
                  <a:cubicBezTo>
                    <a:pt x="45" y="74"/>
                    <a:pt x="52" y="87"/>
                    <a:pt x="52" y="98"/>
                  </a:cubicBezTo>
                  <a:cubicBezTo>
                    <a:pt x="52" y="99"/>
                    <a:pt x="36" y="99"/>
                    <a:pt x="36" y="98"/>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64" name="Freeform 33"/>
            <p:cNvSpPr>
              <a:spLocks/>
            </p:cNvSpPr>
            <p:nvPr/>
          </p:nvSpPr>
          <p:spPr bwMode="auto">
            <a:xfrm>
              <a:off x="7265875" y="4354513"/>
              <a:ext cx="280728" cy="439970"/>
            </a:xfrm>
            <a:custGeom>
              <a:avLst/>
              <a:gdLst>
                <a:gd name="T0" fmla="*/ 28 w 51"/>
                <a:gd name="T1" fmla="*/ 49 h 80"/>
                <a:gd name="T2" fmla="*/ 26 w 51"/>
                <a:gd name="T3" fmla="*/ 42 h 80"/>
                <a:gd name="T4" fmla="*/ 26 w 51"/>
                <a:gd name="T5" fmla="*/ 42 h 80"/>
                <a:gd name="T6" fmla="*/ 35 w 51"/>
                <a:gd name="T7" fmla="*/ 20 h 80"/>
                <a:gd name="T8" fmla="*/ 17 w 51"/>
                <a:gd name="T9" fmla="*/ 0 h 80"/>
                <a:gd name="T10" fmla="*/ 1 w 51"/>
                <a:gd name="T11" fmla="*/ 11 h 80"/>
                <a:gd name="T12" fmla="*/ 11 w 51"/>
                <a:gd name="T13" fmla="*/ 33 h 80"/>
                <a:gd name="T14" fmla="*/ 0 w 51"/>
                <a:gd name="T15" fmla="*/ 60 h 80"/>
                <a:gd name="T16" fmla="*/ 26 w 51"/>
                <a:gd name="T17" fmla="*/ 80 h 80"/>
                <a:gd name="T18" fmla="*/ 51 w 51"/>
                <a:gd name="T19" fmla="*/ 68 h 80"/>
                <a:gd name="T20" fmla="*/ 51 w 51"/>
                <a:gd name="T21" fmla="*/ 66 h 80"/>
                <a:gd name="T22" fmla="*/ 28 w 51"/>
                <a:gd name="T23" fmla="*/ 4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80">
                  <a:moveTo>
                    <a:pt x="28" y="49"/>
                  </a:moveTo>
                  <a:cubicBezTo>
                    <a:pt x="28" y="48"/>
                    <a:pt x="25" y="48"/>
                    <a:pt x="26" y="42"/>
                  </a:cubicBezTo>
                  <a:cubicBezTo>
                    <a:pt x="26" y="42"/>
                    <a:pt x="26" y="42"/>
                    <a:pt x="26" y="42"/>
                  </a:cubicBezTo>
                  <a:cubicBezTo>
                    <a:pt x="31" y="36"/>
                    <a:pt x="35" y="28"/>
                    <a:pt x="35" y="20"/>
                  </a:cubicBezTo>
                  <a:cubicBezTo>
                    <a:pt x="35" y="7"/>
                    <a:pt x="27" y="0"/>
                    <a:pt x="17" y="0"/>
                  </a:cubicBezTo>
                  <a:cubicBezTo>
                    <a:pt x="10" y="0"/>
                    <a:pt x="4" y="4"/>
                    <a:pt x="1" y="11"/>
                  </a:cubicBezTo>
                  <a:cubicBezTo>
                    <a:pt x="7" y="16"/>
                    <a:pt x="11" y="23"/>
                    <a:pt x="11" y="33"/>
                  </a:cubicBezTo>
                  <a:cubicBezTo>
                    <a:pt x="11" y="44"/>
                    <a:pt x="6" y="54"/>
                    <a:pt x="0" y="60"/>
                  </a:cubicBezTo>
                  <a:cubicBezTo>
                    <a:pt x="9" y="63"/>
                    <a:pt x="22" y="70"/>
                    <a:pt x="26" y="80"/>
                  </a:cubicBezTo>
                  <a:cubicBezTo>
                    <a:pt x="39" y="79"/>
                    <a:pt x="51" y="76"/>
                    <a:pt x="51" y="68"/>
                  </a:cubicBezTo>
                  <a:cubicBezTo>
                    <a:pt x="51" y="67"/>
                    <a:pt x="51" y="68"/>
                    <a:pt x="51" y="66"/>
                  </a:cubicBezTo>
                  <a:cubicBezTo>
                    <a:pt x="51" y="59"/>
                    <a:pt x="39" y="52"/>
                    <a:pt x="28" y="49"/>
                  </a:cubicBezTo>
                  <a:close/>
                </a:path>
              </a:pathLst>
            </a:custGeom>
            <a:solidFill>
              <a:schemeClr val="tx2">
                <a:lumMod val="75000"/>
              </a:schemeClr>
            </a:solidFill>
            <a:ln>
              <a:noFill/>
            </a:ln>
            <a:extLst/>
          </p:spPr>
          <p:txBody>
            <a:bodyPr/>
            <a:lstStyle/>
            <a:p>
              <a:pPr>
                <a:defRPr/>
              </a:pPr>
              <a:endParaRPr lang="en-US"/>
            </a:p>
          </p:txBody>
        </p:sp>
      </p:grpSp>
      <p:grpSp>
        <p:nvGrpSpPr>
          <p:cNvPr id="77" name="Group 76"/>
          <p:cNvGrpSpPr/>
          <p:nvPr/>
        </p:nvGrpSpPr>
        <p:grpSpPr>
          <a:xfrm>
            <a:off x="1004356" y="5613712"/>
            <a:ext cx="351689" cy="302353"/>
            <a:chOff x="1004356" y="5613712"/>
            <a:chExt cx="351689" cy="302353"/>
          </a:xfrm>
        </p:grpSpPr>
        <p:sp>
          <p:nvSpPr>
            <p:cNvPr id="71" name="Oval 70"/>
            <p:cNvSpPr/>
            <p:nvPr/>
          </p:nvSpPr>
          <p:spPr bwMode="auto">
            <a:xfrm rot="19299033">
              <a:off x="1004356" y="5613712"/>
              <a:ext cx="301128" cy="302353"/>
            </a:xfrm>
            <a:prstGeom prst="ellipse">
              <a:avLst/>
            </a:prstGeom>
            <a:solidFill>
              <a:srgbClr val="EEF6FC"/>
            </a:solidFill>
            <a:ln w="9525" cap="flat" cmpd="sng" algn="ctr">
              <a:noFill/>
              <a:prstDash val="solid"/>
              <a:round/>
              <a:headEnd type="none" w="med" len="med"/>
              <a:tailEnd type="none" w="med" len="med"/>
            </a:ln>
            <a:effectLst/>
          </p:spPr>
          <p:txBody>
            <a:bodyPr anchor="ctr"/>
            <a:lstStyle/>
            <a:p>
              <a:pPr algn="ctr" eaLnBrk="0" hangingPunct="0">
                <a:defRPr/>
              </a:pPr>
              <a:endParaRPr lang="en-US" sz="1800" dirty="0">
                <a:solidFill>
                  <a:schemeClr val="tx2">
                    <a:lumMod val="50000"/>
                  </a:schemeClr>
                </a:solidFill>
                <a:latin typeface="Arial" pitchFamily="-12" charset="0"/>
                <a:ea typeface="ＭＳ Ｐゴシック" pitchFamily="-12" charset="-128"/>
                <a:cs typeface="ＭＳ Ｐゴシック" pitchFamily="-12" charset="-128"/>
              </a:endParaRPr>
            </a:p>
          </p:txBody>
        </p:sp>
        <p:sp>
          <p:nvSpPr>
            <p:cNvPr id="72" name="Freeform 138"/>
            <p:cNvSpPr>
              <a:spLocks noEditPoints="1"/>
            </p:cNvSpPr>
            <p:nvPr/>
          </p:nvSpPr>
          <p:spPr bwMode="auto">
            <a:xfrm>
              <a:off x="1023680" y="5640688"/>
              <a:ext cx="332365" cy="266960"/>
            </a:xfrm>
            <a:custGeom>
              <a:avLst/>
              <a:gdLst>
                <a:gd name="T0" fmla="*/ 44 w 104"/>
                <a:gd name="T1" fmla="*/ 77 h 92"/>
                <a:gd name="T2" fmla="*/ 17 w 104"/>
                <a:gd name="T3" fmla="*/ 50 h 92"/>
                <a:gd name="T4" fmla="*/ 28 w 104"/>
                <a:gd name="T5" fmla="*/ 11 h 92"/>
                <a:gd name="T6" fmla="*/ 51 w 104"/>
                <a:gd name="T7" fmla="*/ 28 h 92"/>
                <a:gd name="T8" fmla="*/ 59 w 104"/>
                <a:gd name="T9" fmla="*/ 25 h 92"/>
                <a:gd name="T10" fmla="*/ 26 w 104"/>
                <a:gd name="T11" fmla="*/ 3 h 92"/>
                <a:gd name="T12" fmla="*/ 4 w 104"/>
                <a:gd name="T13" fmla="*/ 51 h 92"/>
                <a:gd name="T14" fmla="*/ 42 w 104"/>
                <a:gd name="T15" fmla="*/ 89 h 92"/>
                <a:gd name="T16" fmla="*/ 65 w 104"/>
                <a:gd name="T17" fmla="*/ 54 h 92"/>
                <a:gd name="T18" fmla="*/ 56 w 104"/>
                <a:gd name="T19" fmla="*/ 54 h 92"/>
                <a:gd name="T20" fmla="*/ 44 w 104"/>
                <a:gd name="T21" fmla="*/ 77 h 92"/>
                <a:gd name="T22" fmla="*/ 40 w 104"/>
                <a:gd name="T23" fmla="*/ 34 h 92"/>
                <a:gd name="T24" fmla="*/ 32 w 104"/>
                <a:gd name="T25" fmla="*/ 34 h 92"/>
                <a:gd name="T26" fmla="*/ 40 w 104"/>
                <a:gd name="T27" fmla="*/ 58 h 92"/>
                <a:gd name="T28" fmla="*/ 40 w 104"/>
                <a:gd name="T29" fmla="*/ 50 h 92"/>
                <a:gd name="T30" fmla="*/ 40 w 104"/>
                <a:gd name="T31" fmla="*/ 34 h 92"/>
                <a:gd name="T32" fmla="*/ 96 w 104"/>
                <a:gd name="T33" fmla="*/ 34 h 92"/>
                <a:gd name="T34" fmla="*/ 96 w 104"/>
                <a:gd name="T35" fmla="*/ 22 h 92"/>
                <a:gd name="T36" fmla="*/ 80 w 104"/>
                <a:gd name="T37" fmla="*/ 34 h 92"/>
                <a:gd name="T38" fmla="*/ 52 w 104"/>
                <a:gd name="T39" fmla="*/ 38 h 92"/>
                <a:gd name="T40" fmla="*/ 44 w 104"/>
                <a:gd name="T41" fmla="*/ 46 h 92"/>
                <a:gd name="T42" fmla="*/ 52 w 104"/>
                <a:gd name="T43" fmla="*/ 46 h 92"/>
                <a:gd name="T44" fmla="*/ 84 w 104"/>
                <a:gd name="T45" fmla="*/ 38 h 92"/>
                <a:gd name="T46" fmla="*/ 104 w 104"/>
                <a:gd name="T47" fmla="*/ 46 h 92"/>
                <a:gd name="T48" fmla="*/ 96 w 104"/>
                <a:gd name="T49" fmla="*/ 3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92">
                  <a:moveTo>
                    <a:pt x="44" y="77"/>
                  </a:moveTo>
                  <a:cubicBezTo>
                    <a:pt x="33" y="81"/>
                    <a:pt x="21" y="68"/>
                    <a:pt x="17" y="50"/>
                  </a:cubicBezTo>
                  <a:cubicBezTo>
                    <a:pt x="13" y="31"/>
                    <a:pt x="18" y="14"/>
                    <a:pt x="28" y="11"/>
                  </a:cubicBezTo>
                  <a:cubicBezTo>
                    <a:pt x="36" y="8"/>
                    <a:pt x="46" y="16"/>
                    <a:pt x="51" y="28"/>
                  </a:cubicBezTo>
                  <a:cubicBezTo>
                    <a:pt x="59" y="25"/>
                    <a:pt x="59" y="25"/>
                    <a:pt x="59" y="25"/>
                  </a:cubicBezTo>
                  <a:cubicBezTo>
                    <a:pt x="51" y="10"/>
                    <a:pt x="39" y="0"/>
                    <a:pt x="26" y="3"/>
                  </a:cubicBezTo>
                  <a:cubicBezTo>
                    <a:pt x="10" y="6"/>
                    <a:pt x="0" y="27"/>
                    <a:pt x="4" y="51"/>
                  </a:cubicBezTo>
                  <a:cubicBezTo>
                    <a:pt x="9" y="75"/>
                    <a:pt x="25" y="92"/>
                    <a:pt x="42" y="89"/>
                  </a:cubicBezTo>
                  <a:cubicBezTo>
                    <a:pt x="55" y="87"/>
                    <a:pt x="64" y="72"/>
                    <a:pt x="65" y="54"/>
                  </a:cubicBezTo>
                  <a:cubicBezTo>
                    <a:pt x="56" y="54"/>
                    <a:pt x="56" y="54"/>
                    <a:pt x="56" y="54"/>
                  </a:cubicBezTo>
                  <a:cubicBezTo>
                    <a:pt x="56" y="66"/>
                    <a:pt x="51" y="75"/>
                    <a:pt x="44" y="77"/>
                  </a:cubicBezTo>
                  <a:close/>
                  <a:moveTo>
                    <a:pt x="40" y="34"/>
                  </a:moveTo>
                  <a:cubicBezTo>
                    <a:pt x="40" y="34"/>
                    <a:pt x="37" y="24"/>
                    <a:pt x="32" y="34"/>
                  </a:cubicBezTo>
                  <a:cubicBezTo>
                    <a:pt x="32" y="34"/>
                    <a:pt x="21" y="52"/>
                    <a:pt x="40" y="58"/>
                  </a:cubicBezTo>
                  <a:cubicBezTo>
                    <a:pt x="40" y="58"/>
                    <a:pt x="50" y="54"/>
                    <a:pt x="40" y="50"/>
                  </a:cubicBezTo>
                  <a:cubicBezTo>
                    <a:pt x="40" y="50"/>
                    <a:pt x="29" y="43"/>
                    <a:pt x="40" y="34"/>
                  </a:cubicBezTo>
                  <a:close/>
                  <a:moveTo>
                    <a:pt x="96" y="34"/>
                  </a:moveTo>
                  <a:cubicBezTo>
                    <a:pt x="96" y="22"/>
                    <a:pt x="96" y="22"/>
                    <a:pt x="96" y="22"/>
                  </a:cubicBezTo>
                  <a:cubicBezTo>
                    <a:pt x="80" y="34"/>
                    <a:pt x="80" y="34"/>
                    <a:pt x="80" y="34"/>
                  </a:cubicBezTo>
                  <a:cubicBezTo>
                    <a:pt x="58" y="32"/>
                    <a:pt x="52" y="38"/>
                    <a:pt x="52" y="38"/>
                  </a:cubicBezTo>
                  <a:cubicBezTo>
                    <a:pt x="44" y="46"/>
                    <a:pt x="44" y="46"/>
                    <a:pt x="44" y="46"/>
                  </a:cubicBezTo>
                  <a:cubicBezTo>
                    <a:pt x="52" y="46"/>
                    <a:pt x="52" y="46"/>
                    <a:pt x="52" y="46"/>
                  </a:cubicBezTo>
                  <a:cubicBezTo>
                    <a:pt x="66" y="48"/>
                    <a:pt x="84" y="38"/>
                    <a:pt x="84" y="38"/>
                  </a:cubicBezTo>
                  <a:cubicBezTo>
                    <a:pt x="104" y="46"/>
                    <a:pt x="104" y="46"/>
                    <a:pt x="104" y="46"/>
                  </a:cubicBezTo>
                  <a:lnTo>
                    <a:pt x="96" y="34"/>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73" name="Rectangle 72"/>
          <p:cNvSpPr/>
          <p:nvPr/>
        </p:nvSpPr>
        <p:spPr bwMode="auto">
          <a:xfrm>
            <a:off x="883978" y="2781219"/>
            <a:ext cx="147637" cy="203200"/>
          </a:xfrm>
          <a:prstGeom prst="rect">
            <a:avLst/>
          </a:prstGeom>
          <a:solidFill>
            <a:srgbClr val="8BB234"/>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12" charset="0"/>
              <a:ea typeface="ＭＳ Ｐゴシック" pitchFamily="-12" charset="-128"/>
              <a:cs typeface="ＭＳ Ｐゴシック" pitchFamily="-12" charset="-128"/>
            </a:endParaRPr>
          </a:p>
        </p:txBody>
      </p:sp>
      <p:sp>
        <p:nvSpPr>
          <p:cNvPr id="74" name="Rectangle 73"/>
          <p:cNvSpPr/>
          <p:nvPr/>
        </p:nvSpPr>
        <p:spPr bwMode="auto">
          <a:xfrm>
            <a:off x="509734" y="2564904"/>
            <a:ext cx="147638" cy="204788"/>
          </a:xfrm>
          <a:prstGeom prst="rect">
            <a:avLst/>
          </a:prstGeom>
          <a:solidFill>
            <a:srgbClr val="8BB234"/>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12" charset="0"/>
              <a:ea typeface="ＭＳ Ｐゴシック" pitchFamily="-12" charset="-128"/>
              <a:cs typeface="ＭＳ Ｐゴシック" pitchFamily="-12" charset="-128"/>
            </a:endParaRPr>
          </a:p>
        </p:txBody>
      </p:sp>
      <p:sp>
        <p:nvSpPr>
          <p:cNvPr id="75" name="Rectangle 74"/>
          <p:cNvSpPr/>
          <p:nvPr/>
        </p:nvSpPr>
        <p:spPr bwMode="auto">
          <a:xfrm>
            <a:off x="1263578" y="2984419"/>
            <a:ext cx="147638" cy="204787"/>
          </a:xfrm>
          <a:prstGeom prst="rect">
            <a:avLst/>
          </a:prstGeom>
          <a:solidFill>
            <a:srgbClr val="8BB234"/>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12" charset="0"/>
              <a:ea typeface="ＭＳ Ｐゴシック" pitchFamily="-12" charset="-128"/>
              <a:cs typeface="ＭＳ Ｐゴシック" pitchFamily="-12" charset="-128"/>
            </a:endParaRPr>
          </a:p>
        </p:txBody>
      </p:sp>
      <p:cxnSp>
        <p:nvCxnSpPr>
          <p:cNvPr id="76" name="Elbow Connector 75"/>
          <p:cNvCxnSpPr>
            <a:stCxn id="74" idx="3"/>
            <a:endCxn id="73" idx="0"/>
          </p:cNvCxnSpPr>
          <p:nvPr/>
        </p:nvCxnSpPr>
        <p:spPr bwMode="auto">
          <a:xfrm>
            <a:off x="657372" y="2667298"/>
            <a:ext cx="300425" cy="113921"/>
          </a:xfrm>
          <a:prstGeom prst="bentConnector2">
            <a:avLst/>
          </a:prstGeom>
          <a:solidFill>
            <a:schemeClr val="accent1"/>
          </a:solidFill>
          <a:ln w="19050" cap="flat" cmpd="sng" algn="ctr">
            <a:solidFill>
              <a:schemeClr val="tx2">
                <a:lumMod val="50000"/>
              </a:schemeClr>
            </a:solidFill>
            <a:prstDash val="solid"/>
            <a:round/>
            <a:headEnd type="none" w="med" len="med"/>
            <a:tailEnd type="arrow"/>
          </a:ln>
          <a:effectLst/>
        </p:spPr>
      </p:cxnSp>
      <p:cxnSp>
        <p:nvCxnSpPr>
          <p:cNvPr id="78" name="Elbow Connector 77"/>
          <p:cNvCxnSpPr/>
          <p:nvPr/>
        </p:nvCxnSpPr>
        <p:spPr bwMode="auto">
          <a:xfrm>
            <a:off x="1027925" y="2880247"/>
            <a:ext cx="300425" cy="113921"/>
          </a:xfrm>
          <a:prstGeom prst="bentConnector2">
            <a:avLst/>
          </a:prstGeom>
          <a:solidFill>
            <a:schemeClr val="accent1"/>
          </a:solidFill>
          <a:ln w="19050" cap="flat" cmpd="sng" algn="ctr">
            <a:solidFill>
              <a:schemeClr val="tx2">
                <a:lumMod val="50000"/>
              </a:schemeClr>
            </a:solidFill>
            <a:prstDash val="solid"/>
            <a:round/>
            <a:headEnd type="none" w="med" len="med"/>
            <a:tailEnd type="arrow"/>
          </a:ln>
          <a:effectLst/>
        </p:spPr>
      </p:cxnSp>
      <p:grpSp>
        <p:nvGrpSpPr>
          <p:cNvPr id="79" name="Group 78"/>
          <p:cNvGrpSpPr/>
          <p:nvPr/>
        </p:nvGrpSpPr>
        <p:grpSpPr>
          <a:xfrm>
            <a:off x="1372441" y="3069507"/>
            <a:ext cx="135401" cy="142922"/>
            <a:chOff x="1322848" y="3767299"/>
            <a:chExt cx="92481" cy="97617"/>
          </a:xfrm>
        </p:grpSpPr>
        <p:cxnSp>
          <p:nvCxnSpPr>
            <p:cNvPr id="80" name="Straight Connector 99"/>
            <p:cNvCxnSpPr>
              <a:cxnSpLocks noChangeShapeType="1"/>
            </p:cNvCxnSpPr>
            <p:nvPr/>
          </p:nvCxnSpPr>
          <p:spPr bwMode="auto">
            <a:xfrm>
              <a:off x="1322848" y="3767299"/>
              <a:ext cx="89048" cy="97617"/>
            </a:xfrm>
            <a:prstGeom prst="line">
              <a:avLst/>
            </a:prstGeom>
            <a:noFill/>
            <a:ln w="38100" algn="ctr">
              <a:solidFill>
                <a:srgbClr val="CC0000"/>
              </a:solidFill>
              <a:round/>
              <a:headEnd/>
              <a:tailEnd/>
            </a:ln>
            <a:extLst>
              <a:ext uri="{909E8E84-426E-40DD-AFC4-6F175D3DCCD1}">
                <a14:hiddenFill xmlns:a14="http://schemas.microsoft.com/office/drawing/2010/main">
                  <a:noFill/>
                </a14:hiddenFill>
              </a:ext>
            </a:extLst>
          </p:spPr>
        </p:cxnSp>
        <p:cxnSp>
          <p:nvCxnSpPr>
            <p:cNvPr id="81" name="Straight Connector 100"/>
            <p:cNvCxnSpPr>
              <a:cxnSpLocks noChangeShapeType="1"/>
            </p:cNvCxnSpPr>
            <p:nvPr/>
          </p:nvCxnSpPr>
          <p:spPr bwMode="auto">
            <a:xfrm flipH="1">
              <a:off x="1325994" y="3767299"/>
              <a:ext cx="89335" cy="97617"/>
            </a:xfrm>
            <a:prstGeom prst="line">
              <a:avLst/>
            </a:prstGeom>
            <a:noFill/>
            <a:ln w="38100" algn="ctr">
              <a:solidFill>
                <a:srgbClr val="CC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18065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45"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1200"/>
                                        <p:tgtEl>
                                          <p:spTgt spid="32"/>
                                        </p:tgtEl>
                                      </p:cBhvr>
                                    </p:animEffect>
                                    <p:anim calcmode="lin" valueType="num">
                                      <p:cBhvr>
                                        <p:cTn id="16" dur="1200" fill="hold"/>
                                        <p:tgtEl>
                                          <p:spTgt spid="32"/>
                                        </p:tgtEl>
                                        <p:attrNameLst>
                                          <p:attrName>ppt_w</p:attrName>
                                        </p:attrNameLst>
                                      </p:cBhvr>
                                      <p:tavLst>
                                        <p:tav tm="0" fmla="#ppt_w*sin(2.5*pi*$)">
                                          <p:val>
                                            <p:fltVal val="0"/>
                                          </p:val>
                                        </p:tav>
                                        <p:tav tm="100000">
                                          <p:val>
                                            <p:fltVal val="1"/>
                                          </p:val>
                                        </p:tav>
                                      </p:tavLst>
                                    </p:anim>
                                    <p:anim calcmode="lin" valueType="num">
                                      <p:cBhvr>
                                        <p:cTn id="17" dur="1200" fill="hold"/>
                                        <p:tgtEl>
                                          <p:spTgt spid="3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fade">
                                      <p:cBhvr>
                                        <p:cTn id="26" dur="500"/>
                                        <p:tgtEl>
                                          <p:spTgt spid="74"/>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wipe(up)">
                                      <p:cBhvr>
                                        <p:cTn id="30" dur="500"/>
                                        <p:tgtEl>
                                          <p:spTgt spid="76"/>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500"/>
                                        <p:tgtEl>
                                          <p:spTgt spid="73"/>
                                        </p:tgtEl>
                                      </p:cBhvr>
                                    </p:animEffect>
                                  </p:childTnLst>
                                </p:cTn>
                              </p:par>
                            </p:childTnLst>
                          </p:cTn>
                        </p:par>
                        <p:par>
                          <p:cTn id="35" fill="hold">
                            <p:stCondLst>
                              <p:cond delay="2000"/>
                            </p:stCondLst>
                            <p:childTnLst>
                              <p:par>
                                <p:cTn id="36" presetID="22" presetClass="entr" presetSubtype="1" fill="hold" nodeType="afterEffect">
                                  <p:stCondLst>
                                    <p:cond delay="0"/>
                                  </p:stCondLst>
                                  <p:childTnLst>
                                    <p:set>
                                      <p:cBhvr>
                                        <p:cTn id="37" dur="1" fill="hold">
                                          <p:stCondLst>
                                            <p:cond delay="0"/>
                                          </p:stCondLst>
                                        </p:cTn>
                                        <p:tgtEl>
                                          <p:spTgt spid="78"/>
                                        </p:tgtEl>
                                        <p:attrNameLst>
                                          <p:attrName>style.visibility</p:attrName>
                                        </p:attrNameLst>
                                      </p:cBhvr>
                                      <p:to>
                                        <p:strVal val="visible"/>
                                      </p:to>
                                    </p:set>
                                    <p:animEffect transition="in" filter="wipe(up)">
                                      <p:cBhvr>
                                        <p:cTn id="38" dur="500"/>
                                        <p:tgtEl>
                                          <p:spTgt spid="78"/>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fade">
                                      <p:cBhvr>
                                        <p:cTn id="42" dur="500"/>
                                        <p:tgtEl>
                                          <p:spTgt spid="75"/>
                                        </p:tgtEl>
                                      </p:cBhvr>
                                    </p:animEffect>
                                  </p:childTnLst>
                                </p:cTn>
                              </p:par>
                            </p:childTnLst>
                          </p:cTn>
                        </p:par>
                        <p:par>
                          <p:cTn id="43" fill="hold">
                            <p:stCondLst>
                              <p:cond delay="3000"/>
                            </p:stCondLst>
                            <p:childTnLst>
                              <p:par>
                                <p:cTn id="44" presetID="53" presetClass="entr" presetSubtype="16" fill="hold" nodeType="afterEffect">
                                  <p:stCondLst>
                                    <p:cond delay="0"/>
                                  </p:stCondLst>
                                  <p:childTnLst>
                                    <p:set>
                                      <p:cBhvr>
                                        <p:cTn id="45" dur="1" fill="hold">
                                          <p:stCondLst>
                                            <p:cond delay="0"/>
                                          </p:stCondLst>
                                        </p:cTn>
                                        <p:tgtEl>
                                          <p:spTgt spid="79"/>
                                        </p:tgtEl>
                                        <p:attrNameLst>
                                          <p:attrName>style.visibility</p:attrName>
                                        </p:attrNameLst>
                                      </p:cBhvr>
                                      <p:to>
                                        <p:strVal val="visible"/>
                                      </p:to>
                                    </p:set>
                                    <p:anim calcmode="lin" valueType="num">
                                      <p:cBhvr>
                                        <p:cTn id="46" dur="500" fill="hold"/>
                                        <p:tgtEl>
                                          <p:spTgt spid="79"/>
                                        </p:tgtEl>
                                        <p:attrNameLst>
                                          <p:attrName>ppt_w</p:attrName>
                                        </p:attrNameLst>
                                      </p:cBhvr>
                                      <p:tavLst>
                                        <p:tav tm="0">
                                          <p:val>
                                            <p:fltVal val="0"/>
                                          </p:val>
                                        </p:tav>
                                        <p:tav tm="100000">
                                          <p:val>
                                            <p:strVal val="#ppt_w"/>
                                          </p:val>
                                        </p:tav>
                                      </p:tavLst>
                                    </p:anim>
                                    <p:anim calcmode="lin" valueType="num">
                                      <p:cBhvr>
                                        <p:cTn id="47" dur="500" fill="hold"/>
                                        <p:tgtEl>
                                          <p:spTgt spid="79"/>
                                        </p:tgtEl>
                                        <p:attrNameLst>
                                          <p:attrName>ppt_h</p:attrName>
                                        </p:attrNameLst>
                                      </p:cBhvr>
                                      <p:tavLst>
                                        <p:tav tm="0">
                                          <p:val>
                                            <p:fltVal val="0"/>
                                          </p:val>
                                        </p:tav>
                                        <p:tav tm="100000">
                                          <p:val>
                                            <p:strVal val="#ppt_h"/>
                                          </p:val>
                                        </p:tav>
                                      </p:tavLst>
                                    </p:anim>
                                    <p:animEffect transition="in" filter="fade">
                                      <p:cBhvr>
                                        <p:cTn id="48" dur="500"/>
                                        <p:tgtEl>
                                          <p:spTgt spid="7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left)">
                                      <p:cBhvr>
                                        <p:cTn id="53" dur="500"/>
                                        <p:tgtEl>
                                          <p:spTgt spid="8"/>
                                        </p:tgtEl>
                                      </p:cBhvr>
                                    </p:animEffec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par>
                          <p:cTn id="58" fill="hold">
                            <p:stCondLst>
                              <p:cond delay="1000"/>
                            </p:stCondLst>
                            <p:childTnLst>
                              <p:par>
                                <p:cTn id="59" presetID="53" presetClass="entr" presetSubtype="16" fill="hold" nodeType="afterEffect">
                                  <p:stCondLst>
                                    <p:cond delay="0"/>
                                  </p:stCondLst>
                                  <p:childTnLst>
                                    <p:set>
                                      <p:cBhvr>
                                        <p:cTn id="60" dur="1" fill="hold">
                                          <p:stCondLst>
                                            <p:cond delay="0"/>
                                          </p:stCondLst>
                                        </p:cTn>
                                        <p:tgtEl>
                                          <p:spTgt spid="49"/>
                                        </p:tgtEl>
                                        <p:attrNameLst>
                                          <p:attrName>style.visibility</p:attrName>
                                        </p:attrNameLst>
                                      </p:cBhvr>
                                      <p:to>
                                        <p:strVal val="visible"/>
                                      </p:to>
                                    </p:set>
                                    <p:anim calcmode="lin" valueType="num">
                                      <p:cBhvr>
                                        <p:cTn id="61" dur="500" fill="hold"/>
                                        <p:tgtEl>
                                          <p:spTgt spid="49"/>
                                        </p:tgtEl>
                                        <p:attrNameLst>
                                          <p:attrName>ppt_w</p:attrName>
                                        </p:attrNameLst>
                                      </p:cBhvr>
                                      <p:tavLst>
                                        <p:tav tm="0">
                                          <p:val>
                                            <p:fltVal val="0"/>
                                          </p:val>
                                        </p:tav>
                                        <p:tav tm="100000">
                                          <p:val>
                                            <p:strVal val="#ppt_w"/>
                                          </p:val>
                                        </p:tav>
                                      </p:tavLst>
                                    </p:anim>
                                    <p:anim calcmode="lin" valueType="num">
                                      <p:cBhvr>
                                        <p:cTn id="62" dur="500" fill="hold"/>
                                        <p:tgtEl>
                                          <p:spTgt spid="49"/>
                                        </p:tgtEl>
                                        <p:attrNameLst>
                                          <p:attrName>ppt_h</p:attrName>
                                        </p:attrNameLst>
                                      </p:cBhvr>
                                      <p:tavLst>
                                        <p:tav tm="0">
                                          <p:val>
                                            <p:fltVal val="0"/>
                                          </p:val>
                                        </p:tav>
                                        <p:tav tm="100000">
                                          <p:val>
                                            <p:strVal val="#ppt_h"/>
                                          </p:val>
                                        </p:tav>
                                      </p:tavLst>
                                    </p:anim>
                                    <p:animEffect transition="in" filter="fade">
                                      <p:cBhvr>
                                        <p:cTn id="63" dur="500"/>
                                        <p:tgtEl>
                                          <p:spTgt spid="4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ipe(left)">
                                      <p:cBhvr>
                                        <p:cTn id="68" dur="500"/>
                                        <p:tgtEl>
                                          <p:spTgt spid="13"/>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childTnLst>
                          </p:cTn>
                        </p:par>
                        <p:par>
                          <p:cTn id="77" fill="hold">
                            <p:stCondLst>
                              <p:cond delay="1500"/>
                            </p:stCondLst>
                            <p:childTnLst>
                              <p:par>
                                <p:cTn id="78" presetID="45" presetClass="entr" presetSubtype="0" fill="hold" grpId="0" nodeType="after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fade">
                                      <p:cBhvr>
                                        <p:cTn id="80" dur="1200"/>
                                        <p:tgtEl>
                                          <p:spTgt spid="38"/>
                                        </p:tgtEl>
                                      </p:cBhvr>
                                    </p:animEffect>
                                    <p:anim calcmode="lin" valueType="num">
                                      <p:cBhvr>
                                        <p:cTn id="81" dur="1200" fill="hold"/>
                                        <p:tgtEl>
                                          <p:spTgt spid="38"/>
                                        </p:tgtEl>
                                        <p:attrNameLst>
                                          <p:attrName>ppt_w</p:attrName>
                                        </p:attrNameLst>
                                      </p:cBhvr>
                                      <p:tavLst>
                                        <p:tav tm="0" fmla="#ppt_w*sin(2.5*pi*$)">
                                          <p:val>
                                            <p:fltVal val="0"/>
                                          </p:val>
                                        </p:tav>
                                        <p:tav tm="100000">
                                          <p:val>
                                            <p:fltVal val="1"/>
                                          </p:val>
                                        </p:tav>
                                      </p:tavLst>
                                    </p:anim>
                                    <p:anim calcmode="lin" valueType="num">
                                      <p:cBhvr>
                                        <p:cTn id="82" dur="1200" fill="hold"/>
                                        <p:tgtEl>
                                          <p:spTgt spid="38"/>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wipe(left)">
                                      <p:cBhvr>
                                        <p:cTn id="87" dur="500"/>
                                        <p:tgtEl>
                                          <p:spTgt spid="16"/>
                                        </p:tgtEl>
                                      </p:cBhvr>
                                    </p:animEffect>
                                  </p:childTnLst>
                                </p:cTn>
                              </p:par>
                            </p:childTnLst>
                          </p:cTn>
                        </p:par>
                        <p:par>
                          <p:cTn id="88" fill="hold">
                            <p:stCondLst>
                              <p:cond delay="500"/>
                            </p:stCondLst>
                            <p:childTnLst>
                              <p:par>
                                <p:cTn id="89" presetID="10" presetClass="entr" presetSubtype="0" fill="hold" nodeType="afterEffect">
                                  <p:stCondLst>
                                    <p:cond delay="0"/>
                                  </p:stCondLst>
                                  <p:childTnLst>
                                    <p:set>
                                      <p:cBhvr>
                                        <p:cTn id="90" dur="1" fill="hold">
                                          <p:stCondLst>
                                            <p:cond delay="0"/>
                                          </p:stCondLst>
                                        </p:cTn>
                                        <p:tgtEl>
                                          <p:spTgt spid="61"/>
                                        </p:tgtEl>
                                        <p:attrNameLst>
                                          <p:attrName>style.visibility</p:attrName>
                                        </p:attrNameLst>
                                      </p:cBhvr>
                                      <p:to>
                                        <p:strVal val="visible"/>
                                      </p:to>
                                    </p:set>
                                    <p:animEffect transition="in" filter="fade">
                                      <p:cBhvr>
                                        <p:cTn id="91" dur="500"/>
                                        <p:tgtEl>
                                          <p:spTgt spid="61"/>
                                        </p:tgtEl>
                                      </p:cBhvr>
                                    </p:animEffect>
                                  </p:childTnLst>
                                </p:cTn>
                              </p:par>
                            </p:childTnLst>
                          </p:cTn>
                        </p:par>
                        <p:par>
                          <p:cTn id="92" fill="hold">
                            <p:stCondLst>
                              <p:cond delay="1000"/>
                            </p:stCondLst>
                            <p:childTnLst>
                              <p:par>
                                <p:cTn id="93" presetID="10" presetClass="entr" presetSubtype="0" fill="hold" nodeType="afterEffect">
                                  <p:stCondLst>
                                    <p:cond delay="0"/>
                                  </p:stCondLst>
                                  <p:childTnLst>
                                    <p:set>
                                      <p:cBhvr>
                                        <p:cTn id="94" dur="1" fill="hold">
                                          <p:stCondLst>
                                            <p:cond delay="0"/>
                                          </p:stCondLst>
                                        </p:cTn>
                                        <p:tgtEl>
                                          <p:spTgt spid="77"/>
                                        </p:tgtEl>
                                        <p:attrNameLst>
                                          <p:attrName>style.visibility</p:attrName>
                                        </p:attrNameLst>
                                      </p:cBhvr>
                                      <p:to>
                                        <p:strVal val="visible"/>
                                      </p:to>
                                    </p:set>
                                    <p:animEffect transition="in" filter="fade">
                                      <p:cBhvr>
                                        <p:cTn id="95"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6" grpId="0"/>
      <p:bldP spid="8" grpId="0"/>
      <p:bldP spid="13" grpId="0"/>
      <p:bldP spid="16" grpId="0"/>
      <p:bldP spid="32" grpId="0" animBg="1"/>
      <p:bldP spid="35" grpId="0" animBg="1"/>
      <p:bldP spid="37" grpId="0" animBg="1"/>
      <p:bldP spid="38" grpId="0" animBg="1"/>
      <p:bldP spid="73" grpId="0" animBg="1"/>
      <p:bldP spid="74" grpId="0" animBg="1"/>
      <p:bldP spid="7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B983558D-C98C-4013-9F8D-937FCE5853E9}" type="slidenum">
              <a:rPr lang="en-US" smtClean="0"/>
              <a:pPr>
                <a:defRPr/>
              </a:pPr>
              <a:t>57</a:t>
            </a:fld>
            <a:endParaRPr lang="en-US" dirty="0"/>
          </a:p>
        </p:txBody>
      </p:sp>
      <p:sp>
        <p:nvSpPr>
          <p:cNvPr id="5" name="Rectangle 4"/>
          <p:cNvSpPr/>
          <p:nvPr/>
        </p:nvSpPr>
        <p:spPr bwMode="auto">
          <a:xfrm>
            <a:off x="0" y="3140968"/>
            <a:ext cx="5760640" cy="5760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kumimoji="0" lang="en-US" sz="2400" b="1" i="0" u="none" strike="noStrike" cap="none" normalizeH="0" baseline="0" dirty="0" smtClean="0">
                <a:ln>
                  <a:noFill/>
                </a:ln>
                <a:solidFill>
                  <a:schemeClr val="tx1"/>
                </a:solidFill>
                <a:effectLst/>
                <a:latin typeface="Arial" pitchFamily="-12" charset="0"/>
                <a:ea typeface="ＭＳ Ｐゴシック" pitchFamily="-12" charset="-128"/>
                <a:cs typeface="ＭＳ Ｐゴシック" pitchFamily="-12" charset="-128"/>
              </a:rPr>
              <a:t>Daikibo </a:t>
            </a:r>
            <a:r>
              <a:rPr lang="en-US" dirty="0">
                <a:latin typeface="Arial" pitchFamily="-12" charset="0"/>
                <a:ea typeface="ＭＳ Ｐゴシック" pitchFamily="-12" charset="-128"/>
                <a:cs typeface="ＭＳ Ｐゴシック" pitchFamily="-12" charset="-128"/>
              </a:rPr>
              <a:t>- Appendix</a:t>
            </a: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Tree>
    <p:extLst>
      <p:ext uri="{BB962C8B-B14F-4D97-AF65-F5344CB8AC3E}">
        <p14:creationId xmlns:p14="http://schemas.microsoft.com/office/powerpoint/2010/main" val="32158477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Inverted Triangle</a:t>
            </a:r>
            <a:endParaRPr lang="en-US" dirty="0"/>
          </a:p>
        </p:txBody>
      </p:sp>
      <p:sp>
        <p:nvSpPr>
          <p:cNvPr id="4" name="Slide Number Placeholder 3"/>
          <p:cNvSpPr>
            <a:spLocks noGrp="1"/>
          </p:cNvSpPr>
          <p:nvPr>
            <p:ph type="sldNum" sz="quarter" idx="10"/>
          </p:nvPr>
        </p:nvSpPr>
        <p:spPr>
          <a:xfrm>
            <a:off x="22224" y="6442075"/>
            <a:ext cx="517327" cy="457200"/>
          </a:xfrm>
          <a:prstGeom prst="rect">
            <a:avLst/>
          </a:prstGeom>
        </p:spPr>
        <p:txBody>
          <a:bodyPr/>
          <a:lstStyle/>
          <a:p>
            <a:fld id="{3D4F275F-2261-41A4-924D-D87C36E20C1B}" type="slidenum">
              <a:rPr lang="en-US" smtClean="0"/>
              <a:pPr/>
              <a:t>58</a:t>
            </a:fld>
            <a:endParaRPr lang="en-US" dirty="0"/>
          </a:p>
        </p:txBody>
      </p:sp>
      <p:grpSp>
        <p:nvGrpSpPr>
          <p:cNvPr id="3" name="Group 2"/>
          <p:cNvGrpSpPr/>
          <p:nvPr/>
        </p:nvGrpSpPr>
        <p:grpSpPr>
          <a:xfrm>
            <a:off x="819039" y="1446132"/>
            <a:ext cx="7505923" cy="3965736"/>
            <a:chOff x="759453" y="1125019"/>
            <a:chExt cx="7505923" cy="3965736"/>
          </a:xfrm>
        </p:grpSpPr>
        <p:cxnSp>
          <p:nvCxnSpPr>
            <p:cNvPr id="5" name="Straight Arrow Connector 4"/>
            <p:cNvCxnSpPr/>
            <p:nvPr/>
          </p:nvCxnSpPr>
          <p:spPr bwMode="auto">
            <a:xfrm>
              <a:off x="804238" y="2521491"/>
              <a:ext cx="7438906" cy="0"/>
            </a:xfrm>
            <a:prstGeom prst="straightConnector1">
              <a:avLst/>
            </a:prstGeom>
            <a:noFill/>
            <a:ln w="12700" cap="flat" cmpd="sng" algn="ctr">
              <a:solidFill>
                <a:schemeClr val="tx1"/>
              </a:solidFill>
              <a:prstDash val="solid"/>
              <a:round/>
              <a:headEnd type="arrow"/>
              <a:tailEnd type="arrow"/>
            </a:ln>
            <a:effectLst/>
          </p:spPr>
        </p:cxnSp>
        <p:cxnSp>
          <p:nvCxnSpPr>
            <p:cNvPr id="6" name="Straight Arrow Connector 5"/>
            <p:cNvCxnSpPr/>
            <p:nvPr/>
          </p:nvCxnSpPr>
          <p:spPr bwMode="auto">
            <a:xfrm>
              <a:off x="826470" y="4621225"/>
              <a:ext cx="7438906" cy="0"/>
            </a:xfrm>
            <a:prstGeom prst="straightConnector1">
              <a:avLst/>
            </a:prstGeom>
            <a:noFill/>
            <a:ln w="12700" cap="flat" cmpd="sng" algn="ctr">
              <a:solidFill>
                <a:schemeClr val="tx1"/>
              </a:solidFill>
              <a:prstDash val="solid"/>
              <a:round/>
              <a:headEnd type="arrow"/>
              <a:tailEnd type="arrow"/>
            </a:ln>
            <a:effectLst/>
          </p:spPr>
        </p:cxnSp>
        <p:sp>
          <p:nvSpPr>
            <p:cNvPr id="7" name="TextBox 6"/>
            <p:cNvSpPr txBox="1"/>
            <p:nvPr/>
          </p:nvSpPr>
          <p:spPr>
            <a:xfrm>
              <a:off x="3731285" y="2077664"/>
              <a:ext cx="1301247" cy="461665"/>
            </a:xfrm>
            <a:prstGeom prst="rect">
              <a:avLst/>
            </a:prstGeom>
            <a:noFill/>
          </p:spPr>
          <p:txBody>
            <a:bodyPr wrap="square" rtlCol="0">
              <a:spAutoFit/>
            </a:bodyPr>
            <a:lstStyle/>
            <a:p>
              <a:pPr algn="ctr">
                <a:buNone/>
              </a:pPr>
              <a:r>
                <a:rPr lang="en-US" dirty="0" smtClean="0">
                  <a:solidFill>
                    <a:srgbClr val="FF0000"/>
                  </a:solidFill>
                  <a:latin typeface="Lucida Grande"/>
                  <a:cs typeface="Comic Sans MS"/>
                </a:rPr>
                <a:t>fixed</a:t>
              </a:r>
              <a:endParaRPr lang="en-US" dirty="0">
                <a:solidFill>
                  <a:srgbClr val="FF0000"/>
                </a:solidFill>
                <a:latin typeface="Lucida Grande"/>
                <a:cs typeface="Comic Sans MS"/>
              </a:endParaRPr>
            </a:p>
          </p:txBody>
        </p:sp>
        <p:sp>
          <p:nvSpPr>
            <p:cNvPr id="8" name="TextBox 7"/>
            <p:cNvSpPr txBox="1"/>
            <p:nvPr/>
          </p:nvSpPr>
          <p:spPr>
            <a:xfrm>
              <a:off x="3581400" y="4629090"/>
              <a:ext cx="1523999" cy="461665"/>
            </a:xfrm>
            <a:prstGeom prst="rect">
              <a:avLst/>
            </a:prstGeom>
            <a:noFill/>
          </p:spPr>
          <p:txBody>
            <a:bodyPr wrap="square" rtlCol="0">
              <a:spAutoFit/>
            </a:bodyPr>
            <a:lstStyle/>
            <a:p>
              <a:pPr algn="ctr">
                <a:buNone/>
              </a:pPr>
              <a:r>
                <a:rPr lang="en-US" dirty="0" smtClean="0">
                  <a:solidFill>
                    <a:srgbClr val="FF0000"/>
                  </a:solidFill>
                  <a:latin typeface="Lucida Grande"/>
                  <a:cs typeface="Comic Sans MS"/>
                </a:rPr>
                <a:t>flexible</a:t>
              </a:r>
              <a:endParaRPr lang="en-US" dirty="0">
                <a:solidFill>
                  <a:srgbClr val="FF0000"/>
                </a:solidFill>
                <a:latin typeface="Lucida Grande"/>
                <a:cs typeface="Comic Sans MS"/>
              </a:endParaRPr>
            </a:p>
          </p:txBody>
        </p:sp>
        <p:sp>
          <p:nvSpPr>
            <p:cNvPr id="9" name="Isosceles Triangle 8"/>
            <p:cNvSpPr/>
            <p:nvPr/>
          </p:nvSpPr>
          <p:spPr bwMode="auto">
            <a:xfrm>
              <a:off x="1552089" y="2516701"/>
              <a:ext cx="2226229" cy="2101108"/>
            </a:xfrm>
            <a:prstGeom prst="triangl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buNone/>
                <a:tabLst/>
              </a:pPr>
              <a:r>
                <a:rPr kumimoji="0" lang="en-US" sz="2000" b="0" i="0" u="none" strike="noStrike" cap="none" normalizeH="0" baseline="0" dirty="0" smtClean="0">
                  <a:ln>
                    <a:noFill/>
                  </a:ln>
                  <a:solidFill>
                    <a:srgbClr val="0000FF"/>
                  </a:solidFill>
                  <a:effectLst/>
                  <a:latin typeface="Lucida Grande"/>
                  <a:cs typeface="Arial" charset="0"/>
                </a:rPr>
                <a:t>Plan Driven</a:t>
              </a:r>
            </a:p>
          </p:txBody>
        </p:sp>
        <p:sp>
          <p:nvSpPr>
            <p:cNvPr id="10" name="Isosceles Triangle 9"/>
            <p:cNvSpPr/>
            <p:nvPr/>
          </p:nvSpPr>
          <p:spPr bwMode="auto">
            <a:xfrm flipV="1">
              <a:off x="5278997" y="2527981"/>
              <a:ext cx="2226229" cy="2101108"/>
            </a:xfrm>
            <a:prstGeom prst="triangle">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0"/>
                </a:spcBef>
                <a:spcAft>
                  <a:spcPct val="0"/>
                </a:spcAft>
                <a:buClrTx/>
                <a:buSzTx/>
                <a:buNone/>
                <a:tabLst/>
              </a:pPr>
              <a:endParaRPr kumimoji="0" lang="en-US" sz="2800" b="0" i="0" u="none" strike="noStrike" cap="none" normalizeH="0" baseline="0" dirty="0" smtClean="0">
                <a:ln>
                  <a:noFill/>
                </a:ln>
                <a:solidFill>
                  <a:schemeClr val="tx1"/>
                </a:solidFill>
                <a:effectLst/>
                <a:latin typeface="Lucida Grande"/>
                <a:cs typeface="Arial" charset="0"/>
              </a:endParaRPr>
            </a:p>
          </p:txBody>
        </p:sp>
        <p:sp>
          <p:nvSpPr>
            <p:cNvPr id="11" name="TextBox 10"/>
            <p:cNvSpPr txBox="1"/>
            <p:nvPr/>
          </p:nvSpPr>
          <p:spPr>
            <a:xfrm>
              <a:off x="759453" y="4154292"/>
              <a:ext cx="980767" cy="400110"/>
            </a:xfrm>
            <a:prstGeom prst="rect">
              <a:avLst/>
            </a:prstGeom>
            <a:noFill/>
          </p:spPr>
          <p:txBody>
            <a:bodyPr wrap="square" rtlCol="0">
              <a:spAutoFit/>
            </a:bodyPr>
            <a:lstStyle/>
            <a:p>
              <a:pPr algn="ctr">
                <a:buNone/>
              </a:pPr>
              <a:r>
                <a:rPr lang="en-US" sz="2000" dirty="0" smtClean="0">
                  <a:latin typeface="Lucida Grande"/>
                  <a:cs typeface="Comic Sans MS"/>
                </a:rPr>
                <a:t>Time</a:t>
              </a:r>
              <a:endParaRPr lang="en-US" dirty="0">
                <a:latin typeface="Lucida Grande"/>
                <a:cs typeface="Comic Sans MS"/>
              </a:endParaRPr>
            </a:p>
          </p:txBody>
        </p:sp>
        <p:sp>
          <p:nvSpPr>
            <p:cNvPr id="12" name="Rectangle 11"/>
            <p:cNvSpPr/>
            <p:nvPr/>
          </p:nvSpPr>
          <p:spPr>
            <a:xfrm>
              <a:off x="5498571" y="1125019"/>
              <a:ext cx="1909498" cy="923330"/>
            </a:xfrm>
            <a:prstGeom prst="rect">
              <a:avLst/>
            </a:prstGeom>
            <a:noFill/>
          </p:spPr>
          <p:txBody>
            <a:bodyPr wrap="none" lIns="91440" tIns="45720" rIns="91440" bIns="45720">
              <a:spAutoFit/>
            </a:bodyPr>
            <a:lstStyle/>
            <a:p>
              <a:pPr algn="ctr">
                <a:buNone/>
              </a:pP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Agile</a:t>
              </a:r>
              <a:endParaRPr lang="en-US" sz="5400" b="1" cap="none" spc="0"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3" name="TextBox 12"/>
            <p:cNvSpPr txBox="1"/>
            <p:nvPr/>
          </p:nvSpPr>
          <p:spPr>
            <a:xfrm>
              <a:off x="3629693" y="4185653"/>
              <a:ext cx="916230" cy="400110"/>
            </a:xfrm>
            <a:prstGeom prst="rect">
              <a:avLst/>
            </a:prstGeom>
            <a:noFill/>
          </p:spPr>
          <p:txBody>
            <a:bodyPr wrap="square" rtlCol="0">
              <a:spAutoFit/>
            </a:bodyPr>
            <a:lstStyle/>
            <a:p>
              <a:pPr algn="ctr">
                <a:buNone/>
              </a:pPr>
              <a:r>
                <a:rPr lang="en-US" sz="2000" dirty="0" smtClean="0">
                  <a:latin typeface="Lucida Grande"/>
                  <a:cs typeface="Comic Sans MS"/>
                </a:rPr>
                <a:t>$$$</a:t>
              </a:r>
              <a:endParaRPr lang="en-US" dirty="0">
                <a:latin typeface="Lucida Grande"/>
                <a:cs typeface="Comic Sans MS"/>
              </a:endParaRPr>
            </a:p>
          </p:txBody>
        </p:sp>
        <p:sp>
          <p:nvSpPr>
            <p:cNvPr id="14" name="TextBox 13"/>
            <p:cNvSpPr txBox="1"/>
            <p:nvPr/>
          </p:nvSpPr>
          <p:spPr>
            <a:xfrm>
              <a:off x="1574690" y="2539263"/>
              <a:ext cx="965091" cy="400110"/>
            </a:xfrm>
            <a:prstGeom prst="rect">
              <a:avLst/>
            </a:prstGeom>
            <a:noFill/>
          </p:spPr>
          <p:txBody>
            <a:bodyPr wrap="square" rtlCol="0">
              <a:spAutoFit/>
            </a:bodyPr>
            <a:lstStyle/>
            <a:p>
              <a:pPr algn="ctr">
                <a:buNone/>
              </a:pPr>
              <a:r>
                <a:rPr lang="en-US" sz="2000" dirty="0">
                  <a:latin typeface="Lucida Grande"/>
                  <a:cs typeface="Comic Sans MS"/>
                </a:rPr>
                <a:t>S</a:t>
              </a:r>
              <a:r>
                <a:rPr lang="en-US" sz="2000" dirty="0" smtClean="0">
                  <a:latin typeface="Lucida Grande"/>
                  <a:cs typeface="Comic Sans MS"/>
                </a:rPr>
                <a:t>cope</a:t>
              </a:r>
              <a:endParaRPr lang="en-US" dirty="0">
                <a:latin typeface="Lucida Grande"/>
                <a:cs typeface="Comic Sans MS"/>
              </a:endParaRPr>
            </a:p>
          </p:txBody>
        </p:sp>
        <p:sp>
          <p:nvSpPr>
            <p:cNvPr id="15" name="Rectangle 14"/>
            <p:cNvSpPr/>
            <p:nvPr/>
          </p:nvSpPr>
          <p:spPr>
            <a:xfrm>
              <a:off x="993492" y="1151979"/>
              <a:ext cx="3134780" cy="923330"/>
            </a:xfrm>
            <a:prstGeom prst="rect">
              <a:avLst/>
            </a:prstGeom>
            <a:noFill/>
          </p:spPr>
          <p:txBody>
            <a:bodyPr wrap="none" lIns="91440" tIns="45720" rIns="91440" bIns="45720">
              <a:spAutoFit/>
            </a:bodyPr>
            <a:lstStyle/>
            <a:p>
              <a:pPr algn="ctr">
                <a:buNone/>
              </a:pP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Waterfall</a:t>
              </a:r>
              <a:endParaRPr lang="en-US" sz="5400" b="1" cap="none" spc="0"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TextBox 15"/>
            <p:cNvSpPr txBox="1"/>
            <p:nvPr/>
          </p:nvSpPr>
          <p:spPr>
            <a:xfrm>
              <a:off x="6461746" y="4212614"/>
              <a:ext cx="965091" cy="400110"/>
            </a:xfrm>
            <a:prstGeom prst="rect">
              <a:avLst/>
            </a:prstGeom>
            <a:noFill/>
          </p:spPr>
          <p:txBody>
            <a:bodyPr wrap="square" rtlCol="0">
              <a:spAutoFit/>
            </a:bodyPr>
            <a:lstStyle/>
            <a:p>
              <a:pPr algn="ctr">
                <a:buNone/>
              </a:pPr>
              <a:r>
                <a:rPr lang="en-US" sz="2000" dirty="0">
                  <a:latin typeface="Lucida Grande"/>
                  <a:cs typeface="Comic Sans MS"/>
                </a:rPr>
                <a:t>S</a:t>
              </a:r>
              <a:r>
                <a:rPr lang="en-US" sz="2000" dirty="0" smtClean="0">
                  <a:latin typeface="Lucida Grande"/>
                  <a:cs typeface="Comic Sans MS"/>
                </a:rPr>
                <a:t>cope</a:t>
              </a:r>
              <a:endParaRPr lang="en-US" dirty="0">
                <a:latin typeface="Lucida Grande"/>
                <a:cs typeface="Comic Sans MS"/>
              </a:endParaRPr>
            </a:p>
          </p:txBody>
        </p:sp>
        <p:sp>
          <p:nvSpPr>
            <p:cNvPr id="17" name="TextBox 16"/>
            <p:cNvSpPr txBox="1"/>
            <p:nvPr/>
          </p:nvSpPr>
          <p:spPr>
            <a:xfrm>
              <a:off x="4573501" y="2503504"/>
              <a:ext cx="916230" cy="400110"/>
            </a:xfrm>
            <a:prstGeom prst="rect">
              <a:avLst/>
            </a:prstGeom>
            <a:noFill/>
          </p:spPr>
          <p:txBody>
            <a:bodyPr wrap="square" rtlCol="0">
              <a:spAutoFit/>
            </a:bodyPr>
            <a:lstStyle/>
            <a:p>
              <a:pPr algn="ctr">
                <a:buNone/>
              </a:pPr>
              <a:r>
                <a:rPr lang="en-US" sz="2000" dirty="0" smtClean="0">
                  <a:latin typeface="Lucida Grande"/>
                  <a:cs typeface="Comic Sans MS"/>
                </a:rPr>
                <a:t>$$$</a:t>
              </a:r>
              <a:endParaRPr lang="en-US" dirty="0">
                <a:latin typeface="Lucida Grande"/>
                <a:cs typeface="Comic Sans MS"/>
              </a:endParaRPr>
            </a:p>
          </p:txBody>
        </p:sp>
        <p:sp>
          <p:nvSpPr>
            <p:cNvPr id="18" name="TextBox 17"/>
            <p:cNvSpPr txBox="1"/>
            <p:nvPr/>
          </p:nvSpPr>
          <p:spPr>
            <a:xfrm>
              <a:off x="7276984" y="2519183"/>
              <a:ext cx="980767" cy="400110"/>
            </a:xfrm>
            <a:prstGeom prst="rect">
              <a:avLst/>
            </a:prstGeom>
            <a:noFill/>
          </p:spPr>
          <p:txBody>
            <a:bodyPr wrap="square" rtlCol="0">
              <a:spAutoFit/>
            </a:bodyPr>
            <a:lstStyle/>
            <a:p>
              <a:pPr algn="ctr">
                <a:buNone/>
              </a:pPr>
              <a:r>
                <a:rPr lang="en-US" sz="2000" dirty="0" smtClean="0">
                  <a:latin typeface="Lucida Grande"/>
                  <a:cs typeface="Comic Sans MS"/>
                </a:rPr>
                <a:t>Time</a:t>
              </a:r>
              <a:endParaRPr lang="en-US" dirty="0">
                <a:latin typeface="Lucida Grande"/>
                <a:cs typeface="Comic Sans MS"/>
              </a:endParaRPr>
            </a:p>
          </p:txBody>
        </p:sp>
        <p:sp>
          <p:nvSpPr>
            <p:cNvPr id="19" name="TextBox 18"/>
            <p:cNvSpPr txBox="1"/>
            <p:nvPr/>
          </p:nvSpPr>
          <p:spPr>
            <a:xfrm>
              <a:off x="5675314" y="2751898"/>
              <a:ext cx="1473701" cy="707886"/>
            </a:xfrm>
            <a:prstGeom prst="rect">
              <a:avLst/>
            </a:prstGeom>
            <a:noFill/>
          </p:spPr>
          <p:txBody>
            <a:bodyPr wrap="square" rtlCol="0">
              <a:spAutoFit/>
            </a:bodyPr>
            <a:lstStyle/>
            <a:p>
              <a:pPr algn="ctr">
                <a:buNone/>
              </a:pPr>
              <a:r>
                <a:rPr lang="en-US" sz="2000" dirty="0" smtClean="0">
                  <a:solidFill>
                    <a:srgbClr val="0000FF"/>
                  </a:solidFill>
                  <a:latin typeface="Lucida Grande"/>
                </a:rPr>
                <a:t>Value Driven</a:t>
              </a:r>
              <a:endParaRPr lang="en-US" sz="2000" dirty="0">
                <a:solidFill>
                  <a:srgbClr val="0000FF"/>
                </a:solidFill>
                <a:latin typeface="Lucida Grande"/>
              </a:endParaRPr>
            </a:p>
          </p:txBody>
        </p:sp>
      </p:grpSp>
    </p:spTree>
    <p:extLst>
      <p:ext uri="{BB962C8B-B14F-4D97-AF65-F5344CB8AC3E}">
        <p14:creationId xmlns:p14="http://schemas.microsoft.com/office/powerpoint/2010/main" val="638431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B983558D-C98C-4013-9F8D-937FCE5853E9}" type="slidenum">
              <a:rPr lang="en-US" smtClean="0">
                <a:solidFill>
                  <a:srgbClr val="00B050"/>
                </a:solidFill>
              </a:rPr>
              <a:pPr>
                <a:defRPr/>
              </a:pPr>
              <a:t>5</a:t>
            </a:fld>
            <a:endParaRPr lang="en-US" dirty="0">
              <a:solidFill>
                <a:srgbClr val="00B050"/>
              </a:solidFill>
            </a:endParaRPr>
          </a:p>
        </p:txBody>
      </p:sp>
      <p:sp>
        <p:nvSpPr>
          <p:cNvPr id="5" name="Rectangle 4"/>
          <p:cNvSpPr/>
          <p:nvPr/>
        </p:nvSpPr>
        <p:spPr bwMode="auto">
          <a:xfrm>
            <a:off x="0" y="3145036"/>
            <a:ext cx="5760640" cy="5760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Lucida Grande"/>
                <a:ea typeface="ＭＳ Ｐゴシック" pitchFamily="-12" charset="-128"/>
                <a:cs typeface="ＭＳ Ｐゴシック" pitchFamily="-12" charset="-128"/>
              </a:rPr>
              <a:t>Daikibo</a:t>
            </a:r>
            <a:r>
              <a:rPr kumimoji="0" lang="en-US" sz="2400" b="1" i="0" u="none" strike="noStrike" cap="none" normalizeH="0" dirty="0" smtClean="0">
                <a:ln>
                  <a:noFill/>
                </a:ln>
                <a:solidFill>
                  <a:schemeClr val="tx1"/>
                </a:solidFill>
                <a:effectLst/>
                <a:latin typeface="Lucida Grande"/>
                <a:ea typeface="ＭＳ Ｐゴシック" pitchFamily="-12" charset="-128"/>
                <a:cs typeface="ＭＳ Ｐゴシック" pitchFamily="-12" charset="-128"/>
              </a:rPr>
              <a:t> – The Engine</a:t>
            </a:r>
            <a:endParaRPr kumimoji="0" lang="en-US" sz="2400" b="1" i="0" u="none" strike="noStrike" cap="none" normalizeH="0" baseline="0" dirty="0">
              <a:ln>
                <a:noFill/>
              </a:ln>
              <a:solidFill>
                <a:schemeClr val="tx1"/>
              </a:solidFill>
              <a:effectLst/>
              <a:latin typeface="Lucida Grande"/>
              <a:ea typeface="ＭＳ Ｐゴシック" pitchFamily="-12" charset="-128"/>
              <a:cs typeface="ＭＳ Ｐゴシック" pitchFamily="-12" charset="-128"/>
            </a:endParaRPr>
          </a:p>
        </p:txBody>
      </p:sp>
    </p:spTree>
    <p:extLst>
      <p:ext uri="{BB962C8B-B14F-4D97-AF65-F5344CB8AC3E}">
        <p14:creationId xmlns:p14="http://schemas.microsoft.com/office/powerpoint/2010/main" val="19481774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Teams </a:t>
            </a:r>
            <a:r>
              <a:rPr lang="en-US" dirty="0" smtClean="0"/>
              <a:t>vs. </a:t>
            </a:r>
            <a:r>
              <a:rPr lang="en-US" dirty="0"/>
              <a:t>Daikibo Teams</a:t>
            </a:r>
          </a:p>
        </p:txBody>
      </p:sp>
      <p:sp>
        <p:nvSpPr>
          <p:cNvPr id="4" name="Slide Number Placeholder 3"/>
          <p:cNvSpPr>
            <a:spLocks noGrp="1"/>
          </p:cNvSpPr>
          <p:nvPr>
            <p:ph type="sldNum" sz="quarter" idx="10"/>
          </p:nvPr>
        </p:nvSpPr>
        <p:spPr>
          <a:prstGeom prst="rect">
            <a:avLst/>
          </a:prstGeom>
        </p:spPr>
        <p:txBody>
          <a:bodyPr/>
          <a:lstStyle/>
          <a:p>
            <a:fld id="{3D4F275F-2261-41A4-924D-D87C36E20C1B}" type="slidenum">
              <a:rPr lang="en-US"/>
              <a:pPr/>
              <a:t>59</a:t>
            </a:fld>
            <a:endParaRPr lang="en-US" dirty="0"/>
          </a:p>
        </p:txBody>
      </p:sp>
      <p:grpSp>
        <p:nvGrpSpPr>
          <p:cNvPr id="3" name="Group 2"/>
          <p:cNvGrpSpPr/>
          <p:nvPr/>
        </p:nvGrpSpPr>
        <p:grpSpPr>
          <a:xfrm>
            <a:off x="171745" y="990925"/>
            <a:ext cx="8800511" cy="4876151"/>
            <a:chOff x="200778" y="1051146"/>
            <a:chExt cx="8800511" cy="4876151"/>
          </a:xfrm>
        </p:grpSpPr>
        <p:sp>
          <p:nvSpPr>
            <p:cNvPr id="129" name="Rectangle 128"/>
            <p:cNvSpPr/>
            <p:nvPr/>
          </p:nvSpPr>
          <p:spPr bwMode="auto">
            <a:xfrm>
              <a:off x="4552374" y="1051146"/>
              <a:ext cx="4448915" cy="4876151"/>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128" name="Rectangle 127"/>
            <p:cNvSpPr/>
            <p:nvPr/>
          </p:nvSpPr>
          <p:spPr bwMode="auto">
            <a:xfrm>
              <a:off x="200778" y="1051146"/>
              <a:ext cx="4218902" cy="4876151"/>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grpSp>
          <p:nvGrpSpPr>
            <p:cNvPr id="126" name="Group 125"/>
            <p:cNvGrpSpPr/>
            <p:nvPr/>
          </p:nvGrpSpPr>
          <p:grpSpPr>
            <a:xfrm>
              <a:off x="410951" y="2002153"/>
              <a:ext cx="3773661" cy="2893603"/>
              <a:chOff x="107990" y="2002152"/>
              <a:chExt cx="4689787" cy="3200878"/>
            </a:xfrm>
          </p:grpSpPr>
          <p:sp>
            <p:nvSpPr>
              <p:cNvPr id="74" name="Rounded Rectangle 73"/>
              <p:cNvSpPr/>
              <p:nvPr/>
            </p:nvSpPr>
            <p:spPr>
              <a:xfrm>
                <a:off x="107990" y="4469466"/>
                <a:ext cx="4554211" cy="733564"/>
              </a:xfrm>
              <a:prstGeom prst="roundRect">
                <a:avLst/>
              </a:prstGeom>
              <a:solidFill>
                <a:srgbClr val="3D96AC"/>
              </a:solidFill>
              <a:ln w="9525" cap="flat" cmpd="sng" algn="ctr">
                <a:solidFill>
                  <a:srgbClr val="BBE0E3">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Arial"/>
                </a:endParaRPr>
              </a:p>
            </p:txBody>
          </p:sp>
          <p:cxnSp>
            <p:nvCxnSpPr>
              <p:cNvPr id="75" name="Straight Connector 74"/>
              <p:cNvCxnSpPr>
                <a:stCxn id="94" idx="1"/>
              </p:cNvCxnSpPr>
              <p:nvPr/>
            </p:nvCxnSpPr>
            <p:spPr>
              <a:xfrm flipH="1">
                <a:off x="118939" y="2958195"/>
                <a:ext cx="1761942" cy="1500323"/>
              </a:xfrm>
              <a:prstGeom prst="line">
                <a:avLst/>
              </a:prstGeom>
              <a:noFill/>
              <a:ln w="25400" cap="flat" cmpd="sng" algn="ctr">
                <a:solidFill>
                  <a:srgbClr val="FFFFFF">
                    <a:lumMod val="65000"/>
                  </a:srgbClr>
                </a:solidFill>
                <a:prstDash val="solid"/>
              </a:ln>
              <a:effectLst/>
            </p:spPr>
          </p:cxnSp>
          <p:cxnSp>
            <p:nvCxnSpPr>
              <p:cNvPr id="76" name="Straight Connector 75"/>
              <p:cNvCxnSpPr>
                <a:stCxn id="94" idx="3"/>
              </p:cNvCxnSpPr>
              <p:nvPr/>
            </p:nvCxnSpPr>
            <p:spPr>
              <a:xfrm>
                <a:off x="3433976" y="2958195"/>
                <a:ext cx="1173488" cy="1500323"/>
              </a:xfrm>
              <a:prstGeom prst="line">
                <a:avLst/>
              </a:prstGeom>
              <a:noFill/>
              <a:ln w="25400" cap="flat" cmpd="sng" algn="ctr">
                <a:solidFill>
                  <a:srgbClr val="FFFFFF">
                    <a:lumMod val="65000"/>
                  </a:srgbClr>
                </a:solidFill>
                <a:prstDash val="solid"/>
              </a:ln>
              <a:effectLst/>
            </p:spPr>
          </p:cxnSp>
          <p:cxnSp>
            <p:nvCxnSpPr>
              <p:cNvPr id="77" name="Straight Connector 76"/>
              <p:cNvCxnSpPr/>
              <p:nvPr/>
            </p:nvCxnSpPr>
            <p:spPr>
              <a:xfrm>
                <a:off x="1564041" y="4491364"/>
                <a:ext cx="1" cy="700718"/>
              </a:xfrm>
              <a:prstGeom prst="line">
                <a:avLst/>
              </a:prstGeom>
              <a:noFill/>
              <a:ln w="9525" cap="flat" cmpd="sng" algn="ctr">
                <a:solidFill>
                  <a:srgbClr val="000000"/>
                </a:solidFill>
                <a:prstDash val="dash"/>
              </a:ln>
              <a:effectLst/>
            </p:spPr>
          </p:cxnSp>
          <p:cxnSp>
            <p:nvCxnSpPr>
              <p:cNvPr id="78" name="Straight Connector 77"/>
              <p:cNvCxnSpPr/>
              <p:nvPr/>
            </p:nvCxnSpPr>
            <p:spPr>
              <a:xfrm>
                <a:off x="3238141" y="4479534"/>
                <a:ext cx="1" cy="700718"/>
              </a:xfrm>
              <a:prstGeom prst="line">
                <a:avLst/>
              </a:prstGeom>
              <a:noFill/>
              <a:ln w="9525" cap="flat" cmpd="sng" algn="ctr">
                <a:solidFill>
                  <a:srgbClr val="000000"/>
                </a:solidFill>
                <a:prstDash val="dash"/>
              </a:ln>
              <a:effectLst/>
            </p:spPr>
          </p:cxnSp>
          <p:sp>
            <p:nvSpPr>
              <p:cNvPr id="79" name="Rounded Rectangle 78"/>
              <p:cNvSpPr/>
              <p:nvPr/>
            </p:nvSpPr>
            <p:spPr>
              <a:xfrm>
                <a:off x="206550" y="4622758"/>
                <a:ext cx="1215160" cy="350359"/>
              </a:xfrm>
              <a:prstGeom prst="roundRect">
                <a:avLst/>
              </a:prstGeom>
              <a:solidFill>
                <a:srgbClr val="FFFFFF">
                  <a:alpha val="0"/>
                </a:srgbClr>
              </a:solidFill>
              <a:ln w="9525" cap="flat" cmpd="sng" algn="ctr">
                <a:no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outerShdw blurRad="50800" dist="38100" dir="8100000" algn="tr" rotWithShape="0">
                        <a:prstClr val="black">
                          <a:alpha val="40000"/>
                        </a:prstClr>
                      </a:outerShdw>
                    </a:effectLst>
                    <a:uLnTx/>
                    <a:uFillTx/>
                    <a:latin typeface="Arial"/>
                    <a:ea typeface="+mn-ea"/>
                    <a:cs typeface="Arial"/>
                  </a:rPr>
                  <a:t>Product owner</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outerShdw blurRad="50800" dist="38100" dir="8100000" algn="tr" rotWithShape="0">
                        <a:prstClr val="black">
                          <a:alpha val="40000"/>
                        </a:prstClr>
                      </a:outerShdw>
                    </a:effectLst>
                    <a:uLnTx/>
                    <a:uFillTx/>
                    <a:latin typeface="Arial"/>
                    <a:ea typeface="+mn-ea"/>
                    <a:cs typeface="Arial"/>
                  </a:rPr>
                  <a:t>2 story authors</a:t>
                </a:r>
                <a:endParaRPr kumimoji="0" lang="en-US" sz="900" b="0" i="0" u="none" strike="noStrike" kern="0" cap="none" spc="0" normalizeH="0" baseline="0" noProof="0" dirty="0">
                  <a:ln>
                    <a:noFill/>
                  </a:ln>
                  <a:solidFill>
                    <a:srgbClr val="000000"/>
                  </a:solidFill>
                  <a:effectLst>
                    <a:outerShdw blurRad="50800" dist="38100" dir="8100000" algn="tr" rotWithShape="0">
                      <a:prstClr val="black">
                        <a:alpha val="40000"/>
                      </a:prstClr>
                    </a:outerShdw>
                  </a:effectLst>
                  <a:uLnTx/>
                  <a:uFillTx/>
                  <a:latin typeface="Arial"/>
                  <a:ea typeface="+mn-ea"/>
                  <a:cs typeface="Arial"/>
                </a:endParaRPr>
              </a:p>
            </p:txBody>
          </p:sp>
          <p:sp>
            <p:nvSpPr>
              <p:cNvPr id="80" name="Rounded Rectangle 79"/>
              <p:cNvSpPr/>
              <p:nvPr/>
            </p:nvSpPr>
            <p:spPr>
              <a:xfrm>
                <a:off x="1891621" y="4622758"/>
                <a:ext cx="1238920" cy="300191"/>
              </a:xfrm>
              <a:prstGeom prst="roundRect">
                <a:avLst/>
              </a:prstGeom>
              <a:solidFill>
                <a:srgbClr val="FFFFFF">
                  <a:alpha val="0"/>
                </a:srgbClr>
              </a:solidFill>
              <a:ln w="9525" cap="flat" cmpd="sng" algn="ctr">
                <a:no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outerShdw blurRad="50800" dist="38100" dir="8100000" algn="tr" rotWithShape="0">
                        <a:prstClr val="black">
                          <a:alpha val="40000"/>
                        </a:prstClr>
                      </a:outerShdw>
                    </a:effectLst>
                    <a:uLnTx/>
                    <a:uFillTx/>
                    <a:latin typeface="Arial"/>
                    <a:ea typeface="+mn-ea"/>
                    <a:cs typeface="Arial"/>
                  </a:rPr>
                  <a:t>Scrum master</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outerShdw blurRad="50800" dist="38100" dir="8100000" algn="tr" rotWithShape="0">
                        <a:prstClr val="black">
                          <a:alpha val="40000"/>
                        </a:prstClr>
                      </a:outerShdw>
                    </a:effectLst>
                    <a:uLnTx/>
                    <a:uFillTx/>
                    <a:latin typeface="Arial"/>
                    <a:ea typeface="+mn-ea"/>
                    <a:cs typeface="Arial"/>
                  </a:rPr>
                  <a:t>3 developers</a:t>
                </a:r>
                <a:endParaRPr kumimoji="0" lang="en-US" sz="900" b="0" i="0" u="none" strike="noStrike" kern="0" cap="none" spc="0" normalizeH="0" baseline="0" noProof="0" dirty="0">
                  <a:ln>
                    <a:noFill/>
                  </a:ln>
                  <a:solidFill>
                    <a:srgbClr val="000000"/>
                  </a:solidFill>
                  <a:effectLst>
                    <a:outerShdw blurRad="50800" dist="38100" dir="8100000" algn="tr" rotWithShape="0">
                      <a:prstClr val="black">
                        <a:alpha val="40000"/>
                      </a:prstClr>
                    </a:outerShdw>
                  </a:effectLst>
                  <a:uLnTx/>
                  <a:uFillTx/>
                  <a:latin typeface="Arial"/>
                  <a:ea typeface="+mn-ea"/>
                  <a:cs typeface="Arial"/>
                </a:endParaRPr>
              </a:p>
            </p:txBody>
          </p:sp>
          <p:sp>
            <p:nvSpPr>
              <p:cNvPr id="81" name="Rounded Rectangle 80"/>
              <p:cNvSpPr/>
              <p:nvPr/>
            </p:nvSpPr>
            <p:spPr>
              <a:xfrm>
                <a:off x="3307178" y="4619834"/>
                <a:ext cx="1490599" cy="350359"/>
              </a:xfrm>
              <a:prstGeom prst="roundRect">
                <a:avLst/>
              </a:prstGeom>
              <a:solidFill>
                <a:srgbClr val="FFFFFF">
                  <a:alpha val="0"/>
                </a:srgbClr>
              </a:solidFill>
              <a:ln w="9525" cap="flat" cmpd="sng" algn="ctr">
                <a:no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outerShdw blurRad="50800" dist="38100" dir="8100000" algn="tr" rotWithShape="0">
                        <a:prstClr val="black">
                          <a:alpha val="40000"/>
                        </a:prstClr>
                      </a:outerShdw>
                    </a:effectLst>
                    <a:uLnTx/>
                    <a:uFillTx/>
                    <a:latin typeface="Arial"/>
                    <a:ea typeface="+mn-ea"/>
                    <a:cs typeface="Arial"/>
                  </a:rPr>
                  <a:t>2 functional testers</a:t>
                </a:r>
              </a:p>
            </p:txBody>
          </p:sp>
          <p:sp>
            <p:nvSpPr>
              <p:cNvPr id="82" name="Rounded Rectangle 81"/>
              <p:cNvSpPr/>
              <p:nvPr/>
            </p:nvSpPr>
            <p:spPr>
              <a:xfrm>
                <a:off x="293018" y="4031528"/>
                <a:ext cx="1223734" cy="333264"/>
              </a:xfrm>
              <a:prstGeom prst="roundRect">
                <a:avLst/>
              </a:prstGeom>
              <a:no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i="0" u="none" strike="noStrike" kern="0" cap="none" spc="0" normalizeH="0" baseline="0" noProof="0" dirty="0" smtClean="0">
                    <a:ln>
                      <a:noFill/>
                    </a:ln>
                    <a:solidFill>
                      <a:srgbClr val="000000"/>
                    </a:solidFill>
                    <a:effectLst>
                      <a:outerShdw blurRad="50800" dist="38100" dir="8100000" algn="tr" rotWithShape="0">
                        <a:prstClr val="black">
                          <a:alpha val="40000"/>
                        </a:prstClr>
                      </a:outerShdw>
                    </a:effectLst>
                    <a:uLnTx/>
                    <a:uFillTx/>
                    <a:latin typeface="Arial"/>
                    <a:ea typeface="+mn-ea"/>
                    <a:cs typeface="Arial"/>
                  </a:rPr>
                  <a:t>Generation</a:t>
                </a:r>
                <a:endParaRPr kumimoji="0" lang="en-US" sz="1000" i="0" u="none" strike="noStrike" kern="0" cap="none" spc="0" normalizeH="0" baseline="0" noProof="0" dirty="0">
                  <a:ln>
                    <a:noFill/>
                  </a:ln>
                  <a:solidFill>
                    <a:srgbClr val="000000"/>
                  </a:solidFill>
                  <a:effectLst>
                    <a:outerShdw blurRad="50800" dist="38100" dir="8100000" algn="tr" rotWithShape="0">
                      <a:prstClr val="black">
                        <a:alpha val="40000"/>
                      </a:prstClr>
                    </a:outerShdw>
                  </a:effectLst>
                  <a:uLnTx/>
                  <a:uFillTx/>
                  <a:latin typeface="Arial"/>
                  <a:ea typeface="+mn-ea"/>
                  <a:cs typeface="Arial"/>
                </a:endParaRPr>
              </a:p>
            </p:txBody>
          </p:sp>
          <p:sp>
            <p:nvSpPr>
              <p:cNvPr id="83" name="Rounded Rectangle 82"/>
              <p:cNvSpPr/>
              <p:nvPr/>
            </p:nvSpPr>
            <p:spPr>
              <a:xfrm>
                <a:off x="1738798" y="4031527"/>
                <a:ext cx="1147708" cy="387020"/>
              </a:xfrm>
              <a:prstGeom prst="roundRect">
                <a:avLst/>
              </a:prstGeom>
              <a:no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i="0" u="none" strike="noStrike" kern="0" cap="none" spc="0" normalizeH="0" baseline="0" noProof="0" dirty="0" smtClean="0">
                    <a:ln>
                      <a:noFill/>
                    </a:ln>
                    <a:solidFill>
                      <a:srgbClr val="000000"/>
                    </a:solidFill>
                    <a:effectLst>
                      <a:outerShdw blurRad="50800" dist="38100" dir="8100000" algn="tr" rotWithShape="0">
                        <a:prstClr val="black">
                          <a:alpha val="40000"/>
                        </a:prstClr>
                      </a:outerShdw>
                    </a:effectLst>
                    <a:uLnTx/>
                    <a:uFillTx/>
                    <a:latin typeface="Arial"/>
                    <a:ea typeface="+mn-ea"/>
                    <a:cs typeface="Arial"/>
                  </a:rPr>
                  <a:t>Realization</a:t>
                </a:r>
                <a:endParaRPr kumimoji="0" lang="en-US" sz="1000" i="0" u="none" strike="noStrike" kern="0" cap="none" spc="0" normalizeH="0" baseline="0" noProof="0" dirty="0">
                  <a:ln>
                    <a:noFill/>
                  </a:ln>
                  <a:solidFill>
                    <a:srgbClr val="000000"/>
                  </a:solidFill>
                  <a:effectLst>
                    <a:outerShdw blurRad="50800" dist="38100" dir="8100000" algn="tr" rotWithShape="0">
                      <a:prstClr val="black">
                        <a:alpha val="40000"/>
                      </a:prstClr>
                    </a:outerShdw>
                  </a:effectLst>
                  <a:uLnTx/>
                  <a:uFillTx/>
                  <a:latin typeface="Arial"/>
                  <a:ea typeface="+mn-ea"/>
                  <a:cs typeface="Arial"/>
                </a:endParaRPr>
              </a:p>
            </p:txBody>
          </p:sp>
          <p:sp>
            <p:nvSpPr>
              <p:cNvPr id="84" name="Rounded Rectangle 83"/>
              <p:cNvSpPr/>
              <p:nvPr/>
            </p:nvSpPr>
            <p:spPr>
              <a:xfrm>
                <a:off x="3403234" y="4031527"/>
                <a:ext cx="1029294" cy="387020"/>
              </a:xfrm>
              <a:prstGeom prst="roundRect">
                <a:avLst/>
              </a:prstGeom>
              <a:no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i="0" u="none" strike="noStrike" kern="0" cap="none" spc="0" normalizeH="0" baseline="0" noProof="0" dirty="0" smtClean="0">
                    <a:ln>
                      <a:noFill/>
                    </a:ln>
                    <a:solidFill>
                      <a:srgbClr val="000000"/>
                    </a:solidFill>
                    <a:effectLst>
                      <a:outerShdw blurRad="50800" dist="38100" dir="8100000" algn="tr" rotWithShape="0">
                        <a:prstClr val="black">
                          <a:alpha val="40000"/>
                        </a:prstClr>
                      </a:outerShdw>
                    </a:effectLst>
                    <a:uLnTx/>
                    <a:uFillTx/>
                    <a:latin typeface="Arial"/>
                    <a:ea typeface="+mn-ea"/>
                    <a:cs typeface="Arial"/>
                  </a:rPr>
                  <a:t>Validation</a:t>
                </a:r>
                <a:endParaRPr kumimoji="0" lang="en-US" sz="1000" i="0" u="none" strike="noStrike" kern="0" cap="none" spc="0" normalizeH="0" baseline="0" noProof="0" dirty="0">
                  <a:ln>
                    <a:noFill/>
                  </a:ln>
                  <a:solidFill>
                    <a:srgbClr val="000000"/>
                  </a:solidFill>
                  <a:effectLst>
                    <a:outerShdw blurRad="50800" dist="38100" dir="8100000" algn="tr" rotWithShape="0">
                      <a:prstClr val="black">
                        <a:alpha val="40000"/>
                      </a:prstClr>
                    </a:outerShdw>
                  </a:effectLst>
                  <a:uLnTx/>
                  <a:uFillTx/>
                  <a:latin typeface="Arial"/>
                  <a:ea typeface="+mn-ea"/>
                  <a:cs typeface="Arial"/>
                </a:endParaRPr>
              </a:p>
            </p:txBody>
          </p:sp>
          <p:grpSp>
            <p:nvGrpSpPr>
              <p:cNvPr id="85" name="Group 84"/>
              <p:cNvGrpSpPr/>
              <p:nvPr/>
            </p:nvGrpSpPr>
            <p:grpSpPr>
              <a:xfrm>
                <a:off x="1756117" y="2002152"/>
                <a:ext cx="2172405" cy="1230032"/>
                <a:chOff x="5053050" y="2977176"/>
                <a:chExt cx="3132746" cy="2310179"/>
              </a:xfrm>
            </p:grpSpPr>
            <p:sp>
              <p:nvSpPr>
                <p:cNvPr id="86" name="Oval 85"/>
                <p:cNvSpPr/>
                <p:nvPr/>
              </p:nvSpPr>
              <p:spPr>
                <a:xfrm>
                  <a:off x="5264944" y="3404176"/>
                  <a:ext cx="1007181" cy="1883179"/>
                </a:xfrm>
                <a:prstGeom prst="ellipse">
                  <a:avLst/>
                </a:prstGeom>
                <a:solidFill>
                  <a:schemeClr val="accent6">
                    <a:lumMod val="40000"/>
                    <a:lumOff val="60000"/>
                  </a:schemeClr>
                </a:solidFill>
                <a:ln w="9525" cap="flat" cmpd="sng" algn="ctr">
                  <a:solidFill>
                    <a:srgbClr val="FFFFFF">
                      <a:lumMod val="65000"/>
                    </a:srgbClr>
                  </a:solidFill>
                  <a:prstDash val="dash"/>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Arial"/>
                    <a:ea typeface="+mn-ea"/>
                    <a:cs typeface="Arial"/>
                  </a:endParaRPr>
                </a:p>
              </p:txBody>
            </p:sp>
            <p:sp>
              <p:nvSpPr>
                <p:cNvPr id="87" name="Oval 86"/>
                <p:cNvSpPr/>
                <p:nvPr/>
              </p:nvSpPr>
              <p:spPr>
                <a:xfrm>
                  <a:off x="6336944" y="3403294"/>
                  <a:ext cx="1007181" cy="1883179"/>
                </a:xfrm>
                <a:prstGeom prst="ellipse">
                  <a:avLst/>
                </a:prstGeom>
                <a:solidFill>
                  <a:srgbClr val="FF6600"/>
                </a:solidFill>
                <a:ln w="9525" cap="flat" cmpd="sng" algn="ctr">
                  <a:solidFill>
                    <a:srgbClr val="FFFFFF">
                      <a:lumMod val="65000"/>
                    </a:srgbClr>
                  </a:solidFill>
                  <a:prstDash val="dash"/>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Arial"/>
                    <a:ea typeface="+mn-ea"/>
                    <a:cs typeface="Arial"/>
                  </a:endParaRPr>
                </a:p>
              </p:txBody>
            </p:sp>
            <p:sp>
              <p:nvSpPr>
                <p:cNvPr id="88" name="Oval 87"/>
                <p:cNvSpPr/>
                <p:nvPr/>
              </p:nvSpPr>
              <p:spPr>
                <a:xfrm>
                  <a:off x="7137688" y="3402411"/>
                  <a:ext cx="1007181" cy="1883179"/>
                </a:xfrm>
                <a:prstGeom prst="ellipse">
                  <a:avLst/>
                </a:prstGeom>
                <a:solidFill>
                  <a:srgbClr val="FFFF99"/>
                </a:solidFill>
                <a:ln w="9525" cap="flat" cmpd="sng" algn="ctr">
                  <a:solidFill>
                    <a:srgbClr val="FFFFFF">
                      <a:lumMod val="65000"/>
                    </a:srgbClr>
                  </a:solidFill>
                  <a:prstDash val="dash"/>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Arial"/>
                    <a:ea typeface="+mn-ea"/>
                    <a:cs typeface="Arial"/>
                  </a:endParaRPr>
                </a:p>
              </p:txBody>
            </p:sp>
            <p:sp>
              <p:nvSpPr>
                <p:cNvPr id="89" name="Rounded Rectangle 88"/>
                <p:cNvSpPr/>
                <p:nvPr/>
              </p:nvSpPr>
              <p:spPr>
                <a:xfrm>
                  <a:off x="5053050" y="2989008"/>
                  <a:ext cx="1055729" cy="393840"/>
                </a:xfrm>
                <a:prstGeom prst="roundRect">
                  <a:avLst/>
                </a:prstGeom>
                <a:no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smtClean="0">
                      <a:ln>
                        <a:noFill/>
                      </a:ln>
                      <a:solidFill>
                        <a:srgbClr val="000000"/>
                      </a:solidFill>
                      <a:effectLst>
                        <a:outerShdw blurRad="50800" dist="38100" dir="8100000" algn="tr" rotWithShape="0">
                          <a:prstClr val="black">
                            <a:alpha val="40000"/>
                          </a:prstClr>
                        </a:outerShdw>
                      </a:effectLst>
                      <a:uLnTx/>
                      <a:uFillTx/>
                      <a:latin typeface="Arial"/>
                      <a:ea typeface="+mn-ea"/>
                      <a:cs typeface="Arial"/>
                    </a:rPr>
                    <a:t>Story Authors</a:t>
                  </a:r>
                  <a:endParaRPr kumimoji="0" lang="en-US" sz="800" i="0" u="none" strike="noStrike" kern="0" cap="none" spc="0" normalizeH="0" baseline="0" noProof="0" dirty="0">
                    <a:ln>
                      <a:noFill/>
                    </a:ln>
                    <a:solidFill>
                      <a:srgbClr val="000000"/>
                    </a:solidFill>
                    <a:effectLst>
                      <a:outerShdw blurRad="50800" dist="38100" dir="8100000" algn="tr" rotWithShape="0">
                        <a:prstClr val="black">
                          <a:alpha val="40000"/>
                        </a:prstClr>
                      </a:outerShdw>
                    </a:effectLst>
                    <a:uLnTx/>
                    <a:uFillTx/>
                    <a:latin typeface="Arial"/>
                    <a:ea typeface="+mn-ea"/>
                    <a:cs typeface="Arial"/>
                  </a:endParaRPr>
                </a:p>
              </p:txBody>
            </p:sp>
            <p:sp>
              <p:nvSpPr>
                <p:cNvPr id="90" name="Rounded Rectangle 89"/>
                <p:cNvSpPr/>
                <p:nvPr/>
              </p:nvSpPr>
              <p:spPr>
                <a:xfrm>
                  <a:off x="6091532" y="2977176"/>
                  <a:ext cx="1367329" cy="494605"/>
                </a:xfrm>
                <a:prstGeom prst="roundRect">
                  <a:avLst/>
                </a:prstGeom>
                <a:no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smtClean="0">
                      <a:ln>
                        <a:noFill/>
                      </a:ln>
                      <a:solidFill>
                        <a:srgbClr val="000000"/>
                      </a:solidFill>
                      <a:effectLst>
                        <a:outerShdw blurRad="50800" dist="38100" dir="8100000" algn="tr" rotWithShape="0">
                          <a:prstClr val="black">
                            <a:alpha val="40000"/>
                          </a:prstClr>
                        </a:outerShdw>
                      </a:effectLst>
                      <a:uLnTx/>
                      <a:uFillTx/>
                      <a:latin typeface="Arial"/>
                      <a:ea typeface="+mn-ea"/>
                      <a:cs typeface="Arial"/>
                    </a:rPr>
                    <a:t>Developers &amp; Testers </a:t>
                  </a:r>
                  <a:endParaRPr kumimoji="0" lang="en-US" sz="800" i="0" u="none" strike="noStrike" kern="0" cap="none" spc="0" normalizeH="0" baseline="0" noProof="0" dirty="0">
                    <a:ln>
                      <a:noFill/>
                    </a:ln>
                    <a:solidFill>
                      <a:srgbClr val="000000"/>
                    </a:solidFill>
                    <a:effectLst>
                      <a:outerShdw blurRad="50800" dist="38100" dir="8100000" algn="tr" rotWithShape="0">
                        <a:prstClr val="black">
                          <a:alpha val="40000"/>
                        </a:prstClr>
                      </a:outerShdw>
                    </a:effectLst>
                    <a:uLnTx/>
                    <a:uFillTx/>
                    <a:latin typeface="Arial"/>
                    <a:ea typeface="+mn-ea"/>
                    <a:cs typeface="Arial"/>
                  </a:endParaRPr>
                </a:p>
              </p:txBody>
            </p:sp>
            <p:sp>
              <p:nvSpPr>
                <p:cNvPr id="91" name="Rounded Rectangle 90"/>
                <p:cNvSpPr/>
                <p:nvPr/>
              </p:nvSpPr>
              <p:spPr>
                <a:xfrm>
                  <a:off x="7406936" y="2988127"/>
                  <a:ext cx="778860" cy="350358"/>
                </a:xfrm>
                <a:prstGeom prst="roundRect">
                  <a:avLst/>
                </a:prstGeom>
                <a:no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smtClean="0">
                      <a:ln>
                        <a:noFill/>
                      </a:ln>
                      <a:solidFill>
                        <a:srgbClr val="000000"/>
                      </a:solidFill>
                      <a:effectLst>
                        <a:outerShdw blurRad="50800" dist="38100" dir="8100000" algn="tr" rotWithShape="0">
                          <a:prstClr val="black">
                            <a:alpha val="40000"/>
                          </a:prstClr>
                        </a:outerShdw>
                      </a:effectLst>
                      <a:uLnTx/>
                      <a:uFillTx/>
                      <a:latin typeface="Arial"/>
                      <a:ea typeface="+mn-ea"/>
                      <a:cs typeface="Arial"/>
                    </a:rPr>
                    <a:t>QA team</a:t>
                  </a:r>
                  <a:endParaRPr kumimoji="0" lang="en-US" sz="800" i="0" u="none" strike="noStrike" kern="0" cap="none" spc="0" normalizeH="0" baseline="0" noProof="0" dirty="0">
                    <a:ln>
                      <a:noFill/>
                    </a:ln>
                    <a:solidFill>
                      <a:srgbClr val="000000"/>
                    </a:solidFill>
                    <a:effectLst>
                      <a:outerShdw blurRad="50800" dist="38100" dir="8100000" algn="tr" rotWithShape="0">
                        <a:prstClr val="black">
                          <a:alpha val="40000"/>
                        </a:prstClr>
                      </a:outerShdw>
                    </a:effectLst>
                    <a:uLnTx/>
                    <a:uFillTx/>
                    <a:latin typeface="Arial"/>
                    <a:ea typeface="+mn-ea"/>
                    <a:cs typeface="Arial"/>
                  </a:endParaRPr>
                </a:p>
              </p:txBody>
            </p:sp>
            <p:sp>
              <p:nvSpPr>
                <p:cNvPr id="92" name="Rounded Rectangle 91"/>
                <p:cNvSpPr/>
                <p:nvPr/>
              </p:nvSpPr>
              <p:spPr>
                <a:xfrm>
                  <a:off x="5232968" y="3634983"/>
                  <a:ext cx="2239661" cy="372256"/>
                </a:xfrm>
                <a:prstGeom prst="roundRect">
                  <a:avLst/>
                </a:prstGeom>
                <a:solidFill>
                  <a:srgbClr val="3D96AC"/>
                </a:solidFill>
                <a:ln w="9525" cap="flat" cmpd="sng" algn="ctr">
                  <a:solidFill>
                    <a:srgbClr val="BBE0E3">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ea typeface="+mn-ea"/>
                      <a:cs typeface="Arial"/>
                    </a:rPr>
                    <a:t>Scrum team 1</a:t>
                  </a:r>
                  <a:endParaRPr kumimoji="0" lang="en-US" sz="800" b="0" i="0" u="none" strike="noStrike" kern="0" cap="none" spc="0" normalizeH="0" baseline="0" noProof="0" dirty="0">
                    <a:ln>
                      <a:noFill/>
                    </a:ln>
                    <a:solidFill>
                      <a:srgbClr val="000000"/>
                    </a:solidFill>
                    <a:effectLst/>
                    <a:uLnTx/>
                    <a:uFillTx/>
                    <a:latin typeface="Arial"/>
                    <a:ea typeface="+mn-ea"/>
                    <a:cs typeface="Arial"/>
                  </a:endParaRPr>
                </a:p>
              </p:txBody>
            </p:sp>
            <p:sp>
              <p:nvSpPr>
                <p:cNvPr id="93" name="Rounded Rectangle 92"/>
                <p:cNvSpPr/>
                <p:nvPr/>
              </p:nvSpPr>
              <p:spPr>
                <a:xfrm>
                  <a:off x="5232968" y="4110811"/>
                  <a:ext cx="2239661" cy="372256"/>
                </a:xfrm>
                <a:prstGeom prst="roundRect">
                  <a:avLst/>
                </a:prstGeom>
                <a:solidFill>
                  <a:srgbClr val="3D96AC"/>
                </a:solidFill>
                <a:ln w="9525" cap="flat" cmpd="sng" algn="ctr">
                  <a:solidFill>
                    <a:srgbClr val="BBE0E3">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ea typeface="+mn-ea"/>
                      <a:cs typeface="Arial"/>
                    </a:rPr>
                    <a:t>Scrum team 2</a:t>
                  </a:r>
                  <a:endParaRPr kumimoji="0" lang="en-US" sz="800" b="0" i="0" u="none" strike="noStrike" kern="0" cap="none" spc="0" normalizeH="0" baseline="0" noProof="0" dirty="0">
                    <a:ln>
                      <a:noFill/>
                    </a:ln>
                    <a:solidFill>
                      <a:srgbClr val="000000"/>
                    </a:solidFill>
                    <a:effectLst/>
                    <a:uLnTx/>
                    <a:uFillTx/>
                    <a:latin typeface="Arial"/>
                    <a:ea typeface="+mn-ea"/>
                    <a:cs typeface="Arial"/>
                  </a:endParaRPr>
                </a:p>
              </p:txBody>
            </p:sp>
            <p:sp>
              <p:nvSpPr>
                <p:cNvPr id="94" name="Rounded Rectangle 93"/>
                <p:cNvSpPr/>
                <p:nvPr/>
              </p:nvSpPr>
              <p:spPr>
                <a:xfrm>
                  <a:off x="5232968" y="4586639"/>
                  <a:ext cx="2239661" cy="372256"/>
                </a:xfrm>
                <a:prstGeom prst="roundRect">
                  <a:avLst/>
                </a:prstGeom>
                <a:solidFill>
                  <a:srgbClr val="3D96AC"/>
                </a:solidFill>
                <a:ln w="9525" cap="flat" cmpd="sng" algn="ctr">
                  <a:solidFill>
                    <a:srgbClr val="BBE0E3">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ea typeface="+mn-ea"/>
                      <a:cs typeface="Arial"/>
                    </a:rPr>
                    <a:t>Scrum team 3</a:t>
                  </a:r>
                  <a:endParaRPr kumimoji="0" lang="en-US" sz="800" b="0" i="0" u="none" strike="noStrike" kern="0" cap="none" spc="0" normalizeH="0" baseline="0" noProof="0" dirty="0">
                    <a:ln>
                      <a:noFill/>
                    </a:ln>
                    <a:solidFill>
                      <a:srgbClr val="000000"/>
                    </a:solidFill>
                    <a:effectLst/>
                    <a:uLnTx/>
                    <a:uFillTx/>
                    <a:latin typeface="Arial"/>
                    <a:ea typeface="+mn-ea"/>
                    <a:cs typeface="Arial"/>
                  </a:endParaRPr>
                </a:p>
              </p:txBody>
            </p:sp>
            <p:sp>
              <p:nvSpPr>
                <p:cNvPr id="95" name="Rounded Rectangle 94"/>
                <p:cNvSpPr/>
                <p:nvPr/>
              </p:nvSpPr>
              <p:spPr>
                <a:xfrm>
                  <a:off x="7619561" y="3621213"/>
                  <a:ext cx="495036" cy="1364514"/>
                </a:xfrm>
                <a:prstGeom prst="roundRect">
                  <a:avLst/>
                </a:prstGeom>
                <a:solidFill>
                  <a:srgbClr val="3D96AC"/>
                </a:solidFill>
                <a:ln w="9525" cap="flat" cmpd="sng" algn="ctr">
                  <a:solidFill>
                    <a:srgbClr val="BBE0E3">
                      <a:shade val="95000"/>
                      <a:satMod val="105000"/>
                    </a:srgbClr>
                  </a:solidFill>
                  <a:prstDash val="solid"/>
                </a:ln>
                <a:effectLst>
                  <a:outerShdw blurRad="40000" dist="23000" dir="5400000" rotWithShape="0">
                    <a:srgbClr val="000000">
                      <a:alpha val="35000"/>
                    </a:srgbClr>
                  </a:outerShdw>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000000"/>
                      </a:solidFill>
                      <a:effectLst/>
                      <a:uLnTx/>
                      <a:uFillTx/>
                      <a:latin typeface="Arial"/>
                      <a:ea typeface="+mn-ea"/>
                      <a:cs typeface="Arial"/>
                    </a:rPr>
                    <a:t>Validation</a:t>
                  </a:r>
                  <a:endParaRPr kumimoji="0" lang="en-US" sz="100" b="1" i="0" u="none" strike="noStrike" kern="0" cap="none" spc="0" normalizeH="0" baseline="0" noProof="0" dirty="0">
                    <a:ln>
                      <a:noFill/>
                    </a:ln>
                    <a:solidFill>
                      <a:srgbClr val="000000"/>
                    </a:solidFill>
                    <a:effectLst/>
                    <a:uLnTx/>
                    <a:uFillTx/>
                    <a:latin typeface="Arial"/>
                    <a:ea typeface="+mn-ea"/>
                    <a:cs typeface="Arial"/>
                  </a:endParaRPr>
                </a:p>
              </p:txBody>
            </p:sp>
          </p:grpSp>
          <p:sp>
            <p:nvSpPr>
              <p:cNvPr id="96" name="Rounded Rectangle 95"/>
              <p:cNvSpPr/>
              <p:nvPr/>
            </p:nvSpPr>
            <p:spPr>
              <a:xfrm>
                <a:off x="1193449" y="3665638"/>
                <a:ext cx="2482938" cy="288767"/>
              </a:xfrm>
              <a:prstGeom prst="roundRect">
                <a:avLst/>
              </a:prstGeom>
              <a:no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smtClean="0">
                    <a:ln>
                      <a:noFill/>
                    </a:ln>
                    <a:solidFill>
                      <a:srgbClr val="000000"/>
                    </a:solidFill>
                    <a:effectLst>
                      <a:outerShdw blurRad="50800" dist="38100" dir="8100000" algn="tr" rotWithShape="0">
                        <a:prstClr val="black">
                          <a:alpha val="40000"/>
                        </a:prstClr>
                      </a:outerShdw>
                    </a:effectLst>
                    <a:uLnTx/>
                    <a:uFillTx/>
                    <a:latin typeface="Arial"/>
                    <a:ea typeface="+mn-ea"/>
                    <a:cs typeface="Arial"/>
                  </a:rPr>
                  <a:t>Ideal Scrum team</a:t>
                </a:r>
                <a:endParaRPr kumimoji="0" lang="en-US" sz="1400" i="0" u="none" strike="noStrike" kern="0" cap="none" spc="0" normalizeH="0" baseline="0" noProof="0" dirty="0">
                  <a:ln>
                    <a:noFill/>
                  </a:ln>
                  <a:solidFill>
                    <a:srgbClr val="000000"/>
                  </a:solidFill>
                  <a:effectLst>
                    <a:outerShdw blurRad="50800" dist="38100" dir="8100000" algn="tr" rotWithShape="0">
                      <a:prstClr val="black">
                        <a:alpha val="40000"/>
                      </a:prstClr>
                    </a:outerShdw>
                  </a:effectLst>
                  <a:uLnTx/>
                  <a:uFillTx/>
                  <a:latin typeface="Arial"/>
                  <a:ea typeface="+mn-ea"/>
                  <a:cs typeface="Arial"/>
                </a:endParaRPr>
              </a:p>
            </p:txBody>
          </p:sp>
        </p:grpSp>
        <p:sp>
          <p:nvSpPr>
            <p:cNvPr id="99" name="Oval 98"/>
            <p:cNvSpPr/>
            <p:nvPr/>
          </p:nvSpPr>
          <p:spPr bwMode="auto">
            <a:xfrm>
              <a:off x="5418761" y="2444087"/>
              <a:ext cx="937313" cy="2050235"/>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0"/>
                </a:spcBef>
                <a:spcAft>
                  <a:spcPct val="0"/>
                </a:spcAft>
                <a:buClrTx/>
                <a:buSzTx/>
                <a:buFont typeface="Wingdings" pitchFamily="2" charset="2"/>
                <a:buChar char="•"/>
                <a:tabLst/>
              </a:pPr>
              <a:endParaRPr kumimoji="0" lang="en-US" sz="2800" b="0" i="0" u="none" strike="noStrike" cap="none" normalizeH="0" baseline="0" dirty="0" smtClean="0">
                <a:ln>
                  <a:noFill/>
                </a:ln>
                <a:solidFill>
                  <a:schemeClr val="tx1"/>
                </a:solidFill>
                <a:effectLst/>
                <a:latin typeface="Arial" charset="0"/>
                <a:cs typeface="Arial" charset="0"/>
              </a:endParaRPr>
            </a:p>
          </p:txBody>
        </p:sp>
        <p:sp>
          <p:nvSpPr>
            <p:cNvPr id="100" name="Oval 99"/>
            <p:cNvSpPr/>
            <p:nvPr/>
          </p:nvSpPr>
          <p:spPr bwMode="auto">
            <a:xfrm>
              <a:off x="6394486" y="2444087"/>
              <a:ext cx="937313" cy="2050235"/>
            </a:xfrm>
            <a:prstGeom prst="ellipse">
              <a:avLst/>
            </a:prstGeom>
            <a:solidFill>
              <a:srgbClr val="F6B06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0"/>
                </a:spcBef>
                <a:spcAft>
                  <a:spcPct val="0"/>
                </a:spcAft>
                <a:buClrTx/>
                <a:buSzTx/>
                <a:buFont typeface="Wingdings" pitchFamily="2" charset="2"/>
                <a:buChar char="•"/>
                <a:tabLst/>
              </a:pPr>
              <a:endParaRPr kumimoji="0" lang="en-US" sz="2800" b="0" i="0" u="none" strike="noStrike" cap="none" normalizeH="0" baseline="0" dirty="0" smtClean="0">
                <a:ln>
                  <a:noFill/>
                </a:ln>
                <a:solidFill>
                  <a:schemeClr val="tx1"/>
                </a:solidFill>
                <a:effectLst/>
                <a:latin typeface="Arial" charset="0"/>
                <a:cs typeface="Arial" charset="0"/>
              </a:endParaRPr>
            </a:p>
          </p:txBody>
        </p:sp>
        <p:sp>
          <p:nvSpPr>
            <p:cNvPr id="101" name="TextBox 100"/>
            <p:cNvSpPr txBox="1"/>
            <p:nvPr/>
          </p:nvSpPr>
          <p:spPr>
            <a:xfrm>
              <a:off x="5456977" y="4479635"/>
              <a:ext cx="796226" cy="414250"/>
            </a:xfrm>
            <a:prstGeom prst="rect">
              <a:avLst/>
            </a:prstGeom>
            <a:noFill/>
          </p:spPr>
          <p:txBody>
            <a:bodyPr wrap="square" rtlCol="0">
              <a:spAutoFit/>
            </a:bodyPr>
            <a:lstStyle/>
            <a:p>
              <a:pPr algn="ctr">
                <a:buNone/>
              </a:pPr>
              <a:r>
                <a:rPr lang="en-US" sz="1200" i="1" dirty="0" smtClean="0"/>
                <a:t>Concept teams</a:t>
              </a:r>
            </a:p>
          </p:txBody>
        </p:sp>
        <p:sp>
          <p:nvSpPr>
            <p:cNvPr id="102" name="TextBox 101"/>
            <p:cNvSpPr txBox="1"/>
            <p:nvPr/>
          </p:nvSpPr>
          <p:spPr>
            <a:xfrm>
              <a:off x="6417351" y="4479635"/>
              <a:ext cx="887469" cy="414250"/>
            </a:xfrm>
            <a:prstGeom prst="rect">
              <a:avLst/>
            </a:prstGeom>
            <a:noFill/>
          </p:spPr>
          <p:txBody>
            <a:bodyPr wrap="square" rtlCol="0">
              <a:spAutoFit/>
            </a:bodyPr>
            <a:lstStyle/>
            <a:p>
              <a:pPr algn="ctr">
                <a:buNone/>
              </a:pPr>
              <a:r>
                <a:rPr lang="en-US" sz="1200" i="1" dirty="0" smtClean="0"/>
                <a:t>Delivery teams</a:t>
              </a:r>
            </a:p>
          </p:txBody>
        </p:sp>
        <p:sp>
          <p:nvSpPr>
            <p:cNvPr id="103" name="TextBox 102"/>
            <p:cNvSpPr txBox="1"/>
            <p:nvPr/>
          </p:nvSpPr>
          <p:spPr>
            <a:xfrm>
              <a:off x="7576289" y="4479635"/>
              <a:ext cx="880158" cy="414250"/>
            </a:xfrm>
            <a:prstGeom prst="rect">
              <a:avLst/>
            </a:prstGeom>
            <a:noFill/>
          </p:spPr>
          <p:txBody>
            <a:bodyPr wrap="square" rtlCol="0">
              <a:spAutoFit/>
            </a:bodyPr>
            <a:lstStyle/>
            <a:p>
              <a:pPr algn="ctr">
                <a:buNone/>
              </a:pPr>
              <a:r>
                <a:rPr lang="en-US" sz="1200" i="1" dirty="0" smtClean="0"/>
                <a:t>Validation team</a:t>
              </a:r>
            </a:p>
          </p:txBody>
        </p:sp>
        <p:sp>
          <p:nvSpPr>
            <p:cNvPr id="104" name="Right Arrow 103"/>
            <p:cNvSpPr/>
            <p:nvPr/>
          </p:nvSpPr>
          <p:spPr bwMode="auto">
            <a:xfrm>
              <a:off x="5933139" y="5077023"/>
              <a:ext cx="1897487" cy="434859"/>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buNone/>
                <a:tabLst/>
              </a:pPr>
              <a:r>
                <a:rPr kumimoji="0" lang="en-US" sz="1200" b="0" i="1" u="none" strike="noStrike" cap="none" normalizeH="0" baseline="0" dirty="0" smtClean="0">
                  <a:ln>
                    <a:noFill/>
                  </a:ln>
                  <a:solidFill>
                    <a:schemeClr val="bg1"/>
                  </a:solidFill>
                  <a:effectLst/>
                  <a:latin typeface="Arial" charset="0"/>
                  <a:cs typeface="Arial" charset="0"/>
                </a:rPr>
                <a:t>Flow of work</a:t>
              </a:r>
            </a:p>
          </p:txBody>
        </p:sp>
        <p:sp>
          <p:nvSpPr>
            <p:cNvPr id="105" name="Oval 104"/>
            <p:cNvSpPr/>
            <p:nvPr/>
          </p:nvSpPr>
          <p:spPr bwMode="auto">
            <a:xfrm>
              <a:off x="5658794" y="2632154"/>
              <a:ext cx="468656" cy="409321"/>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0"/>
                </a:spcBef>
                <a:spcAft>
                  <a:spcPct val="0"/>
                </a:spcAft>
                <a:buClrTx/>
                <a:buSzTx/>
                <a:buFont typeface="Wingdings" pitchFamily="2" charset="2"/>
                <a:buChar char="•"/>
                <a:tabLst/>
              </a:pPr>
              <a:endParaRPr kumimoji="0" lang="en-US" sz="2800" b="0" i="0" u="none" strike="noStrike" cap="none" normalizeH="0" baseline="0" dirty="0" smtClean="0">
                <a:ln>
                  <a:noFill/>
                </a:ln>
                <a:solidFill>
                  <a:schemeClr val="tx1"/>
                </a:solidFill>
                <a:effectLst/>
                <a:latin typeface="Arial" charset="0"/>
                <a:cs typeface="Arial" charset="0"/>
              </a:endParaRPr>
            </a:p>
          </p:txBody>
        </p:sp>
        <p:sp>
          <p:nvSpPr>
            <p:cNvPr id="106" name="Oval 105"/>
            <p:cNvSpPr/>
            <p:nvPr/>
          </p:nvSpPr>
          <p:spPr bwMode="auto">
            <a:xfrm>
              <a:off x="5658794" y="3259198"/>
              <a:ext cx="468656" cy="409321"/>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0"/>
                </a:spcBef>
                <a:spcAft>
                  <a:spcPct val="0"/>
                </a:spcAft>
                <a:buClrTx/>
                <a:buSzTx/>
                <a:buFont typeface="Wingdings" pitchFamily="2" charset="2"/>
                <a:buChar char="•"/>
                <a:tabLst/>
              </a:pPr>
              <a:endParaRPr kumimoji="0" lang="en-US" sz="2800" b="0" i="0" u="none" strike="noStrike" cap="none" normalizeH="0" baseline="0" dirty="0" smtClean="0">
                <a:ln>
                  <a:noFill/>
                </a:ln>
                <a:solidFill>
                  <a:schemeClr val="tx1"/>
                </a:solidFill>
                <a:effectLst/>
                <a:latin typeface="Arial" charset="0"/>
                <a:cs typeface="Arial" charset="0"/>
              </a:endParaRPr>
            </a:p>
          </p:txBody>
        </p:sp>
        <p:sp>
          <p:nvSpPr>
            <p:cNvPr id="107" name="Oval 106"/>
            <p:cNvSpPr/>
            <p:nvPr/>
          </p:nvSpPr>
          <p:spPr bwMode="auto">
            <a:xfrm>
              <a:off x="5658794" y="3886242"/>
              <a:ext cx="468656" cy="409321"/>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0"/>
                </a:spcBef>
                <a:spcAft>
                  <a:spcPct val="0"/>
                </a:spcAft>
                <a:buClrTx/>
                <a:buSzTx/>
                <a:buFont typeface="Wingdings" pitchFamily="2" charset="2"/>
                <a:buChar char="•"/>
                <a:tabLst/>
              </a:pPr>
              <a:endParaRPr kumimoji="0" lang="en-US" sz="2800" b="0" i="0" u="none" strike="noStrike" cap="none" normalizeH="0" baseline="0" dirty="0" smtClean="0">
                <a:ln>
                  <a:noFill/>
                </a:ln>
                <a:solidFill>
                  <a:schemeClr val="tx1"/>
                </a:solidFill>
                <a:effectLst/>
                <a:latin typeface="Arial" charset="0"/>
                <a:cs typeface="Arial" charset="0"/>
              </a:endParaRPr>
            </a:p>
          </p:txBody>
        </p:sp>
        <p:sp>
          <p:nvSpPr>
            <p:cNvPr id="108" name="Rounded Rectangle 107"/>
            <p:cNvSpPr/>
            <p:nvPr/>
          </p:nvSpPr>
          <p:spPr bwMode="auto">
            <a:xfrm>
              <a:off x="6996171" y="2421962"/>
              <a:ext cx="1451699" cy="2051219"/>
            </a:xfrm>
            <a:prstGeom prst="roundRect">
              <a:avLst/>
            </a:prstGeom>
            <a:solidFill>
              <a:srgbClr val="FFFF99">
                <a:alpha val="5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0"/>
                </a:spcBef>
                <a:spcAft>
                  <a:spcPct val="0"/>
                </a:spcAft>
                <a:buClrTx/>
                <a:buSzTx/>
                <a:buFont typeface="Wingdings" pitchFamily="2" charset="2"/>
                <a:buChar char="•"/>
                <a:tabLst/>
              </a:pPr>
              <a:endParaRPr kumimoji="0" lang="en-US" sz="2800" b="0" i="0" u="none" strike="noStrike" cap="none" normalizeH="0" baseline="0" dirty="0" smtClean="0">
                <a:ln>
                  <a:noFill/>
                </a:ln>
                <a:solidFill>
                  <a:schemeClr val="tx1"/>
                </a:solidFill>
                <a:effectLst/>
                <a:latin typeface="Arial" charset="0"/>
                <a:cs typeface="Arial" charset="0"/>
              </a:endParaRPr>
            </a:p>
          </p:txBody>
        </p:sp>
        <p:sp>
          <p:nvSpPr>
            <p:cNvPr id="109" name="TextBox 108"/>
            <p:cNvSpPr txBox="1"/>
            <p:nvPr/>
          </p:nvSpPr>
          <p:spPr>
            <a:xfrm>
              <a:off x="4720925" y="2009103"/>
              <a:ext cx="3704515" cy="331400"/>
            </a:xfrm>
            <a:prstGeom prst="rect">
              <a:avLst/>
            </a:prstGeom>
            <a:noFill/>
          </p:spPr>
          <p:txBody>
            <a:bodyPr wrap="none" rtlCol="0">
              <a:spAutoFit/>
            </a:bodyPr>
            <a:lstStyle/>
            <a:p>
              <a:pPr>
                <a:buNone/>
              </a:pPr>
              <a:r>
                <a:rPr lang="en-US" sz="1800" dirty="0" smtClean="0"/>
                <a:t>Teams aligned by functional grouping</a:t>
              </a:r>
              <a:endParaRPr lang="en-US" sz="1800" dirty="0"/>
            </a:p>
          </p:txBody>
        </p:sp>
        <p:sp>
          <p:nvSpPr>
            <p:cNvPr id="110" name="TextBox 109"/>
            <p:cNvSpPr txBox="1"/>
            <p:nvPr/>
          </p:nvSpPr>
          <p:spPr>
            <a:xfrm>
              <a:off x="4609252" y="3897304"/>
              <a:ext cx="790772" cy="497100"/>
            </a:xfrm>
            <a:prstGeom prst="rect">
              <a:avLst/>
            </a:prstGeom>
            <a:noFill/>
          </p:spPr>
          <p:txBody>
            <a:bodyPr wrap="square" rtlCol="0">
              <a:spAutoFit/>
            </a:bodyPr>
            <a:lstStyle/>
            <a:p>
              <a:pPr algn="ctr">
                <a:buNone/>
              </a:pPr>
              <a:r>
                <a:rPr lang="en-US" sz="1000" i="1" dirty="0"/>
                <a:t>Cross functional </a:t>
              </a:r>
              <a:r>
                <a:rPr lang="en-US" sz="1000" i="1" dirty="0" smtClean="0"/>
                <a:t>Team C</a:t>
              </a:r>
              <a:endParaRPr lang="en-US" sz="1000" i="1" dirty="0"/>
            </a:p>
          </p:txBody>
        </p:sp>
        <p:sp>
          <p:nvSpPr>
            <p:cNvPr id="111" name="TextBox 110"/>
            <p:cNvSpPr txBox="1"/>
            <p:nvPr/>
          </p:nvSpPr>
          <p:spPr>
            <a:xfrm>
              <a:off x="4609252" y="3215408"/>
              <a:ext cx="790772" cy="497100"/>
            </a:xfrm>
            <a:prstGeom prst="rect">
              <a:avLst/>
            </a:prstGeom>
            <a:noFill/>
          </p:spPr>
          <p:txBody>
            <a:bodyPr wrap="square" rtlCol="0">
              <a:spAutoFit/>
            </a:bodyPr>
            <a:lstStyle/>
            <a:p>
              <a:pPr algn="ctr">
                <a:buNone/>
              </a:pPr>
              <a:r>
                <a:rPr lang="en-US" sz="1000" i="1" dirty="0"/>
                <a:t>Cross functional </a:t>
              </a:r>
              <a:r>
                <a:rPr lang="en-US" sz="1000" i="1" dirty="0" smtClean="0"/>
                <a:t>Team B</a:t>
              </a:r>
              <a:endParaRPr lang="en-US" sz="1000" i="1" dirty="0"/>
            </a:p>
          </p:txBody>
        </p:sp>
        <p:sp>
          <p:nvSpPr>
            <p:cNvPr id="112" name="TextBox 111"/>
            <p:cNvSpPr txBox="1"/>
            <p:nvPr/>
          </p:nvSpPr>
          <p:spPr>
            <a:xfrm>
              <a:off x="4609252" y="2540580"/>
              <a:ext cx="790772" cy="497100"/>
            </a:xfrm>
            <a:prstGeom prst="rect">
              <a:avLst/>
            </a:prstGeom>
            <a:noFill/>
          </p:spPr>
          <p:txBody>
            <a:bodyPr wrap="square" rtlCol="0">
              <a:spAutoFit/>
            </a:bodyPr>
            <a:lstStyle/>
            <a:p>
              <a:pPr algn="ctr">
                <a:buNone/>
              </a:pPr>
              <a:r>
                <a:rPr lang="en-US" sz="1000" i="1" dirty="0"/>
                <a:t>Cross functional </a:t>
              </a:r>
              <a:r>
                <a:rPr lang="en-US" sz="1000" i="1" dirty="0" smtClean="0"/>
                <a:t>Team A</a:t>
              </a:r>
              <a:endParaRPr lang="en-US" sz="1000" i="1" dirty="0"/>
            </a:p>
          </p:txBody>
        </p:sp>
        <p:cxnSp>
          <p:nvCxnSpPr>
            <p:cNvPr id="113" name="Straight Arrow Connector 112"/>
            <p:cNvCxnSpPr>
              <a:stCxn id="105" idx="6"/>
              <a:endCxn id="120" idx="2"/>
            </p:cNvCxnSpPr>
            <p:nvPr/>
          </p:nvCxnSpPr>
          <p:spPr bwMode="auto">
            <a:xfrm>
              <a:off x="6127450" y="2836815"/>
              <a:ext cx="507090" cy="3995"/>
            </a:xfrm>
            <a:prstGeom prst="straightConnector1">
              <a:avLst/>
            </a:prstGeom>
            <a:noFill/>
            <a:ln w="9525" cap="flat" cmpd="sng" algn="ctr">
              <a:solidFill>
                <a:schemeClr val="tx1"/>
              </a:solidFill>
              <a:prstDash val="solid"/>
              <a:round/>
              <a:headEnd type="arrow"/>
              <a:tailEnd type="arrow"/>
            </a:ln>
            <a:effectLst/>
          </p:spPr>
        </p:cxnSp>
        <p:cxnSp>
          <p:nvCxnSpPr>
            <p:cNvPr id="114" name="Straight Arrow Connector 113"/>
            <p:cNvCxnSpPr>
              <a:stCxn id="106" idx="6"/>
              <a:endCxn id="121" idx="2"/>
            </p:cNvCxnSpPr>
            <p:nvPr/>
          </p:nvCxnSpPr>
          <p:spPr bwMode="auto">
            <a:xfrm>
              <a:off x="6127450" y="3463859"/>
              <a:ext cx="507090" cy="3995"/>
            </a:xfrm>
            <a:prstGeom prst="straightConnector1">
              <a:avLst/>
            </a:prstGeom>
            <a:noFill/>
            <a:ln w="9525" cap="flat" cmpd="sng" algn="ctr">
              <a:solidFill>
                <a:schemeClr val="tx1"/>
              </a:solidFill>
              <a:prstDash val="solid"/>
              <a:round/>
              <a:headEnd type="arrow"/>
              <a:tailEnd type="arrow"/>
            </a:ln>
            <a:effectLst/>
          </p:spPr>
        </p:cxnSp>
        <p:cxnSp>
          <p:nvCxnSpPr>
            <p:cNvPr id="115" name="Straight Arrow Connector 114"/>
            <p:cNvCxnSpPr>
              <a:stCxn id="107" idx="6"/>
              <a:endCxn id="122" idx="2"/>
            </p:cNvCxnSpPr>
            <p:nvPr/>
          </p:nvCxnSpPr>
          <p:spPr bwMode="auto">
            <a:xfrm>
              <a:off x="6127450" y="4090902"/>
              <a:ext cx="507090" cy="3995"/>
            </a:xfrm>
            <a:prstGeom prst="straightConnector1">
              <a:avLst/>
            </a:prstGeom>
            <a:noFill/>
            <a:ln w="9525" cap="flat" cmpd="sng" algn="ctr">
              <a:solidFill>
                <a:schemeClr val="tx1"/>
              </a:solidFill>
              <a:prstDash val="solid"/>
              <a:round/>
              <a:headEnd type="arrow"/>
              <a:tailEnd type="arrow"/>
            </a:ln>
            <a:effectLst/>
          </p:spPr>
        </p:cxnSp>
        <p:sp>
          <p:nvSpPr>
            <p:cNvPr id="116" name="Rounded Rectangle 115"/>
            <p:cNvSpPr/>
            <p:nvPr/>
          </p:nvSpPr>
          <p:spPr bwMode="auto">
            <a:xfrm>
              <a:off x="5427001" y="2521526"/>
              <a:ext cx="2163571" cy="574341"/>
            </a:xfrm>
            <a:prstGeom prst="round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0"/>
                </a:spcBef>
                <a:spcAft>
                  <a:spcPct val="0"/>
                </a:spcAft>
                <a:buClrTx/>
                <a:buSzTx/>
                <a:buFont typeface="Wingdings" pitchFamily="2" charset="2"/>
                <a:buChar char="•"/>
                <a:tabLst/>
              </a:pPr>
              <a:endParaRPr kumimoji="0" lang="en-US" sz="2800" b="0" i="0" u="none" strike="noStrike" cap="none" normalizeH="0" baseline="0" dirty="0" smtClean="0">
                <a:ln>
                  <a:noFill/>
                </a:ln>
                <a:solidFill>
                  <a:schemeClr val="tx1"/>
                </a:solidFill>
                <a:effectLst/>
                <a:latin typeface="Arial" charset="0"/>
                <a:cs typeface="Arial" charset="0"/>
              </a:endParaRPr>
            </a:p>
          </p:txBody>
        </p:sp>
        <p:sp>
          <p:nvSpPr>
            <p:cNvPr id="117" name="Rounded Rectangle 116"/>
            <p:cNvSpPr/>
            <p:nvPr/>
          </p:nvSpPr>
          <p:spPr bwMode="auto">
            <a:xfrm>
              <a:off x="5427001" y="3161629"/>
              <a:ext cx="2163571" cy="574341"/>
            </a:xfrm>
            <a:prstGeom prst="round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0"/>
                </a:spcBef>
                <a:spcAft>
                  <a:spcPct val="0"/>
                </a:spcAft>
                <a:buClrTx/>
                <a:buSzTx/>
                <a:buFont typeface="Wingdings" pitchFamily="2" charset="2"/>
                <a:buChar char="•"/>
                <a:tabLst/>
              </a:pPr>
              <a:endParaRPr kumimoji="0" lang="en-US" sz="2800" b="0" i="0" u="none" strike="noStrike" cap="none" normalizeH="0" baseline="0" dirty="0" smtClean="0">
                <a:ln>
                  <a:noFill/>
                </a:ln>
                <a:solidFill>
                  <a:schemeClr val="tx1"/>
                </a:solidFill>
                <a:effectLst/>
                <a:latin typeface="Arial" charset="0"/>
                <a:cs typeface="Arial" charset="0"/>
              </a:endParaRPr>
            </a:p>
          </p:txBody>
        </p:sp>
        <p:sp>
          <p:nvSpPr>
            <p:cNvPr id="118" name="Rounded Rectangle 117"/>
            <p:cNvSpPr/>
            <p:nvPr/>
          </p:nvSpPr>
          <p:spPr bwMode="auto">
            <a:xfrm>
              <a:off x="5427001" y="3801732"/>
              <a:ext cx="2163571" cy="574341"/>
            </a:xfrm>
            <a:prstGeom prst="round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0"/>
                </a:spcBef>
                <a:spcAft>
                  <a:spcPct val="0"/>
                </a:spcAft>
                <a:buClrTx/>
                <a:buSzTx/>
                <a:buFont typeface="Wingdings" pitchFamily="2" charset="2"/>
                <a:buChar char="•"/>
                <a:tabLst/>
              </a:pPr>
              <a:endParaRPr kumimoji="0" lang="en-US" sz="2800" b="0" i="0" u="none" strike="noStrike" cap="none" normalizeH="0" baseline="0" dirty="0" smtClean="0">
                <a:ln>
                  <a:noFill/>
                </a:ln>
                <a:solidFill>
                  <a:schemeClr val="tx1"/>
                </a:solidFill>
                <a:effectLst/>
                <a:latin typeface="Arial" charset="0"/>
                <a:cs typeface="Arial" charset="0"/>
              </a:endParaRPr>
            </a:p>
          </p:txBody>
        </p:sp>
        <p:sp>
          <p:nvSpPr>
            <p:cNvPr id="119" name="Rounded Rectangle 118"/>
            <p:cNvSpPr/>
            <p:nvPr/>
          </p:nvSpPr>
          <p:spPr bwMode="auto">
            <a:xfrm>
              <a:off x="7646933" y="2525521"/>
              <a:ext cx="706438" cy="1854548"/>
            </a:xfrm>
            <a:prstGeom prst="roundRect">
              <a:avLst/>
            </a:prstGeom>
            <a:noFill/>
            <a:ln w="9525" cap="flat" cmpd="sng" algn="ctr">
              <a:solidFill>
                <a:schemeClr val="tx1"/>
              </a:solidFill>
              <a:prstDash val="dash"/>
              <a:round/>
              <a:headEnd type="none" w="med" len="med"/>
              <a:tailEnd type="none" w="med" len="med"/>
            </a:ln>
            <a:effectLst/>
          </p:spPr>
          <p:txBody>
            <a:bodyPr vert="vert270" wrap="square" lIns="91440" tIns="45720" rIns="91440" bIns="45720" numCol="1" rtlCol="0" anchor="ctr" anchorCtr="1" compatLnSpc="1">
              <a:prstTxWarp prst="textNoShape">
                <a:avLst/>
              </a:prstTxWarp>
            </a:bodyPr>
            <a:lstStyle/>
            <a:p>
              <a:pPr marR="0" algn="l" defTabSz="914400" rtl="0" eaLnBrk="1" fontAlgn="base" latinLnBrk="0" hangingPunct="1">
                <a:lnSpc>
                  <a:spcPct val="100000"/>
                </a:lnSpc>
                <a:spcBef>
                  <a:spcPct val="0"/>
                </a:spcBef>
                <a:spcAft>
                  <a:spcPct val="0"/>
                </a:spcAft>
                <a:buClrTx/>
                <a:buSzTx/>
                <a:buNone/>
                <a:tabLst/>
              </a:pPr>
              <a:endParaRPr kumimoji="0" lang="en-US" sz="1200" b="0" i="0" u="none" strike="noStrike" cap="none" normalizeH="0" baseline="0" dirty="0" smtClean="0">
                <a:ln>
                  <a:noFill/>
                </a:ln>
                <a:solidFill>
                  <a:schemeClr val="tx1"/>
                </a:solidFill>
                <a:effectLst/>
                <a:latin typeface="Arial" charset="0"/>
                <a:cs typeface="Arial" charset="0"/>
              </a:endParaRPr>
            </a:p>
          </p:txBody>
        </p:sp>
        <p:sp>
          <p:nvSpPr>
            <p:cNvPr id="120" name="Oval 119"/>
            <p:cNvSpPr/>
            <p:nvPr/>
          </p:nvSpPr>
          <p:spPr bwMode="auto">
            <a:xfrm>
              <a:off x="6634540" y="2636149"/>
              <a:ext cx="468656" cy="409321"/>
            </a:xfrm>
            <a:prstGeom prst="ellipse">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0"/>
                </a:spcBef>
                <a:spcAft>
                  <a:spcPct val="0"/>
                </a:spcAft>
                <a:buClrTx/>
                <a:buSzTx/>
                <a:buFont typeface="Wingdings" pitchFamily="2" charset="2"/>
                <a:buChar char="•"/>
                <a:tabLst/>
              </a:pPr>
              <a:endParaRPr kumimoji="0" lang="en-US" sz="2800" b="0" i="0" u="none" strike="noStrike" cap="none" normalizeH="0" baseline="0" dirty="0" smtClean="0">
                <a:ln>
                  <a:noFill/>
                </a:ln>
                <a:solidFill>
                  <a:schemeClr val="tx1"/>
                </a:solidFill>
                <a:effectLst/>
                <a:latin typeface="Arial" charset="0"/>
                <a:cs typeface="Arial" charset="0"/>
              </a:endParaRPr>
            </a:p>
          </p:txBody>
        </p:sp>
        <p:sp>
          <p:nvSpPr>
            <p:cNvPr id="121" name="Oval 120"/>
            <p:cNvSpPr/>
            <p:nvPr/>
          </p:nvSpPr>
          <p:spPr bwMode="auto">
            <a:xfrm>
              <a:off x="6634540" y="3263193"/>
              <a:ext cx="468656" cy="409321"/>
            </a:xfrm>
            <a:prstGeom prst="ellipse">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0"/>
                </a:spcBef>
                <a:spcAft>
                  <a:spcPct val="0"/>
                </a:spcAft>
                <a:buClrTx/>
                <a:buSzTx/>
                <a:buFont typeface="Wingdings" pitchFamily="2" charset="2"/>
                <a:buChar char="•"/>
                <a:tabLst/>
              </a:pPr>
              <a:endParaRPr kumimoji="0" lang="en-US" sz="2800" b="0" i="0" u="none" strike="noStrike" cap="none" normalizeH="0" baseline="0" dirty="0" smtClean="0">
                <a:ln>
                  <a:noFill/>
                </a:ln>
                <a:solidFill>
                  <a:schemeClr val="tx1"/>
                </a:solidFill>
                <a:effectLst/>
                <a:latin typeface="Arial" charset="0"/>
                <a:cs typeface="Arial" charset="0"/>
              </a:endParaRPr>
            </a:p>
          </p:txBody>
        </p:sp>
        <p:sp>
          <p:nvSpPr>
            <p:cNvPr id="122" name="Oval 121"/>
            <p:cNvSpPr/>
            <p:nvPr/>
          </p:nvSpPr>
          <p:spPr bwMode="auto">
            <a:xfrm>
              <a:off x="6634540" y="3890236"/>
              <a:ext cx="468656" cy="409321"/>
            </a:xfrm>
            <a:prstGeom prst="ellipse">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0"/>
                </a:spcBef>
                <a:spcAft>
                  <a:spcPct val="0"/>
                </a:spcAft>
                <a:buClrTx/>
                <a:buSzTx/>
                <a:buFont typeface="Wingdings" pitchFamily="2" charset="2"/>
                <a:buChar char="•"/>
                <a:tabLst/>
              </a:pPr>
              <a:endParaRPr kumimoji="0" lang="en-US" sz="2800" b="0" i="0" u="none" strike="noStrike" cap="none" normalizeH="0" baseline="0" dirty="0" smtClean="0">
                <a:ln>
                  <a:noFill/>
                </a:ln>
                <a:solidFill>
                  <a:schemeClr val="tx1"/>
                </a:solidFill>
                <a:effectLst/>
                <a:latin typeface="Arial" charset="0"/>
                <a:cs typeface="Arial" charset="0"/>
              </a:endParaRPr>
            </a:p>
          </p:txBody>
        </p:sp>
        <p:sp>
          <p:nvSpPr>
            <p:cNvPr id="123" name="TextBox 122"/>
            <p:cNvSpPr txBox="1"/>
            <p:nvPr/>
          </p:nvSpPr>
          <p:spPr>
            <a:xfrm rot="1835854">
              <a:off x="7590721" y="3136134"/>
              <a:ext cx="794178" cy="359017"/>
            </a:xfrm>
            <a:prstGeom prst="rect">
              <a:avLst/>
            </a:prstGeom>
            <a:noFill/>
          </p:spPr>
          <p:txBody>
            <a:bodyPr wrap="square" rtlCol="0">
              <a:spAutoFit/>
            </a:bodyPr>
            <a:lstStyle/>
            <a:p>
              <a:pPr algn="ctr">
                <a:buNone/>
              </a:pPr>
              <a:r>
                <a:rPr lang="en-US" sz="1000" i="1" dirty="0" smtClean="0"/>
                <a:t>Automated testing</a:t>
              </a:r>
              <a:endParaRPr lang="en-US" sz="1000" i="1" dirty="0"/>
            </a:p>
          </p:txBody>
        </p:sp>
        <p:sp>
          <p:nvSpPr>
            <p:cNvPr id="124" name="TextBox 123"/>
            <p:cNvSpPr txBox="1"/>
            <p:nvPr/>
          </p:nvSpPr>
          <p:spPr>
            <a:xfrm rot="1835854">
              <a:off x="7615405" y="2741325"/>
              <a:ext cx="794178" cy="359017"/>
            </a:xfrm>
            <a:prstGeom prst="rect">
              <a:avLst/>
            </a:prstGeom>
            <a:noFill/>
          </p:spPr>
          <p:txBody>
            <a:bodyPr wrap="square" rtlCol="0">
              <a:spAutoFit/>
            </a:bodyPr>
            <a:lstStyle/>
            <a:p>
              <a:pPr algn="ctr">
                <a:buNone/>
              </a:pPr>
              <a:r>
                <a:rPr lang="en-US" sz="1000" i="1" dirty="0" smtClean="0"/>
                <a:t>Integrated testing</a:t>
              </a:r>
              <a:endParaRPr lang="en-US" sz="1000" i="1" dirty="0"/>
            </a:p>
          </p:txBody>
        </p:sp>
        <p:sp>
          <p:nvSpPr>
            <p:cNvPr id="125" name="TextBox 124"/>
            <p:cNvSpPr txBox="1"/>
            <p:nvPr/>
          </p:nvSpPr>
          <p:spPr>
            <a:xfrm rot="1835854">
              <a:off x="7534826" y="3715240"/>
              <a:ext cx="936890" cy="359017"/>
            </a:xfrm>
            <a:prstGeom prst="rect">
              <a:avLst/>
            </a:prstGeom>
            <a:noFill/>
          </p:spPr>
          <p:txBody>
            <a:bodyPr wrap="square" rtlCol="0">
              <a:spAutoFit/>
            </a:bodyPr>
            <a:lstStyle/>
            <a:p>
              <a:pPr algn="ctr">
                <a:buNone/>
              </a:pPr>
              <a:r>
                <a:rPr lang="en-US" sz="1000" i="1" dirty="0" smtClean="0"/>
                <a:t>Performance </a:t>
              </a:r>
            </a:p>
            <a:p>
              <a:pPr algn="ctr">
                <a:buNone/>
              </a:pPr>
              <a:r>
                <a:rPr lang="en-US" sz="1000" i="1" dirty="0" smtClean="0"/>
                <a:t>testing</a:t>
              </a:r>
              <a:endParaRPr lang="en-US" sz="1000" i="1" dirty="0"/>
            </a:p>
          </p:txBody>
        </p:sp>
        <p:sp>
          <p:nvSpPr>
            <p:cNvPr id="127" name="TextBox 126"/>
            <p:cNvSpPr txBox="1"/>
            <p:nvPr/>
          </p:nvSpPr>
          <p:spPr bwMode="auto">
            <a:xfrm>
              <a:off x="726314" y="1211738"/>
              <a:ext cx="3401400" cy="461665"/>
            </a:xfrm>
            <a:prstGeom prst="rect">
              <a:avLst/>
            </a:prstGeom>
            <a:noFill/>
            <a:ln w="9525">
              <a:noFill/>
              <a:miter lim="800000"/>
              <a:headEnd/>
              <a:tailEnd/>
            </a:ln>
          </p:spPr>
          <p:txBody>
            <a:bodyPr wrap="square" rtlCol="0">
              <a:prstTxWarp prst="textNoShape">
                <a:avLst/>
              </a:prstTxWarp>
              <a:spAutoFit/>
            </a:bodyPr>
            <a:lstStyle/>
            <a:p>
              <a:pPr algn="ctr" eaLnBrk="0" hangingPunct="0"/>
              <a:r>
                <a:rPr lang="en-US" b="0" dirty="0" smtClean="0">
                  <a:latin typeface="Verdana" charset="0"/>
                </a:rPr>
                <a:t>Scrum Teams</a:t>
              </a:r>
            </a:p>
          </p:txBody>
        </p:sp>
        <p:sp>
          <p:nvSpPr>
            <p:cNvPr id="130" name="TextBox 129"/>
            <p:cNvSpPr txBox="1"/>
            <p:nvPr/>
          </p:nvSpPr>
          <p:spPr bwMode="auto">
            <a:xfrm>
              <a:off x="5002964" y="1211738"/>
              <a:ext cx="3647268" cy="461665"/>
            </a:xfrm>
            <a:prstGeom prst="rect">
              <a:avLst/>
            </a:prstGeom>
            <a:noFill/>
            <a:ln w="9525">
              <a:noFill/>
              <a:miter lim="800000"/>
              <a:headEnd/>
              <a:tailEnd/>
            </a:ln>
          </p:spPr>
          <p:txBody>
            <a:bodyPr wrap="square" rtlCol="0">
              <a:prstTxWarp prst="textNoShape">
                <a:avLst/>
              </a:prstTxWarp>
              <a:spAutoFit/>
            </a:bodyPr>
            <a:lstStyle/>
            <a:p>
              <a:pPr algn="ctr" eaLnBrk="0" hangingPunct="0"/>
              <a:r>
                <a:rPr lang="en-US" b="0" dirty="0" smtClean="0">
                  <a:latin typeface="Verdana" charset="0"/>
                </a:rPr>
                <a:t>Daikibo Teams</a:t>
              </a:r>
            </a:p>
          </p:txBody>
        </p:sp>
        <p:sp>
          <p:nvSpPr>
            <p:cNvPr id="131" name="Right Arrow 130"/>
            <p:cNvSpPr/>
            <p:nvPr/>
          </p:nvSpPr>
          <p:spPr bwMode="auto">
            <a:xfrm>
              <a:off x="1404729" y="5086734"/>
              <a:ext cx="1897487" cy="434859"/>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0"/>
                </a:spcBef>
                <a:spcAft>
                  <a:spcPct val="0"/>
                </a:spcAft>
                <a:buClrTx/>
                <a:buSzTx/>
                <a:buNone/>
                <a:tabLst/>
              </a:pPr>
              <a:r>
                <a:rPr kumimoji="0" lang="en-US" sz="1200" b="0" i="1" u="none" strike="noStrike" cap="none" normalizeH="0" baseline="0" dirty="0" smtClean="0">
                  <a:ln>
                    <a:noFill/>
                  </a:ln>
                  <a:solidFill>
                    <a:schemeClr val="bg1"/>
                  </a:solidFill>
                  <a:effectLst/>
                  <a:latin typeface="Arial" charset="0"/>
                  <a:cs typeface="Arial" charset="0"/>
                </a:rPr>
                <a:t>Flow of work</a:t>
              </a:r>
            </a:p>
          </p:txBody>
        </p:sp>
      </p:grpSp>
    </p:spTree>
    <p:extLst>
      <p:ext uri="{BB962C8B-B14F-4D97-AF65-F5344CB8AC3E}">
        <p14:creationId xmlns:p14="http://schemas.microsoft.com/office/powerpoint/2010/main" val="10196861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and Definitions</a:t>
            </a:r>
            <a:endParaRPr lang="en-US" dirty="0"/>
          </a:p>
        </p:txBody>
      </p:sp>
      <p:sp>
        <p:nvSpPr>
          <p:cNvPr id="4" name="Slide Number Placeholder 3"/>
          <p:cNvSpPr>
            <a:spLocks noGrp="1"/>
          </p:cNvSpPr>
          <p:nvPr>
            <p:ph type="sldNum" sz="quarter" idx="10"/>
          </p:nvPr>
        </p:nvSpPr>
        <p:spPr>
          <a:xfrm>
            <a:off x="22225" y="6442075"/>
            <a:ext cx="517328" cy="457200"/>
          </a:xfrm>
          <a:prstGeom prst="rect">
            <a:avLst/>
          </a:prstGeom>
        </p:spPr>
        <p:txBody>
          <a:bodyPr/>
          <a:lstStyle/>
          <a:p>
            <a:pPr>
              <a:defRPr/>
            </a:pPr>
            <a:fld id="{A5C4D4E5-126E-4334-9713-357195374D04}" type="slidenum">
              <a:rPr lang="en-US" smtClean="0"/>
              <a:pPr>
                <a:defRPr/>
              </a:pPr>
              <a:t>60</a:t>
            </a:fld>
            <a:endParaRPr lang="en-US" dirty="0"/>
          </a:p>
        </p:txBody>
      </p:sp>
      <p:graphicFrame>
        <p:nvGraphicFramePr>
          <p:cNvPr id="5" name="Content Placeholder 5"/>
          <p:cNvGraphicFramePr>
            <a:graphicFrameLocks noGrp="1"/>
          </p:cNvGraphicFramePr>
          <p:nvPr>
            <p:ph idx="4294967295"/>
            <p:extLst>
              <p:ext uri="{D42A27DB-BD31-4B8C-83A1-F6EECF244321}">
                <p14:modId xmlns:p14="http://schemas.microsoft.com/office/powerpoint/2010/main" val="990559288"/>
              </p:ext>
            </p:extLst>
          </p:nvPr>
        </p:nvGraphicFramePr>
        <p:xfrm>
          <a:off x="266201" y="822960"/>
          <a:ext cx="8611599" cy="5454015"/>
        </p:xfrm>
        <a:graphic>
          <a:graphicData uri="http://schemas.openxmlformats.org/drawingml/2006/table">
            <a:tbl>
              <a:tblPr firstRow="1" bandRow="1">
                <a:tableStyleId>{912C8C85-51F0-491E-9774-3900AFEF0FD7}</a:tableStyleId>
              </a:tblPr>
              <a:tblGrid>
                <a:gridCol w="350860"/>
                <a:gridCol w="1352262"/>
                <a:gridCol w="122651"/>
                <a:gridCol w="6785826"/>
              </a:tblGrid>
              <a:tr h="247650">
                <a:tc>
                  <a:txBody>
                    <a:bodyPr/>
                    <a:lstStyle/>
                    <a:p>
                      <a:pPr algn="r"/>
                      <a:r>
                        <a:rPr lang="en-US" sz="1100" dirty="0" smtClean="0">
                          <a:latin typeface="Lucida Grande"/>
                        </a:rPr>
                        <a:t>#</a:t>
                      </a:r>
                      <a:endParaRPr lang="en-US" sz="1100" dirty="0">
                        <a:solidFill>
                          <a:schemeClr val="tx1"/>
                        </a:solidFill>
                        <a:latin typeface="Lucida Grande"/>
                      </a:endParaRPr>
                    </a:p>
                  </a:txBody>
                  <a:tcPr marL="47994" marR="47994" anchor="ctr"/>
                </a:tc>
                <a:tc>
                  <a:txBody>
                    <a:bodyPr/>
                    <a:lstStyle/>
                    <a:p>
                      <a:r>
                        <a:rPr lang="en-US" sz="1100" dirty="0" smtClean="0">
                          <a:latin typeface="Lucida Grande"/>
                        </a:rPr>
                        <a:t>Term</a:t>
                      </a:r>
                      <a:endParaRPr lang="en-US" sz="1100" dirty="0">
                        <a:solidFill>
                          <a:schemeClr val="tx1"/>
                        </a:solidFill>
                        <a:latin typeface="Lucida Grande"/>
                      </a:endParaRPr>
                    </a:p>
                  </a:txBody>
                  <a:tcPr marL="47994" marR="47994" anchor="ctr"/>
                </a:tc>
                <a:tc>
                  <a:txBody>
                    <a:bodyPr/>
                    <a:lstStyle/>
                    <a:p>
                      <a:endParaRPr lang="en-US" sz="1100" dirty="0">
                        <a:solidFill>
                          <a:schemeClr val="tx1"/>
                        </a:solidFill>
                        <a:latin typeface="Lucida Grande"/>
                      </a:endParaRPr>
                    </a:p>
                  </a:txBody>
                  <a:tcPr marL="47994" marR="47994" anchor="ctr"/>
                </a:tc>
                <a:tc>
                  <a:txBody>
                    <a:bodyPr/>
                    <a:lstStyle/>
                    <a:p>
                      <a:r>
                        <a:rPr lang="en-US" sz="1100" dirty="0" smtClean="0">
                          <a:latin typeface="Lucida Grande"/>
                        </a:rPr>
                        <a:t>Short Definition</a:t>
                      </a:r>
                      <a:endParaRPr lang="en-US" sz="1100" dirty="0">
                        <a:solidFill>
                          <a:schemeClr val="tx1"/>
                        </a:solidFill>
                        <a:latin typeface="Lucida Grande"/>
                      </a:endParaRPr>
                    </a:p>
                  </a:txBody>
                  <a:tcPr marL="47994" marR="47994" anchor="ctr"/>
                </a:tc>
              </a:tr>
              <a:tr h="370840">
                <a:tc>
                  <a:txBody>
                    <a:bodyPr/>
                    <a:lstStyle/>
                    <a:p>
                      <a:pPr algn="r"/>
                      <a:r>
                        <a:rPr lang="en-US" sz="1100" dirty="0" smtClean="0">
                          <a:latin typeface="Lucida Grande"/>
                        </a:rPr>
                        <a:t>1</a:t>
                      </a:r>
                      <a:endParaRPr lang="en-US" sz="1100" dirty="0">
                        <a:latin typeface="Lucida Grande"/>
                      </a:endParaRPr>
                    </a:p>
                  </a:txBody>
                  <a:tcPr marL="47994" marR="47994" anchor="ctr">
                    <a:solidFill>
                      <a:srgbClr val="FFFFFF"/>
                    </a:solidFill>
                  </a:tcPr>
                </a:tc>
                <a:tc>
                  <a:txBody>
                    <a:bodyPr/>
                    <a:lstStyle/>
                    <a:p>
                      <a:r>
                        <a:rPr lang="en-US" sz="1100" dirty="0" smtClean="0">
                          <a:latin typeface="Lucida Grande"/>
                        </a:rPr>
                        <a:t>Iteration</a:t>
                      </a:r>
                      <a:endParaRPr lang="en-US" sz="1100" b="1" dirty="0">
                        <a:solidFill>
                          <a:srgbClr val="3C3C3C"/>
                        </a:solidFill>
                        <a:latin typeface="Lucida Grande"/>
                      </a:endParaRPr>
                    </a:p>
                  </a:txBody>
                  <a:tcPr marL="47994" marR="47994" anchor="ctr">
                    <a:solidFill>
                      <a:srgbClr val="FFFFFF"/>
                    </a:solidFill>
                  </a:tcPr>
                </a:tc>
                <a:tc>
                  <a:txBody>
                    <a:bodyPr/>
                    <a:lstStyle/>
                    <a:p>
                      <a:endParaRPr lang="en-US" sz="1100" dirty="0">
                        <a:solidFill>
                          <a:srgbClr val="3C3C3C"/>
                        </a:solidFill>
                        <a:latin typeface="Lucida Grande"/>
                      </a:endParaRPr>
                    </a:p>
                  </a:txBody>
                  <a:tcPr marL="47994" marR="47994" anchor="ctr">
                    <a:solidFill>
                      <a:srgbClr val="FFFFFF"/>
                    </a:solidFill>
                  </a:tcPr>
                </a:tc>
                <a:tc>
                  <a:txBody>
                    <a:bodyPr/>
                    <a:lstStyle/>
                    <a:p>
                      <a:r>
                        <a:rPr lang="en-US" sz="1100" dirty="0" smtClean="0">
                          <a:latin typeface="Lucida Grande"/>
                        </a:rPr>
                        <a:t>A short timeframe,</a:t>
                      </a:r>
                      <a:r>
                        <a:rPr lang="en-US" sz="1100" baseline="0" dirty="0" smtClean="0">
                          <a:latin typeface="Lucida Grande"/>
                        </a:rPr>
                        <a:t> usually 2-4 weeks, wherein teams collaborate with product owners to develop working and valuable software. Usually performed in a series.</a:t>
                      </a:r>
                      <a:endParaRPr lang="en-US" sz="1100" dirty="0">
                        <a:solidFill>
                          <a:srgbClr val="3C3C3C"/>
                        </a:solidFill>
                        <a:latin typeface="Lucida Grande"/>
                      </a:endParaRPr>
                    </a:p>
                  </a:txBody>
                  <a:tcPr marL="47994" marR="47994" anchor="ctr">
                    <a:solidFill>
                      <a:srgbClr val="FFFFFF"/>
                    </a:solidFill>
                  </a:tcPr>
                </a:tc>
              </a:tr>
              <a:tr h="370840">
                <a:tc>
                  <a:txBody>
                    <a:bodyPr/>
                    <a:lstStyle/>
                    <a:p>
                      <a:pPr algn="r"/>
                      <a:r>
                        <a:rPr lang="en-US" sz="1100" dirty="0" smtClean="0">
                          <a:latin typeface="Lucida Grande"/>
                        </a:rPr>
                        <a:t>2</a:t>
                      </a:r>
                      <a:endParaRPr lang="en-US" sz="1100" dirty="0">
                        <a:latin typeface="Lucida Grande"/>
                      </a:endParaRPr>
                    </a:p>
                  </a:txBody>
                  <a:tcPr marL="47994" marR="47994" anchor="ctr">
                    <a:solidFill>
                      <a:srgbClr val="FFFFFF"/>
                    </a:solidFill>
                  </a:tcPr>
                </a:tc>
                <a:tc>
                  <a:txBody>
                    <a:bodyPr/>
                    <a:lstStyle/>
                    <a:p>
                      <a:r>
                        <a:rPr lang="en-US" sz="1100" dirty="0" smtClean="0">
                          <a:latin typeface="Lucida Grande"/>
                        </a:rPr>
                        <a:t>User Story</a:t>
                      </a:r>
                      <a:endParaRPr lang="en-US" sz="1100" b="1" dirty="0">
                        <a:solidFill>
                          <a:srgbClr val="3C3C3C"/>
                        </a:solidFill>
                        <a:latin typeface="Lucida Grande"/>
                      </a:endParaRPr>
                    </a:p>
                  </a:txBody>
                  <a:tcPr marL="47994" marR="47994" anchor="ctr">
                    <a:solidFill>
                      <a:srgbClr val="FFFFFF"/>
                    </a:solidFill>
                  </a:tcPr>
                </a:tc>
                <a:tc>
                  <a:txBody>
                    <a:bodyPr/>
                    <a:lstStyle/>
                    <a:p>
                      <a:endParaRPr lang="en-US" sz="1100" dirty="0">
                        <a:solidFill>
                          <a:srgbClr val="3C3C3C"/>
                        </a:solidFill>
                        <a:latin typeface="Lucida Grande"/>
                      </a:endParaRPr>
                    </a:p>
                  </a:txBody>
                  <a:tcPr marL="47994" marR="47994" anchor="ctr">
                    <a:solidFill>
                      <a:srgbClr val="FFFFFF"/>
                    </a:solidFill>
                  </a:tcPr>
                </a:tc>
                <a:tc>
                  <a:txBody>
                    <a:bodyPr/>
                    <a:lstStyle/>
                    <a:p>
                      <a:r>
                        <a:rPr lang="en-US" sz="1100" dirty="0" smtClean="0">
                          <a:latin typeface="Lucida Grande"/>
                        </a:rPr>
                        <a:t>Short,</a:t>
                      </a:r>
                      <a:r>
                        <a:rPr lang="en-US" sz="1100" baseline="0" dirty="0" smtClean="0">
                          <a:latin typeface="Lucida Grande"/>
                        </a:rPr>
                        <a:t> p</a:t>
                      </a:r>
                      <a:r>
                        <a:rPr lang="en-US" sz="1100" dirty="0" smtClean="0">
                          <a:latin typeface="Lucida Grande"/>
                        </a:rPr>
                        <a:t>lain language narratives of features, in business terms,</a:t>
                      </a:r>
                      <a:r>
                        <a:rPr lang="en-US" sz="1100" baseline="0" dirty="0" smtClean="0">
                          <a:latin typeface="Lucida Grande"/>
                        </a:rPr>
                        <a:t> from a particular point of view; each includes acceptance criteria. </a:t>
                      </a:r>
                      <a:endParaRPr lang="en-US" sz="1100" dirty="0">
                        <a:solidFill>
                          <a:srgbClr val="3C3C3C"/>
                        </a:solidFill>
                        <a:latin typeface="Lucida Grande"/>
                      </a:endParaRPr>
                    </a:p>
                  </a:txBody>
                  <a:tcPr marL="47994" marR="47994" anchor="ctr">
                    <a:solidFill>
                      <a:srgbClr val="FFFFFF"/>
                    </a:solidFill>
                  </a:tcPr>
                </a:tc>
              </a:tr>
              <a:tr h="256540">
                <a:tc>
                  <a:txBody>
                    <a:bodyPr/>
                    <a:lstStyle/>
                    <a:p>
                      <a:pPr algn="r"/>
                      <a:r>
                        <a:rPr lang="en-US" sz="1100" dirty="0" smtClean="0">
                          <a:latin typeface="Lucida Grande"/>
                        </a:rPr>
                        <a:t>3</a:t>
                      </a:r>
                      <a:endParaRPr lang="en-US" sz="1100" dirty="0">
                        <a:latin typeface="Lucida Grande"/>
                      </a:endParaRPr>
                    </a:p>
                  </a:txBody>
                  <a:tcPr marL="47994" marR="47994" anchor="ctr">
                    <a:solidFill>
                      <a:srgbClr val="FFFFFF"/>
                    </a:solidFill>
                  </a:tcPr>
                </a:tc>
                <a:tc>
                  <a:txBody>
                    <a:bodyPr/>
                    <a:lstStyle/>
                    <a:p>
                      <a:r>
                        <a:rPr lang="en-US" sz="1100" dirty="0" smtClean="0">
                          <a:latin typeface="Lucida Grande"/>
                        </a:rPr>
                        <a:t>Product</a:t>
                      </a:r>
                      <a:r>
                        <a:rPr lang="en-US" sz="1100" baseline="0" dirty="0" smtClean="0">
                          <a:latin typeface="Lucida Grande"/>
                        </a:rPr>
                        <a:t> Backlog</a:t>
                      </a:r>
                      <a:endParaRPr lang="en-US" sz="1100" b="1" dirty="0">
                        <a:solidFill>
                          <a:srgbClr val="3C3C3C"/>
                        </a:solidFill>
                        <a:latin typeface="Lucida Grande"/>
                      </a:endParaRPr>
                    </a:p>
                  </a:txBody>
                  <a:tcPr marL="47994" marR="47994" anchor="ctr">
                    <a:solidFill>
                      <a:srgbClr val="FFFFFF"/>
                    </a:solidFill>
                  </a:tcPr>
                </a:tc>
                <a:tc>
                  <a:txBody>
                    <a:bodyPr/>
                    <a:lstStyle/>
                    <a:p>
                      <a:endParaRPr lang="en-US" sz="1100" dirty="0">
                        <a:solidFill>
                          <a:srgbClr val="3C3C3C"/>
                        </a:solidFill>
                        <a:latin typeface="Lucida Grande"/>
                      </a:endParaRPr>
                    </a:p>
                  </a:txBody>
                  <a:tcPr marL="47994" marR="47994" anchor="ctr">
                    <a:solidFill>
                      <a:srgbClr val="FFFFFF"/>
                    </a:solidFill>
                  </a:tcPr>
                </a:tc>
                <a:tc>
                  <a:txBody>
                    <a:bodyPr/>
                    <a:lstStyle/>
                    <a:p>
                      <a:r>
                        <a:rPr lang="en-US" sz="1100" dirty="0" smtClean="0">
                          <a:latin typeface="Lucida Grande"/>
                        </a:rPr>
                        <a:t>List</a:t>
                      </a:r>
                      <a:r>
                        <a:rPr lang="en-US" sz="1100" baseline="0" dirty="0" smtClean="0">
                          <a:latin typeface="Lucida Grande"/>
                        </a:rPr>
                        <a:t> of user stories, ordered by business value and the scrum team’s effort estimate.</a:t>
                      </a:r>
                      <a:endParaRPr lang="en-US" sz="1100" dirty="0">
                        <a:solidFill>
                          <a:srgbClr val="3C3C3C"/>
                        </a:solidFill>
                        <a:latin typeface="Lucida Grande"/>
                      </a:endParaRPr>
                    </a:p>
                  </a:txBody>
                  <a:tcPr marL="47994" marR="47994" anchor="ctr">
                    <a:solidFill>
                      <a:srgbClr val="FFFFFF"/>
                    </a:solidFill>
                  </a:tcPr>
                </a:tc>
              </a:tr>
              <a:tr h="370840">
                <a:tc>
                  <a:txBody>
                    <a:bodyPr/>
                    <a:lstStyle/>
                    <a:p>
                      <a:pPr algn="r"/>
                      <a:r>
                        <a:rPr lang="en-US" sz="1100" dirty="0" smtClean="0">
                          <a:latin typeface="Lucida Grande"/>
                        </a:rPr>
                        <a:t>4</a:t>
                      </a:r>
                      <a:endParaRPr lang="en-US" sz="1100" dirty="0">
                        <a:latin typeface="Lucida Grande"/>
                      </a:endParaRPr>
                    </a:p>
                  </a:txBody>
                  <a:tcPr marL="47994" marR="47994" anchor="ctr">
                    <a:solidFill>
                      <a:srgbClr val="FFFFFF"/>
                    </a:solidFill>
                  </a:tcPr>
                </a:tc>
                <a:tc>
                  <a:txBody>
                    <a:bodyPr/>
                    <a:lstStyle/>
                    <a:p>
                      <a:r>
                        <a:rPr lang="en-US" sz="1100" dirty="0" smtClean="0">
                          <a:latin typeface="Lucida Grande"/>
                        </a:rPr>
                        <a:t>Product Owner</a:t>
                      </a:r>
                      <a:endParaRPr lang="en-US" sz="1100" b="1" dirty="0">
                        <a:solidFill>
                          <a:srgbClr val="3C3C3C"/>
                        </a:solidFill>
                        <a:latin typeface="Lucida Grande"/>
                      </a:endParaRPr>
                    </a:p>
                  </a:txBody>
                  <a:tcPr marL="47994" marR="47994" anchor="ctr">
                    <a:solidFill>
                      <a:srgbClr val="FFFFFF"/>
                    </a:solidFill>
                  </a:tcPr>
                </a:tc>
                <a:tc>
                  <a:txBody>
                    <a:bodyPr/>
                    <a:lstStyle/>
                    <a:p>
                      <a:endParaRPr lang="en-US" sz="1100" dirty="0">
                        <a:solidFill>
                          <a:srgbClr val="3C3C3C"/>
                        </a:solidFill>
                        <a:latin typeface="Lucida Grande"/>
                      </a:endParaRPr>
                    </a:p>
                  </a:txBody>
                  <a:tcPr marL="47994" marR="47994" anchor="ctr">
                    <a:solidFill>
                      <a:srgbClr val="FFFFFF"/>
                    </a:solidFill>
                  </a:tcPr>
                </a:tc>
                <a:tc>
                  <a:txBody>
                    <a:bodyPr/>
                    <a:lstStyle/>
                    <a:p>
                      <a:r>
                        <a:rPr lang="en-US" sz="1100" dirty="0" smtClean="0">
                          <a:latin typeface="Lucida Grande"/>
                        </a:rPr>
                        <a:t>A</a:t>
                      </a:r>
                      <a:r>
                        <a:rPr lang="en-US" sz="1100" baseline="0" dirty="0" smtClean="0">
                          <a:latin typeface="Lucida Grande"/>
                        </a:rPr>
                        <a:t>n individual, usually from the business, that provides or represents the voice of the customer. </a:t>
                      </a:r>
                      <a:r>
                        <a:rPr lang="en-US" sz="1100" dirty="0" smtClean="0">
                          <a:latin typeface="Lucida Grande"/>
                        </a:rPr>
                        <a:t>Owner of the product</a:t>
                      </a:r>
                      <a:r>
                        <a:rPr lang="en-US" sz="1100" baseline="0" dirty="0" smtClean="0">
                          <a:latin typeface="Lucida Grande"/>
                        </a:rPr>
                        <a:t> backlog. </a:t>
                      </a:r>
                      <a:endParaRPr lang="en-US" sz="1100" dirty="0">
                        <a:solidFill>
                          <a:srgbClr val="3C3C3C"/>
                        </a:solidFill>
                        <a:latin typeface="Lucida Grande"/>
                      </a:endParaRPr>
                    </a:p>
                  </a:txBody>
                  <a:tcPr marL="47994" marR="47994" anchor="ctr">
                    <a:solidFill>
                      <a:srgbClr val="FFFFFF"/>
                    </a:solidFill>
                  </a:tcPr>
                </a:tc>
              </a:tr>
              <a:tr h="370840">
                <a:tc>
                  <a:txBody>
                    <a:bodyPr/>
                    <a:lstStyle/>
                    <a:p>
                      <a:pPr algn="r"/>
                      <a:r>
                        <a:rPr lang="en-US" sz="1100" dirty="0" smtClean="0">
                          <a:latin typeface="Lucida Grande"/>
                        </a:rPr>
                        <a:t>5</a:t>
                      </a:r>
                      <a:endParaRPr lang="en-US" sz="1100" dirty="0">
                        <a:latin typeface="Lucida Grande"/>
                      </a:endParaRPr>
                    </a:p>
                  </a:txBody>
                  <a:tcPr marL="47994" marR="47994" anchor="ctr">
                    <a:solidFill>
                      <a:srgbClr val="FFFFFF"/>
                    </a:solidFill>
                  </a:tcPr>
                </a:tc>
                <a:tc>
                  <a:txBody>
                    <a:bodyPr/>
                    <a:lstStyle/>
                    <a:p>
                      <a:r>
                        <a:rPr lang="en-US" sz="1100" dirty="0" smtClean="0">
                          <a:latin typeface="Lucida Grande"/>
                        </a:rPr>
                        <a:t>Scrum Master</a:t>
                      </a:r>
                      <a:endParaRPr lang="en-US" sz="1100" b="1" dirty="0">
                        <a:solidFill>
                          <a:srgbClr val="3C3C3C"/>
                        </a:solidFill>
                        <a:latin typeface="Lucida Grande"/>
                      </a:endParaRPr>
                    </a:p>
                  </a:txBody>
                  <a:tcPr marL="47994" marR="47994" anchor="ctr">
                    <a:solidFill>
                      <a:srgbClr val="FFFFFF"/>
                    </a:solidFill>
                  </a:tcPr>
                </a:tc>
                <a:tc>
                  <a:txBody>
                    <a:bodyPr/>
                    <a:lstStyle/>
                    <a:p>
                      <a:endParaRPr lang="en-US" sz="1100" dirty="0">
                        <a:solidFill>
                          <a:srgbClr val="3C3C3C"/>
                        </a:solidFill>
                        <a:latin typeface="Lucida Grande"/>
                      </a:endParaRPr>
                    </a:p>
                  </a:txBody>
                  <a:tcPr marL="47994" marR="47994" anchor="ctr">
                    <a:solidFill>
                      <a:srgbClr val="FFFFFF"/>
                    </a:solidFill>
                  </a:tcPr>
                </a:tc>
                <a:tc>
                  <a:txBody>
                    <a:bodyPr/>
                    <a:lstStyle/>
                    <a:p>
                      <a:r>
                        <a:rPr lang="en-US" sz="1100" dirty="0" smtClean="0">
                          <a:latin typeface="Lucida Grande"/>
                        </a:rPr>
                        <a:t>An</a:t>
                      </a:r>
                      <a:r>
                        <a:rPr lang="en-US" sz="1100" baseline="0" dirty="0" smtClean="0">
                          <a:latin typeface="Lucida Grande"/>
                        </a:rPr>
                        <a:t> individual </a:t>
                      </a:r>
                      <a:r>
                        <a:rPr lang="en-US" sz="1100" dirty="0" smtClean="0">
                          <a:latin typeface="Lucida Grande"/>
                        </a:rPr>
                        <a:t>that has responsibilities to facilitate the daily scrum meeting, facilitate story point/effort estimation, monitor team progress</a:t>
                      </a:r>
                      <a:r>
                        <a:rPr lang="en-US" sz="1100" baseline="0" dirty="0" smtClean="0">
                          <a:latin typeface="Lucida Grande"/>
                        </a:rPr>
                        <a:t> against their committed goal, guide the team on agile process, and </a:t>
                      </a:r>
                      <a:r>
                        <a:rPr lang="en-US" sz="1100" dirty="0" smtClean="0">
                          <a:latin typeface="Lucida Grande"/>
                        </a:rPr>
                        <a:t>assist the product owner in ordering</a:t>
                      </a:r>
                      <a:r>
                        <a:rPr lang="en-US" sz="1100" baseline="0" dirty="0" smtClean="0">
                          <a:latin typeface="Lucida Grande"/>
                        </a:rPr>
                        <a:t> the product backlog.</a:t>
                      </a:r>
                      <a:r>
                        <a:rPr lang="en-US" sz="1100" dirty="0" smtClean="0">
                          <a:latin typeface="Lucida Grande"/>
                        </a:rPr>
                        <a:t> </a:t>
                      </a:r>
                      <a:endParaRPr lang="en-US" sz="1100" dirty="0">
                        <a:solidFill>
                          <a:srgbClr val="3C3C3C"/>
                        </a:solidFill>
                        <a:latin typeface="Lucida Grande"/>
                      </a:endParaRPr>
                    </a:p>
                  </a:txBody>
                  <a:tcPr marL="47994" marR="47994" anchor="ctr">
                    <a:solidFill>
                      <a:srgbClr val="FFFFFF"/>
                    </a:solidFill>
                  </a:tcPr>
                </a:tc>
              </a:tr>
              <a:tr h="370840">
                <a:tc>
                  <a:txBody>
                    <a:bodyPr/>
                    <a:lstStyle/>
                    <a:p>
                      <a:pPr algn="r"/>
                      <a:r>
                        <a:rPr lang="en-US" sz="1100" dirty="0" smtClean="0">
                          <a:latin typeface="Lucida Grande"/>
                        </a:rPr>
                        <a:t>6</a:t>
                      </a:r>
                      <a:endParaRPr lang="en-US" sz="1100" dirty="0">
                        <a:latin typeface="Lucida Grande"/>
                      </a:endParaRPr>
                    </a:p>
                  </a:txBody>
                  <a:tcPr marL="47994" marR="47994" anchor="ctr">
                    <a:solidFill>
                      <a:srgbClr val="FFFFFF"/>
                    </a:solidFill>
                  </a:tcPr>
                </a:tc>
                <a:tc>
                  <a:txBody>
                    <a:bodyPr/>
                    <a:lstStyle/>
                    <a:p>
                      <a:r>
                        <a:rPr lang="en-US" sz="1100" dirty="0" smtClean="0">
                          <a:latin typeface="Lucida Grande"/>
                        </a:rPr>
                        <a:t>Iteration Backlog</a:t>
                      </a:r>
                      <a:endParaRPr lang="en-US" sz="1100" b="1" dirty="0">
                        <a:solidFill>
                          <a:srgbClr val="3C3C3C"/>
                        </a:solidFill>
                        <a:latin typeface="Lucida Grande"/>
                      </a:endParaRPr>
                    </a:p>
                  </a:txBody>
                  <a:tcPr marL="47994" marR="47994" anchor="ctr">
                    <a:solidFill>
                      <a:srgbClr val="FFFFFF"/>
                    </a:solidFill>
                  </a:tcPr>
                </a:tc>
                <a:tc>
                  <a:txBody>
                    <a:bodyPr/>
                    <a:lstStyle/>
                    <a:p>
                      <a:endParaRPr lang="en-US" sz="1100" dirty="0">
                        <a:solidFill>
                          <a:srgbClr val="3C3C3C"/>
                        </a:solidFill>
                        <a:latin typeface="Lucida Grande"/>
                      </a:endParaRPr>
                    </a:p>
                  </a:txBody>
                  <a:tcPr marL="47994" marR="47994" anchor="ctr">
                    <a:solidFill>
                      <a:srgbClr val="FFFFFF"/>
                    </a:solidFill>
                  </a:tcPr>
                </a:tc>
                <a:tc>
                  <a:txBody>
                    <a:bodyPr/>
                    <a:lstStyle/>
                    <a:p>
                      <a:r>
                        <a:rPr lang="en-US" sz="1100" dirty="0" smtClean="0">
                          <a:latin typeface="Lucida Grande"/>
                        </a:rPr>
                        <a:t>List of stories</a:t>
                      </a:r>
                      <a:r>
                        <a:rPr lang="en-US" sz="1100" baseline="0" dirty="0" smtClean="0">
                          <a:latin typeface="Lucida Grande"/>
                        </a:rPr>
                        <a:t> that the scrum team is working on in a Iteration.</a:t>
                      </a:r>
                      <a:endParaRPr lang="en-US" sz="1100" dirty="0">
                        <a:solidFill>
                          <a:srgbClr val="3C3C3C"/>
                        </a:solidFill>
                        <a:latin typeface="Lucida Grande"/>
                      </a:endParaRPr>
                    </a:p>
                  </a:txBody>
                  <a:tcPr marL="47994" marR="47994" anchor="ctr">
                    <a:solidFill>
                      <a:srgbClr val="FFFFFF"/>
                    </a:solidFill>
                  </a:tcPr>
                </a:tc>
              </a:tr>
              <a:tr h="370840">
                <a:tc>
                  <a:txBody>
                    <a:bodyPr/>
                    <a:lstStyle/>
                    <a:p>
                      <a:pPr algn="r"/>
                      <a:r>
                        <a:rPr lang="en-US" sz="1100" dirty="0" smtClean="0">
                          <a:latin typeface="Lucida Grande"/>
                        </a:rPr>
                        <a:t>7</a:t>
                      </a:r>
                      <a:endParaRPr lang="en-US" sz="1100" dirty="0">
                        <a:latin typeface="Lucida Grande"/>
                      </a:endParaRPr>
                    </a:p>
                  </a:txBody>
                  <a:tcPr marL="47994" marR="47994" anchor="ctr">
                    <a:solidFill>
                      <a:srgbClr val="FFFFFF"/>
                    </a:solidFill>
                  </a:tcPr>
                </a:tc>
                <a:tc>
                  <a:txBody>
                    <a:bodyPr/>
                    <a:lstStyle/>
                    <a:p>
                      <a:r>
                        <a:rPr lang="en-US" sz="1100" dirty="0" smtClean="0">
                          <a:latin typeface="Lucida Grande"/>
                        </a:rPr>
                        <a:t>Daily Standup</a:t>
                      </a:r>
                      <a:endParaRPr lang="en-US" sz="1100" b="1" dirty="0">
                        <a:solidFill>
                          <a:srgbClr val="3C3C3C"/>
                        </a:solidFill>
                        <a:latin typeface="Lucida Grande"/>
                      </a:endParaRPr>
                    </a:p>
                  </a:txBody>
                  <a:tcPr marL="47994" marR="47994" anchor="ctr">
                    <a:solidFill>
                      <a:srgbClr val="FFFFFF"/>
                    </a:solidFill>
                  </a:tcPr>
                </a:tc>
                <a:tc>
                  <a:txBody>
                    <a:bodyPr/>
                    <a:lstStyle/>
                    <a:p>
                      <a:endParaRPr lang="en-US" sz="1100" dirty="0">
                        <a:solidFill>
                          <a:srgbClr val="3C3C3C"/>
                        </a:solidFill>
                        <a:latin typeface="Lucida Grande"/>
                      </a:endParaRPr>
                    </a:p>
                  </a:txBody>
                  <a:tcPr marL="47994" marR="47994" anchor="ctr">
                    <a:solidFill>
                      <a:srgbClr val="FFFFFF"/>
                    </a:solidFill>
                  </a:tcPr>
                </a:tc>
                <a:tc>
                  <a:txBody>
                    <a:bodyPr/>
                    <a:lstStyle/>
                    <a:p>
                      <a:r>
                        <a:rPr lang="en-US" sz="1100" dirty="0" smtClean="0">
                          <a:latin typeface="Lucida Grande"/>
                        </a:rPr>
                        <a:t>15 min daily meeting where scrum team members briefly describe what</a:t>
                      </a:r>
                      <a:r>
                        <a:rPr lang="en-US" sz="1100" baseline="0" dirty="0" smtClean="0">
                          <a:latin typeface="Lucida Grande"/>
                        </a:rPr>
                        <a:t> they accomplished yesterday, plan to accomplish today, and any impediments they encountered or expect to encounter today.</a:t>
                      </a:r>
                      <a:endParaRPr lang="en-US" sz="1100" dirty="0">
                        <a:solidFill>
                          <a:srgbClr val="3C3C3C"/>
                        </a:solidFill>
                        <a:latin typeface="Lucida Grande"/>
                      </a:endParaRPr>
                    </a:p>
                  </a:txBody>
                  <a:tcPr marL="47994" marR="47994" anchor="ctr">
                    <a:solidFill>
                      <a:srgbClr val="FFFFFF"/>
                    </a:solidFill>
                  </a:tcPr>
                </a:tc>
              </a:tr>
              <a:tr h="268605">
                <a:tc>
                  <a:txBody>
                    <a:bodyPr/>
                    <a:lstStyle/>
                    <a:p>
                      <a:pPr algn="r"/>
                      <a:r>
                        <a:rPr lang="en-US" sz="1100" dirty="0" smtClean="0">
                          <a:latin typeface="Lucida Grande"/>
                        </a:rPr>
                        <a:t>8</a:t>
                      </a:r>
                      <a:endParaRPr lang="en-US" sz="1100" dirty="0">
                        <a:latin typeface="Lucida Grande"/>
                      </a:endParaRPr>
                    </a:p>
                  </a:txBody>
                  <a:tcPr marL="47994" marR="47994" anchor="ctr">
                    <a:solidFill>
                      <a:srgbClr val="FFFFFF"/>
                    </a:solidFill>
                  </a:tcPr>
                </a:tc>
                <a:tc>
                  <a:txBody>
                    <a:bodyPr/>
                    <a:lstStyle/>
                    <a:p>
                      <a:r>
                        <a:rPr lang="en-US" sz="1100" dirty="0" smtClean="0">
                          <a:latin typeface="Lucida Grande"/>
                        </a:rPr>
                        <a:t>Scrum of Scrums</a:t>
                      </a:r>
                      <a:endParaRPr lang="en-US" sz="1100" b="1" dirty="0">
                        <a:solidFill>
                          <a:srgbClr val="3C3C3C"/>
                        </a:solidFill>
                        <a:latin typeface="Lucida Grande"/>
                      </a:endParaRPr>
                    </a:p>
                  </a:txBody>
                  <a:tcPr marL="47994" marR="47994" anchor="ctr">
                    <a:solidFill>
                      <a:srgbClr val="FFFFFF"/>
                    </a:solidFill>
                  </a:tcPr>
                </a:tc>
                <a:tc>
                  <a:txBody>
                    <a:bodyPr/>
                    <a:lstStyle/>
                    <a:p>
                      <a:endParaRPr lang="en-US" sz="1100" dirty="0">
                        <a:solidFill>
                          <a:srgbClr val="3C3C3C"/>
                        </a:solidFill>
                        <a:latin typeface="Lucida Grande"/>
                      </a:endParaRPr>
                    </a:p>
                  </a:txBody>
                  <a:tcPr marL="47994" marR="47994" anchor="ctr">
                    <a:solidFill>
                      <a:srgbClr val="FFFFFF"/>
                    </a:solidFill>
                  </a:tcPr>
                </a:tc>
                <a:tc>
                  <a:txBody>
                    <a:bodyPr/>
                    <a:lstStyle/>
                    <a:p>
                      <a:r>
                        <a:rPr lang="en-US" sz="1100" dirty="0" smtClean="0">
                          <a:latin typeface="Lucida Grande"/>
                        </a:rPr>
                        <a:t>15 min daily meeting where product</a:t>
                      </a:r>
                      <a:r>
                        <a:rPr lang="en-US" sz="1100" baseline="0" dirty="0" smtClean="0">
                          <a:latin typeface="Lucida Grande"/>
                        </a:rPr>
                        <a:t> owners and scrum masters discuss impediments and cross team dependencies.</a:t>
                      </a:r>
                      <a:endParaRPr lang="en-US" sz="1100" dirty="0">
                        <a:solidFill>
                          <a:srgbClr val="3C3C3C"/>
                        </a:solidFill>
                        <a:latin typeface="Lucida Grande"/>
                      </a:endParaRPr>
                    </a:p>
                  </a:txBody>
                  <a:tcPr marL="47994" marR="47994" anchor="ctr">
                    <a:solidFill>
                      <a:srgbClr val="FFFFFF"/>
                    </a:solidFill>
                  </a:tcPr>
                </a:tc>
              </a:tr>
              <a:tr h="268605">
                <a:tc>
                  <a:txBody>
                    <a:bodyPr/>
                    <a:lstStyle/>
                    <a:p>
                      <a:pPr algn="r"/>
                      <a:r>
                        <a:rPr lang="en-US" sz="1100" dirty="0" smtClean="0">
                          <a:latin typeface="Lucida Grande"/>
                        </a:rPr>
                        <a:t>9</a:t>
                      </a:r>
                      <a:endParaRPr lang="en-US" sz="1100" dirty="0">
                        <a:latin typeface="Lucida Grande"/>
                      </a:endParaRPr>
                    </a:p>
                  </a:txBody>
                  <a:tcPr marL="47994" marR="47994" anchor="ctr">
                    <a:solidFill>
                      <a:srgbClr val="FFFFFF"/>
                    </a:solidFill>
                  </a:tcPr>
                </a:tc>
                <a:tc>
                  <a:txBody>
                    <a:bodyPr/>
                    <a:lstStyle/>
                    <a:p>
                      <a:r>
                        <a:rPr lang="en-US" sz="1100" dirty="0" smtClean="0">
                          <a:latin typeface="Lucida Grande"/>
                        </a:rPr>
                        <a:t>Story Points</a:t>
                      </a:r>
                      <a:endParaRPr lang="en-US" sz="1100" b="1" dirty="0">
                        <a:solidFill>
                          <a:srgbClr val="3C3C3C"/>
                        </a:solidFill>
                        <a:latin typeface="Lucida Grande"/>
                      </a:endParaRPr>
                    </a:p>
                  </a:txBody>
                  <a:tcPr marL="47994" marR="47994" anchor="ctr">
                    <a:solidFill>
                      <a:srgbClr val="FFFFFF"/>
                    </a:solidFill>
                  </a:tcPr>
                </a:tc>
                <a:tc>
                  <a:txBody>
                    <a:bodyPr/>
                    <a:lstStyle/>
                    <a:p>
                      <a:endParaRPr lang="en-US" sz="1100" dirty="0">
                        <a:solidFill>
                          <a:srgbClr val="3C3C3C"/>
                        </a:solidFill>
                        <a:latin typeface="Lucida Grande"/>
                      </a:endParaRPr>
                    </a:p>
                  </a:txBody>
                  <a:tcPr marL="47994" marR="47994" anchor="ctr">
                    <a:solidFill>
                      <a:srgbClr val="FFFFFF"/>
                    </a:solidFill>
                  </a:tcPr>
                </a:tc>
                <a:tc>
                  <a:txBody>
                    <a:bodyPr/>
                    <a:lstStyle/>
                    <a:p>
                      <a:r>
                        <a:rPr lang="en-US" sz="1100" dirty="0" smtClean="0">
                          <a:latin typeface="Lucida Grande"/>
                        </a:rPr>
                        <a:t>Estimated</a:t>
                      </a:r>
                      <a:r>
                        <a:rPr lang="en-US" sz="1100" baseline="0" dirty="0" smtClean="0">
                          <a:latin typeface="Lucida Grande"/>
                        </a:rPr>
                        <a:t> effort assigned to a user story by developers and testers</a:t>
                      </a:r>
                      <a:endParaRPr lang="en-US" sz="1100" dirty="0">
                        <a:solidFill>
                          <a:srgbClr val="3C3C3C"/>
                        </a:solidFill>
                        <a:latin typeface="Lucida Grande"/>
                      </a:endParaRPr>
                    </a:p>
                  </a:txBody>
                  <a:tcPr marL="47994" marR="47994" anchor="ctr">
                    <a:solidFill>
                      <a:srgbClr val="FFFFFF"/>
                    </a:solidFill>
                  </a:tcPr>
                </a:tc>
              </a:tr>
              <a:tr h="288290">
                <a:tc>
                  <a:txBody>
                    <a:bodyPr/>
                    <a:lstStyle/>
                    <a:p>
                      <a:pPr algn="r"/>
                      <a:r>
                        <a:rPr lang="en-US" sz="1100" dirty="0" smtClean="0">
                          <a:latin typeface="Lucida Grande"/>
                        </a:rPr>
                        <a:t>10</a:t>
                      </a:r>
                      <a:endParaRPr lang="en-US" sz="1100" dirty="0">
                        <a:latin typeface="Lucida Grande"/>
                      </a:endParaRPr>
                    </a:p>
                  </a:txBody>
                  <a:tcPr marL="47994" marR="47994" anchor="ctr">
                    <a:solidFill>
                      <a:srgbClr val="FFFFFF"/>
                    </a:solidFill>
                  </a:tcPr>
                </a:tc>
                <a:tc>
                  <a:txBody>
                    <a:bodyPr/>
                    <a:lstStyle/>
                    <a:p>
                      <a:r>
                        <a:rPr lang="en-US" sz="1100" dirty="0" smtClean="0">
                          <a:latin typeface="Lucida Grande"/>
                        </a:rPr>
                        <a:t>Velocity</a:t>
                      </a:r>
                      <a:endParaRPr lang="en-US" sz="1100" b="1" dirty="0">
                        <a:solidFill>
                          <a:srgbClr val="3C3C3C"/>
                        </a:solidFill>
                        <a:latin typeface="Lucida Grande"/>
                      </a:endParaRPr>
                    </a:p>
                  </a:txBody>
                  <a:tcPr marL="47994" marR="47994" anchor="ctr">
                    <a:solidFill>
                      <a:srgbClr val="FFFFFF"/>
                    </a:solidFill>
                  </a:tcPr>
                </a:tc>
                <a:tc>
                  <a:txBody>
                    <a:bodyPr/>
                    <a:lstStyle/>
                    <a:p>
                      <a:endParaRPr lang="en-US" sz="1100" dirty="0">
                        <a:solidFill>
                          <a:srgbClr val="3C3C3C"/>
                        </a:solidFill>
                        <a:latin typeface="Lucida Grande"/>
                      </a:endParaRPr>
                    </a:p>
                  </a:txBody>
                  <a:tcPr marL="47994" marR="47994" anchor="ctr">
                    <a:solidFill>
                      <a:srgbClr val="FFFFFF"/>
                    </a:solidFill>
                  </a:tcPr>
                </a:tc>
                <a:tc>
                  <a:txBody>
                    <a:bodyPr/>
                    <a:lstStyle/>
                    <a:p>
                      <a:r>
                        <a:rPr lang="en-US" sz="1100" dirty="0" smtClean="0">
                          <a:latin typeface="Lucida Grande"/>
                        </a:rPr>
                        <a:t>Number of story points that a scrum team can complete in a given Iteration</a:t>
                      </a:r>
                      <a:endParaRPr lang="en-US" sz="1100" dirty="0">
                        <a:solidFill>
                          <a:srgbClr val="3C3C3C"/>
                        </a:solidFill>
                        <a:latin typeface="Lucida Grande"/>
                      </a:endParaRPr>
                    </a:p>
                  </a:txBody>
                  <a:tcPr marL="47994" marR="47994" anchor="ctr">
                    <a:solidFill>
                      <a:srgbClr val="FFFFFF"/>
                    </a:solidFill>
                  </a:tcPr>
                </a:tc>
              </a:tr>
              <a:tr h="370840">
                <a:tc>
                  <a:txBody>
                    <a:bodyPr/>
                    <a:lstStyle/>
                    <a:p>
                      <a:pPr algn="r"/>
                      <a:r>
                        <a:rPr lang="en-US" sz="1100" dirty="0" smtClean="0">
                          <a:latin typeface="Lucida Grande"/>
                        </a:rPr>
                        <a:t>11</a:t>
                      </a:r>
                      <a:endParaRPr lang="en-US" sz="1100" dirty="0">
                        <a:latin typeface="Lucida Grande"/>
                      </a:endParaRPr>
                    </a:p>
                  </a:txBody>
                  <a:tcPr marL="47994" marR="47994" anchor="ctr">
                    <a:solidFill>
                      <a:srgbClr val="FFFFFF"/>
                    </a:solidFill>
                  </a:tcPr>
                </a:tc>
                <a:tc>
                  <a:txBody>
                    <a:bodyPr/>
                    <a:lstStyle/>
                    <a:p>
                      <a:r>
                        <a:rPr lang="en-US" sz="1100" dirty="0" smtClean="0">
                          <a:latin typeface="Lucida Grande"/>
                        </a:rPr>
                        <a:t>Burndown chart</a:t>
                      </a:r>
                      <a:endParaRPr lang="en-US" sz="1100" b="1" dirty="0">
                        <a:solidFill>
                          <a:srgbClr val="3C3C3C"/>
                        </a:solidFill>
                        <a:latin typeface="Lucida Grande"/>
                      </a:endParaRPr>
                    </a:p>
                  </a:txBody>
                  <a:tcPr marL="47994" marR="47994" anchor="ctr">
                    <a:solidFill>
                      <a:srgbClr val="FFFFFF"/>
                    </a:solidFill>
                  </a:tcPr>
                </a:tc>
                <a:tc>
                  <a:txBody>
                    <a:bodyPr/>
                    <a:lstStyle/>
                    <a:p>
                      <a:endParaRPr lang="en-US" sz="1100" dirty="0">
                        <a:solidFill>
                          <a:srgbClr val="3C3C3C"/>
                        </a:solidFill>
                        <a:latin typeface="Lucida Grande"/>
                      </a:endParaRPr>
                    </a:p>
                  </a:txBody>
                  <a:tcPr marL="47994" marR="47994" anchor="ctr">
                    <a:solidFill>
                      <a:srgbClr val="FFFFFF"/>
                    </a:solidFill>
                  </a:tcPr>
                </a:tc>
                <a:tc>
                  <a:txBody>
                    <a:bodyPr/>
                    <a:lstStyle/>
                    <a:p>
                      <a:r>
                        <a:rPr lang="en-US" sz="1100" dirty="0" smtClean="0">
                          <a:latin typeface="Lucida Grande"/>
                        </a:rPr>
                        <a:t>The primary</a:t>
                      </a:r>
                      <a:r>
                        <a:rPr lang="en-US" sz="1100" baseline="0" dirty="0" smtClean="0">
                          <a:latin typeface="Lucida Grande"/>
                        </a:rPr>
                        <a:t> report, produced daily, that shows the progress of the team against the committed goal for a given Iteration.</a:t>
                      </a:r>
                      <a:endParaRPr lang="en-US" sz="1100" dirty="0">
                        <a:solidFill>
                          <a:srgbClr val="3C3C3C"/>
                        </a:solidFill>
                        <a:latin typeface="Lucida Grande"/>
                      </a:endParaRPr>
                    </a:p>
                  </a:txBody>
                  <a:tcPr marL="47994" marR="47994" anchor="ctr">
                    <a:solidFill>
                      <a:srgbClr val="FFFFFF"/>
                    </a:solidFill>
                  </a:tcPr>
                </a:tc>
              </a:tr>
              <a:tr h="370840">
                <a:tc>
                  <a:txBody>
                    <a:bodyPr/>
                    <a:lstStyle/>
                    <a:p>
                      <a:pPr algn="r"/>
                      <a:r>
                        <a:rPr lang="en-US" sz="1100" dirty="0" smtClean="0">
                          <a:latin typeface="Lucida Grande"/>
                        </a:rPr>
                        <a:t>12</a:t>
                      </a:r>
                      <a:endParaRPr lang="en-US" sz="1100" dirty="0">
                        <a:latin typeface="Lucida Grande"/>
                      </a:endParaRPr>
                    </a:p>
                  </a:txBody>
                  <a:tcPr marL="47994" marR="47994" anchor="ctr">
                    <a:solidFill>
                      <a:srgbClr val="FFFFFF"/>
                    </a:solidFill>
                  </a:tcPr>
                </a:tc>
                <a:tc>
                  <a:txBody>
                    <a:bodyPr/>
                    <a:lstStyle/>
                    <a:p>
                      <a:r>
                        <a:rPr lang="en-US" sz="1100" dirty="0" smtClean="0">
                          <a:latin typeface="Lucida Grande"/>
                        </a:rPr>
                        <a:t>Iteration Review </a:t>
                      </a:r>
                      <a:endParaRPr lang="en-US" sz="1100" b="1" dirty="0">
                        <a:solidFill>
                          <a:srgbClr val="3C3C3C"/>
                        </a:solidFill>
                        <a:latin typeface="Lucida Grande"/>
                      </a:endParaRPr>
                    </a:p>
                  </a:txBody>
                  <a:tcPr marL="47994" marR="47994" anchor="ctr">
                    <a:solidFill>
                      <a:srgbClr val="FFFFFF"/>
                    </a:solidFill>
                  </a:tcPr>
                </a:tc>
                <a:tc>
                  <a:txBody>
                    <a:bodyPr/>
                    <a:lstStyle/>
                    <a:p>
                      <a:endParaRPr lang="en-US" sz="1100" dirty="0">
                        <a:solidFill>
                          <a:srgbClr val="3C3C3C"/>
                        </a:solidFill>
                        <a:latin typeface="Lucida Grande"/>
                      </a:endParaRPr>
                    </a:p>
                  </a:txBody>
                  <a:tcPr marL="47994" marR="47994" anchor="ctr">
                    <a:solidFill>
                      <a:srgbClr val="FFFFFF"/>
                    </a:solidFill>
                  </a:tcPr>
                </a:tc>
                <a:tc>
                  <a:txBody>
                    <a:bodyPr/>
                    <a:lstStyle/>
                    <a:p>
                      <a:r>
                        <a:rPr lang="en-US" sz="1100" dirty="0" smtClean="0">
                          <a:latin typeface="Lucida Grande"/>
                        </a:rPr>
                        <a:t>On</a:t>
                      </a:r>
                      <a:r>
                        <a:rPr lang="en-US" sz="1100" baseline="0" dirty="0" smtClean="0">
                          <a:latin typeface="Lucida Grande"/>
                        </a:rPr>
                        <a:t> the last day of a Iteration, the entire project attends as the team demonstrates the functionality that was built during the Iteration. Also known as “the demo”.</a:t>
                      </a:r>
                      <a:endParaRPr lang="en-US" sz="1100" dirty="0">
                        <a:solidFill>
                          <a:srgbClr val="3C3C3C"/>
                        </a:solidFill>
                        <a:latin typeface="Lucida Grande"/>
                      </a:endParaRPr>
                    </a:p>
                  </a:txBody>
                  <a:tcPr marL="47994" marR="47994" anchor="ctr">
                    <a:solidFill>
                      <a:srgbClr val="FFFFFF"/>
                    </a:solidFill>
                  </a:tcPr>
                </a:tc>
              </a:tr>
              <a:tr h="370840">
                <a:tc>
                  <a:txBody>
                    <a:bodyPr/>
                    <a:lstStyle/>
                    <a:p>
                      <a:pPr algn="r"/>
                      <a:r>
                        <a:rPr lang="en-US" sz="1100" dirty="0" smtClean="0">
                          <a:latin typeface="Lucida Grande"/>
                        </a:rPr>
                        <a:t>13</a:t>
                      </a:r>
                      <a:endParaRPr lang="en-US" sz="1100" dirty="0">
                        <a:latin typeface="Lucida Grande"/>
                      </a:endParaRPr>
                    </a:p>
                  </a:txBody>
                  <a:tcPr marL="47994" marR="47994" anchor="ctr">
                    <a:solidFill>
                      <a:srgbClr val="FFFFFF"/>
                    </a:solidFill>
                  </a:tcPr>
                </a:tc>
                <a:tc>
                  <a:txBody>
                    <a:bodyPr/>
                    <a:lstStyle/>
                    <a:p>
                      <a:r>
                        <a:rPr lang="en-US" sz="1100" dirty="0" smtClean="0">
                          <a:latin typeface="Lucida Grande"/>
                        </a:rPr>
                        <a:t>Retrospective</a:t>
                      </a:r>
                      <a:endParaRPr lang="en-US" sz="1100" b="1" dirty="0">
                        <a:solidFill>
                          <a:srgbClr val="3C3C3C"/>
                        </a:solidFill>
                        <a:latin typeface="Lucida Grande"/>
                      </a:endParaRPr>
                    </a:p>
                  </a:txBody>
                  <a:tcPr marL="47994" marR="47994" anchor="ctr">
                    <a:solidFill>
                      <a:srgbClr val="FFFFFF"/>
                    </a:solidFill>
                  </a:tcPr>
                </a:tc>
                <a:tc>
                  <a:txBody>
                    <a:bodyPr/>
                    <a:lstStyle/>
                    <a:p>
                      <a:endParaRPr lang="en-US" sz="1100" dirty="0">
                        <a:solidFill>
                          <a:srgbClr val="3C3C3C"/>
                        </a:solidFill>
                        <a:latin typeface="Lucida Grande"/>
                      </a:endParaRPr>
                    </a:p>
                  </a:txBody>
                  <a:tcPr marL="47994" marR="47994" anchor="ctr">
                    <a:solidFill>
                      <a:srgbClr val="FFFFFF"/>
                    </a:solidFill>
                  </a:tcPr>
                </a:tc>
                <a:tc>
                  <a:txBody>
                    <a:bodyPr/>
                    <a:lstStyle/>
                    <a:p>
                      <a:r>
                        <a:rPr lang="en-US" sz="1100" dirty="0" smtClean="0">
                          <a:latin typeface="Lucida Grande"/>
                        </a:rPr>
                        <a:t>On</a:t>
                      </a:r>
                      <a:r>
                        <a:rPr lang="en-US" sz="1100" baseline="0" dirty="0" smtClean="0">
                          <a:latin typeface="Lucida Grande"/>
                        </a:rPr>
                        <a:t> the last day of a Iteration, each team discusses what worked, what didn’t work, and what they need to do better in the next Iteration.</a:t>
                      </a:r>
                      <a:endParaRPr lang="en-US" sz="1100" dirty="0">
                        <a:solidFill>
                          <a:srgbClr val="3C3C3C"/>
                        </a:solidFill>
                        <a:latin typeface="Lucida Grande"/>
                      </a:endParaRPr>
                    </a:p>
                  </a:txBody>
                  <a:tcPr marL="47994" marR="47994" anchor="ctr">
                    <a:solidFill>
                      <a:srgbClr val="FFFFFF"/>
                    </a:solidFill>
                  </a:tcPr>
                </a:tc>
              </a:tr>
            </a:tbl>
          </a:graphicData>
        </a:graphic>
      </p:graphicFrame>
    </p:spTree>
    <p:extLst>
      <p:ext uri="{BB962C8B-B14F-4D97-AF65-F5344CB8AC3E}">
        <p14:creationId xmlns:p14="http://schemas.microsoft.com/office/powerpoint/2010/main" val="3295191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Practices used by Daikibo</a:t>
            </a:r>
          </a:p>
        </p:txBody>
      </p:sp>
      <p:sp>
        <p:nvSpPr>
          <p:cNvPr id="4" name="Slide Number Placeholder 3"/>
          <p:cNvSpPr>
            <a:spLocks noGrp="1"/>
          </p:cNvSpPr>
          <p:nvPr>
            <p:ph type="sldNum" sz="quarter" idx="10"/>
          </p:nvPr>
        </p:nvSpPr>
        <p:spPr>
          <a:xfrm>
            <a:off x="22224" y="6442075"/>
            <a:ext cx="517327" cy="457200"/>
          </a:xfrm>
          <a:prstGeom prst="rect">
            <a:avLst/>
          </a:prstGeom>
        </p:spPr>
        <p:txBody>
          <a:bodyPr/>
          <a:lstStyle/>
          <a:p>
            <a:fld id="{3D4F275F-2261-41A4-924D-D87C36E20C1B}" type="slidenum">
              <a:rPr lang="en-US"/>
              <a:pPr/>
              <a:t>61</a:t>
            </a:fld>
            <a:endParaRPr lang="en-US" dirty="0"/>
          </a:p>
        </p:txBody>
      </p:sp>
      <p:grpSp>
        <p:nvGrpSpPr>
          <p:cNvPr id="3" name="Group 2"/>
          <p:cNvGrpSpPr/>
          <p:nvPr/>
        </p:nvGrpSpPr>
        <p:grpSpPr>
          <a:xfrm>
            <a:off x="1219200" y="1295400"/>
            <a:ext cx="6705600" cy="4267200"/>
            <a:chOff x="1371600" y="1219200"/>
            <a:chExt cx="6705600" cy="4267200"/>
          </a:xfrm>
        </p:grpSpPr>
        <p:sp>
          <p:nvSpPr>
            <p:cNvPr id="16" name="Oval 15"/>
            <p:cNvSpPr/>
            <p:nvPr/>
          </p:nvSpPr>
          <p:spPr bwMode="auto">
            <a:xfrm>
              <a:off x="3429000" y="2667000"/>
              <a:ext cx="2514600" cy="1295400"/>
            </a:xfrm>
            <a:prstGeom prst="ellipse">
              <a:avLst/>
            </a:prstGeom>
            <a:noFill/>
            <a:ln w="57150"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Lucida Grande"/>
                <a:ea typeface="ＭＳ Ｐゴシック" pitchFamily="-12" charset="-128"/>
                <a:cs typeface="ＭＳ Ｐゴシック" pitchFamily="-12" charset="-128"/>
              </a:endParaRPr>
            </a:p>
          </p:txBody>
        </p:sp>
        <p:sp>
          <p:nvSpPr>
            <p:cNvPr id="15" name="Oval 14"/>
            <p:cNvSpPr/>
            <p:nvPr/>
          </p:nvSpPr>
          <p:spPr bwMode="auto">
            <a:xfrm>
              <a:off x="2057400" y="1524000"/>
              <a:ext cx="5334000" cy="3733800"/>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Lucida Grande"/>
                <a:ea typeface="ＭＳ Ｐゴシック" pitchFamily="-12" charset="-128"/>
                <a:cs typeface="ＭＳ Ｐゴシック" pitchFamily="-12" charset="-128"/>
              </a:endParaRPr>
            </a:p>
          </p:txBody>
        </p:sp>
        <p:sp>
          <p:nvSpPr>
            <p:cNvPr id="5" name="Rounded Rectangle 4"/>
            <p:cNvSpPr/>
            <p:nvPr/>
          </p:nvSpPr>
          <p:spPr bwMode="auto">
            <a:xfrm>
              <a:off x="2133600" y="4343400"/>
              <a:ext cx="1219200" cy="533400"/>
            </a:xfrm>
            <a:prstGeom prst="round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Lucida Grande"/>
                  <a:ea typeface="ＭＳ Ｐゴシック" pitchFamily="-12" charset="-128"/>
                  <a:cs typeface="Lucida Grande"/>
                </a:rPr>
                <a:t>Continuous Integration</a:t>
              </a:r>
            </a:p>
          </p:txBody>
        </p:sp>
        <p:sp>
          <p:nvSpPr>
            <p:cNvPr id="6" name="Rounded Rectangle 5"/>
            <p:cNvSpPr/>
            <p:nvPr/>
          </p:nvSpPr>
          <p:spPr bwMode="auto">
            <a:xfrm>
              <a:off x="6096000" y="4343400"/>
              <a:ext cx="1219200" cy="533400"/>
            </a:xfrm>
            <a:prstGeom prst="round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Lucida Grande"/>
                  <a:ea typeface="ＭＳ Ｐゴシック" pitchFamily="-12" charset="-128"/>
                  <a:cs typeface="Lucida Grande"/>
                </a:rPr>
                <a:t>Sustainable Pace</a:t>
              </a:r>
            </a:p>
          </p:txBody>
        </p:sp>
        <p:sp>
          <p:nvSpPr>
            <p:cNvPr id="7" name="Rounded Rectangle 6"/>
            <p:cNvSpPr/>
            <p:nvPr/>
          </p:nvSpPr>
          <p:spPr bwMode="auto">
            <a:xfrm>
              <a:off x="6096000" y="1828800"/>
              <a:ext cx="1219200" cy="533400"/>
            </a:xfrm>
            <a:prstGeom prst="round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a:latin typeface="Lucida Grande"/>
                  <a:ea typeface="ＭＳ Ｐゴシック" pitchFamily="-12" charset="-128"/>
                  <a:cs typeface="Lucida Grande"/>
                </a:rPr>
                <a:t>Engineering Practices</a:t>
              </a:r>
              <a:endParaRPr kumimoji="0" lang="en-US" sz="1200" b="1" i="0" u="none" strike="noStrike" cap="none" normalizeH="0" baseline="0" dirty="0">
                <a:ln>
                  <a:noFill/>
                </a:ln>
                <a:solidFill>
                  <a:schemeClr val="tx1"/>
                </a:solidFill>
                <a:effectLst/>
                <a:latin typeface="Lucida Grande"/>
                <a:ea typeface="ＭＳ Ｐゴシック" pitchFamily="-12" charset="-128"/>
                <a:cs typeface="Lucida Grande"/>
              </a:endParaRPr>
            </a:p>
          </p:txBody>
        </p:sp>
        <p:sp>
          <p:nvSpPr>
            <p:cNvPr id="8" name="Rounded Rectangle 7"/>
            <p:cNvSpPr/>
            <p:nvPr/>
          </p:nvSpPr>
          <p:spPr bwMode="auto">
            <a:xfrm>
              <a:off x="4876800" y="2514600"/>
              <a:ext cx="1371600" cy="533400"/>
            </a:xfrm>
            <a:prstGeom prst="round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Lucida Grande"/>
                  <a:ea typeface="ＭＳ Ｐゴシック" pitchFamily="-12" charset="-128"/>
                  <a:cs typeface="Lucida Grande"/>
                </a:rPr>
                <a:t>Test Driven Development</a:t>
              </a:r>
            </a:p>
          </p:txBody>
        </p:sp>
        <p:sp>
          <p:nvSpPr>
            <p:cNvPr id="9" name="Rounded Rectangle 8"/>
            <p:cNvSpPr/>
            <p:nvPr/>
          </p:nvSpPr>
          <p:spPr bwMode="auto">
            <a:xfrm>
              <a:off x="4876800" y="3657600"/>
              <a:ext cx="1371600" cy="533400"/>
            </a:xfrm>
            <a:prstGeom prst="round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Lucida Grande"/>
                  <a:ea typeface="ＭＳ Ｐゴシック" pitchFamily="-12" charset="-128"/>
                  <a:cs typeface="Lucida Grande"/>
                </a:rPr>
                <a:t>Re-factoring</a:t>
              </a:r>
            </a:p>
          </p:txBody>
        </p:sp>
        <p:sp>
          <p:nvSpPr>
            <p:cNvPr id="10" name="Rounded Rectangle 9"/>
            <p:cNvSpPr/>
            <p:nvPr/>
          </p:nvSpPr>
          <p:spPr bwMode="auto">
            <a:xfrm>
              <a:off x="3124200" y="3657600"/>
              <a:ext cx="1219200" cy="533400"/>
            </a:xfrm>
            <a:prstGeom prst="round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Lucida Grande"/>
                  <a:ea typeface="ＭＳ Ｐゴシック" pitchFamily="-12" charset="-128"/>
                  <a:cs typeface="Lucida Grande"/>
                </a:rPr>
                <a:t>Simplicity</a:t>
              </a:r>
            </a:p>
          </p:txBody>
        </p:sp>
        <p:sp>
          <p:nvSpPr>
            <p:cNvPr id="11" name="Rounded Rectangle 10"/>
            <p:cNvSpPr/>
            <p:nvPr/>
          </p:nvSpPr>
          <p:spPr bwMode="auto">
            <a:xfrm>
              <a:off x="4114800" y="4953000"/>
              <a:ext cx="1219200" cy="533400"/>
            </a:xfrm>
            <a:prstGeom prst="round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Lucida Grande"/>
                  <a:ea typeface="ＭＳ Ｐゴシック" pitchFamily="-12" charset="-128"/>
                  <a:cs typeface="Lucida Grande"/>
                </a:rPr>
                <a:t>Small Releases</a:t>
              </a:r>
            </a:p>
          </p:txBody>
        </p:sp>
        <p:sp>
          <p:nvSpPr>
            <p:cNvPr id="12" name="Rounded Rectangle 11"/>
            <p:cNvSpPr/>
            <p:nvPr/>
          </p:nvSpPr>
          <p:spPr bwMode="auto">
            <a:xfrm>
              <a:off x="3124200" y="2514600"/>
              <a:ext cx="1219200" cy="533400"/>
            </a:xfrm>
            <a:prstGeom prst="round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Lucida Grande"/>
                  <a:ea typeface="ＭＳ Ｐゴシック" pitchFamily="-12" charset="-128"/>
                  <a:cs typeface="Lucida Grande"/>
                </a:rPr>
                <a:t>Pairing</a:t>
              </a:r>
            </a:p>
          </p:txBody>
        </p:sp>
        <p:sp>
          <p:nvSpPr>
            <p:cNvPr id="13" name="Rounded Rectangle 12"/>
            <p:cNvSpPr/>
            <p:nvPr/>
          </p:nvSpPr>
          <p:spPr bwMode="auto">
            <a:xfrm>
              <a:off x="4114800" y="1219200"/>
              <a:ext cx="1219200" cy="533400"/>
            </a:xfrm>
            <a:prstGeom prst="round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Lucida Grande"/>
                  <a:ea typeface="ＭＳ Ｐゴシック" pitchFamily="-12" charset="-128"/>
                  <a:cs typeface="Lucida Grande"/>
                </a:rPr>
                <a:t>Whole</a:t>
              </a:r>
              <a:r>
                <a:rPr kumimoji="0" lang="en-US" sz="1200" b="1" i="0" u="none" strike="noStrike" cap="none" normalizeH="0" dirty="0">
                  <a:ln>
                    <a:noFill/>
                  </a:ln>
                  <a:solidFill>
                    <a:schemeClr val="tx1"/>
                  </a:solidFill>
                  <a:effectLst/>
                  <a:latin typeface="Lucida Grande"/>
                  <a:ea typeface="ＭＳ Ｐゴシック" pitchFamily="-12" charset="-128"/>
                  <a:cs typeface="Lucida Grande"/>
                </a:rPr>
                <a:t> Team</a:t>
              </a:r>
              <a:endParaRPr kumimoji="0" lang="en-US" sz="1200" b="1" i="0" u="none" strike="noStrike" cap="none" normalizeH="0" baseline="0" dirty="0">
                <a:ln>
                  <a:noFill/>
                </a:ln>
                <a:solidFill>
                  <a:schemeClr val="tx1"/>
                </a:solidFill>
                <a:effectLst/>
                <a:latin typeface="Lucida Grande"/>
                <a:ea typeface="ＭＳ Ｐゴシック" pitchFamily="-12" charset="-128"/>
                <a:cs typeface="Lucida Grande"/>
              </a:endParaRPr>
            </a:p>
          </p:txBody>
        </p:sp>
        <p:sp>
          <p:nvSpPr>
            <p:cNvPr id="14" name="Rounded Rectangle 13"/>
            <p:cNvSpPr/>
            <p:nvPr/>
          </p:nvSpPr>
          <p:spPr bwMode="auto">
            <a:xfrm>
              <a:off x="2133600" y="1828800"/>
              <a:ext cx="1219200" cy="533400"/>
            </a:xfrm>
            <a:prstGeom prst="round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Lucida Grande"/>
                  <a:ea typeface="ＭＳ Ｐゴシック" pitchFamily="-12" charset="-128"/>
                  <a:cs typeface="Lucida Grande"/>
                </a:rPr>
                <a:t>Customer Tests</a:t>
              </a:r>
            </a:p>
          </p:txBody>
        </p:sp>
        <p:sp>
          <p:nvSpPr>
            <p:cNvPr id="17" name="TextBox 16"/>
            <p:cNvSpPr txBox="1"/>
            <p:nvPr/>
          </p:nvSpPr>
          <p:spPr bwMode="auto">
            <a:xfrm>
              <a:off x="3733800" y="3124200"/>
              <a:ext cx="1981200" cy="461665"/>
            </a:xfrm>
            <a:prstGeom prst="rect">
              <a:avLst/>
            </a:prstGeom>
            <a:noFill/>
            <a:ln w="9525">
              <a:noFill/>
              <a:miter lim="800000"/>
              <a:headEnd/>
              <a:tailEnd/>
            </a:ln>
          </p:spPr>
          <p:txBody>
            <a:bodyPr wrap="square" rtlCol="0">
              <a:prstTxWarp prst="textNoShape">
                <a:avLst/>
              </a:prstTxWarp>
              <a:spAutoFit/>
            </a:bodyPr>
            <a:lstStyle/>
            <a:p>
              <a:pPr algn="ctr" eaLnBrk="0" hangingPunct="0"/>
              <a:r>
                <a:rPr lang="en-US" b="0" dirty="0" smtClean="0">
                  <a:latin typeface="Lucida Grande"/>
                  <a:cs typeface="Comic Sans MS"/>
                </a:rPr>
                <a:t>XP Practices</a:t>
              </a:r>
            </a:p>
          </p:txBody>
        </p:sp>
        <p:sp>
          <p:nvSpPr>
            <p:cNvPr id="18" name="Rounded Rectangle 17"/>
            <p:cNvSpPr/>
            <p:nvPr/>
          </p:nvSpPr>
          <p:spPr bwMode="auto">
            <a:xfrm>
              <a:off x="1371600" y="3124200"/>
              <a:ext cx="1219200" cy="533400"/>
            </a:xfrm>
            <a:prstGeom prst="round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Lucida Grande"/>
                  <a:ea typeface="ＭＳ Ｐゴシック" pitchFamily="-12" charset="-128"/>
                  <a:cs typeface="Lucida Grande"/>
                </a:rPr>
                <a:t>User Stories</a:t>
              </a:r>
            </a:p>
          </p:txBody>
        </p:sp>
        <p:sp>
          <p:nvSpPr>
            <p:cNvPr id="19" name="Rounded Rectangle 18"/>
            <p:cNvSpPr/>
            <p:nvPr/>
          </p:nvSpPr>
          <p:spPr bwMode="auto">
            <a:xfrm>
              <a:off x="6858000" y="3124200"/>
              <a:ext cx="1219200" cy="533400"/>
            </a:xfrm>
            <a:prstGeom prst="round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Lucida Grande"/>
                  <a:ea typeface="ＭＳ Ｐゴシック" pitchFamily="-12" charset="-128"/>
                  <a:cs typeface="Lucida Grande"/>
                </a:rPr>
                <a:t>Metaphor</a:t>
              </a:r>
            </a:p>
          </p:txBody>
        </p:sp>
      </p:grpSp>
    </p:spTree>
    <p:extLst>
      <p:ext uri="{BB962C8B-B14F-4D97-AF65-F5344CB8AC3E}">
        <p14:creationId xmlns:p14="http://schemas.microsoft.com/office/powerpoint/2010/main" val="31976398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Lean Principles Used by Daikibo </a:t>
            </a:r>
          </a:p>
        </p:txBody>
      </p:sp>
      <p:sp>
        <p:nvSpPr>
          <p:cNvPr id="4" name="Slide Number Placeholder 3"/>
          <p:cNvSpPr>
            <a:spLocks noGrp="1"/>
          </p:cNvSpPr>
          <p:nvPr>
            <p:ph type="sldNum" sz="quarter" idx="10"/>
          </p:nvPr>
        </p:nvSpPr>
        <p:spPr>
          <a:xfrm>
            <a:off x="22225" y="6442075"/>
            <a:ext cx="517328" cy="457200"/>
          </a:xfrm>
          <a:prstGeom prst="rect">
            <a:avLst/>
          </a:prstGeom>
        </p:spPr>
        <p:txBody>
          <a:bodyPr/>
          <a:lstStyle/>
          <a:p>
            <a:fld id="{3D4F275F-2261-41A4-924D-D87C36E20C1B}" type="slidenum">
              <a:rPr lang="en-US"/>
              <a:pPr/>
              <a:t>62</a:t>
            </a:fld>
            <a:endParaRPr lang="en-US" dirty="0"/>
          </a:p>
        </p:txBody>
      </p:sp>
      <p:grpSp>
        <p:nvGrpSpPr>
          <p:cNvPr id="5" name="Group 4"/>
          <p:cNvGrpSpPr/>
          <p:nvPr/>
        </p:nvGrpSpPr>
        <p:grpSpPr>
          <a:xfrm>
            <a:off x="2057400" y="990600"/>
            <a:ext cx="5029200" cy="4876800"/>
            <a:chOff x="1524000" y="1828800"/>
            <a:chExt cx="1828800" cy="2743200"/>
          </a:xfrm>
        </p:grpSpPr>
        <p:sp>
          <p:nvSpPr>
            <p:cNvPr id="6" name="Isosceles Triangle 5"/>
            <p:cNvSpPr/>
            <p:nvPr/>
          </p:nvSpPr>
          <p:spPr bwMode="auto">
            <a:xfrm>
              <a:off x="1524000" y="2057400"/>
              <a:ext cx="1828800" cy="381000"/>
            </a:xfrm>
            <a:prstGeom prst="triangl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7" name="Rectangle 6"/>
            <p:cNvSpPr/>
            <p:nvPr/>
          </p:nvSpPr>
          <p:spPr bwMode="auto">
            <a:xfrm>
              <a:off x="1524000" y="2514600"/>
              <a:ext cx="1828800" cy="228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8" name="Rectangle 7"/>
            <p:cNvSpPr/>
            <p:nvPr/>
          </p:nvSpPr>
          <p:spPr bwMode="auto">
            <a:xfrm>
              <a:off x="1524000" y="2819400"/>
              <a:ext cx="533400" cy="1447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9" name="Rectangle 8"/>
            <p:cNvSpPr/>
            <p:nvPr/>
          </p:nvSpPr>
          <p:spPr bwMode="auto">
            <a:xfrm>
              <a:off x="2171700" y="2819400"/>
              <a:ext cx="533400" cy="1447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10" name="Rectangle 9"/>
            <p:cNvSpPr/>
            <p:nvPr/>
          </p:nvSpPr>
          <p:spPr bwMode="auto">
            <a:xfrm>
              <a:off x="2819400" y="2819400"/>
              <a:ext cx="533400" cy="1447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11" name="Rectangle 10"/>
            <p:cNvSpPr/>
            <p:nvPr/>
          </p:nvSpPr>
          <p:spPr bwMode="auto">
            <a:xfrm>
              <a:off x="1524000" y="4343400"/>
              <a:ext cx="1828800" cy="228600"/>
            </a:xfrm>
            <a:prstGeom prst="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12" name="TextBox 11"/>
            <p:cNvSpPr txBox="1"/>
            <p:nvPr/>
          </p:nvSpPr>
          <p:spPr bwMode="auto">
            <a:xfrm>
              <a:off x="1939636" y="2209800"/>
              <a:ext cx="997528" cy="207749"/>
            </a:xfrm>
            <a:prstGeom prst="rect">
              <a:avLst/>
            </a:prstGeom>
            <a:noFill/>
            <a:ln w="9525">
              <a:noFill/>
              <a:miter lim="800000"/>
              <a:headEnd/>
              <a:tailEnd/>
            </a:ln>
          </p:spPr>
          <p:txBody>
            <a:bodyPr wrap="square" rtlCol="0">
              <a:prstTxWarp prst="textNoShape">
                <a:avLst/>
              </a:prstTxWarp>
              <a:spAutoFit/>
            </a:bodyPr>
            <a:lstStyle/>
            <a:p>
              <a:pPr algn="ctr" eaLnBrk="0" hangingPunct="0"/>
              <a:r>
                <a:rPr lang="en-US" sz="1800" dirty="0" smtClean="0">
                  <a:latin typeface="Lucida Grande"/>
                  <a:cs typeface="Lucida Grande"/>
                </a:rPr>
                <a:t>Customer-focused</a:t>
              </a:r>
            </a:p>
          </p:txBody>
        </p:sp>
        <p:sp>
          <p:nvSpPr>
            <p:cNvPr id="13" name="TextBox 12"/>
            <p:cNvSpPr txBox="1"/>
            <p:nvPr/>
          </p:nvSpPr>
          <p:spPr bwMode="auto">
            <a:xfrm rot="16200000">
              <a:off x="1075984" y="3460386"/>
              <a:ext cx="1416277" cy="134303"/>
            </a:xfrm>
            <a:prstGeom prst="rect">
              <a:avLst/>
            </a:prstGeom>
            <a:noFill/>
            <a:ln w="9525">
              <a:noFill/>
              <a:miter lim="800000"/>
              <a:headEnd/>
              <a:tailEnd/>
            </a:ln>
          </p:spPr>
          <p:txBody>
            <a:bodyPr wrap="square" rtlCol="0">
              <a:prstTxWarp prst="textNoShape">
                <a:avLst/>
              </a:prstTxWarp>
              <a:spAutoFit/>
            </a:bodyPr>
            <a:lstStyle/>
            <a:p>
              <a:pPr algn="ctr" eaLnBrk="0" hangingPunct="0"/>
              <a:r>
                <a:rPr lang="en-US" sz="1800" b="0" dirty="0" smtClean="0">
                  <a:latin typeface="Lucida Grande"/>
                  <a:cs typeface="Lucida Grande"/>
                </a:rPr>
                <a:t>Just-in-time</a:t>
              </a:r>
            </a:p>
          </p:txBody>
        </p:sp>
        <p:sp>
          <p:nvSpPr>
            <p:cNvPr id="14" name="TextBox 13"/>
            <p:cNvSpPr txBox="1"/>
            <p:nvPr/>
          </p:nvSpPr>
          <p:spPr bwMode="auto">
            <a:xfrm rot="16200000">
              <a:off x="1746023" y="3425784"/>
              <a:ext cx="1447800" cy="235029"/>
            </a:xfrm>
            <a:prstGeom prst="rect">
              <a:avLst/>
            </a:prstGeom>
            <a:noFill/>
            <a:ln w="9525">
              <a:noFill/>
              <a:miter lim="800000"/>
              <a:headEnd/>
              <a:tailEnd/>
            </a:ln>
          </p:spPr>
          <p:txBody>
            <a:bodyPr wrap="square" rtlCol="0">
              <a:prstTxWarp prst="textNoShape">
                <a:avLst/>
              </a:prstTxWarp>
              <a:spAutoFit/>
            </a:bodyPr>
            <a:lstStyle/>
            <a:p>
              <a:pPr algn="ctr" eaLnBrk="0" hangingPunct="0"/>
              <a:r>
                <a:rPr lang="en-US" sz="1800" b="0" dirty="0" smtClean="0">
                  <a:latin typeface="Lucida Grande"/>
                  <a:cs typeface="Lucida Grande"/>
                </a:rPr>
                <a:t>Teams continually seeking a better way</a:t>
              </a:r>
            </a:p>
          </p:txBody>
        </p:sp>
        <p:sp>
          <p:nvSpPr>
            <p:cNvPr id="15" name="TextBox 14"/>
            <p:cNvSpPr txBox="1"/>
            <p:nvPr/>
          </p:nvSpPr>
          <p:spPr bwMode="auto">
            <a:xfrm rot="16200000">
              <a:off x="2371384" y="3460388"/>
              <a:ext cx="1416277" cy="134303"/>
            </a:xfrm>
            <a:prstGeom prst="rect">
              <a:avLst/>
            </a:prstGeom>
            <a:noFill/>
            <a:ln w="9525">
              <a:noFill/>
              <a:miter lim="800000"/>
              <a:headEnd/>
              <a:tailEnd/>
            </a:ln>
          </p:spPr>
          <p:txBody>
            <a:bodyPr wrap="square" rtlCol="0">
              <a:prstTxWarp prst="textNoShape">
                <a:avLst/>
              </a:prstTxWarp>
              <a:spAutoFit/>
            </a:bodyPr>
            <a:lstStyle/>
            <a:p>
              <a:pPr algn="ctr" eaLnBrk="0" hangingPunct="0"/>
              <a:r>
                <a:rPr lang="en-US" sz="1800" b="0" dirty="0" smtClean="0">
                  <a:latin typeface="Lucida Grande"/>
                  <a:cs typeface="Lucida Grande"/>
                </a:rPr>
                <a:t>Baked-in Quality</a:t>
              </a:r>
            </a:p>
          </p:txBody>
        </p:sp>
        <p:sp>
          <p:nvSpPr>
            <p:cNvPr id="16" name="TextBox 15"/>
            <p:cNvSpPr txBox="1"/>
            <p:nvPr/>
          </p:nvSpPr>
          <p:spPr bwMode="auto">
            <a:xfrm>
              <a:off x="1524000" y="2514600"/>
              <a:ext cx="1828800" cy="259687"/>
            </a:xfrm>
            <a:prstGeom prst="rect">
              <a:avLst/>
            </a:prstGeom>
            <a:solidFill>
              <a:schemeClr val="tx1"/>
            </a:solidFill>
            <a:ln w="9525">
              <a:noFill/>
              <a:miter lim="800000"/>
              <a:headEnd/>
              <a:tailEnd/>
            </a:ln>
          </p:spPr>
          <p:txBody>
            <a:bodyPr wrap="square" rtlCol="0">
              <a:prstTxWarp prst="textNoShape">
                <a:avLst/>
              </a:prstTxWarp>
              <a:spAutoFit/>
            </a:bodyPr>
            <a:lstStyle/>
            <a:p>
              <a:pPr algn="ctr" eaLnBrk="0" hangingPunct="0"/>
              <a:r>
                <a:rPr lang="en-US" sz="1200" b="0" dirty="0" smtClean="0">
                  <a:solidFill>
                    <a:schemeClr val="bg1"/>
                  </a:solidFill>
                  <a:latin typeface="Lucida Grande"/>
                  <a:cs typeface="Lucida Grande"/>
                </a:rPr>
                <a:t>Best Quality, Lowest Cost, Shortest Lead time by continuously eliminating waste. Most customer delight. High Morale. Safety.</a:t>
              </a:r>
            </a:p>
          </p:txBody>
        </p:sp>
        <p:sp>
          <p:nvSpPr>
            <p:cNvPr id="17" name="TextBox 16"/>
            <p:cNvSpPr txBox="1"/>
            <p:nvPr/>
          </p:nvSpPr>
          <p:spPr bwMode="auto">
            <a:xfrm>
              <a:off x="1524000" y="4387334"/>
              <a:ext cx="1828800" cy="173125"/>
            </a:xfrm>
            <a:prstGeom prst="rect">
              <a:avLst/>
            </a:prstGeom>
            <a:noFill/>
            <a:ln w="9525">
              <a:noFill/>
              <a:miter lim="800000"/>
              <a:headEnd/>
              <a:tailEnd/>
            </a:ln>
          </p:spPr>
          <p:txBody>
            <a:bodyPr wrap="square" rtlCol="0">
              <a:prstTxWarp prst="textNoShape">
                <a:avLst/>
              </a:prstTxWarp>
              <a:spAutoFit/>
            </a:bodyPr>
            <a:lstStyle/>
            <a:p>
              <a:pPr algn="ctr" eaLnBrk="0" hangingPunct="0"/>
              <a:r>
                <a:rPr lang="en-US" sz="1400" dirty="0" smtClean="0">
                  <a:latin typeface="Lucida Grande"/>
                  <a:cs typeface="Lucida Grande"/>
                </a:rPr>
                <a:t>Foundation: Management Support</a:t>
              </a:r>
            </a:p>
          </p:txBody>
        </p:sp>
        <p:sp>
          <p:nvSpPr>
            <p:cNvPr id="18" name="TextBox 17"/>
            <p:cNvSpPr txBox="1"/>
            <p:nvPr/>
          </p:nvSpPr>
          <p:spPr bwMode="auto">
            <a:xfrm>
              <a:off x="1600200" y="1828800"/>
              <a:ext cx="1676400" cy="259687"/>
            </a:xfrm>
            <a:prstGeom prst="rect">
              <a:avLst/>
            </a:prstGeom>
            <a:noFill/>
            <a:ln w="9525">
              <a:noFill/>
              <a:miter lim="800000"/>
              <a:headEnd/>
              <a:tailEnd/>
            </a:ln>
          </p:spPr>
          <p:txBody>
            <a:bodyPr wrap="square" rtlCol="0">
              <a:prstTxWarp prst="textNoShape">
                <a:avLst/>
              </a:prstTxWarp>
              <a:spAutoFit/>
            </a:bodyPr>
            <a:lstStyle/>
            <a:p>
              <a:pPr algn="ctr" eaLnBrk="0" hangingPunct="0"/>
              <a:r>
                <a:rPr lang="en-US" dirty="0">
                  <a:latin typeface="Lucida Grande"/>
                  <a:cs typeface="Lucida Grande"/>
                </a:rPr>
                <a:t>The House of Lean</a:t>
              </a:r>
              <a:endParaRPr lang="en-US" dirty="0" smtClean="0">
                <a:latin typeface="Lucida Grande"/>
                <a:cs typeface="Lucida Grande"/>
              </a:endParaRPr>
            </a:p>
          </p:txBody>
        </p:sp>
      </p:grpSp>
    </p:spTree>
    <p:extLst>
      <p:ext uri="{BB962C8B-B14F-4D97-AF65-F5344CB8AC3E}">
        <p14:creationId xmlns:p14="http://schemas.microsoft.com/office/powerpoint/2010/main" val="26348107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p:cNvSpPr/>
          <p:nvPr/>
        </p:nvSpPr>
        <p:spPr bwMode="auto">
          <a:xfrm>
            <a:off x="0" y="822960"/>
            <a:ext cx="9144000" cy="5638800"/>
          </a:xfrm>
          <a:prstGeom prst="rect">
            <a:avLst/>
          </a:prstGeom>
          <a:solidFill>
            <a:schemeClr val="bg1"/>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2" name="Title 1"/>
          <p:cNvSpPr>
            <a:spLocks noGrp="1"/>
          </p:cNvSpPr>
          <p:nvPr>
            <p:ph type="title"/>
          </p:nvPr>
        </p:nvSpPr>
        <p:spPr/>
        <p:txBody>
          <a:bodyPr/>
          <a:lstStyle/>
          <a:p>
            <a:r>
              <a:rPr lang="en-US" dirty="0"/>
              <a:t>Scrum Practices Used by Daikibo</a:t>
            </a:r>
          </a:p>
        </p:txBody>
      </p:sp>
      <p:sp>
        <p:nvSpPr>
          <p:cNvPr id="4" name="Slide Number Placeholder 3"/>
          <p:cNvSpPr>
            <a:spLocks noGrp="1"/>
          </p:cNvSpPr>
          <p:nvPr>
            <p:ph type="sldNum" sz="quarter" idx="10"/>
          </p:nvPr>
        </p:nvSpPr>
        <p:spPr>
          <a:xfrm>
            <a:off x="22225" y="6442075"/>
            <a:ext cx="493890" cy="457200"/>
          </a:xfrm>
          <a:prstGeom prst="rect">
            <a:avLst/>
          </a:prstGeom>
        </p:spPr>
        <p:txBody>
          <a:bodyPr/>
          <a:lstStyle/>
          <a:p>
            <a:fld id="{3D4F275F-2261-41A4-924D-D87C36E20C1B}" type="slidenum">
              <a:rPr lang="en-US"/>
              <a:pPr/>
              <a:t>63</a:t>
            </a:fld>
            <a:endParaRPr lang="en-US" dirty="0"/>
          </a:p>
        </p:txBody>
      </p:sp>
      <p:grpSp>
        <p:nvGrpSpPr>
          <p:cNvPr id="3" name="Group 2"/>
          <p:cNvGrpSpPr/>
          <p:nvPr/>
        </p:nvGrpSpPr>
        <p:grpSpPr>
          <a:xfrm>
            <a:off x="225425" y="1114069"/>
            <a:ext cx="8693150" cy="5439131"/>
            <a:chOff x="162103" y="1114069"/>
            <a:chExt cx="8693150" cy="5439131"/>
          </a:xfrm>
        </p:grpSpPr>
        <p:grpSp>
          <p:nvGrpSpPr>
            <p:cNvPr id="133" name="Group 132"/>
            <p:cNvGrpSpPr/>
            <p:nvPr/>
          </p:nvGrpSpPr>
          <p:grpSpPr>
            <a:xfrm>
              <a:off x="162103" y="1114069"/>
              <a:ext cx="8693150" cy="5143500"/>
              <a:chOff x="162103" y="1114069"/>
              <a:chExt cx="8693150" cy="5143500"/>
            </a:xfrm>
          </p:grpSpPr>
          <p:sp>
            <p:nvSpPr>
              <p:cNvPr id="121" name="AutoShape 9"/>
              <p:cNvSpPr>
                <a:spLocks/>
              </p:cNvSpPr>
              <p:nvPr/>
            </p:nvSpPr>
            <p:spPr bwMode="auto">
              <a:xfrm>
                <a:off x="516115" y="1114069"/>
                <a:ext cx="7315200" cy="2390775"/>
              </a:xfrm>
              <a:prstGeom prst="roundRect">
                <a:avLst>
                  <a:gd name="adj" fmla="val 16667"/>
                </a:avLst>
              </a:prstGeom>
              <a:solidFill>
                <a:srgbClr val="D8D8D8"/>
              </a:solidFill>
              <a:ln w="9525" cap="flat">
                <a:solidFill>
                  <a:srgbClr val="FFFFFF"/>
                </a:solidFill>
                <a:prstDash val="solid"/>
                <a:round/>
                <a:headEnd type="none" w="med" len="med"/>
                <a:tailEnd type="none" w="med" len="med"/>
              </a:ln>
            </p:spPr>
            <p:txBody>
              <a:bodyPr lIns="0" tIns="0" rIns="0" bIns="0"/>
              <a:lstStyle/>
              <a:p>
                <a:endParaRPr lang="en-US" dirty="0"/>
              </a:p>
            </p:txBody>
          </p:sp>
          <p:sp>
            <p:nvSpPr>
              <p:cNvPr id="122" name="AutoShape 10"/>
              <p:cNvSpPr>
                <a:spLocks/>
              </p:cNvSpPr>
              <p:nvPr/>
            </p:nvSpPr>
            <p:spPr bwMode="auto">
              <a:xfrm rot="10800000" flipH="1">
                <a:off x="743128" y="3455632"/>
                <a:ext cx="6858000" cy="2400300"/>
              </a:xfrm>
              <a:prstGeom prst="triangle">
                <a:avLst>
                  <a:gd name="adj" fmla="val 50000"/>
                </a:avLst>
              </a:prstGeom>
              <a:gradFill rotWithShape="0">
                <a:gsLst>
                  <a:gs pos="0">
                    <a:srgbClr val="D8D8D8"/>
                  </a:gs>
                  <a:gs pos="33000">
                    <a:srgbClr val="D8D8D8"/>
                  </a:gs>
                  <a:gs pos="75000">
                    <a:srgbClr val="F2F2F2"/>
                  </a:gs>
                  <a:gs pos="100000">
                    <a:srgbClr val="FFFFFF"/>
                  </a:gs>
                </a:gsLst>
                <a:lin ang="5400000" scaled="1"/>
              </a:gra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grpSp>
            <p:nvGrpSpPr>
              <p:cNvPr id="124" name="Group 123"/>
              <p:cNvGrpSpPr/>
              <p:nvPr/>
            </p:nvGrpSpPr>
            <p:grpSpPr>
              <a:xfrm>
                <a:off x="762000" y="2482850"/>
                <a:ext cx="774700" cy="717550"/>
                <a:chOff x="1219200" y="2482850"/>
                <a:chExt cx="774700" cy="717550"/>
              </a:xfrm>
            </p:grpSpPr>
            <p:sp>
              <p:nvSpPr>
                <p:cNvPr id="5" name="Rectangle 144"/>
                <p:cNvSpPr>
                  <a:spLocks/>
                </p:cNvSpPr>
                <p:nvPr/>
              </p:nvSpPr>
              <p:spPr bwMode="auto">
                <a:xfrm>
                  <a:off x="1400175" y="2482850"/>
                  <a:ext cx="593725" cy="44450"/>
                </a:xfrm>
                <a:prstGeom prst="rect">
                  <a:avLst/>
                </a:prstGeom>
                <a:solidFill>
                  <a:schemeClr val="tx2">
                    <a:lumMod val="20000"/>
                    <a:lumOff val="80000"/>
                  </a:schemeClr>
                </a:solidFill>
                <a:ln w="9525" cap="flat">
                  <a:solidFill>
                    <a:schemeClr val="tx1"/>
                  </a:solidFill>
                  <a:prstDash val="solid"/>
                  <a:round/>
                  <a:headEnd type="none" w="med" len="med"/>
                  <a:tailEnd type="none" w="med" len="med"/>
                </a:ln>
                <a:extLst/>
              </p:spPr>
              <p:txBody>
                <a:bodyPr lIns="0" tIns="0" rIns="0" bIns="0"/>
                <a:lstStyle/>
                <a:p>
                  <a:endParaRPr lang="en-US" dirty="0"/>
                </a:p>
              </p:txBody>
            </p:sp>
            <p:sp>
              <p:nvSpPr>
                <p:cNvPr id="6" name="Rectangle 145"/>
                <p:cNvSpPr>
                  <a:spLocks/>
                </p:cNvSpPr>
                <p:nvPr/>
              </p:nvSpPr>
              <p:spPr bwMode="auto">
                <a:xfrm>
                  <a:off x="1233487" y="2668588"/>
                  <a:ext cx="593725" cy="44450"/>
                </a:xfrm>
                <a:prstGeom prst="rect">
                  <a:avLst/>
                </a:prstGeom>
                <a:solidFill>
                  <a:schemeClr val="tx2">
                    <a:lumMod val="20000"/>
                    <a:lumOff val="80000"/>
                  </a:schemeClr>
                </a:solidFill>
                <a:ln w="9525" cap="flat">
                  <a:solidFill>
                    <a:schemeClr val="tx1"/>
                  </a:solidFill>
                  <a:prstDash val="solid"/>
                  <a:round/>
                  <a:headEnd type="none" w="med" len="med"/>
                  <a:tailEnd type="none" w="med" len="med"/>
                </a:ln>
                <a:extLst/>
              </p:spPr>
              <p:txBody>
                <a:bodyPr lIns="0" tIns="0" rIns="0" bIns="0"/>
                <a:lstStyle/>
                <a:p>
                  <a:endParaRPr lang="en-US" dirty="0"/>
                </a:p>
              </p:txBody>
            </p:sp>
            <p:sp>
              <p:nvSpPr>
                <p:cNvPr id="7" name="Rectangle 146"/>
                <p:cNvSpPr>
                  <a:spLocks/>
                </p:cNvSpPr>
                <p:nvPr/>
              </p:nvSpPr>
              <p:spPr bwMode="auto">
                <a:xfrm>
                  <a:off x="1233487" y="2730500"/>
                  <a:ext cx="593725" cy="44450"/>
                </a:xfrm>
                <a:prstGeom prst="rect">
                  <a:avLst/>
                </a:prstGeom>
                <a:solidFill>
                  <a:schemeClr val="tx2">
                    <a:lumMod val="20000"/>
                    <a:lumOff val="80000"/>
                  </a:schemeClr>
                </a:solidFill>
                <a:ln w="9525" cap="flat">
                  <a:solidFill>
                    <a:schemeClr val="tx1"/>
                  </a:solidFill>
                  <a:prstDash val="solid"/>
                  <a:round/>
                  <a:headEnd type="none" w="med" len="med"/>
                  <a:tailEnd type="none" w="med" len="med"/>
                </a:ln>
                <a:extLst/>
              </p:spPr>
              <p:txBody>
                <a:bodyPr lIns="0" tIns="0" rIns="0" bIns="0"/>
                <a:lstStyle/>
                <a:p>
                  <a:endParaRPr lang="en-US" dirty="0"/>
                </a:p>
              </p:txBody>
            </p:sp>
            <p:sp>
              <p:nvSpPr>
                <p:cNvPr id="8" name="Rectangle 147"/>
                <p:cNvSpPr>
                  <a:spLocks/>
                </p:cNvSpPr>
                <p:nvPr/>
              </p:nvSpPr>
              <p:spPr bwMode="auto">
                <a:xfrm>
                  <a:off x="1233487" y="2792413"/>
                  <a:ext cx="593725" cy="44450"/>
                </a:xfrm>
                <a:prstGeom prst="rect">
                  <a:avLst/>
                </a:prstGeom>
                <a:solidFill>
                  <a:schemeClr val="tx2">
                    <a:lumMod val="20000"/>
                    <a:lumOff val="80000"/>
                  </a:schemeClr>
                </a:solidFill>
                <a:ln w="9525" cap="flat">
                  <a:solidFill>
                    <a:schemeClr val="tx1"/>
                  </a:solidFill>
                  <a:prstDash val="solid"/>
                  <a:round/>
                  <a:headEnd type="none" w="med" len="med"/>
                  <a:tailEnd type="none" w="med" len="med"/>
                </a:ln>
                <a:extLst/>
              </p:spPr>
              <p:txBody>
                <a:bodyPr lIns="0" tIns="0" rIns="0" bIns="0"/>
                <a:lstStyle/>
                <a:p>
                  <a:endParaRPr lang="en-US" dirty="0"/>
                </a:p>
              </p:txBody>
            </p:sp>
            <p:sp>
              <p:nvSpPr>
                <p:cNvPr id="9" name="Rectangle 148"/>
                <p:cNvSpPr>
                  <a:spLocks/>
                </p:cNvSpPr>
                <p:nvPr/>
              </p:nvSpPr>
              <p:spPr bwMode="auto">
                <a:xfrm>
                  <a:off x="1233487" y="2854325"/>
                  <a:ext cx="593725" cy="44450"/>
                </a:xfrm>
                <a:prstGeom prst="rect">
                  <a:avLst/>
                </a:prstGeom>
                <a:solidFill>
                  <a:schemeClr val="tx2">
                    <a:lumMod val="20000"/>
                    <a:lumOff val="80000"/>
                  </a:schemeClr>
                </a:solidFill>
                <a:ln w="9525" cap="flat">
                  <a:solidFill>
                    <a:schemeClr val="tx1"/>
                  </a:solidFill>
                  <a:prstDash val="solid"/>
                  <a:round/>
                  <a:headEnd type="none" w="med" len="med"/>
                  <a:tailEnd type="none" w="med" len="med"/>
                </a:ln>
                <a:extLst/>
              </p:spPr>
              <p:txBody>
                <a:bodyPr lIns="0" tIns="0" rIns="0" bIns="0"/>
                <a:lstStyle/>
                <a:p>
                  <a:endParaRPr lang="en-US" dirty="0"/>
                </a:p>
              </p:txBody>
            </p:sp>
            <p:sp>
              <p:nvSpPr>
                <p:cNvPr id="10" name="Rectangle 149"/>
                <p:cNvSpPr>
                  <a:spLocks/>
                </p:cNvSpPr>
                <p:nvPr/>
              </p:nvSpPr>
              <p:spPr bwMode="auto">
                <a:xfrm>
                  <a:off x="1233487" y="2916238"/>
                  <a:ext cx="593725" cy="44450"/>
                </a:xfrm>
                <a:prstGeom prst="rect">
                  <a:avLst/>
                </a:prstGeom>
                <a:solidFill>
                  <a:schemeClr val="tx2">
                    <a:lumMod val="20000"/>
                    <a:lumOff val="80000"/>
                  </a:schemeClr>
                </a:solidFill>
                <a:ln w="9525" cap="flat">
                  <a:solidFill>
                    <a:schemeClr val="tx1"/>
                  </a:solidFill>
                  <a:prstDash val="solid"/>
                  <a:round/>
                  <a:headEnd type="none" w="med" len="med"/>
                  <a:tailEnd type="none" w="med" len="med"/>
                </a:ln>
                <a:extLst/>
              </p:spPr>
              <p:txBody>
                <a:bodyPr lIns="0" tIns="0" rIns="0" bIns="0"/>
                <a:lstStyle/>
                <a:p>
                  <a:endParaRPr lang="en-US" dirty="0"/>
                </a:p>
              </p:txBody>
            </p:sp>
            <p:sp>
              <p:nvSpPr>
                <p:cNvPr id="11" name="Rectangle 150"/>
                <p:cNvSpPr>
                  <a:spLocks/>
                </p:cNvSpPr>
                <p:nvPr/>
              </p:nvSpPr>
              <p:spPr bwMode="auto">
                <a:xfrm>
                  <a:off x="1233487" y="2978150"/>
                  <a:ext cx="593725" cy="44450"/>
                </a:xfrm>
                <a:prstGeom prst="rect">
                  <a:avLst/>
                </a:prstGeom>
                <a:solidFill>
                  <a:schemeClr val="tx2">
                    <a:lumMod val="20000"/>
                    <a:lumOff val="80000"/>
                  </a:schemeClr>
                </a:solidFill>
                <a:ln w="9525" cap="flat">
                  <a:solidFill>
                    <a:schemeClr val="tx1"/>
                  </a:solidFill>
                  <a:prstDash val="solid"/>
                  <a:round/>
                  <a:headEnd type="none" w="med" len="med"/>
                  <a:tailEnd type="none" w="med" len="med"/>
                </a:ln>
                <a:extLst/>
              </p:spPr>
              <p:txBody>
                <a:bodyPr lIns="0" tIns="0" rIns="0" bIns="0"/>
                <a:lstStyle/>
                <a:p>
                  <a:endParaRPr lang="en-US" dirty="0"/>
                </a:p>
              </p:txBody>
            </p:sp>
            <p:sp>
              <p:nvSpPr>
                <p:cNvPr id="12" name="Rectangle 151"/>
                <p:cNvSpPr>
                  <a:spLocks/>
                </p:cNvSpPr>
                <p:nvPr/>
              </p:nvSpPr>
              <p:spPr bwMode="auto">
                <a:xfrm>
                  <a:off x="1400175" y="2606675"/>
                  <a:ext cx="593725" cy="44450"/>
                </a:xfrm>
                <a:prstGeom prst="rect">
                  <a:avLst/>
                </a:prstGeom>
                <a:solidFill>
                  <a:schemeClr val="tx2">
                    <a:lumMod val="20000"/>
                    <a:lumOff val="80000"/>
                  </a:schemeClr>
                </a:solidFill>
                <a:ln w="9525" cap="flat">
                  <a:solidFill>
                    <a:schemeClr val="tx1"/>
                  </a:solidFill>
                  <a:prstDash val="solid"/>
                  <a:round/>
                  <a:headEnd type="none" w="med" len="med"/>
                  <a:tailEnd type="none" w="med" len="med"/>
                </a:ln>
                <a:extLst/>
              </p:spPr>
              <p:txBody>
                <a:bodyPr lIns="0" tIns="0" rIns="0" bIns="0"/>
                <a:lstStyle/>
                <a:p>
                  <a:endParaRPr lang="en-US" dirty="0"/>
                </a:p>
              </p:txBody>
            </p:sp>
            <p:sp>
              <p:nvSpPr>
                <p:cNvPr id="13" name="Rectangle 152"/>
                <p:cNvSpPr>
                  <a:spLocks/>
                </p:cNvSpPr>
                <p:nvPr/>
              </p:nvSpPr>
              <p:spPr bwMode="auto">
                <a:xfrm>
                  <a:off x="1400175" y="2544763"/>
                  <a:ext cx="593725" cy="44450"/>
                </a:xfrm>
                <a:prstGeom prst="rect">
                  <a:avLst/>
                </a:prstGeom>
                <a:solidFill>
                  <a:schemeClr val="tx2">
                    <a:lumMod val="20000"/>
                    <a:lumOff val="80000"/>
                  </a:schemeClr>
                </a:solidFill>
                <a:ln w="9525" cap="flat">
                  <a:solidFill>
                    <a:schemeClr val="tx1"/>
                  </a:solidFill>
                  <a:prstDash val="solid"/>
                  <a:round/>
                  <a:headEnd type="none" w="med" len="med"/>
                  <a:tailEnd type="none" w="med" len="med"/>
                </a:ln>
                <a:extLst/>
              </p:spPr>
              <p:txBody>
                <a:bodyPr lIns="0" tIns="0" rIns="0" bIns="0"/>
                <a:lstStyle/>
                <a:p>
                  <a:endParaRPr lang="en-US" dirty="0"/>
                </a:p>
              </p:txBody>
            </p:sp>
            <p:sp>
              <p:nvSpPr>
                <p:cNvPr id="14" name="Rectangle 153"/>
                <p:cNvSpPr>
                  <a:spLocks/>
                </p:cNvSpPr>
                <p:nvPr/>
              </p:nvSpPr>
              <p:spPr bwMode="auto">
                <a:xfrm>
                  <a:off x="1219200" y="2997200"/>
                  <a:ext cx="6096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r>
                    <a:rPr lang="en-US" sz="1200" dirty="0">
                      <a:solidFill>
                        <a:srgbClr val="000000"/>
                      </a:solidFill>
                      <a:latin typeface="Arial Bold" charset="0"/>
                      <a:ea typeface="ＭＳ Ｐゴシック" charset="0"/>
                      <a:cs typeface="Arial Bold" charset="0"/>
                      <a:sym typeface="Arial Bold" charset="0"/>
                    </a:rPr>
                    <a:t>Product backlog</a:t>
                  </a:r>
                </a:p>
              </p:txBody>
            </p:sp>
          </p:grpSp>
          <p:sp>
            <p:nvSpPr>
              <p:cNvPr id="16" name="AutoShape 117"/>
              <p:cNvSpPr>
                <a:spLocks/>
              </p:cNvSpPr>
              <p:nvPr/>
            </p:nvSpPr>
            <p:spPr bwMode="auto">
              <a:xfrm>
                <a:off x="2466975" y="2387956"/>
                <a:ext cx="617538" cy="367945"/>
              </a:xfrm>
              <a:prstGeom prst="rightArrow">
                <a:avLst>
                  <a:gd name="adj1" fmla="val 49250"/>
                  <a:gd name="adj2" fmla="val 44716"/>
                </a:avLst>
              </a:prstGeom>
              <a:solidFill>
                <a:schemeClr val="accent1">
                  <a:lumMod val="60000"/>
                  <a:lumOff val="40000"/>
                </a:schemeClr>
              </a:solidFill>
              <a:ln w="9525" cap="flat">
                <a:solidFill>
                  <a:schemeClr val="tx1"/>
                </a:solidFill>
                <a:prstDash val="solid"/>
                <a:round/>
                <a:headEnd type="none" w="med" len="med"/>
                <a:tailEnd type="none" w="med" len="med"/>
              </a:ln>
              <a:extLst/>
            </p:spPr>
            <p:txBody>
              <a:bodyPr lIns="0" tIns="0" rIns="0" bIns="0"/>
              <a:lstStyle/>
              <a:p>
                <a:endParaRPr lang="en-US" dirty="0"/>
              </a:p>
            </p:txBody>
          </p:sp>
          <p:sp>
            <p:nvSpPr>
              <p:cNvPr id="17" name="AutoShape 120"/>
              <p:cNvSpPr>
                <a:spLocks/>
              </p:cNvSpPr>
              <p:nvPr/>
            </p:nvSpPr>
            <p:spPr bwMode="auto">
              <a:xfrm>
                <a:off x="5027435" y="2376843"/>
                <a:ext cx="790753" cy="390170"/>
              </a:xfrm>
              <a:custGeom>
                <a:avLst/>
                <a:gdLst/>
                <a:ahLst/>
                <a:cxnLst/>
                <a:rect l="0" t="0" r="r" b="b"/>
                <a:pathLst>
                  <a:path w="21600" h="21600">
                    <a:moveTo>
                      <a:pt x="0" y="5400"/>
                    </a:moveTo>
                    <a:lnTo>
                      <a:pt x="420" y="5400"/>
                    </a:lnTo>
                    <a:lnTo>
                      <a:pt x="420" y="16200"/>
                    </a:lnTo>
                    <a:lnTo>
                      <a:pt x="0" y="16200"/>
                    </a:lnTo>
                    <a:close/>
                    <a:moveTo>
                      <a:pt x="840" y="5400"/>
                    </a:moveTo>
                    <a:lnTo>
                      <a:pt x="1679" y="5400"/>
                    </a:lnTo>
                    <a:lnTo>
                      <a:pt x="1679" y="16200"/>
                    </a:lnTo>
                    <a:lnTo>
                      <a:pt x="840" y="16200"/>
                    </a:lnTo>
                    <a:close/>
                    <a:moveTo>
                      <a:pt x="2099" y="5400"/>
                    </a:moveTo>
                    <a:lnTo>
                      <a:pt x="14882" y="5400"/>
                    </a:lnTo>
                    <a:lnTo>
                      <a:pt x="14882" y="0"/>
                    </a:lnTo>
                    <a:lnTo>
                      <a:pt x="21600" y="10800"/>
                    </a:lnTo>
                    <a:lnTo>
                      <a:pt x="14882" y="21600"/>
                    </a:lnTo>
                    <a:lnTo>
                      <a:pt x="14882" y="16200"/>
                    </a:lnTo>
                    <a:lnTo>
                      <a:pt x="2099" y="16200"/>
                    </a:lnTo>
                    <a:close/>
                    <a:moveTo>
                      <a:pt x="2099" y="5400"/>
                    </a:moveTo>
                  </a:path>
                </a:pathLst>
              </a:custGeom>
              <a:solidFill>
                <a:schemeClr val="accent6">
                  <a:lumMod val="60000"/>
                  <a:lumOff val="40000"/>
                </a:schemeClr>
              </a:solidFill>
              <a:ln w="9525" cap="flat">
                <a:solidFill>
                  <a:schemeClr val="tx1"/>
                </a:solidFill>
                <a:prstDash val="solid"/>
                <a:round/>
                <a:headEnd type="none" w="med" len="med"/>
                <a:tailEnd type="none" w="med" len="med"/>
              </a:ln>
              <a:extLst/>
            </p:spPr>
            <p:txBody>
              <a:bodyPr lIns="0" tIns="0" rIns="0" bIns="0"/>
              <a:lstStyle/>
              <a:p>
                <a:endParaRPr lang="en-US" dirty="0"/>
              </a:p>
            </p:txBody>
          </p:sp>
          <p:sp>
            <p:nvSpPr>
              <p:cNvPr id="18" name="Rectangle 126"/>
              <p:cNvSpPr>
                <a:spLocks/>
              </p:cNvSpPr>
              <p:nvPr/>
            </p:nvSpPr>
            <p:spPr bwMode="auto">
              <a:xfrm>
                <a:off x="2324100" y="2730856"/>
                <a:ext cx="800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200" dirty="0">
                    <a:solidFill>
                      <a:srgbClr val="000000"/>
                    </a:solidFill>
                    <a:latin typeface="Arial" charset="0"/>
                    <a:ea typeface="ＭＳ Ｐゴシック" charset="0"/>
                    <a:cs typeface="Arial" charset="0"/>
                    <a:sym typeface="Arial" charset="0"/>
                  </a:rPr>
                  <a:t>commit</a:t>
                </a:r>
              </a:p>
            </p:txBody>
          </p:sp>
          <p:sp>
            <p:nvSpPr>
              <p:cNvPr id="19" name="Rectangle 127"/>
              <p:cNvSpPr>
                <a:spLocks/>
              </p:cNvSpPr>
              <p:nvPr/>
            </p:nvSpPr>
            <p:spPr bwMode="auto">
              <a:xfrm>
                <a:off x="4953000" y="2730856"/>
                <a:ext cx="11176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r>
                  <a:rPr lang="en-US" sz="1200" dirty="0">
                    <a:solidFill>
                      <a:srgbClr val="000000"/>
                    </a:solidFill>
                    <a:latin typeface="Arial" pitchFamily="34" charset="0"/>
                    <a:ea typeface="ＭＳ Ｐゴシック" charset="0"/>
                    <a:cs typeface="Arial" pitchFamily="34" charset="0"/>
                    <a:sym typeface="Arial Bold" charset="0"/>
                  </a:rPr>
                  <a:t>demonstrate</a:t>
                </a:r>
              </a:p>
            </p:txBody>
          </p:sp>
          <p:sp>
            <p:nvSpPr>
              <p:cNvPr id="20" name="AutoShape 154"/>
              <p:cNvSpPr>
                <a:spLocks/>
              </p:cNvSpPr>
              <p:nvPr/>
            </p:nvSpPr>
            <p:spPr bwMode="auto">
              <a:xfrm>
                <a:off x="6046610" y="2354619"/>
                <a:ext cx="885825" cy="434619"/>
              </a:xfrm>
              <a:prstGeom prst="rightArrow">
                <a:avLst>
                  <a:gd name="adj1" fmla="val 50000"/>
                  <a:gd name="adj2" fmla="val 49927"/>
                </a:avLst>
              </a:prstGeom>
              <a:solidFill>
                <a:schemeClr val="accent5">
                  <a:lumMod val="50000"/>
                </a:schemeClr>
              </a:solidFill>
              <a:ln w="9525" cap="flat">
                <a:solidFill>
                  <a:schemeClr val="tx1"/>
                </a:solidFill>
                <a:prstDash val="solid"/>
                <a:round/>
                <a:headEnd type="none" w="med" len="med"/>
                <a:tailEnd type="none" w="med" len="med"/>
              </a:ln>
              <a:extLst/>
            </p:spPr>
            <p:txBody>
              <a:bodyPr lIns="0" tIns="0" rIns="0" bIns="0"/>
              <a:lstStyle/>
              <a:p>
                <a:endParaRPr lang="en-US" dirty="0"/>
              </a:p>
            </p:txBody>
          </p:sp>
          <p:sp>
            <p:nvSpPr>
              <p:cNvPr id="21" name="Rectangle 155"/>
              <p:cNvSpPr>
                <a:spLocks/>
              </p:cNvSpPr>
              <p:nvPr/>
            </p:nvSpPr>
            <p:spPr bwMode="auto">
              <a:xfrm>
                <a:off x="6019800" y="2730856"/>
                <a:ext cx="10795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r>
                  <a:rPr lang="en-US" sz="1200" dirty="0">
                    <a:solidFill>
                      <a:srgbClr val="000000"/>
                    </a:solidFill>
                    <a:latin typeface="Arial" charset="0"/>
                    <a:ea typeface="ＭＳ Ｐゴシック" charset="0"/>
                    <a:cs typeface="Arial" charset="0"/>
                    <a:sym typeface="Arial" charset="0"/>
                  </a:rPr>
                  <a:t>retrospective</a:t>
                </a:r>
              </a:p>
            </p:txBody>
          </p:sp>
          <p:sp>
            <p:nvSpPr>
              <p:cNvPr id="22" name="AutoShape 156"/>
              <p:cNvSpPr>
                <a:spLocks/>
              </p:cNvSpPr>
              <p:nvPr/>
            </p:nvSpPr>
            <p:spPr bwMode="auto">
              <a:xfrm>
                <a:off x="1676400" y="2486381"/>
                <a:ext cx="514350" cy="171094"/>
              </a:xfrm>
              <a:custGeom>
                <a:avLst/>
                <a:gdLst/>
                <a:ahLst/>
                <a:cxnLst/>
                <a:rect l="0" t="0" r="r" b="b"/>
                <a:pathLst>
                  <a:path w="21600" h="21600">
                    <a:moveTo>
                      <a:pt x="0" y="0"/>
                    </a:moveTo>
                    <a:lnTo>
                      <a:pt x="16400" y="0"/>
                    </a:lnTo>
                    <a:lnTo>
                      <a:pt x="21600" y="10800"/>
                    </a:lnTo>
                    <a:lnTo>
                      <a:pt x="16400" y="21600"/>
                    </a:lnTo>
                    <a:lnTo>
                      <a:pt x="0" y="21600"/>
                    </a:lnTo>
                    <a:close/>
                    <a:moveTo>
                      <a:pt x="0" y="0"/>
                    </a:moveTo>
                  </a:path>
                </a:pathLst>
              </a:custGeom>
              <a:solidFill>
                <a:schemeClr val="accent2">
                  <a:lumMod val="20000"/>
                  <a:lumOff val="80000"/>
                </a:schemeClr>
              </a:solidFill>
              <a:ln w="9525" cap="flat">
                <a:solidFill>
                  <a:schemeClr val="tx1"/>
                </a:solidFill>
                <a:prstDash val="solid"/>
                <a:round/>
                <a:headEnd type="none" w="med" len="med"/>
                <a:tailEnd type="none" w="med" len="med"/>
              </a:ln>
              <a:extLst/>
            </p:spPr>
            <p:txBody>
              <a:bodyPr lIns="0" tIns="0" rIns="0" bIns="0"/>
              <a:lstStyle/>
              <a:p>
                <a:endParaRPr lang="en-US" dirty="0"/>
              </a:p>
            </p:txBody>
          </p:sp>
          <p:sp>
            <p:nvSpPr>
              <p:cNvPr id="23" name="Rectangle 157"/>
              <p:cNvSpPr>
                <a:spLocks/>
              </p:cNvSpPr>
              <p:nvPr/>
            </p:nvSpPr>
            <p:spPr bwMode="auto">
              <a:xfrm>
                <a:off x="1600200" y="2692400"/>
                <a:ext cx="70979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r>
                  <a:rPr lang="en-US" sz="1200" dirty="0">
                    <a:solidFill>
                      <a:srgbClr val="000000"/>
                    </a:solidFill>
                    <a:latin typeface="Arial Bold" charset="0"/>
                    <a:ea typeface="ＭＳ Ｐゴシック" charset="0"/>
                    <a:cs typeface="Arial Bold" charset="0"/>
                    <a:sym typeface="Arial Bold" charset="0"/>
                  </a:rPr>
                  <a:t>evaluate &amp; select</a:t>
                </a:r>
              </a:p>
            </p:txBody>
          </p:sp>
          <p:sp>
            <p:nvSpPr>
              <p:cNvPr id="26" name="Circular Arrow 25"/>
              <p:cNvSpPr/>
              <p:nvPr/>
            </p:nvSpPr>
            <p:spPr bwMode="auto">
              <a:xfrm rot="16200000" flipH="1">
                <a:off x="3810000" y="1511656"/>
                <a:ext cx="609600" cy="609600"/>
              </a:xfrm>
              <a:prstGeom prst="circularArrow">
                <a:avLst>
                  <a:gd name="adj1" fmla="val 12806"/>
                  <a:gd name="adj2" fmla="val 1627541"/>
                  <a:gd name="adj3" fmla="val 18950107"/>
                  <a:gd name="adj4" fmla="val 1854107"/>
                  <a:gd name="adj5" fmla="val 1668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25" name="Circular Arrow 24"/>
              <p:cNvSpPr/>
              <p:nvPr/>
            </p:nvSpPr>
            <p:spPr bwMode="auto">
              <a:xfrm rot="16200000" flipH="1">
                <a:off x="3924300" y="1702156"/>
                <a:ext cx="1066800" cy="1143000"/>
              </a:xfrm>
              <a:prstGeom prst="circularArrow">
                <a:avLst>
                  <a:gd name="adj1" fmla="val 12806"/>
                  <a:gd name="adj2" fmla="val 1627541"/>
                  <a:gd name="adj3" fmla="val 18950107"/>
                  <a:gd name="adj4" fmla="val 798389"/>
                  <a:gd name="adj5" fmla="val 1668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pitchFamily="-12" charset="0"/>
                  <a:ea typeface="ＭＳ Ｐゴシック" pitchFamily="-12" charset="-128"/>
                  <a:cs typeface="ＭＳ Ｐゴシック" pitchFamily="-12" charset="-128"/>
                </a:endParaRPr>
              </a:p>
            </p:txBody>
          </p:sp>
          <p:sp>
            <p:nvSpPr>
              <p:cNvPr id="27" name="Rectangle 157"/>
              <p:cNvSpPr>
                <a:spLocks/>
              </p:cNvSpPr>
              <p:nvPr/>
            </p:nvSpPr>
            <p:spPr bwMode="auto">
              <a:xfrm>
                <a:off x="3581400" y="1435456"/>
                <a:ext cx="558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r>
                  <a:rPr lang="en-US" sz="700" dirty="0">
                    <a:solidFill>
                      <a:srgbClr val="000000"/>
                    </a:solidFill>
                    <a:latin typeface="Arial Bold" charset="0"/>
                    <a:ea typeface="ＭＳ Ｐゴシック" charset="0"/>
                    <a:cs typeface="Arial Bold" charset="0"/>
                    <a:sym typeface="Arial Bold" charset="0"/>
                  </a:rPr>
                  <a:t>Daily Scrum</a:t>
                </a:r>
              </a:p>
            </p:txBody>
          </p:sp>
          <p:grpSp>
            <p:nvGrpSpPr>
              <p:cNvPr id="28" name="Group 13"/>
              <p:cNvGrpSpPr>
                <a:grpSpLocks/>
              </p:cNvGrpSpPr>
              <p:nvPr/>
            </p:nvGrpSpPr>
            <p:grpSpPr bwMode="auto">
              <a:xfrm>
                <a:off x="1093965" y="5409844"/>
                <a:ext cx="623888" cy="847725"/>
                <a:chOff x="0" y="0"/>
                <a:chExt cx="393" cy="534"/>
              </a:xfrm>
            </p:grpSpPr>
            <p:grpSp>
              <p:nvGrpSpPr>
                <p:cNvPr id="29" name="Group 14"/>
                <p:cNvGrpSpPr>
                  <a:grpSpLocks/>
                </p:cNvGrpSpPr>
                <p:nvPr/>
              </p:nvGrpSpPr>
              <p:grpSpPr bwMode="auto">
                <a:xfrm flipH="1">
                  <a:off x="0" y="272"/>
                  <a:ext cx="365" cy="262"/>
                  <a:chOff x="0" y="0"/>
                  <a:chExt cx="365" cy="261"/>
                </a:xfrm>
              </p:grpSpPr>
              <p:sp>
                <p:nvSpPr>
                  <p:cNvPr id="34" name="AutoShape 15"/>
                  <p:cNvSpPr>
                    <a:spLocks/>
                  </p:cNvSpPr>
                  <p:nvPr/>
                </p:nvSpPr>
                <p:spPr bwMode="auto">
                  <a:xfrm>
                    <a:off x="0" y="0"/>
                    <a:ext cx="365" cy="261"/>
                  </a:xfrm>
                  <a:custGeom>
                    <a:avLst/>
                    <a:gdLst/>
                    <a:ahLst/>
                    <a:cxnLst/>
                    <a:rect l="0" t="0" r="r" b="b"/>
                    <a:pathLst>
                      <a:path w="21600" h="19596">
                        <a:moveTo>
                          <a:pt x="17994" y="0"/>
                        </a:moveTo>
                        <a:lnTo>
                          <a:pt x="21600" y="4898"/>
                        </a:lnTo>
                        <a:lnTo>
                          <a:pt x="19669" y="4898"/>
                        </a:lnTo>
                        <a:cubicBezTo>
                          <a:pt x="18568" y="15301"/>
                          <a:pt x="14238" y="21600"/>
                          <a:pt x="9962" y="19017"/>
                        </a:cubicBezTo>
                        <a:cubicBezTo>
                          <a:pt x="12826" y="17287"/>
                          <a:pt x="15071" y="11866"/>
                          <a:pt x="15808" y="4898"/>
                        </a:cubicBezTo>
                        <a:lnTo>
                          <a:pt x="13878" y="4898"/>
                        </a:lnTo>
                        <a:close/>
                        <a:moveTo>
                          <a:pt x="8032" y="19592"/>
                        </a:moveTo>
                        <a:cubicBezTo>
                          <a:pt x="3596" y="19592"/>
                          <a:pt x="0" y="10820"/>
                          <a:pt x="0" y="0"/>
                        </a:cubicBezTo>
                        <a:lnTo>
                          <a:pt x="3861" y="0"/>
                        </a:lnTo>
                        <a:cubicBezTo>
                          <a:pt x="3861" y="10820"/>
                          <a:pt x="7457" y="19592"/>
                          <a:pt x="11893" y="19592"/>
                        </a:cubicBezTo>
                        <a:close/>
                        <a:moveTo>
                          <a:pt x="8032" y="19592"/>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35" name="AutoShape 16"/>
                  <p:cNvSpPr>
                    <a:spLocks/>
                  </p:cNvSpPr>
                  <p:nvPr/>
                </p:nvSpPr>
                <p:spPr bwMode="auto">
                  <a:xfrm>
                    <a:off x="0" y="0"/>
                    <a:ext cx="201" cy="261"/>
                  </a:xfrm>
                  <a:custGeom>
                    <a:avLst/>
                    <a:gdLst/>
                    <a:ahLst/>
                    <a:cxnLst/>
                    <a:rect l="0" t="0" r="r" b="b"/>
                    <a:pathLst>
                      <a:path w="21600" h="21600">
                        <a:moveTo>
                          <a:pt x="14587" y="21600"/>
                        </a:moveTo>
                        <a:cubicBezTo>
                          <a:pt x="6531" y="21600"/>
                          <a:pt x="0" y="11929"/>
                          <a:pt x="0" y="0"/>
                        </a:cubicBezTo>
                        <a:lnTo>
                          <a:pt x="7013" y="0"/>
                        </a:lnTo>
                        <a:cubicBezTo>
                          <a:pt x="7013" y="11929"/>
                          <a:pt x="13544" y="21600"/>
                          <a:pt x="21600" y="21600"/>
                        </a:cubicBezTo>
                        <a:close/>
                        <a:moveTo>
                          <a:pt x="14587" y="21600"/>
                        </a:moveTo>
                      </a:path>
                    </a:pathLst>
                  </a:custGeom>
                  <a:solidFill>
                    <a:srgbClr val="000000">
                      <a:alpha val="20000"/>
                    </a:srgbClr>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36" name="AutoShape 17"/>
                  <p:cNvSpPr>
                    <a:spLocks/>
                  </p:cNvSpPr>
                  <p:nvPr/>
                </p:nvSpPr>
                <p:spPr bwMode="auto">
                  <a:xfrm>
                    <a:off x="0" y="0"/>
                    <a:ext cx="365" cy="261"/>
                  </a:xfrm>
                  <a:custGeom>
                    <a:avLst/>
                    <a:gdLst/>
                    <a:ahLst/>
                    <a:cxnLst/>
                    <a:rect l="0" t="0" r="r" b="b"/>
                    <a:pathLst>
                      <a:path w="21600" h="21600">
                        <a:moveTo>
                          <a:pt x="9962" y="20967"/>
                        </a:moveTo>
                        <a:cubicBezTo>
                          <a:pt x="12826" y="19059"/>
                          <a:pt x="15071" y="13083"/>
                          <a:pt x="15808" y="5400"/>
                        </a:cubicBezTo>
                        <a:lnTo>
                          <a:pt x="13878" y="5400"/>
                        </a:lnTo>
                        <a:lnTo>
                          <a:pt x="17994" y="0"/>
                        </a:lnTo>
                        <a:lnTo>
                          <a:pt x="21600" y="5400"/>
                        </a:lnTo>
                        <a:lnTo>
                          <a:pt x="19669" y="5400"/>
                        </a:lnTo>
                        <a:cubicBezTo>
                          <a:pt x="18754" y="14937"/>
                          <a:pt x="15555" y="21600"/>
                          <a:pt x="11893" y="21600"/>
                        </a:cubicBezTo>
                        <a:lnTo>
                          <a:pt x="8032" y="21600"/>
                        </a:lnTo>
                        <a:cubicBezTo>
                          <a:pt x="3596" y="21600"/>
                          <a:pt x="0" y="11929"/>
                          <a:pt x="0" y="0"/>
                        </a:cubicBezTo>
                        <a:lnTo>
                          <a:pt x="3861" y="0"/>
                        </a:lnTo>
                        <a:cubicBezTo>
                          <a:pt x="3861" y="11929"/>
                          <a:pt x="7457" y="21600"/>
                          <a:pt x="11893" y="21600"/>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grpSp>
              <p:nvGrpSpPr>
                <p:cNvPr id="30" name="Group 18"/>
                <p:cNvGrpSpPr>
                  <a:grpSpLocks/>
                </p:cNvGrpSpPr>
                <p:nvPr/>
              </p:nvGrpSpPr>
              <p:grpSpPr bwMode="auto">
                <a:xfrm>
                  <a:off x="27" y="0"/>
                  <a:ext cx="366" cy="261"/>
                  <a:chOff x="0" y="0"/>
                  <a:chExt cx="365" cy="261"/>
                </a:xfrm>
              </p:grpSpPr>
              <p:sp>
                <p:nvSpPr>
                  <p:cNvPr id="31" name="AutoShape 19"/>
                  <p:cNvSpPr>
                    <a:spLocks/>
                  </p:cNvSpPr>
                  <p:nvPr/>
                </p:nvSpPr>
                <p:spPr bwMode="auto">
                  <a:xfrm>
                    <a:off x="0" y="0"/>
                    <a:ext cx="365" cy="261"/>
                  </a:xfrm>
                  <a:custGeom>
                    <a:avLst/>
                    <a:gdLst/>
                    <a:ahLst/>
                    <a:cxnLst/>
                    <a:rect l="0" t="0" r="r" b="b"/>
                    <a:pathLst>
                      <a:path w="21600" h="21600">
                        <a:moveTo>
                          <a:pt x="17994" y="21600"/>
                        </a:moveTo>
                        <a:lnTo>
                          <a:pt x="13878" y="16200"/>
                        </a:lnTo>
                        <a:lnTo>
                          <a:pt x="15808" y="16200"/>
                        </a:lnTo>
                        <a:cubicBezTo>
                          <a:pt x="14893" y="6663"/>
                          <a:pt x="11694" y="0"/>
                          <a:pt x="8032" y="0"/>
                        </a:cubicBezTo>
                        <a:lnTo>
                          <a:pt x="11893" y="0"/>
                        </a:lnTo>
                        <a:cubicBezTo>
                          <a:pt x="15555" y="0"/>
                          <a:pt x="18754" y="6663"/>
                          <a:pt x="19669" y="16200"/>
                        </a:cubicBezTo>
                        <a:lnTo>
                          <a:pt x="21600" y="16200"/>
                        </a:lnTo>
                        <a:close/>
                        <a:moveTo>
                          <a:pt x="9962" y="633"/>
                        </a:moveTo>
                        <a:cubicBezTo>
                          <a:pt x="6378" y="3020"/>
                          <a:pt x="3861" y="11670"/>
                          <a:pt x="3861" y="21600"/>
                        </a:cubicBezTo>
                        <a:lnTo>
                          <a:pt x="0" y="21600"/>
                        </a:lnTo>
                        <a:cubicBezTo>
                          <a:pt x="0" y="9671"/>
                          <a:pt x="3596" y="0"/>
                          <a:pt x="8032" y="0"/>
                        </a:cubicBezTo>
                        <a:cubicBezTo>
                          <a:pt x="8682" y="0"/>
                          <a:pt x="9331" y="213"/>
                          <a:pt x="9962" y="633"/>
                        </a:cubicBezTo>
                        <a:close/>
                        <a:moveTo>
                          <a:pt x="9962" y="633"/>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32" name="AutoShape 20"/>
                  <p:cNvSpPr>
                    <a:spLocks/>
                  </p:cNvSpPr>
                  <p:nvPr/>
                </p:nvSpPr>
                <p:spPr bwMode="auto">
                  <a:xfrm>
                    <a:off x="0" y="0"/>
                    <a:ext cx="168" cy="261"/>
                  </a:xfrm>
                  <a:custGeom>
                    <a:avLst/>
                    <a:gdLst/>
                    <a:ahLst/>
                    <a:cxnLst/>
                    <a:rect l="0" t="0" r="r" b="b"/>
                    <a:pathLst>
                      <a:path w="21600" h="21600">
                        <a:moveTo>
                          <a:pt x="21600" y="633"/>
                        </a:moveTo>
                        <a:cubicBezTo>
                          <a:pt x="13829" y="3020"/>
                          <a:pt x="8372" y="11670"/>
                          <a:pt x="8372" y="21600"/>
                        </a:cubicBezTo>
                        <a:lnTo>
                          <a:pt x="0" y="21600"/>
                        </a:lnTo>
                        <a:cubicBezTo>
                          <a:pt x="0" y="9671"/>
                          <a:pt x="7797" y="0"/>
                          <a:pt x="17414" y="0"/>
                        </a:cubicBezTo>
                        <a:cubicBezTo>
                          <a:pt x="18825" y="0"/>
                          <a:pt x="20231" y="213"/>
                          <a:pt x="21600" y="633"/>
                        </a:cubicBezTo>
                        <a:close/>
                        <a:moveTo>
                          <a:pt x="21600" y="633"/>
                        </a:moveTo>
                      </a:path>
                    </a:pathLst>
                  </a:custGeom>
                  <a:solidFill>
                    <a:srgbClr val="000000">
                      <a:alpha val="20000"/>
                    </a:srgbClr>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33" name="AutoShape 21"/>
                  <p:cNvSpPr>
                    <a:spLocks/>
                  </p:cNvSpPr>
                  <p:nvPr/>
                </p:nvSpPr>
                <p:spPr bwMode="auto">
                  <a:xfrm>
                    <a:off x="0" y="0"/>
                    <a:ext cx="365" cy="261"/>
                  </a:xfrm>
                  <a:custGeom>
                    <a:avLst/>
                    <a:gdLst/>
                    <a:ahLst/>
                    <a:cxnLst/>
                    <a:rect l="0" t="0" r="r" b="b"/>
                    <a:pathLst>
                      <a:path w="21600" h="21600">
                        <a:moveTo>
                          <a:pt x="9962" y="633"/>
                        </a:moveTo>
                        <a:cubicBezTo>
                          <a:pt x="6378" y="3020"/>
                          <a:pt x="3861" y="11670"/>
                          <a:pt x="3861" y="21600"/>
                        </a:cubicBezTo>
                        <a:lnTo>
                          <a:pt x="0" y="21600"/>
                        </a:lnTo>
                        <a:cubicBezTo>
                          <a:pt x="0" y="9671"/>
                          <a:pt x="3596" y="0"/>
                          <a:pt x="8032" y="0"/>
                        </a:cubicBezTo>
                        <a:lnTo>
                          <a:pt x="11893" y="0"/>
                        </a:lnTo>
                        <a:cubicBezTo>
                          <a:pt x="15555" y="0"/>
                          <a:pt x="18754" y="6663"/>
                          <a:pt x="19669" y="16200"/>
                        </a:cubicBezTo>
                        <a:lnTo>
                          <a:pt x="21600" y="16200"/>
                        </a:lnTo>
                        <a:lnTo>
                          <a:pt x="17994" y="21600"/>
                        </a:lnTo>
                        <a:lnTo>
                          <a:pt x="13878" y="16200"/>
                        </a:lnTo>
                        <a:lnTo>
                          <a:pt x="15808" y="16200"/>
                        </a:lnTo>
                        <a:cubicBezTo>
                          <a:pt x="14893" y="6663"/>
                          <a:pt x="11694" y="0"/>
                          <a:pt x="8032" y="0"/>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grpSp>
          <p:grpSp>
            <p:nvGrpSpPr>
              <p:cNvPr id="37" name="Group 22"/>
              <p:cNvGrpSpPr>
                <a:grpSpLocks/>
              </p:cNvGrpSpPr>
              <p:nvPr/>
            </p:nvGrpSpPr>
            <p:grpSpPr bwMode="auto">
              <a:xfrm>
                <a:off x="1768653" y="5409844"/>
                <a:ext cx="625475" cy="847725"/>
                <a:chOff x="0" y="0"/>
                <a:chExt cx="393" cy="534"/>
              </a:xfrm>
            </p:grpSpPr>
            <p:grpSp>
              <p:nvGrpSpPr>
                <p:cNvPr id="38" name="Group 23"/>
                <p:cNvGrpSpPr>
                  <a:grpSpLocks/>
                </p:cNvGrpSpPr>
                <p:nvPr/>
              </p:nvGrpSpPr>
              <p:grpSpPr bwMode="auto">
                <a:xfrm flipH="1">
                  <a:off x="0" y="272"/>
                  <a:ext cx="365" cy="262"/>
                  <a:chOff x="0" y="0"/>
                  <a:chExt cx="365" cy="261"/>
                </a:xfrm>
              </p:grpSpPr>
              <p:sp>
                <p:nvSpPr>
                  <p:cNvPr id="43" name="AutoShape 24"/>
                  <p:cNvSpPr>
                    <a:spLocks/>
                  </p:cNvSpPr>
                  <p:nvPr/>
                </p:nvSpPr>
                <p:spPr bwMode="auto">
                  <a:xfrm>
                    <a:off x="0" y="0"/>
                    <a:ext cx="365" cy="261"/>
                  </a:xfrm>
                  <a:custGeom>
                    <a:avLst/>
                    <a:gdLst/>
                    <a:ahLst/>
                    <a:cxnLst/>
                    <a:rect l="0" t="0" r="r" b="b"/>
                    <a:pathLst>
                      <a:path w="21600" h="19596">
                        <a:moveTo>
                          <a:pt x="17994" y="0"/>
                        </a:moveTo>
                        <a:lnTo>
                          <a:pt x="21600" y="4898"/>
                        </a:lnTo>
                        <a:lnTo>
                          <a:pt x="19669" y="4898"/>
                        </a:lnTo>
                        <a:cubicBezTo>
                          <a:pt x="18568" y="15301"/>
                          <a:pt x="14238" y="21600"/>
                          <a:pt x="9962" y="19017"/>
                        </a:cubicBezTo>
                        <a:cubicBezTo>
                          <a:pt x="12826" y="17287"/>
                          <a:pt x="15071" y="11866"/>
                          <a:pt x="15808" y="4898"/>
                        </a:cubicBezTo>
                        <a:lnTo>
                          <a:pt x="13878" y="4898"/>
                        </a:lnTo>
                        <a:close/>
                        <a:moveTo>
                          <a:pt x="8032" y="19592"/>
                        </a:moveTo>
                        <a:cubicBezTo>
                          <a:pt x="3596" y="19592"/>
                          <a:pt x="0" y="10820"/>
                          <a:pt x="0" y="0"/>
                        </a:cubicBezTo>
                        <a:lnTo>
                          <a:pt x="3861" y="0"/>
                        </a:lnTo>
                        <a:cubicBezTo>
                          <a:pt x="3861" y="10820"/>
                          <a:pt x="7457" y="19592"/>
                          <a:pt x="11893" y="19592"/>
                        </a:cubicBezTo>
                        <a:close/>
                        <a:moveTo>
                          <a:pt x="8032" y="19592"/>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44" name="AutoShape 25"/>
                  <p:cNvSpPr>
                    <a:spLocks/>
                  </p:cNvSpPr>
                  <p:nvPr/>
                </p:nvSpPr>
                <p:spPr bwMode="auto">
                  <a:xfrm>
                    <a:off x="0" y="0"/>
                    <a:ext cx="201" cy="261"/>
                  </a:xfrm>
                  <a:custGeom>
                    <a:avLst/>
                    <a:gdLst/>
                    <a:ahLst/>
                    <a:cxnLst/>
                    <a:rect l="0" t="0" r="r" b="b"/>
                    <a:pathLst>
                      <a:path w="21600" h="21600">
                        <a:moveTo>
                          <a:pt x="14587" y="21600"/>
                        </a:moveTo>
                        <a:cubicBezTo>
                          <a:pt x="6531" y="21600"/>
                          <a:pt x="0" y="11929"/>
                          <a:pt x="0" y="0"/>
                        </a:cubicBezTo>
                        <a:lnTo>
                          <a:pt x="7013" y="0"/>
                        </a:lnTo>
                        <a:cubicBezTo>
                          <a:pt x="7013" y="11929"/>
                          <a:pt x="13544" y="21600"/>
                          <a:pt x="21600" y="21600"/>
                        </a:cubicBezTo>
                        <a:close/>
                        <a:moveTo>
                          <a:pt x="14587" y="21600"/>
                        </a:moveTo>
                      </a:path>
                    </a:pathLst>
                  </a:custGeom>
                  <a:solidFill>
                    <a:srgbClr val="000000">
                      <a:alpha val="20000"/>
                    </a:srgbClr>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45" name="AutoShape 26"/>
                  <p:cNvSpPr>
                    <a:spLocks/>
                  </p:cNvSpPr>
                  <p:nvPr/>
                </p:nvSpPr>
                <p:spPr bwMode="auto">
                  <a:xfrm>
                    <a:off x="0" y="0"/>
                    <a:ext cx="365" cy="261"/>
                  </a:xfrm>
                  <a:custGeom>
                    <a:avLst/>
                    <a:gdLst/>
                    <a:ahLst/>
                    <a:cxnLst/>
                    <a:rect l="0" t="0" r="r" b="b"/>
                    <a:pathLst>
                      <a:path w="21600" h="21600">
                        <a:moveTo>
                          <a:pt x="9962" y="20967"/>
                        </a:moveTo>
                        <a:cubicBezTo>
                          <a:pt x="12826" y="19059"/>
                          <a:pt x="15071" y="13083"/>
                          <a:pt x="15808" y="5400"/>
                        </a:cubicBezTo>
                        <a:lnTo>
                          <a:pt x="13878" y="5400"/>
                        </a:lnTo>
                        <a:lnTo>
                          <a:pt x="17994" y="0"/>
                        </a:lnTo>
                        <a:lnTo>
                          <a:pt x="21600" y="5400"/>
                        </a:lnTo>
                        <a:lnTo>
                          <a:pt x="19669" y="5400"/>
                        </a:lnTo>
                        <a:cubicBezTo>
                          <a:pt x="18754" y="14937"/>
                          <a:pt x="15555" y="21600"/>
                          <a:pt x="11893" y="21600"/>
                        </a:cubicBezTo>
                        <a:lnTo>
                          <a:pt x="8032" y="21600"/>
                        </a:lnTo>
                        <a:cubicBezTo>
                          <a:pt x="3596" y="21600"/>
                          <a:pt x="0" y="11929"/>
                          <a:pt x="0" y="0"/>
                        </a:cubicBezTo>
                        <a:lnTo>
                          <a:pt x="3861" y="0"/>
                        </a:lnTo>
                        <a:cubicBezTo>
                          <a:pt x="3861" y="11929"/>
                          <a:pt x="7457" y="21600"/>
                          <a:pt x="11893" y="21600"/>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grpSp>
              <p:nvGrpSpPr>
                <p:cNvPr id="39" name="Group 27"/>
                <p:cNvGrpSpPr>
                  <a:grpSpLocks/>
                </p:cNvGrpSpPr>
                <p:nvPr/>
              </p:nvGrpSpPr>
              <p:grpSpPr bwMode="auto">
                <a:xfrm>
                  <a:off x="27" y="0"/>
                  <a:ext cx="366" cy="261"/>
                  <a:chOff x="0" y="0"/>
                  <a:chExt cx="365" cy="261"/>
                </a:xfrm>
              </p:grpSpPr>
              <p:sp>
                <p:nvSpPr>
                  <p:cNvPr id="40" name="AutoShape 28"/>
                  <p:cNvSpPr>
                    <a:spLocks/>
                  </p:cNvSpPr>
                  <p:nvPr/>
                </p:nvSpPr>
                <p:spPr bwMode="auto">
                  <a:xfrm>
                    <a:off x="0" y="0"/>
                    <a:ext cx="365" cy="261"/>
                  </a:xfrm>
                  <a:custGeom>
                    <a:avLst/>
                    <a:gdLst/>
                    <a:ahLst/>
                    <a:cxnLst/>
                    <a:rect l="0" t="0" r="r" b="b"/>
                    <a:pathLst>
                      <a:path w="21600" h="21600">
                        <a:moveTo>
                          <a:pt x="17994" y="21600"/>
                        </a:moveTo>
                        <a:lnTo>
                          <a:pt x="13878" y="16200"/>
                        </a:lnTo>
                        <a:lnTo>
                          <a:pt x="15808" y="16200"/>
                        </a:lnTo>
                        <a:cubicBezTo>
                          <a:pt x="14893" y="6663"/>
                          <a:pt x="11694" y="0"/>
                          <a:pt x="8032" y="0"/>
                        </a:cubicBezTo>
                        <a:lnTo>
                          <a:pt x="11893" y="0"/>
                        </a:lnTo>
                        <a:cubicBezTo>
                          <a:pt x="15555" y="0"/>
                          <a:pt x="18754" y="6663"/>
                          <a:pt x="19669" y="16200"/>
                        </a:cubicBezTo>
                        <a:lnTo>
                          <a:pt x="21600" y="16200"/>
                        </a:lnTo>
                        <a:close/>
                        <a:moveTo>
                          <a:pt x="9962" y="633"/>
                        </a:moveTo>
                        <a:cubicBezTo>
                          <a:pt x="6378" y="3020"/>
                          <a:pt x="3861" y="11670"/>
                          <a:pt x="3861" y="21600"/>
                        </a:cubicBezTo>
                        <a:lnTo>
                          <a:pt x="0" y="21600"/>
                        </a:lnTo>
                        <a:cubicBezTo>
                          <a:pt x="0" y="9671"/>
                          <a:pt x="3596" y="0"/>
                          <a:pt x="8032" y="0"/>
                        </a:cubicBezTo>
                        <a:cubicBezTo>
                          <a:pt x="8682" y="0"/>
                          <a:pt x="9331" y="213"/>
                          <a:pt x="9962" y="633"/>
                        </a:cubicBezTo>
                        <a:close/>
                        <a:moveTo>
                          <a:pt x="9962" y="633"/>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41" name="AutoShape 29"/>
                  <p:cNvSpPr>
                    <a:spLocks/>
                  </p:cNvSpPr>
                  <p:nvPr/>
                </p:nvSpPr>
                <p:spPr bwMode="auto">
                  <a:xfrm>
                    <a:off x="0" y="0"/>
                    <a:ext cx="168" cy="261"/>
                  </a:xfrm>
                  <a:custGeom>
                    <a:avLst/>
                    <a:gdLst/>
                    <a:ahLst/>
                    <a:cxnLst/>
                    <a:rect l="0" t="0" r="r" b="b"/>
                    <a:pathLst>
                      <a:path w="21600" h="21600">
                        <a:moveTo>
                          <a:pt x="21600" y="633"/>
                        </a:moveTo>
                        <a:cubicBezTo>
                          <a:pt x="13829" y="3020"/>
                          <a:pt x="8372" y="11670"/>
                          <a:pt x="8372" y="21600"/>
                        </a:cubicBezTo>
                        <a:lnTo>
                          <a:pt x="0" y="21600"/>
                        </a:lnTo>
                        <a:cubicBezTo>
                          <a:pt x="0" y="9671"/>
                          <a:pt x="7797" y="0"/>
                          <a:pt x="17414" y="0"/>
                        </a:cubicBezTo>
                        <a:cubicBezTo>
                          <a:pt x="18825" y="0"/>
                          <a:pt x="20231" y="213"/>
                          <a:pt x="21600" y="633"/>
                        </a:cubicBezTo>
                        <a:close/>
                        <a:moveTo>
                          <a:pt x="21600" y="633"/>
                        </a:moveTo>
                      </a:path>
                    </a:pathLst>
                  </a:custGeom>
                  <a:solidFill>
                    <a:srgbClr val="000000">
                      <a:alpha val="20000"/>
                    </a:srgbClr>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42" name="AutoShape 30"/>
                  <p:cNvSpPr>
                    <a:spLocks/>
                  </p:cNvSpPr>
                  <p:nvPr/>
                </p:nvSpPr>
                <p:spPr bwMode="auto">
                  <a:xfrm>
                    <a:off x="0" y="0"/>
                    <a:ext cx="365" cy="261"/>
                  </a:xfrm>
                  <a:custGeom>
                    <a:avLst/>
                    <a:gdLst/>
                    <a:ahLst/>
                    <a:cxnLst/>
                    <a:rect l="0" t="0" r="r" b="b"/>
                    <a:pathLst>
                      <a:path w="21600" h="21600">
                        <a:moveTo>
                          <a:pt x="9962" y="633"/>
                        </a:moveTo>
                        <a:cubicBezTo>
                          <a:pt x="6378" y="3020"/>
                          <a:pt x="3861" y="11670"/>
                          <a:pt x="3861" y="21600"/>
                        </a:cubicBezTo>
                        <a:lnTo>
                          <a:pt x="0" y="21600"/>
                        </a:lnTo>
                        <a:cubicBezTo>
                          <a:pt x="0" y="9671"/>
                          <a:pt x="3596" y="0"/>
                          <a:pt x="8032" y="0"/>
                        </a:cubicBezTo>
                        <a:lnTo>
                          <a:pt x="11893" y="0"/>
                        </a:lnTo>
                        <a:cubicBezTo>
                          <a:pt x="15555" y="0"/>
                          <a:pt x="18754" y="6663"/>
                          <a:pt x="19669" y="16200"/>
                        </a:cubicBezTo>
                        <a:lnTo>
                          <a:pt x="21600" y="16200"/>
                        </a:lnTo>
                        <a:lnTo>
                          <a:pt x="17994" y="21600"/>
                        </a:lnTo>
                        <a:lnTo>
                          <a:pt x="13878" y="16200"/>
                        </a:lnTo>
                        <a:lnTo>
                          <a:pt x="15808" y="16200"/>
                        </a:lnTo>
                        <a:cubicBezTo>
                          <a:pt x="14893" y="6663"/>
                          <a:pt x="11694" y="0"/>
                          <a:pt x="8032" y="0"/>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grpSp>
          <p:grpSp>
            <p:nvGrpSpPr>
              <p:cNvPr id="46" name="Group 31"/>
              <p:cNvGrpSpPr>
                <a:grpSpLocks/>
              </p:cNvGrpSpPr>
              <p:nvPr/>
            </p:nvGrpSpPr>
            <p:grpSpPr bwMode="auto">
              <a:xfrm>
                <a:off x="2443340" y="5409844"/>
                <a:ext cx="625475" cy="847725"/>
                <a:chOff x="0" y="0"/>
                <a:chExt cx="393" cy="534"/>
              </a:xfrm>
            </p:grpSpPr>
            <p:grpSp>
              <p:nvGrpSpPr>
                <p:cNvPr id="47" name="Group 32"/>
                <p:cNvGrpSpPr>
                  <a:grpSpLocks/>
                </p:cNvGrpSpPr>
                <p:nvPr/>
              </p:nvGrpSpPr>
              <p:grpSpPr bwMode="auto">
                <a:xfrm flipH="1">
                  <a:off x="0" y="272"/>
                  <a:ext cx="365" cy="262"/>
                  <a:chOff x="0" y="0"/>
                  <a:chExt cx="365" cy="261"/>
                </a:xfrm>
              </p:grpSpPr>
              <p:sp>
                <p:nvSpPr>
                  <p:cNvPr id="52" name="AutoShape 33"/>
                  <p:cNvSpPr>
                    <a:spLocks/>
                  </p:cNvSpPr>
                  <p:nvPr/>
                </p:nvSpPr>
                <p:spPr bwMode="auto">
                  <a:xfrm>
                    <a:off x="0" y="0"/>
                    <a:ext cx="365" cy="261"/>
                  </a:xfrm>
                  <a:custGeom>
                    <a:avLst/>
                    <a:gdLst/>
                    <a:ahLst/>
                    <a:cxnLst/>
                    <a:rect l="0" t="0" r="r" b="b"/>
                    <a:pathLst>
                      <a:path w="21600" h="19596">
                        <a:moveTo>
                          <a:pt x="17994" y="0"/>
                        </a:moveTo>
                        <a:lnTo>
                          <a:pt x="21600" y="4898"/>
                        </a:lnTo>
                        <a:lnTo>
                          <a:pt x="19669" y="4898"/>
                        </a:lnTo>
                        <a:cubicBezTo>
                          <a:pt x="18568" y="15301"/>
                          <a:pt x="14238" y="21600"/>
                          <a:pt x="9962" y="19017"/>
                        </a:cubicBezTo>
                        <a:cubicBezTo>
                          <a:pt x="12826" y="17287"/>
                          <a:pt x="15071" y="11866"/>
                          <a:pt x="15808" y="4898"/>
                        </a:cubicBezTo>
                        <a:lnTo>
                          <a:pt x="13878" y="4898"/>
                        </a:lnTo>
                        <a:close/>
                        <a:moveTo>
                          <a:pt x="8032" y="19592"/>
                        </a:moveTo>
                        <a:cubicBezTo>
                          <a:pt x="3596" y="19592"/>
                          <a:pt x="0" y="10820"/>
                          <a:pt x="0" y="0"/>
                        </a:cubicBezTo>
                        <a:lnTo>
                          <a:pt x="3861" y="0"/>
                        </a:lnTo>
                        <a:cubicBezTo>
                          <a:pt x="3861" y="10820"/>
                          <a:pt x="7457" y="19592"/>
                          <a:pt x="11893" y="19592"/>
                        </a:cubicBezTo>
                        <a:close/>
                        <a:moveTo>
                          <a:pt x="8032" y="19592"/>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53" name="AutoShape 34"/>
                  <p:cNvSpPr>
                    <a:spLocks/>
                  </p:cNvSpPr>
                  <p:nvPr/>
                </p:nvSpPr>
                <p:spPr bwMode="auto">
                  <a:xfrm>
                    <a:off x="0" y="0"/>
                    <a:ext cx="201" cy="261"/>
                  </a:xfrm>
                  <a:custGeom>
                    <a:avLst/>
                    <a:gdLst/>
                    <a:ahLst/>
                    <a:cxnLst/>
                    <a:rect l="0" t="0" r="r" b="b"/>
                    <a:pathLst>
                      <a:path w="21600" h="21600">
                        <a:moveTo>
                          <a:pt x="14587" y="21600"/>
                        </a:moveTo>
                        <a:cubicBezTo>
                          <a:pt x="6531" y="21600"/>
                          <a:pt x="0" y="11929"/>
                          <a:pt x="0" y="0"/>
                        </a:cubicBezTo>
                        <a:lnTo>
                          <a:pt x="7013" y="0"/>
                        </a:lnTo>
                        <a:cubicBezTo>
                          <a:pt x="7013" y="11929"/>
                          <a:pt x="13544" y="21600"/>
                          <a:pt x="21600" y="21600"/>
                        </a:cubicBezTo>
                        <a:close/>
                        <a:moveTo>
                          <a:pt x="14587" y="21600"/>
                        </a:moveTo>
                      </a:path>
                    </a:pathLst>
                  </a:custGeom>
                  <a:solidFill>
                    <a:srgbClr val="000000">
                      <a:alpha val="20000"/>
                    </a:srgbClr>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54" name="AutoShape 35"/>
                  <p:cNvSpPr>
                    <a:spLocks/>
                  </p:cNvSpPr>
                  <p:nvPr/>
                </p:nvSpPr>
                <p:spPr bwMode="auto">
                  <a:xfrm>
                    <a:off x="0" y="0"/>
                    <a:ext cx="365" cy="261"/>
                  </a:xfrm>
                  <a:custGeom>
                    <a:avLst/>
                    <a:gdLst/>
                    <a:ahLst/>
                    <a:cxnLst/>
                    <a:rect l="0" t="0" r="r" b="b"/>
                    <a:pathLst>
                      <a:path w="21600" h="21600">
                        <a:moveTo>
                          <a:pt x="9962" y="20967"/>
                        </a:moveTo>
                        <a:cubicBezTo>
                          <a:pt x="12826" y="19059"/>
                          <a:pt x="15071" y="13083"/>
                          <a:pt x="15808" y="5400"/>
                        </a:cubicBezTo>
                        <a:lnTo>
                          <a:pt x="13878" y="5400"/>
                        </a:lnTo>
                        <a:lnTo>
                          <a:pt x="17994" y="0"/>
                        </a:lnTo>
                        <a:lnTo>
                          <a:pt x="21600" y="5400"/>
                        </a:lnTo>
                        <a:lnTo>
                          <a:pt x="19669" y="5400"/>
                        </a:lnTo>
                        <a:cubicBezTo>
                          <a:pt x="18754" y="14937"/>
                          <a:pt x="15555" y="21600"/>
                          <a:pt x="11893" y="21600"/>
                        </a:cubicBezTo>
                        <a:lnTo>
                          <a:pt x="8032" y="21600"/>
                        </a:lnTo>
                        <a:cubicBezTo>
                          <a:pt x="3596" y="21600"/>
                          <a:pt x="0" y="11929"/>
                          <a:pt x="0" y="0"/>
                        </a:cubicBezTo>
                        <a:lnTo>
                          <a:pt x="3861" y="0"/>
                        </a:lnTo>
                        <a:cubicBezTo>
                          <a:pt x="3861" y="11929"/>
                          <a:pt x="7457" y="21600"/>
                          <a:pt x="11893" y="21600"/>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grpSp>
              <p:nvGrpSpPr>
                <p:cNvPr id="48" name="Group 36"/>
                <p:cNvGrpSpPr>
                  <a:grpSpLocks/>
                </p:cNvGrpSpPr>
                <p:nvPr/>
              </p:nvGrpSpPr>
              <p:grpSpPr bwMode="auto">
                <a:xfrm>
                  <a:off x="27" y="0"/>
                  <a:ext cx="366" cy="261"/>
                  <a:chOff x="0" y="0"/>
                  <a:chExt cx="365" cy="261"/>
                </a:xfrm>
              </p:grpSpPr>
              <p:sp>
                <p:nvSpPr>
                  <p:cNvPr id="49" name="AutoShape 37"/>
                  <p:cNvSpPr>
                    <a:spLocks/>
                  </p:cNvSpPr>
                  <p:nvPr/>
                </p:nvSpPr>
                <p:spPr bwMode="auto">
                  <a:xfrm>
                    <a:off x="0" y="0"/>
                    <a:ext cx="365" cy="261"/>
                  </a:xfrm>
                  <a:custGeom>
                    <a:avLst/>
                    <a:gdLst/>
                    <a:ahLst/>
                    <a:cxnLst/>
                    <a:rect l="0" t="0" r="r" b="b"/>
                    <a:pathLst>
                      <a:path w="21600" h="21600">
                        <a:moveTo>
                          <a:pt x="17994" y="21600"/>
                        </a:moveTo>
                        <a:lnTo>
                          <a:pt x="13878" y="16200"/>
                        </a:lnTo>
                        <a:lnTo>
                          <a:pt x="15808" y="16200"/>
                        </a:lnTo>
                        <a:cubicBezTo>
                          <a:pt x="14893" y="6663"/>
                          <a:pt x="11694" y="0"/>
                          <a:pt x="8032" y="0"/>
                        </a:cubicBezTo>
                        <a:lnTo>
                          <a:pt x="11893" y="0"/>
                        </a:lnTo>
                        <a:cubicBezTo>
                          <a:pt x="15555" y="0"/>
                          <a:pt x="18754" y="6663"/>
                          <a:pt x="19669" y="16200"/>
                        </a:cubicBezTo>
                        <a:lnTo>
                          <a:pt x="21600" y="16200"/>
                        </a:lnTo>
                        <a:close/>
                        <a:moveTo>
                          <a:pt x="9962" y="633"/>
                        </a:moveTo>
                        <a:cubicBezTo>
                          <a:pt x="6378" y="3020"/>
                          <a:pt x="3861" y="11670"/>
                          <a:pt x="3861" y="21600"/>
                        </a:cubicBezTo>
                        <a:lnTo>
                          <a:pt x="0" y="21600"/>
                        </a:lnTo>
                        <a:cubicBezTo>
                          <a:pt x="0" y="9671"/>
                          <a:pt x="3596" y="0"/>
                          <a:pt x="8032" y="0"/>
                        </a:cubicBezTo>
                        <a:cubicBezTo>
                          <a:pt x="8682" y="0"/>
                          <a:pt x="9331" y="213"/>
                          <a:pt x="9962" y="633"/>
                        </a:cubicBezTo>
                        <a:close/>
                        <a:moveTo>
                          <a:pt x="9962" y="633"/>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50" name="AutoShape 38"/>
                  <p:cNvSpPr>
                    <a:spLocks/>
                  </p:cNvSpPr>
                  <p:nvPr/>
                </p:nvSpPr>
                <p:spPr bwMode="auto">
                  <a:xfrm>
                    <a:off x="0" y="0"/>
                    <a:ext cx="168" cy="261"/>
                  </a:xfrm>
                  <a:custGeom>
                    <a:avLst/>
                    <a:gdLst/>
                    <a:ahLst/>
                    <a:cxnLst/>
                    <a:rect l="0" t="0" r="r" b="b"/>
                    <a:pathLst>
                      <a:path w="21600" h="21600">
                        <a:moveTo>
                          <a:pt x="21600" y="633"/>
                        </a:moveTo>
                        <a:cubicBezTo>
                          <a:pt x="13829" y="3020"/>
                          <a:pt x="8372" y="11670"/>
                          <a:pt x="8372" y="21600"/>
                        </a:cubicBezTo>
                        <a:lnTo>
                          <a:pt x="0" y="21600"/>
                        </a:lnTo>
                        <a:cubicBezTo>
                          <a:pt x="0" y="9671"/>
                          <a:pt x="7797" y="0"/>
                          <a:pt x="17414" y="0"/>
                        </a:cubicBezTo>
                        <a:cubicBezTo>
                          <a:pt x="18825" y="0"/>
                          <a:pt x="20231" y="213"/>
                          <a:pt x="21600" y="633"/>
                        </a:cubicBezTo>
                        <a:close/>
                        <a:moveTo>
                          <a:pt x="21600" y="633"/>
                        </a:moveTo>
                      </a:path>
                    </a:pathLst>
                  </a:custGeom>
                  <a:solidFill>
                    <a:srgbClr val="000000">
                      <a:alpha val="20000"/>
                    </a:srgbClr>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51" name="AutoShape 39"/>
                  <p:cNvSpPr>
                    <a:spLocks/>
                  </p:cNvSpPr>
                  <p:nvPr/>
                </p:nvSpPr>
                <p:spPr bwMode="auto">
                  <a:xfrm>
                    <a:off x="0" y="0"/>
                    <a:ext cx="365" cy="261"/>
                  </a:xfrm>
                  <a:custGeom>
                    <a:avLst/>
                    <a:gdLst/>
                    <a:ahLst/>
                    <a:cxnLst/>
                    <a:rect l="0" t="0" r="r" b="b"/>
                    <a:pathLst>
                      <a:path w="21600" h="21600">
                        <a:moveTo>
                          <a:pt x="9962" y="633"/>
                        </a:moveTo>
                        <a:cubicBezTo>
                          <a:pt x="6378" y="3020"/>
                          <a:pt x="3861" y="11670"/>
                          <a:pt x="3861" y="21600"/>
                        </a:cubicBezTo>
                        <a:lnTo>
                          <a:pt x="0" y="21600"/>
                        </a:lnTo>
                        <a:cubicBezTo>
                          <a:pt x="0" y="9671"/>
                          <a:pt x="3596" y="0"/>
                          <a:pt x="8032" y="0"/>
                        </a:cubicBezTo>
                        <a:lnTo>
                          <a:pt x="11893" y="0"/>
                        </a:lnTo>
                        <a:cubicBezTo>
                          <a:pt x="15555" y="0"/>
                          <a:pt x="18754" y="6663"/>
                          <a:pt x="19669" y="16200"/>
                        </a:cubicBezTo>
                        <a:lnTo>
                          <a:pt x="21600" y="16200"/>
                        </a:lnTo>
                        <a:lnTo>
                          <a:pt x="17994" y="21600"/>
                        </a:lnTo>
                        <a:lnTo>
                          <a:pt x="13878" y="16200"/>
                        </a:lnTo>
                        <a:lnTo>
                          <a:pt x="15808" y="16200"/>
                        </a:lnTo>
                        <a:cubicBezTo>
                          <a:pt x="14893" y="6663"/>
                          <a:pt x="11694" y="0"/>
                          <a:pt x="8032" y="0"/>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grpSp>
          <p:grpSp>
            <p:nvGrpSpPr>
              <p:cNvPr id="55" name="Group 40"/>
              <p:cNvGrpSpPr>
                <a:grpSpLocks/>
              </p:cNvGrpSpPr>
              <p:nvPr/>
            </p:nvGrpSpPr>
            <p:grpSpPr bwMode="auto">
              <a:xfrm>
                <a:off x="3119615" y="5409844"/>
                <a:ext cx="623888" cy="847725"/>
                <a:chOff x="0" y="0"/>
                <a:chExt cx="393" cy="534"/>
              </a:xfrm>
            </p:grpSpPr>
            <p:grpSp>
              <p:nvGrpSpPr>
                <p:cNvPr id="56" name="Group 41"/>
                <p:cNvGrpSpPr>
                  <a:grpSpLocks/>
                </p:cNvGrpSpPr>
                <p:nvPr/>
              </p:nvGrpSpPr>
              <p:grpSpPr bwMode="auto">
                <a:xfrm flipH="1">
                  <a:off x="0" y="272"/>
                  <a:ext cx="365" cy="262"/>
                  <a:chOff x="0" y="0"/>
                  <a:chExt cx="365" cy="261"/>
                </a:xfrm>
              </p:grpSpPr>
              <p:sp>
                <p:nvSpPr>
                  <p:cNvPr id="61" name="AutoShape 42"/>
                  <p:cNvSpPr>
                    <a:spLocks/>
                  </p:cNvSpPr>
                  <p:nvPr/>
                </p:nvSpPr>
                <p:spPr bwMode="auto">
                  <a:xfrm>
                    <a:off x="0" y="0"/>
                    <a:ext cx="365" cy="261"/>
                  </a:xfrm>
                  <a:custGeom>
                    <a:avLst/>
                    <a:gdLst/>
                    <a:ahLst/>
                    <a:cxnLst/>
                    <a:rect l="0" t="0" r="r" b="b"/>
                    <a:pathLst>
                      <a:path w="21600" h="19596">
                        <a:moveTo>
                          <a:pt x="17994" y="0"/>
                        </a:moveTo>
                        <a:lnTo>
                          <a:pt x="21600" y="4898"/>
                        </a:lnTo>
                        <a:lnTo>
                          <a:pt x="19669" y="4898"/>
                        </a:lnTo>
                        <a:cubicBezTo>
                          <a:pt x="18568" y="15301"/>
                          <a:pt x="14238" y="21600"/>
                          <a:pt x="9962" y="19017"/>
                        </a:cubicBezTo>
                        <a:cubicBezTo>
                          <a:pt x="12826" y="17287"/>
                          <a:pt x="15071" y="11866"/>
                          <a:pt x="15808" y="4898"/>
                        </a:cubicBezTo>
                        <a:lnTo>
                          <a:pt x="13878" y="4898"/>
                        </a:lnTo>
                        <a:close/>
                        <a:moveTo>
                          <a:pt x="8032" y="19592"/>
                        </a:moveTo>
                        <a:cubicBezTo>
                          <a:pt x="3596" y="19592"/>
                          <a:pt x="0" y="10820"/>
                          <a:pt x="0" y="0"/>
                        </a:cubicBezTo>
                        <a:lnTo>
                          <a:pt x="3861" y="0"/>
                        </a:lnTo>
                        <a:cubicBezTo>
                          <a:pt x="3861" y="10820"/>
                          <a:pt x="7457" y="19592"/>
                          <a:pt x="11893" y="19592"/>
                        </a:cubicBezTo>
                        <a:close/>
                        <a:moveTo>
                          <a:pt x="8032" y="19592"/>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62" name="AutoShape 43"/>
                  <p:cNvSpPr>
                    <a:spLocks/>
                  </p:cNvSpPr>
                  <p:nvPr/>
                </p:nvSpPr>
                <p:spPr bwMode="auto">
                  <a:xfrm>
                    <a:off x="0" y="0"/>
                    <a:ext cx="201" cy="261"/>
                  </a:xfrm>
                  <a:custGeom>
                    <a:avLst/>
                    <a:gdLst/>
                    <a:ahLst/>
                    <a:cxnLst/>
                    <a:rect l="0" t="0" r="r" b="b"/>
                    <a:pathLst>
                      <a:path w="21600" h="21600">
                        <a:moveTo>
                          <a:pt x="14587" y="21600"/>
                        </a:moveTo>
                        <a:cubicBezTo>
                          <a:pt x="6531" y="21600"/>
                          <a:pt x="0" y="11929"/>
                          <a:pt x="0" y="0"/>
                        </a:cubicBezTo>
                        <a:lnTo>
                          <a:pt x="7013" y="0"/>
                        </a:lnTo>
                        <a:cubicBezTo>
                          <a:pt x="7013" y="11929"/>
                          <a:pt x="13544" y="21600"/>
                          <a:pt x="21600" y="21600"/>
                        </a:cubicBezTo>
                        <a:close/>
                        <a:moveTo>
                          <a:pt x="14587" y="21600"/>
                        </a:moveTo>
                      </a:path>
                    </a:pathLst>
                  </a:custGeom>
                  <a:solidFill>
                    <a:srgbClr val="000000">
                      <a:alpha val="20000"/>
                    </a:srgbClr>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63" name="AutoShape 44"/>
                  <p:cNvSpPr>
                    <a:spLocks/>
                  </p:cNvSpPr>
                  <p:nvPr/>
                </p:nvSpPr>
                <p:spPr bwMode="auto">
                  <a:xfrm>
                    <a:off x="0" y="0"/>
                    <a:ext cx="365" cy="261"/>
                  </a:xfrm>
                  <a:custGeom>
                    <a:avLst/>
                    <a:gdLst/>
                    <a:ahLst/>
                    <a:cxnLst/>
                    <a:rect l="0" t="0" r="r" b="b"/>
                    <a:pathLst>
                      <a:path w="21600" h="21600">
                        <a:moveTo>
                          <a:pt x="9962" y="20967"/>
                        </a:moveTo>
                        <a:cubicBezTo>
                          <a:pt x="12826" y="19059"/>
                          <a:pt x="15071" y="13083"/>
                          <a:pt x="15808" y="5400"/>
                        </a:cubicBezTo>
                        <a:lnTo>
                          <a:pt x="13878" y="5400"/>
                        </a:lnTo>
                        <a:lnTo>
                          <a:pt x="17994" y="0"/>
                        </a:lnTo>
                        <a:lnTo>
                          <a:pt x="21600" y="5400"/>
                        </a:lnTo>
                        <a:lnTo>
                          <a:pt x="19669" y="5400"/>
                        </a:lnTo>
                        <a:cubicBezTo>
                          <a:pt x="18754" y="14937"/>
                          <a:pt x="15555" y="21600"/>
                          <a:pt x="11893" y="21600"/>
                        </a:cubicBezTo>
                        <a:lnTo>
                          <a:pt x="8032" y="21600"/>
                        </a:lnTo>
                        <a:cubicBezTo>
                          <a:pt x="3596" y="21600"/>
                          <a:pt x="0" y="11929"/>
                          <a:pt x="0" y="0"/>
                        </a:cubicBezTo>
                        <a:lnTo>
                          <a:pt x="3861" y="0"/>
                        </a:lnTo>
                        <a:cubicBezTo>
                          <a:pt x="3861" y="11929"/>
                          <a:pt x="7457" y="21600"/>
                          <a:pt x="11893" y="21600"/>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grpSp>
              <p:nvGrpSpPr>
                <p:cNvPr id="57" name="Group 45"/>
                <p:cNvGrpSpPr>
                  <a:grpSpLocks/>
                </p:cNvGrpSpPr>
                <p:nvPr/>
              </p:nvGrpSpPr>
              <p:grpSpPr bwMode="auto">
                <a:xfrm>
                  <a:off x="27" y="0"/>
                  <a:ext cx="366" cy="261"/>
                  <a:chOff x="0" y="0"/>
                  <a:chExt cx="365" cy="261"/>
                </a:xfrm>
              </p:grpSpPr>
              <p:sp>
                <p:nvSpPr>
                  <p:cNvPr id="58" name="AutoShape 46"/>
                  <p:cNvSpPr>
                    <a:spLocks/>
                  </p:cNvSpPr>
                  <p:nvPr/>
                </p:nvSpPr>
                <p:spPr bwMode="auto">
                  <a:xfrm>
                    <a:off x="0" y="0"/>
                    <a:ext cx="365" cy="261"/>
                  </a:xfrm>
                  <a:custGeom>
                    <a:avLst/>
                    <a:gdLst/>
                    <a:ahLst/>
                    <a:cxnLst/>
                    <a:rect l="0" t="0" r="r" b="b"/>
                    <a:pathLst>
                      <a:path w="21600" h="21600">
                        <a:moveTo>
                          <a:pt x="17994" y="21600"/>
                        </a:moveTo>
                        <a:lnTo>
                          <a:pt x="13878" y="16200"/>
                        </a:lnTo>
                        <a:lnTo>
                          <a:pt x="15808" y="16200"/>
                        </a:lnTo>
                        <a:cubicBezTo>
                          <a:pt x="14893" y="6663"/>
                          <a:pt x="11694" y="0"/>
                          <a:pt x="8032" y="0"/>
                        </a:cubicBezTo>
                        <a:lnTo>
                          <a:pt x="11893" y="0"/>
                        </a:lnTo>
                        <a:cubicBezTo>
                          <a:pt x="15555" y="0"/>
                          <a:pt x="18754" y="6663"/>
                          <a:pt x="19669" y="16200"/>
                        </a:cubicBezTo>
                        <a:lnTo>
                          <a:pt x="21600" y="16200"/>
                        </a:lnTo>
                        <a:close/>
                        <a:moveTo>
                          <a:pt x="9962" y="633"/>
                        </a:moveTo>
                        <a:cubicBezTo>
                          <a:pt x="6378" y="3020"/>
                          <a:pt x="3861" y="11670"/>
                          <a:pt x="3861" y="21600"/>
                        </a:cubicBezTo>
                        <a:lnTo>
                          <a:pt x="0" y="21600"/>
                        </a:lnTo>
                        <a:cubicBezTo>
                          <a:pt x="0" y="9671"/>
                          <a:pt x="3596" y="0"/>
                          <a:pt x="8032" y="0"/>
                        </a:cubicBezTo>
                        <a:cubicBezTo>
                          <a:pt x="8682" y="0"/>
                          <a:pt x="9331" y="213"/>
                          <a:pt x="9962" y="633"/>
                        </a:cubicBezTo>
                        <a:close/>
                        <a:moveTo>
                          <a:pt x="9962" y="633"/>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59" name="AutoShape 47"/>
                  <p:cNvSpPr>
                    <a:spLocks/>
                  </p:cNvSpPr>
                  <p:nvPr/>
                </p:nvSpPr>
                <p:spPr bwMode="auto">
                  <a:xfrm>
                    <a:off x="0" y="0"/>
                    <a:ext cx="168" cy="261"/>
                  </a:xfrm>
                  <a:custGeom>
                    <a:avLst/>
                    <a:gdLst/>
                    <a:ahLst/>
                    <a:cxnLst/>
                    <a:rect l="0" t="0" r="r" b="b"/>
                    <a:pathLst>
                      <a:path w="21600" h="21600">
                        <a:moveTo>
                          <a:pt x="21600" y="633"/>
                        </a:moveTo>
                        <a:cubicBezTo>
                          <a:pt x="13829" y="3020"/>
                          <a:pt x="8372" y="11670"/>
                          <a:pt x="8372" y="21600"/>
                        </a:cubicBezTo>
                        <a:lnTo>
                          <a:pt x="0" y="21600"/>
                        </a:lnTo>
                        <a:cubicBezTo>
                          <a:pt x="0" y="9671"/>
                          <a:pt x="7797" y="0"/>
                          <a:pt x="17414" y="0"/>
                        </a:cubicBezTo>
                        <a:cubicBezTo>
                          <a:pt x="18825" y="0"/>
                          <a:pt x="20231" y="213"/>
                          <a:pt x="21600" y="633"/>
                        </a:cubicBezTo>
                        <a:close/>
                        <a:moveTo>
                          <a:pt x="21600" y="633"/>
                        </a:moveTo>
                      </a:path>
                    </a:pathLst>
                  </a:custGeom>
                  <a:solidFill>
                    <a:srgbClr val="000000">
                      <a:alpha val="20000"/>
                    </a:srgbClr>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60" name="AutoShape 48"/>
                  <p:cNvSpPr>
                    <a:spLocks/>
                  </p:cNvSpPr>
                  <p:nvPr/>
                </p:nvSpPr>
                <p:spPr bwMode="auto">
                  <a:xfrm>
                    <a:off x="0" y="0"/>
                    <a:ext cx="365" cy="261"/>
                  </a:xfrm>
                  <a:custGeom>
                    <a:avLst/>
                    <a:gdLst/>
                    <a:ahLst/>
                    <a:cxnLst/>
                    <a:rect l="0" t="0" r="r" b="b"/>
                    <a:pathLst>
                      <a:path w="21600" h="21600">
                        <a:moveTo>
                          <a:pt x="9962" y="633"/>
                        </a:moveTo>
                        <a:cubicBezTo>
                          <a:pt x="6378" y="3020"/>
                          <a:pt x="3861" y="11670"/>
                          <a:pt x="3861" y="21600"/>
                        </a:cubicBezTo>
                        <a:lnTo>
                          <a:pt x="0" y="21600"/>
                        </a:lnTo>
                        <a:cubicBezTo>
                          <a:pt x="0" y="9671"/>
                          <a:pt x="3596" y="0"/>
                          <a:pt x="8032" y="0"/>
                        </a:cubicBezTo>
                        <a:lnTo>
                          <a:pt x="11893" y="0"/>
                        </a:lnTo>
                        <a:cubicBezTo>
                          <a:pt x="15555" y="0"/>
                          <a:pt x="18754" y="6663"/>
                          <a:pt x="19669" y="16200"/>
                        </a:cubicBezTo>
                        <a:lnTo>
                          <a:pt x="21600" y="16200"/>
                        </a:lnTo>
                        <a:lnTo>
                          <a:pt x="17994" y="21600"/>
                        </a:lnTo>
                        <a:lnTo>
                          <a:pt x="13878" y="16200"/>
                        </a:lnTo>
                        <a:lnTo>
                          <a:pt x="15808" y="16200"/>
                        </a:lnTo>
                        <a:cubicBezTo>
                          <a:pt x="14893" y="6663"/>
                          <a:pt x="11694" y="0"/>
                          <a:pt x="8032" y="0"/>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grpSp>
          <p:grpSp>
            <p:nvGrpSpPr>
              <p:cNvPr id="64" name="Group 49"/>
              <p:cNvGrpSpPr>
                <a:grpSpLocks/>
              </p:cNvGrpSpPr>
              <p:nvPr/>
            </p:nvGrpSpPr>
            <p:grpSpPr bwMode="auto">
              <a:xfrm>
                <a:off x="3794303" y="5409844"/>
                <a:ext cx="625475" cy="847725"/>
                <a:chOff x="0" y="0"/>
                <a:chExt cx="393" cy="534"/>
              </a:xfrm>
            </p:grpSpPr>
            <p:grpSp>
              <p:nvGrpSpPr>
                <p:cNvPr id="65" name="Group 50"/>
                <p:cNvGrpSpPr>
                  <a:grpSpLocks/>
                </p:cNvGrpSpPr>
                <p:nvPr/>
              </p:nvGrpSpPr>
              <p:grpSpPr bwMode="auto">
                <a:xfrm flipH="1">
                  <a:off x="0" y="272"/>
                  <a:ext cx="365" cy="262"/>
                  <a:chOff x="0" y="0"/>
                  <a:chExt cx="365" cy="261"/>
                </a:xfrm>
              </p:grpSpPr>
              <p:sp>
                <p:nvSpPr>
                  <p:cNvPr id="70" name="AutoShape 51"/>
                  <p:cNvSpPr>
                    <a:spLocks/>
                  </p:cNvSpPr>
                  <p:nvPr/>
                </p:nvSpPr>
                <p:spPr bwMode="auto">
                  <a:xfrm>
                    <a:off x="0" y="0"/>
                    <a:ext cx="365" cy="261"/>
                  </a:xfrm>
                  <a:custGeom>
                    <a:avLst/>
                    <a:gdLst/>
                    <a:ahLst/>
                    <a:cxnLst/>
                    <a:rect l="0" t="0" r="r" b="b"/>
                    <a:pathLst>
                      <a:path w="21600" h="19596">
                        <a:moveTo>
                          <a:pt x="17994" y="0"/>
                        </a:moveTo>
                        <a:lnTo>
                          <a:pt x="21600" y="4898"/>
                        </a:lnTo>
                        <a:lnTo>
                          <a:pt x="19669" y="4898"/>
                        </a:lnTo>
                        <a:cubicBezTo>
                          <a:pt x="18568" y="15301"/>
                          <a:pt x="14238" y="21600"/>
                          <a:pt x="9962" y="19017"/>
                        </a:cubicBezTo>
                        <a:cubicBezTo>
                          <a:pt x="12826" y="17287"/>
                          <a:pt x="15071" y="11866"/>
                          <a:pt x="15808" y="4898"/>
                        </a:cubicBezTo>
                        <a:lnTo>
                          <a:pt x="13878" y="4898"/>
                        </a:lnTo>
                        <a:close/>
                        <a:moveTo>
                          <a:pt x="8032" y="19592"/>
                        </a:moveTo>
                        <a:cubicBezTo>
                          <a:pt x="3596" y="19592"/>
                          <a:pt x="0" y="10820"/>
                          <a:pt x="0" y="0"/>
                        </a:cubicBezTo>
                        <a:lnTo>
                          <a:pt x="3861" y="0"/>
                        </a:lnTo>
                        <a:cubicBezTo>
                          <a:pt x="3861" y="10820"/>
                          <a:pt x="7457" y="19592"/>
                          <a:pt x="11893" y="19592"/>
                        </a:cubicBezTo>
                        <a:close/>
                        <a:moveTo>
                          <a:pt x="8032" y="19592"/>
                        </a:moveTo>
                      </a:path>
                    </a:pathLst>
                  </a:custGeom>
                  <a:solidFill>
                    <a:srgbClr val="000000"/>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71" name="AutoShape 52"/>
                  <p:cNvSpPr>
                    <a:spLocks/>
                  </p:cNvSpPr>
                  <p:nvPr/>
                </p:nvSpPr>
                <p:spPr bwMode="auto">
                  <a:xfrm>
                    <a:off x="0" y="0"/>
                    <a:ext cx="201" cy="261"/>
                  </a:xfrm>
                  <a:custGeom>
                    <a:avLst/>
                    <a:gdLst/>
                    <a:ahLst/>
                    <a:cxnLst/>
                    <a:rect l="0" t="0" r="r" b="b"/>
                    <a:pathLst>
                      <a:path w="21600" h="21600">
                        <a:moveTo>
                          <a:pt x="14587" y="21600"/>
                        </a:moveTo>
                        <a:cubicBezTo>
                          <a:pt x="6531" y="21600"/>
                          <a:pt x="0" y="11929"/>
                          <a:pt x="0" y="0"/>
                        </a:cubicBezTo>
                        <a:lnTo>
                          <a:pt x="7013" y="0"/>
                        </a:lnTo>
                        <a:cubicBezTo>
                          <a:pt x="7013" y="11929"/>
                          <a:pt x="13544" y="21600"/>
                          <a:pt x="21600" y="21600"/>
                        </a:cubicBezTo>
                        <a:close/>
                        <a:moveTo>
                          <a:pt x="14587" y="21600"/>
                        </a:moveTo>
                      </a:path>
                    </a:pathLst>
                  </a:custGeom>
                  <a:solidFill>
                    <a:srgbClr val="000000">
                      <a:alpha val="20000"/>
                    </a:srgbClr>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72" name="AutoShape 53"/>
                  <p:cNvSpPr>
                    <a:spLocks/>
                  </p:cNvSpPr>
                  <p:nvPr/>
                </p:nvSpPr>
                <p:spPr bwMode="auto">
                  <a:xfrm>
                    <a:off x="0" y="0"/>
                    <a:ext cx="365" cy="261"/>
                  </a:xfrm>
                  <a:custGeom>
                    <a:avLst/>
                    <a:gdLst/>
                    <a:ahLst/>
                    <a:cxnLst/>
                    <a:rect l="0" t="0" r="r" b="b"/>
                    <a:pathLst>
                      <a:path w="21600" h="21600">
                        <a:moveTo>
                          <a:pt x="9962" y="20967"/>
                        </a:moveTo>
                        <a:cubicBezTo>
                          <a:pt x="12826" y="19059"/>
                          <a:pt x="15071" y="13083"/>
                          <a:pt x="15808" y="5400"/>
                        </a:cubicBezTo>
                        <a:lnTo>
                          <a:pt x="13878" y="5400"/>
                        </a:lnTo>
                        <a:lnTo>
                          <a:pt x="17994" y="0"/>
                        </a:lnTo>
                        <a:lnTo>
                          <a:pt x="21600" y="5400"/>
                        </a:lnTo>
                        <a:lnTo>
                          <a:pt x="19669" y="5400"/>
                        </a:lnTo>
                        <a:cubicBezTo>
                          <a:pt x="18754" y="14937"/>
                          <a:pt x="15555" y="21600"/>
                          <a:pt x="11893" y="21600"/>
                        </a:cubicBezTo>
                        <a:lnTo>
                          <a:pt x="8032" y="21600"/>
                        </a:lnTo>
                        <a:cubicBezTo>
                          <a:pt x="3596" y="21600"/>
                          <a:pt x="0" y="11929"/>
                          <a:pt x="0" y="0"/>
                        </a:cubicBezTo>
                        <a:lnTo>
                          <a:pt x="3861" y="0"/>
                        </a:lnTo>
                        <a:cubicBezTo>
                          <a:pt x="3861" y="11929"/>
                          <a:pt x="7457" y="21600"/>
                          <a:pt x="11893" y="21600"/>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grpSp>
              <p:nvGrpSpPr>
                <p:cNvPr id="66" name="Group 54"/>
                <p:cNvGrpSpPr>
                  <a:grpSpLocks/>
                </p:cNvGrpSpPr>
                <p:nvPr/>
              </p:nvGrpSpPr>
              <p:grpSpPr bwMode="auto">
                <a:xfrm>
                  <a:off x="27" y="0"/>
                  <a:ext cx="366" cy="261"/>
                  <a:chOff x="0" y="0"/>
                  <a:chExt cx="365" cy="261"/>
                </a:xfrm>
              </p:grpSpPr>
              <p:sp>
                <p:nvSpPr>
                  <p:cNvPr id="67" name="AutoShape 55"/>
                  <p:cNvSpPr>
                    <a:spLocks/>
                  </p:cNvSpPr>
                  <p:nvPr/>
                </p:nvSpPr>
                <p:spPr bwMode="auto">
                  <a:xfrm>
                    <a:off x="0" y="0"/>
                    <a:ext cx="365" cy="261"/>
                  </a:xfrm>
                  <a:custGeom>
                    <a:avLst/>
                    <a:gdLst/>
                    <a:ahLst/>
                    <a:cxnLst/>
                    <a:rect l="0" t="0" r="r" b="b"/>
                    <a:pathLst>
                      <a:path w="21600" h="21600">
                        <a:moveTo>
                          <a:pt x="17994" y="21600"/>
                        </a:moveTo>
                        <a:lnTo>
                          <a:pt x="13878" y="16200"/>
                        </a:lnTo>
                        <a:lnTo>
                          <a:pt x="15808" y="16200"/>
                        </a:lnTo>
                        <a:cubicBezTo>
                          <a:pt x="14893" y="6663"/>
                          <a:pt x="11694" y="0"/>
                          <a:pt x="8032" y="0"/>
                        </a:cubicBezTo>
                        <a:lnTo>
                          <a:pt x="11893" y="0"/>
                        </a:lnTo>
                        <a:cubicBezTo>
                          <a:pt x="15555" y="0"/>
                          <a:pt x="18754" y="6663"/>
                          <a:pt x="19669" y="16200"/>
                        </a:cubicBezTo>
                        <a:lnTo>
                          <a:pt x="21600" y="16200"/>
                        </a:lnTo>
                        <a:close/>
                        <a:moveTo>
                          <a:pt x="9962" y="633"/>
                        </a:moveTo>
                        <a:cubicBezTo>
                          <a:pt x="6378" y="3020"/>
                          <a:pt x="3861" y="11670"/>
                          <a:pt x="3861" y="21600"/>
                        </a:cubicBezTo>
                        <a:lnTo>
                          <a:pt x="0" y="21600"/>
                        </a:lnTo>
                        <a:cubicBezTo>
                          <a:pt x="0" y="9671"/>
                          <a:pt x="3596" y="0"/>
                          <a:pt x="8032" y="0"/>
                        </a:cubicBezTo>
                        <a:cubicBezTo>
                          <a:pt x="8682" y="0"/>
                          <a:pt x="9331" y="213"/>
                          <a:pt x="9962" y="633"/>
                        </a:cubicBezTo>
                        <a:close/>
                        <a:moveTo>
                          <a:pt x="9962" y="633"/>
                        </a:moveTo>
                      </a:path>
                    </a:pathLst>
                  </a:custGeom>
                  <a:solidFill>
                    <a:srgbClr val="000000"/>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68" name="AutoShape 56"/>
                  <p:cNvSpPr>
                    <a:spLocks/>
                  </p:cNvSpPr>
                  <p:nvPr/>
                </p:nvSpPr>
                <p:spPr bwMode="auto">
                  <a:xfrm>
                    <a:off x="0" y="0"/>
                    <a:ext cx="168" cy="261"/>
                  </a:xfrm>
                  <a:custGeom>
                    <a:avLst/>
                    <a:gdLst/>
                    <a:ahLst/>
                    <a:cxnLst/>
                    <a:rect l="0" t="0" r="r" b="b"/>
                    <a:pathLst>
                      <a:path w="21600" h="21600">
                        <a:moveTo>
                          <a:pt x="21600" y="633"/>
                        </a:moveTo>
                        <a:cubicBezTo>
                          <a:pt x="13829" y="3020"/>
                          <a:pt x="8372" y="11670"/>
                          <a:pt x="8372" y="21600"/>
                        </a:cubicBezTo>
                        <a:lnTo>
                          <a:pt x="0" y="21600"/>
                        </a:lnTo>
                        <a:cubicBezTo>
                          <a:pt x="0" y="9671"/>
                          <a:pt x="7797" y="0"/>
                          <a:pt x="17414" y="0"/>
                        </a:cubicBezTo>
                        <a:cubicBezTo>
                          <a:pt x="18825" y="0"/>
                          <a:pt x="20231" y="213"/>
                          <a:pt x="21600" y="633"/>
                        </a:cubicBezTo>
                        <a:close/>
                        <a:moveTo>
                          <a:pt x="21600" y="633"/>
                        </a:moveTo>
                      </a:path>
                    </a:pathLst>
                  </a:custGeom>
                  <a:solidFill>
                    <a:srgbClr val="000000">
                      <a:alpha val="20000"/>
                    </a:srgbClr>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69" name="AutoShape 57"/>
                  <p:cNvSpPr>
                    <a:spLocks/>
                  </p:cNvSpPr>
                  <p:nvPr/>
                </p:nvSpPr>
                <p:spPr bwMode="auto">
                  <a:xfrm>
                    <a:off x="0" y="0"/>
                    <a:ext cx="365" cy="261"/>
                  </a:xfrm>
                  <a:custGeom>
                    <a:avLst/>
                    <a:gdLst/>
                    <a:ahLst/>
                    <a:cxnLst/>
                    <a:rect l="0" t="0" r="r" b="b"/>
                    <a:pathLst>
                      <a:path w="21600" h="21600">
                        <a:moveTo>
                          <a:pt x="9962" y="633"/>
                        </a:moveTo>
                        <a:cubicBezTo>
                          <a:pt x="6378" y="3020"/>
                          <a:pt x="3861" y="11670"/>
                          <a:pt x="3861" y="21600"/>
                        </a:cubicBezTo>
                        <a:lnTo>
                          <a:pt x="0" y="21600"/>
                        </a:lnTo>
                        <a:cubicBezTo>
                          <a:pt x="0" y="9671"/>
                          <a:pt x="3596" y="0"/>
                          <a:pt x="8032" y="0"/>
                        </a:cubicBezTo>
                        <a:lnTo>
                          <a:pt x="11893" y="0"/>
                        </a:lnTo>
                        <a:cubicBezTo>
                          <a:pt x="15555" y="0"/>
                          <a:pt x="18754" y="6663"/>
                          <a:pt x="19669" y="16200"/>
                        </a:cubicBezTo>
                        <a:lnTo>
                          <a:pt x="21600" y="16200"/>
                        </a:lnTo>
                        <a:lnTo>
                          <a:pt x="17994" y="21600"/>
                        </a:lnTo>
                        <a:lnTo>
                          <a:pt x="13878" y="16200"/>
                        </a:lnTo>
                        <a:lnTo>
                          <a:pt x="15808" y="16200"/>
                        </a:lnTo>
                        <a:cubicBezTo>
                          <a:pt x="14893" y="6663"/>
                          <a:pt x="11694" y="0"/>
                          <a:pt x="8032" y="0"/>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grpSp>
          <p:grpSp>
            <p:nvGrpSpPr>
              <p:cNvPr id="73" name="Group 58"/>
              <p:cNvGrpSpPr>
                <a:grpSpLocks/>
              </p:cNvGrpSpPr>
              <p:nvPr/>
            </p:nvGrpSpPr>
            <p:grpSpPr bwMode="auto">
              <a:xfrm>
                <a:off x="4468990" y="5409844"/>
                <a:ext cx="625475" cy="847725"/>
                <a:chOff x="0" y="0"/>
                <a:chExt cx="393" cy="534"/>
              </a:xfrm>
            </p:grpSpPr>
            <p:grpSp>
              <p:nvGrpSpPr>
                <p:cNvPr id="74" name="Group 59"/>
                <p:cNvGrpSpPr>
                  <a:grpSpLocks/>
                </p:cNvGrpSpPr>
                <p:nvPr/>
              </p:nvGrpSpPr>
              <p:grpSpPr bwMode="auto">
                <a:xfrm flipH="1">
                  <a:off x="0" y="272"/>
                  <a:ext cx="365" cy="262"/>
                  <a:chOff x="0" y="0"/>
                  <a:chExt cx="365" cy="261"/>
                </a:xfrm>
              </p:grpSpPr>
              <p:sp>
                <p:nvSpPr>
                  <p:cNvPr id="79" name="AutoShape 60"/>
                  <p:cNvSpPr>
                    <a:spLocks/>
                  </p:cNvSpPr>
                  <p:nvPr/>
                </p:nvSpPr>
                <p:spPr bwMode="auto">
                  <a:xfrm>
                    <a:off x="0" y="0"/>
                    <a:ext cx="365" cy="261"/>
                  </a:xfrm>
                  <a:custGeom>
                    <a:avLst/>
                    <a:gdLst/>
                    <a:ahLst/>
                    <a:cxnLst/>
                    <a:rect l="0" t="0" r="r" b="b"/>
                    <a:pathLst>
                      <a:path w="21600" h="19596">
                        <a:moveTo>
                          <a:pt x="17994" y="0"/>
                        </a:moveTo>
                        <a:lnTo>
                          <a:pt x="21600" y="4898"/>
                        </a:lnTo>
                        <a:lnTo>
                          <a:pt x="19669" y="4898"/>
                        </a:lnTo>
                        <a:cubicBezTo>
                          <a:pt x="18568" y="15301"/>
                          <a:pt x="14238" y="21600"/>
                          <a:pt x="9962" y="19017"/>
                        </a:cubicBezTo>
                        <a:cubicBezTo>
                          <a:pt x="12826" y="17287"/>
                          <a:pt x="15071" y="11866"/>
                          <a:pt x="15808" y="4898"/>
                        </a:cubicBezTo>
                        <a:lnTo>
                          <a:pt x="13878" y="4898"/>
                        </a:lnTo>
                        <a:close/>
                        <a:moveTo>
                          <a:pt x="8032" y="19592"/>
                        </a:moveTo>
                        <a:cubicBezTo>
                          <a:pt x="3596" y="19592"/>
                          <a:pt x="0" y="10820"/>
                          <a:pt x="0" y="0"/>
                        </a:cubicBezTo>
                        <a:lnTo>
                          <a:pt x="3861" y="0"/>
                        </a:lnTo>
                        <a:cubicBezTo>
                          <a:pt x="3861" y="10820"/>
                          <a:pt x="7457" y="19592"/>
                          <a:pt x="11893" y="19592"/>
                        </a:cubicBezTo>
                        <a:close/>
                        <a:moveTo>
                          <a:pt x="8032" y="19592"/>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80" name="AutoShape 61"/>
                  <p:cNvSpPr>
                    <a:spLocks/>
                  </p:cNvSpPr>
                  <p:nvPr/>
                </p:nvSpPr>
                <p:spPr bwMode="auto">
                  <a:xfrm>
                    <a:off x="0" y="0"/>
                    <a:ext cx="201" cy="261"/>
                  </a:xfrm>
                  <a:custGeom>
                    <a:avLst/>
                    <a:gdLst/>
                    <a:ahLst/>
                    <a:cxnLst/>
                    <a:rect l="0" t="0" r="r" b="b"/>
                    <a:pathLst>
                      <a:path w="21600" h="21600">
                        <a:moveTo>
                          <a:pt x="14587" y="21600"/>
                        </a:moveTo>
                        <a:cubicBezTo>
                          <a:pt x="6531" y="21600"/>
                          <a:pt x="0" y="11929"/>
                          <a:pt x="0" y="0"/>
                        </a:cubicBezTo>
                        <a:lnTo>
                          <a:pt x="7013" y="0"/>
                        </a:lnTo>
                        <a:cubicBezTo>
                          <a:pt x="7013" y="11929"/>
                          <a:pt x="13544" y="21600"/>
                          <a:pt x="21600" y="21600"/>
                        </a:cubicBezTo>
                        <a:close/>
                        <a:moveTo>
                          <a:pt x="14587" y="21600"/>
                        </a:moveTo>
                      </a:path>
                    </a:pathLst>
                  </a:custGeom>
                  <a:solidFill>
                    <a:srgbClr val="000000">
                      <a:alpha val="20000"/>
                    </a:srgbClr>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81" name="AutoShape 62"/>
                  <p:cNvSpPr>
                    <a:spLocks/>
                  </p:cNvSpPr>
                  <p:nvPr/>
                </p:nvSpPr>
                <p:spPr bwMode="auto">
                  <a:xfrm>
                    <a:off x="0" y="0"/>
                    <a:ext cx="365" cy="261"/>
                  </a:xfrm>
                  <a:custGeom>
                    <a:avLst/>
                    <a:gdLst/>
                    <a:ahLst/>
                    <a:cxnLst/>
                    <a:rect l="0" t="0" r="r" b="b"/>
                    <a:pathLst>
                      <a:path w="21600" h="21600">
                        <a:moveTo>
                          <a:pt x="9962" y="20967"/>
                        </a:moveTo>
                        <a:cubicBezTo>
                          <a:pt x="12826" y="19059"/>
                          <a:pt x="15071" y="13083"/>
                          <a:pt x="15808" y="5400"/>
                        </a:cubicBezTo>
                        <a:lnTo>
                          <a:pt x="13878" y="5400"/>
                        </a:lnTo>
                        <a:lnTo>
                          <a:pt x="17994" y="0"/>
                        </a:lnTo>
                        <a:lnTo>
                          <a:pt x="21600" y="5400"/>
                        </a:lnTo>
                        <a:lnTo>
                          <a:pt x="19669" y="5400"/>
                        </a:lnTo>
                        <a:cubicBezTo>
                          <a:pt x="18754" y="14937"/>
                          <a:pt x="15555" y="21600"/>
                          <a:pt x="11893" y="21600"/>
                        </a:cubicBezTo>
                        <a:lnTo>
                          <a:pt x="8032" y="21600"/>
                        </a:lnTo>
                        <a:cubicBezTo>
                          <a:pt x="3596" y="21600"/>
                          <a:pt x="0" y="11929"/>
                          <a:pt x="0" y="0"/>
                        </a:cubicBezTo>
                        <a:lnTo>
                          <a:pt x="3861" y="0"/>
                        </a:lnTo>
                        <a:cubicBezTo>
                          <a:pt x="3861" y="11929"/>
                          <a:pt x="7457" y="21600"/>
                          <a:pt x="11893" y="21600"/>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grpSp>
              <p:nvGrpSpPr>
                <p:cNvPr id="75" name="Group 63"/>
                <p:cNvGrpSpPr>
                  <a:grpSpLocks/>
                </p:cNvGrpSpPr>
                <p:nvPr/>
              </p:nvGrpSpPr>
              <p:grpSpPr bwMode="auto">
                <a:xfrm>
                  <a:off x="27" y="0"/>
                  <a:ext cx="366" cy="261"/>
                  <a:chOff x="0" y="0"/>
                  <a:chExt cx="365" cy="261"/>
                </a:xfrm>
              </p:grpSpPr>
              <p:sp>
                <p:nvSpPr>
                  <p:cNvPr id="76" name="AutoShape 64"/>
                  <p:cNvSpPr>
                    <a:spLocks/>
                  </p:cNvSpPr>
                  <p:nvPr/>
                </p:nvSpPr>
                <p:spPr bwMode="auto">
                  <a:xfrm>
                    <a:off x="0" y="0"/>
                    <a:ext cx="365" cy="261"/>
                  </a:xfrm>
                  <a:custGeom>
                    <a:avLst/>
                    <a:gdLst/>
                    <a:ahLst/>
                    <a:cxnLst/>
                    <a:rect l="0" t="0" r="r" b="b"/>
                    <a:pathLst>
                      <a:path w="21600" h="21600">
                        <a:moveTo>
                          <a:pt x="17994" y="21600"/>
                        </a:moveTo>
                        <a:lnTo>
                          <a:pt x="13878" y="16200"/>
                        </a:lnTo>
                        <a:lnTo>
                          <a:pt x="15808" y="16200"/>
                        </a:lnTo>
                        <a:cubicBezTo>
                          <a:pt x="14893" y="6663"/>
                          <a:pt x="11694" y="0"/>
                          <a:pt x="8032" y="0"/>
                        </a:cubicBezTo>
                        <a:lnTo>
                          <a:pt x="11893" y="0"/>
                        </a:lnTo>
                        <a:cubicBezTo>
                          <a:pt x="15555" y="0"/>
                          <a:pt x="18754" y="6663"/>
                          <a:pt x="19669" y="16200"/>
                        </a:cubicBezTo>
                        <a:lnTo>
                          <a:pt x="21600" y="16200"/>
                        </a:lnTo>
                        <a:close/>
                        <a:moveTo>
                          <a:pt x="9962" y="633"/>
                        </a:moveTo>
                        <a:cubicBezTo>
                          <a:pt x="6378" y="3020"/>
                          <a:pt x="3861" y="11670"/>
                          <a:pt x="3861" y="21600"/>
                        </a:cubicBezTo>
                        <a:lnTo>
                          <a:pt x="0" y="21600"/>
                        </a:lnTo>
                        <a:cubicBezTo>
                          <a:pt x="0" y="9671"/>
                          <a:pt x="3596" y="0"/>
                          <a:pt x="8032" y="0"/>
                        </a:cubicBezTo>
                        <a:cubicBezTo>
                          <a:pt x="8682" y="0"/>
                          <a:pt x="9331" y="213"/>
                          <a:pt x="9962" y="633"/>
                        </a:cubicBezTo>
                        <a:close/>
                        <a:moveTo>
                          <a:pt x="9962" y="633"/>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77" name="AutoShape 65"/>
                  <p:cNvSpPr>
                    <a:spLocks/>
                  </p:cNvSpPr>
                  <p:nvPr/>
                </p:nvSpPr>
                <p:spPr bwMode="auto">
                  <a:xfrm>
                    <a:off x="0" y="0"/>
                    <a:ext cx="168" cy="261"/>
                  </a:xfrm>
                  <a:custGeom>
                    <a:avLst/>
                    <a:gdLst/>
                    <a:ahLst/>
                    <a:cxnLst/>
                    <a:rect l="0" t="0" r="r" b="b"/>
                    <a:pathLst>
                      <a:path w="21600" h="21600">
                        <a:moveTo>
                          <a:pt x="21600" y="633"/>
                        </a:moveTo>
                        <a:cubicBezTo>
                          <a:pt x="13829" y="3020"/>
                          <a:pt x="8372" y="11670"/>
                          <a:pt x="8372" y="21600"/>
                        </a:cubicBezTo>
                        <a:lnTo>
                          <a:pt x="0" y="21600"/>
                        </a:lnTo>
                        <a:cubicBezTo>
                          <a:pt x="0" y="9671"/>
                          <a:pt x="7797" y="0"/>
                          <a:pt x="17414" y="0"/>
                        </a:cubicBezTo>
                        <a:cubicBezTo>
                          <a:pt x="18825" y="0"/>
                          <a:pt x="20231" y="213"/>
                          <a:pt x="21600" y="633"/>
                        </a:cubicBezTo>
                        <a:close/>
                        <a:moveTo>
                          <a:pt x="21600" y="633"/>
                        </a:moveTo>
                      </a:path>
                    </a:pathLst>
                  </a:custGeom>
                  <a:solidFill>
                    <a:srgbClr val="000000">
                      <a:alpha val="20000"/>
                    </a:srgbClr>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78" name="AutoShape 66"/>
                  <p:cNvSpPr>
                    <a:spLocks/>
                  </p:cNvSpPr>
                  <p:nvPr/>
                </p:nvSpPr>
                <p:spPr bwMode="auto">
                  <a:xfrm>
                    <a:off x="0" y="0"/>
                    <a:ext cx="365" cy="261"/>
                  </a:xfrm>
                  <a:custGeom>
                    <a:avLst/>
                    <a:gdLst/>
                    <a:ahLst/>
                    <a:cxnLst/>
                    <a:rect l="0" t="0" r="r" b="b"/>
                    <a:pathLst>
                      <a:path w="21600" h="21600">
                        <a:moveTo>
                          <a:pt x="9962" y="633"/>
                        </a:moveTo>
                        <a:cubicBezTo>
                          <a:pt x="6378" y="3020"/>
                          <a:pt x="3861" y="11670"/>
                          <a:pt x="3861" y="21600"/>
                        </a:cubicBezTo>
                        <a:lnTo>
                          <a:pt x="0" y="21600"/>
                        </a:lnTo>
                        <a:cubicBezTo>
                          <a:pt x="0" y="9671"/>
                          <a:pt x="3596" y="0"/>
                          <a:pt x="8032" y="0"/>
                        </a:cubicBezTo>
                        <a:lnTo>
                          <a:pt x="11893" y="0"/>
                        </a:lnTo>
                        <a:cubicBezTo>
                          <a:pt x="15555" y="0"/>
                          <a:pt x="18754" y="6663"/>
                          <a:pt x="19669" y="16200"/>
                        </a:cubicBezTo>
                        <a:lnTo>
                          <a:pt x="21600" y="16200"/>
                        </a:lnTo>
                        <a:lnTo>
                          <a:pt x="17994" y="21600"/>
                        </a:lnTo>
                        <a:lnTo>
                          <a:pt x="13878" y="16200"/>
                        </a:lnTo>
                        <a:lnTo>
                          <a:pt x="15808" y="16200"/>
                        </a:lnTo>
                        <a:cubicBezTo>
                          <a:pt x="14893" y="6663"/>
                          <a:pt x="11694" y="0"/>
                          <a:pt x="8032" y="0"/>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grpSp>
          <p:grpSp>
            <p:nvGrpSpPr>
              <p:cNvPr id="82" name="Group 67"/>
              <p:cNvGrpSpPr>
                <a:grpSpLocks/>
              </p:cNvGrpSpPr>
              <p:nvPr/>
            </p:nvGrpSpPr>
            <p:grpSpPr bwMode="auto">
              <a:xfrm>
                <a:off x="5145265" y="5409844"/>
                <a:ext cx="623888" cy="847725"/>
                <a:chOff x="0" y="0"/>
                <a:chExt cx="393" cy="534"/>
              </a:xfrm>
            </p:grpSpPr>
            <p:grpSp>
              <p:nvGrpSpPr>
                <p:cNvPr id="83" name="Group 68"/>
                <p:cNvGrpSpPr>
                  <a:grpSpLocks/>
                </p:cNvGrpSpPr>
                <p:nvPr/>
              </p:nvGrpSpPr>
              <p:grpSpPr bwMode="auto">
                <a:xfrm flipH="1">
                  <a:off x="0" y="272"/>
                  <a:ext cx="365" cy="262"/>
                  <a:chOff x="0" y="0"/>
                  <a:chExt cx="365" cy="261"/>
                </a:xfrm>
              </p:grpSpPr>
              <p:sp>
                <p:nvSpPr>
                  <p:cNvPr id="88" name="AutoShape 69"/>
                  <p:cNvSpPr>
                    <a:spLocks/>
                  </p:cNvSpPr>
                  <p:nvPr/>
                </p:nvSpPr>
                <p:spPr bwMode="auto">
                  <a:xfrm>
                    <a:off x="0" y="0"/>
                    <a:ext cx="365" cy="261"/>
                  </a:xfrm>
                  <a:custGeom>
                    <a:avLst/>
                    <a:gdLst/>
                    <a:ahLst/>
                    <a:cxnLst/>
                    <a:rect l="0" t="0" r="r" b="b"/>
                    <a:pathLst>
                      <a:path w="21600" h="19596">
                        <a:moveTo>
                          <a:pt x="17994" y="0"/>
                        </a:moveTo>
                        <a:lnTo>
                          <a:pt x="21600" y="4898"/>
                        </a:lnTo>
                        <a:lnTo>
                          <a:pt x="19669" y="4898"/>
                        </a:lnTo>
                        <a:cubicBezTo>
                          <a:pt x="18568" y="15301"/>
                          <a:pt x="14238" y="21600"/>
                          <a:pt x="9962" y="19017"/>
                        </a:cubicBezTo>
                        <a:cubicBezTo>
                          <a:pt x="12826" y="17287"/>
                          <a:pt x="15071" y="11866"/>
                          <a:pt x="15808" y="4898"/>
                        </a:cubicBezTo>
                        <a:lnTo>
                          <a:pt x="13878" y="4898"/>
                        </a:lnTo>
                        <a:close/>
                        <a:moveTo>
                          <a:pt x="8032" y="19592"/>
                        </a:moveTo>
                        <a:cubicBezTo>
                          <a:pt x="3596" y="19592"/>
                          <a:pt x="0" y="10820"/>
                          <a:pt x="0" y="0"/>
                        </a:cubicBezTo>
                        <a:lnTo>
                          <a:pt x="3861" y="0"/>
                        </a:lnTo>
                        <a:cubicBezTo>
                          <a:pt x="3861" y="10820"/>
                          <a:pt x="7457" y="19592"/>
                          <a:pt x="11893" y="19592"/>
                        </a:cubicBezTo>
                        <a:close/>
                        <a:moveTo>
                          <a:pt x="8032" y="19592"/>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89" name="AutoShape 70"/>
                  <p:cNvSpPr>
                    <a:spLocks/>
                  </p:cNvSpPr>
                  <p:nvPr/>
                </p:nvSpPr>
                <p:spPr bwMode="auto">
                  <a:xfrm>
                    <a:off x="0" y="0"/>
                    <a:ext cx="201" cy="261"/>
                  </a:xfrm>
                  <a:custGeom>
                    <a:avLst/>
                    <a:gdLst/>
                    <a:ahLst/>
                    <a:cxnLst/>
                    <a:rect l="0" t="0" r="r" b="b"/>
                    <a:pathLst>
                      <a:path w="21600" h="21600">
                        <a:moveTo>
                          <a:pt x="14587" y="21600"/>
                        </a:moveTo>
                        <a:cubicBezTo>
                          <a:pt x="6531" y="21600"/>
                          <a:pt x="0" y="11929"/>
                          <a:pt x="0" y="0"/>
                        </a:cubicBezTo>
                        <a:lnTo>
                          <a:pt x="7013" y="0"/>
                        </a:lnTo>
                        <a:cubicBezTo>
                          <a:pt x="7013" y="11929"/>
                          <a:pt x="13544" y="21600"/>
                          <a:pt x="21600" y="21600"/>
                        </a:cubicBezTo>
                        <a:close/>
                        <a:moveTo>
                          <a:pt x="14587" y="21600"/>
                        </a:moveTo>
                      </a:path>
                    </a:pathLst>
                  </a:custGeom>
                  <a:solidFill>
                    <a:srgbClr val="000000">
                      <a:alpha val="20000"/>
                    </a:srgbClr>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90" name="AutoShape 71"/>
                  <p:cNvSpPr>
                    <a:spLocks/>
                  </p:cNvSpPr>
                  <p:nvPr/>
                </p:nvSpPr>
                <p:spPr bwMode="auto">
                  <a:xfrm>
                    <a:off x="0" y="0"/>
                    <a:ext cx="365" cy="261"/>
                  </a:xfrm>
                  <a:custGeom>
                    <a:avLst/>
                    <a:gdLst/>
                    <a:ahLst/>
                    <a:cxnLst/>
                    <a:rect l="0" t="0" r="r" b="b"/>
                    <a:pathLst>
                      <a:path w="21600" h="21600">
                        <a:moveTo>
                          <a:pt x="9962" y="20967"/>
                        </a:moveTo>
                        <a:cubicBezTo>
                          <a:pt x="12826" y="19059"/>
                          <a:pt x="15071" y="13083"/>
                          <a:pt x="15808" y="5400"/>
                        </a:cubicBezTo>
                        <a:lnTo>
                          <a:pt x="13878" y="5400"/>
                        </a:lnTo>
                        <a:lnTo>
                          <a:pt x="17994" y="0"/>
                        </a:lnTo>
                        <a:lnTo>
                          <a:pt x="21600" y="5400"/>
                        </a:lnTo>
                        <a:lnTo>
                          <a:pt x="19669" y="5400"/>
                        </a:lnTo>
                        <a:cubicBezTo>
                          <a:pt x="18754" y="14937"/>
                          <a:pt x="15555" y="21600"/>
                          <a:pt x="11893" y="21600"/>
                        </a:cubicBezTo>
                        <a:lnTo>
                          <a:pt x="8032" y="21600"/>
                        </a:lnTo>
                        <a:cubicBezTo>
                          <a:pt x="3596" y="21600"/>
                          <a:pt x="0" y="11929"/>
                          <a:pt x="0" y="0"/>
                        </a:cubicBezTo>
                        <a:lnTo>
                          <a:pt x="3861" y="0"/>
                        </a:lnTo>
                        <a:cubicBezTo>
                          <a:pt x="3861" y="11929"/>
                          <a:pt x="7457" y="21600"/>
                          <a:pt x="11893" y="21600"/>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grpSp>
              <p:nvGrpSpPr>
                <p:cNvPr id="84" name="Group 72"/>
                <p:cNvGrpSpPr>
                  <a:grpSpLocks/>
                </p:cNvGrpSpPr>
                <p:nvPr/>
              </p:nvGrpSpPr>
              <p:grpSpPr bwMode="auto">
                <a:xfrm>
                  <a:off x="27" y="0"/>
                  <a:ext cx="366" cy="261"/>
                  <a:chOff x="0" y="0"/>
                  <a:chExt cx="365" cy="261"/>
                </a:xfrm>
              </p:grpSpPr>
              <p:sp>
                <p:nvSpPr>
                  <p:cNvPr id="85" name="AutoShape 73"/>
                  <p:cNvSpPr>
                    <a:spLocks/>
                  </p:cNvSpPr>
                  <p:nvPr/>
                </p:nvSpPr>
                <p:spPr bwMode="auto">
                  <a:xfrm>
                    <a:off x="0" y="0"/>
                    <a:ext cx="365" cy="261"/>
                  </a:xfrm>
                  <a:custGeom>
                    <a:avLst/>
                    <a:gdLst/>
                    <a:ahLst/>
                    <a:cxnLst/>
                    <a:rect l="0" t="0" r="r" b="b"/>
                    <a:pathLst>
                      <a:path w="21600" h="21600">
                        <a:moveTo>
                          <a:pt x="17994" y="21600"/>
                        </a:moveTo>
                        <a:lnTo>
                          <a:pt x="13878" y="16200"/>
                        </a:lnTo>
                        <a:lnTo>
                          <a:pt x="15808" y="16200"/>
                        </a:lnTo>
                        <a:cubicBezTo>
                          <a:pt x="14893" y="6663"/>
                          <a:pt x="11694" y="0"/>
                          <a:pt x="8032" y="0"/>
                        </a:cubicBezTo>
                        <a:lnTo>
                          <a:pt x="11893" y="0"/>
                        </a:lnTo>
                        <a:cubicBezTo>
                          <a:pt x="15555" y="0"/>
                          <a:pt x="18754" y="6663"/>
                          <a:pt x="19669" y="16200"/>
                        </a:cubicBezTo>
                        <a:lnTo>
                          <a:pt x="21600" y="16200"/>
                        </a:lnTo>
                        <a:close/>
                        <a:moveTo>
                          <a:pt x="9962" y="633"/>
                        </a:moveTo>
                        <a:cubicBezTo>
                          <a:pt x="6378" y="3020"/>
                          <a:pt x="3861" y="11670"/>
                          <a:pt x="3861" y="21600"/>
                        </a:cubicBezTo>
                        <a:lnTo>
                          <a:pt x="0" y="21600"/>
                        </a:lnTo>
                        <a:cubicBezTo>
                          <a:pt x="0" y="9671"/>
                          <a:pt x="3596" y="0"/>
                          <a:pt x="8032" y="0"/>
                        </a:cubicBezTo>
                        <a:cubicBezTo>
                          <a:pt x="8682" y="0"/>
                          <a:pt x="9331" y="213"/>
                          <a:pt x="9962" y="633"/>
                        </a:cubicBezTo>
                        <a:close/>
                        <a:moveTo>
                          <a:pt x="9962" y="633"/>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86" name="AutoShape 74"/>
                  <p:cNvSpPr>
                    <a:spLocks/>
                  </p:cNvSpPr>
                  <p:nvPr/>
                </p:nvSpPr>
                <p:spPr bwMode="auto">
                  <a:xfrm>
                    <a:off x="0" y="0"/>
                    <a:ext cx="168" cy="261"/>
                  </a:xfrm>
                  <a:custGeom>
                    <a:avLst/>
                    <a:gdLst/>
                    <a:ahLst/>
                    <a:cxnLst/>
                    <a:rect l="0" t="0" r="r" b="b"/>
                    <a:pathLst>
                      <a:path w="21600" h="21600">
                        <a:moveTo>
                          <a:pt x="21600" y="633"/>
                        </a:moveTo>
                        <a:cubicBezTo>
                          <a:pt x="13829" y="3020"/>
                          <a:pt x="8372" y="11670"/>
                          <a:pt x="8372" y="21600"/>
                        </a:cubicBezTo>
                        <a:lnTo>
                          <a:pt x="0" y="21600"/>
                        </a:lnTo>
                        <a:cubicBezTo>
                          <a:pt x="0" y="9671"/>
                          <a:pt x="7797" y="0"/>
                          <a:pt x="17414" y="0"/>
                        </a:cubicBezTo>
                        <a:cubicBezTo>
                          <a:pt x="18825" y="0"/>
                          <a:pt x="20231" y="213"/>
                          <a:pt x="21600" y="633"/>
                        </a:cubicBezTo>
                        <a:close/>
                        <a:moveTo>
                          <a:pt x="21600" y="633"/>
                        </a:moveTo>
                      </a:path>
                    </a:pathLst>
                  </a:custGeom>
                  <a:solidFill>
                    <a:srgbClr val="000000">
                      <a:alpha val="20000"/>
                    </a:srgbClr>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87" name="AutoShape 75"/>
                  <p:cNvSpPr>
                    <a:spLocks/>
                  </p:cNvSpPr>
                  <p:nvPr/>
                </p:nvSpPr>
                <p:spPr bwMode="auto">
                  <a:xfrm>
                    <a:off x="0" y="0"/>
                    <a:ext cx="365" cy="261"/>
                  </a:xfrm>
                  <a:custGeom>
                    <a:avLst/>
                    <a:gdLst/>
                    <a:ahLst/>
                    <a:cxnLst/>
                    <a:rect l="0" t="0" r="r" b="b"/>
                    <a:pathLst>
                      <a:path w="21600" h="21600">
                        <a:moveTo>
                          <a:pt x="9962" y="633"/>
                        </a:moveTo>
                        <a:cubicBezTo>
                          <a:pt x="6378" y="3020"/>
                          <a:pt x="3861" y="11670"/>
                          <a:pt x="3861" y="21600"/>
                        </a:cubicBezTo>
                        <a:lnTo>
                          <a:pt x="0" y="21600"/>
                        </a:lnTo>
                        <a:cubicBezTo>
                          <a:pt x="0" y="9671"/>
                          <a:pt x="3596" y="0"/>
                          <a:pt x="8032" y="0"/>
                        </a:cubicBezTo>
                        <a:lnTo>
                          <a:pt x="11893" y="0"/>
                        </a:lnTo>
                        <a:cubicBezTo>
                          <a:pt x="15555" y="0"/>
                          <a:pt x="18754" y="6663"/>
                          <a:pt x="19669" y="16200"/>
                        </a:cubicBezTo>
                        <a:lnTo>
                          <a:pt x="21600" y="16200"/>
                        </a:lnTo>
                        <a:lnTo>
                          <a:pt x="17994" y="21600"/>
                        </a:lnTo>
                        <a:lnTo>
                          <a:pt x="13878" y="16200"/>
                        </a:lnTo>
                        <a:lnTo>
                          <a:pt x="15808" y="16200"/>
                        </a:lnTo>
                        <a:cubicBezTo>
                          <a:pt x="14893" y="6663"/>
                          <a:pt x="11694" y="0"/>
                          <a:pt x="8032" y="0"/>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grpSp>
          <p:grpSp>
            <p:nvGrpSpPr>
              <p:cNvPr id="91" name="Group 76"/>
              <p:cNvGrpSpPr>
                <a:grpSpLocks/>
              </p:cNvGrpSpPr>
              <p:nvPr/>
            </p:nvGrpSpPr>
            <p:grpSpPr bwMode="auto">
              <a:xfrm>
                <a:off x="5819953" y="5409844"/>
                <a:ext cx="625475" cy="847725"/>
                <a:chOff x="0" y="0"/>
                <a:chExt cx="393" cy="534"/>
              </a:xfrm>
            </p:grpSpPr>
            <p:grpSp>
              <p:nvGrpSpPr>
                <p:cNvPr id="92" name="Group 77"/>
                <p:cNvGrpSpPr>
                  <a:grpSpLocks/>
                </p:cNvGrpSpPr>
                <p:nvPr/>
              </p:nvGrpSpPr>
              <p:grpSpPr bwMode="auto">
                <a:xfrm flipH="1">
                  <a:off x="0" y="272"/>
                  <a:ext cx="365" cy="262"/>
                  <a:chOff x="0" y="0"/>
                  <a:chExt cx="365" cy="261"/>
                </a:xfrm>
              </p:grpSpPr>
              <p:sp>
                <p:nvSpPr>
                  <p:cNvPr id="97" name="AutoShape 78"/>
                  <p:cNvSpPr>
                    <a:spLocks/>
                  </p:cNvSpPr>
                  <p:nvPr/>
                </p:nvSpPr>
                <p:spPr bwMode="auto">
                  <a:xfrm>
                    <a:off x="0" y="0"/>
                    <a:ext cx="365" cy="261"/>
                  </a:xfrm>
                  <a:custGeom>
                    <a:avLst/>
                    <a:gdLst/>
                    <a:ahLst/>
                    <a:cxnLst/>
                    <a:rect l="0" t="0" r="r" b="b"/>
                    <a:pathLst>
                      <a:path w="21600" h="19596">
                        <a:moveTo>
                          <a:pt x="17994" y="0"/>
                        </a:moveTo>
                        <a:lnTo>
                          <a:pt x="21600" y="4898"/>
                        </a:lnTo>
                        <a:lnTo>
                          <a:pt x="19669" y="4898"/>
                        </a:lnTo>
                        <a:cubicBezTo>
                          <a:pt x="18568" y="15301"/>
                          <a:pt x="14238" y="21600"/>
                          <a:pt x="9962" y="19017"/>
                        </a:cubicBezTo>
                        <a:cubicBezTo>
                          <a:pt x="12826" y="17287"/>
                          <a:pt x="15071" y="11866"/>
                          <a:pt x="15808" y="4898"/>
                        </a:cubicBezTo>
                        <a:lnTo>
                          <a:pt x="13878" y="4898"/>
                        </a:lnTo>
                        <a:close/>
                        <a:moveTo>
                          <a:pt x="8032" y="19592"/>
                        </a:moveTo>
                        <a:cubicBezTo>
                          <a:pt x="3596" y="19592"/>
                          <a:pt x="0" y="10820"/>
                          <a:pt x="0" y="0"/>
                        </a:cubicBezTo>
                        <a:lnTo>
                          <a:pt x="3861" y="0"/>
                        </a:lnTo>
                        <a:cubicBezTo>
                          <a:pt x="3861" y="10820"/>
                          <a:pt x="7457" y="19592"/>
                          <a:pt x="11893" y="19592"/>
                        </a:cubicBezTo>
                        <a:close/>
                        <a:moveTo>
                          <a:pt x="8032" y="19592"/>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98" name="AutoShape 79"/>
                  <p:cNvSpPr>
                    <a:spLocks/>
                  </p:cNvSpPr>
                  <p:nvPr/>
                </p:nvSpPr>
                <p:spPr bwMode="auto">
                  <a:xfrm>
                    <a:off x="0" y="0"/>
                    <a:ext cx="201" cy="261"/>
                  </a:xfrm>
                  <a:custGeom>
                    <a:avLst/>
                    <a:gdLst/>
                    <a:ahLst/>
                    <a:cxnLst/>
                    <a:rect l="0" t="0" r="r" b="b"/>
                    <a:pathLst>
                      <a:path w="21600" h="21600">
                        <a:moveTo>
                          <a:pt x="14587" y="21600"/>
                        </a:moveTo>
                        <a:cubicBezTo>
                          <a:pt x="6531" y="21600"/>
                          <a:pt x="0" y="11929"/>
                          <a:pt x="0" y="0"/>
                        </a:cubicBezTo>
                        <a:lnTo>
                          <a:pt x="7013" y="0"/>
                        </a:lnTo>
                        <a:cubicBezTo>
                          <a:pt x="7013" y="11929"/>
                          <a:pt x="13544" y="21600"/>
                          <a:pt x="21600" y="21600"/>
                        </a:cubicBezTo>
                        <a:close/>
                        <a:moveTo>
                          <a:pt x="14587" y="21600"/>
                        </a:moveTo>
                      </a:path>
                    </a:pathLst>
                  </a:custGeom>
                  <a:solidFill>
                    <a:srgbClr val="000000">
                      <a:alpha val="20000"/>
                    </a:srgbClr>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99" name="AutoShape 80"/>
                  <p:cNvSpPr>
                    <a:spLocks/>
                  </p:cNvSpPr>
                  <p:nvPr/>
                </p:nvSpPr>
                <p:spPr bwMode="auto">
                  <a:xfrm>
                    <a:off x="0" y="0"/>
                    <a:ext cx="365" cy="261"/>
                  </a:xfrm>
                  <a:custGeom>
                    <a:avLst/>
                    <a:gdLst/>
                    <a:ahLst/>
                    <a:cxnLst/>
                    <a:rect l="0" t="0" r="r" b="b"/>
                    <a:pathLst>
                      <a:path w="21600" h="21600">
                        <a:moveTo>
                          <a:pt x="9962" y="20967"/>
                        </a:moveTo>
                        <a:cubicBezTo>
                          <a:pt x="12826" y="19059"/>
                          <a:pt x="15071" y="13083"/>
                          <a:pt x="15808" y="5400"/>
                        </a:cubicBezTo>
                        <a:lnTo>
                          <a:pt x="13878" y="5400"/>
                        </a:lnTo>
                        <a:lnTo>
                          <a:pt x="17994" y="0"/>
                        </a:lnTo>
                        <a:lnTo>
                          <a:pt x="21600" y="5400"/>
                        </a:lnTo>
                        <a:lnTo>
                          <a:pt x="19669" y="5400"/>
                        </a:lnTo>
                        <a:cubicBezTo>
                          <a:pt x="18754" y="14937"/>
                          <a:pt x="15555" y="21600"/>
                          <a:pt x="11893" y="21600"/>
                        </a:cubicBezTo>
                        <a:lnTo>
                          <a:pt x="8032" y="21600"/>
                        </a:lnTo>
                        <a:cubicBezTo>
                          <a:pt x="3596" y="21600"/>
                          <a:pt x="0" y="11929"/>
                          <a:pt x="0" y="0"/>
                        </a:cubicBezTo>
                        <a:lnTo>
                          <a:pt x="3861" y="0"/>
                        </a:lnTo>
                        <a:cubicBezTo>
                          <a:pt x="3861" y="11929"/>
                          <a:pt x="7457" y="21600"/>
                          <a:pt x="11893" y="21600"/>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grpSp>
              <p:nvGrpSpPr>
                <p:cNvPr id="93" name="Group 81"/>
                <p:cNvGrpSpPr>
                  <a:grpSpLocks/>
                </p:cNvGrpSpPr>
                <p:nvPr/>
              </p:nvGrpSpPr>
              <p:grpSpPr bwMode="auto">
                <a:xfrm>
                  <a:off x="27" y="0"/>
                  <a:ext cx="366" cy="261"/>
                  <a:chOff x="0" y="0"/>
                  <a:chExt cx="365" cy="261"/>
                </a:xfrm>
              </p:grpSpPr>
              <p:sp>
                <p:nvSpPr>
                  <p:cNvPr id="94" name="AutoShape 82"/>
                  <p:cNvSpPr>
                    <a:spLocks/>
                  </p:cNvSpPr>
                  <p:nvPr/>
                </p:nvSpPr>
                <p:spPr bwMode="auto">
                  <a:xfrm>
                    <a:off x="0" y="0"/>
                    <a:ext cx="365" cy="261"/>
                  </a:xfrm>
                  <a:custGeom>
                    <a:avLst/>
                    <a:gdLst/>
                    <a:ahLst/>
                    <a:cxnLst/>
                    <a:rect l="0" t="0" r="r" b="b"/>
                    <a:pathLst>
                      <a:path w="21600" h="21600">
                        <a:moveTo>
                          <a:pt x="17994" y="21600"/>
                        </a:moveTo>
                        <a:lnTo>
                          <a:pt x="13878" y="16200"/>
                        </a:lnTo>
                        <a:lnTo>
                          <a:pt x="15808" y="16200"/>
                        </a:lnTo>
                        <a:cubicBezTo>
                          <a:pt x="14893" y="6663"/>
                          <a:pt x="11694" y="0"/>
                          <a:pt x="8032" y="0"/>
                        </a:cubicBezTo>
                        <a:lnTo>
                          <a:pt x="11893" y="0"/>
                        </a:lnTo>
                        <a:cubicBezTo>
                          <a:pt x="15555" y="0"/>
                          <a:pt x="18754" y="6663"/>
                          <a:pt x="19669" y="16200"/>
                        </a:cubicBezTo>
                        <a:lnTo>
                          <a:pt x="21600" y="16200"/>
                        </a:lnTo>
                        <a:close/>
                        <a:moveTo>
                          <a:pt x="9962" y="633"/>
                        </a:moveTo>
                        <a:cubicBezTo>
                          <a:pt x="6378" y="3020"/>
                          <a:pt x="3861" y="11670"/>
                          <a:pt x="3861" y="21600"/>
                        </a:cubicBezTo>
                        <a:lnTo>
                          <a:pt x="0" y="21600"/>
                        </a:lnTo>
                        <a:cubicBezTo>
                          <a:pt x="0" y="9671"/>
                          <a:pt x="3596" y="0"/>
                          <a:pt x="8032" y="0"/>
                        </a:cubicBezTo>
                        <a:cubicBezTo>
                          <a:pt x="8682" y="0"/>
                          <a:pt x="9331" y="213"/>
                          <a:pt x="9962" y="633"/>
                        </a:cubicBezTo>
                        <a:close/>
                        <a:moveTo>
                          <a:pt x="9962" y="633"/>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95" name="AutoShape 83"/>
                  <p:cNvSpPr>
                    <a:spLocks/>
                  </p:cNvSpPr>
                  <p:nvPr/>
                </p:nvSpPr>
                <p:spPr bwMode="auto">
                  <a:xfrm>
                    <a:off x="0" y="0"/>
                    <a:ext cx="168" cy="261"/>
                  </a:xfrm>
                  <a:custGeom>
                    <a:avLst/>
                    <a:gdLst/>
                    <a:ahLst/>
                    <a:cxnLst/>
                    <a:rect l="0" t="0" r="r" b="b"/>
                    <a:pathLst>
                      <a:path w="21600" h="21600">
                        <a:moveTo>
                          <a:pt x="21600" y="633"/>
                        </a:moveTo>
                        <a:cubicBezTo>
                          <a:pt x="13829" y="3020"/>
                          <a:pt x="8372" y="11670"/>
                          <a:pt x="8372" y="21600"/>
                        </a:cubicBezTo>
                        <a:lnTo>
                          <a:pt x="0" y="21600"/>
                        </a:lnTo>
                        <a:cubicBezTo>
                          <a:pt x="0" y="9671"/>
                          <a:pt x="7797" y="0"/>
                          <a:pt x="17414" y="0"/>
                        </a:cubicBezTo>
                        <a:cubicBezTo>
                          <a:pt x="18825" y="0"/>
                          <a:pt x="20231" y="213"/>
                          <a:pt x="21600" y="633"/>
                        </a:cubicBezTo>
                        <a:close/>
                        <a:moveTo>
                          <a:pt x="21600" y="633"/>
                        </a:moveTo>
                      </a:path>
                    </a:pathLst>
                  </a:custGeom>
                  <a:solidFill>
                    <a:srgbClr val="000000">
                      <a:alpha val="20000"/>
                    </a:srgbClr>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96" name="AutoShape 84"/>
                  <p:cNvSpPr>
                    <a:spLocks/>
                  </p:cNvSpPr>
                  <p:nvPr/>
                </p:nvSpPr>
                <p:spPr bwMode="auto">
                  <a:xfrm>
                    <a:off x="0" y="0"/>
                    <a:ext cx="365" cy="261"/>
                  </a:xfrm>
                  <a:custGeom>
                    <a:avLst/>
                    <a:gdLst/>
                    <a:ahLst/>
                    <a:cxnLst/>
                    <a:rect l="0" t="0" r="r" b="b"/>
                    <a:pathLst>
                      <a:path w="21600" h="21600">
                        <a:moveTo>
                          <a:pt x="9962" y="633"/>
                        </a:moveTo>
                        <a:cubicBezTo>
                          <a:pt x="6378" y="3020"/>
                          <a:pt x="3861" y="11670"/>
                          <a:pt x="3861" y="21600"/>
                        </a:cubicBezTo>
                        <a:lnTo>
                          <a:pt x="0" y="21600"/>
                        </a:lnTo>
                        <a:cubicBezTo>
                          <a:pt x="0" y="9671"/>
                          <a:pt x="3596" y="0"/>
                          <a:pt x="8032" y="0"/>
                        </a:cubicBezTo>
                        <a:lnTo>
                          <a:pt x="11893" y="0"/>
                        </a:lnTo>
                        <a:cubicBezTo>
                          <a:pt x="15555" y="0"/>
                          <a:pt x="18754" y="6663"/>
                          <a:pt x="19669" y="16200"/>
                        </a:cubicBezTo>
                        <a:lnTo>
                          <a:pt x="21600" y="16200"/>
                        </a:lnTo>
                        <a:lnTo>
                          <a:pt x="17994" y="21600"/>
                        </a:lnTo>
                        <a:lnTo>
                          <a:pt x="13878" y="16200"/>
                        </a:lnTo>
                        <a:lnTo>
                          <a:pt x="15808" y="16200"/>
                        </a:lnTo>
                        <a:cubicBezTo>
                          <a:pt x="14893" y="6663"/>
                          <a:pt x="11694" y="0"/>
                          <a:pt x="8032" y="0"/>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grpSp>
          <p:grpSp>
            <p:nvGrpSpPr>
              <p:cNvPr id="100" name="Group 85"/>
              <p:cNvGrpSpPr>
                <a:grpSpLocks/>
              </p:cNvGrpSpPr>
              <p:nvPr/>
            </p:nvGrpSpPr>
            <p:grpSpPr bwMode="auto">
              <a:xfrm>
                <a:off x="6494640" y="5409844"/>
                <a:ext cx="625475" cy="847725"/>
                <a:chOff x="0" y="0"/>
                <a:chExt cx="393" cy="534"/>
              </a:xfrm>
            </p:grpSpPr>
            <p:grpSp>
              <p:nvGrpSpPr>
                <p:cNvPr id="101" name="Group 86"/>
                <p:cNvGrpSpPr>
                  <a:grpSpLocks/>
                </p:cNvGrpSpPr>
                <p:nvPr/>
              </p:nvGrpSpPr>
              <p:grpSpPr bwMode="auto">
                <a:xfrm flipH="1">
                  <a:off x="0" y="272"/>
                  <a:ext cx="365" cy="262"/>
                  <a:chOff x="0" y="0"/>
                  <a:chExt cx="365" cy="261"/>
                </a:xfrm>
              </p:grpSpPr>
              <p:sp>
                <p:nvSpPr>
                  <p:cNvPr id="106" name="AutoShape 87"/>
                  <p:cNvSpPr>
                    <a:spLocks/>
                  </p:cNvSpPr>
                  <p:nvPr/>
                </p:nvSpPr>
                <p:spPr bwMode="auto">
                  <a:xfrm>
                    <a:off x="0" y="0"/>
                    <a:ext cx="365" cy="261"/>
                  </a:xfrm>
                  <a:custGeom>
                    <a:avLst/>
                    <a:gdLst/>
                    <a:ahLst/>
                    <a:cxnLst/>
                    <a:rect l="0" t="0" r="r" b="b"/>
                    <a:pathLst>
                      <a:path w="21600" h="19596">
                        <a:moveTo>
                          <a:pt x="17994" y="0"/>
                        </a:moveTo>
                        <a:lnTo>
                          <a:pt x="21600" y="4898"/>
                        </a:lnTo>
                        <a:lnTo>
                          <a:pt x="19669" y="4898"/>
                        </a:lnTo>
                        <a:cubicBezTo>
                          <a:pt x="18568" y="15301"/>
                          <a:pt x="14238" y="21600"/>
                          <a:pt x="9962" y="19017"/>
                        </a:cubicBezTo>
                        <a:cubicBezTo>
                          <a:pt x="12826" y="17287"/>
                          <a:pt x="15071" y="11866"/>
                          <a:pt x="15808" y="4898"/>
                        </a:cubicBezTo>
                        <a:lnTo>
                          <a:pt x="13878" y="4898"/>
                        </a:lnTo>
                        <a:close/>
                        <a:moveTo>
                          <a:pt x="8032" y="19592"/>
                        </a:moveTo>
                        <a:cubicBezTo>
                          <a:pt x="3596" y="19592"/>
                          <a:pt x="0" y="10820"/>
                          <a:pt x="0" y="0"/>
                        </a:cubicBezTo>
                        <a:lnTo>
                          <a:pt x="3861" y="0"/>
                        </a:lnTo>
                        <a:cubicBezTo>
                          <a:pt x="3861" y="10820"/>
                          <a:pt x="7457" y="19592"/>
                          <a:pt x="11893" y="19592"/>
                        </a:cubicBezTo>
                        <a:close/>
                        <a:moveTo>
                          <a:pt x="8032" y="19592"/>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107" name="AutoShape 88"/>
                  <p:cNvSpPr>
                    <a:spLocks/>
                  </p:cNvSpPr>
                  <p:nvPr/>
                </p:nvSpPr>
                <p:spPr bwMode="auto">
                  <a:xfrm>
                    <a:off x="0" y="0"/>
                    <a:ext cx="201" cy="261"/>
                  </a:xfrm>
                  <a:custGeom>
                    <a:avLst/>
                    <a:gdLst/>
                    <a:ahLst/>
                    <a:cxnLst/>
                    <a:rect l="0" t="0" r="r" b="b"/>
                    <a:pathLst>
                      <a:path w="21600" h="21600">
                        <a:moveTo>
                          <a:pt x="14587" y="21600"/>
                        </a:moveTo>
                        <a:cubicBezTo>
                          <a:pt x="6531" y="21600"/>
                          <a:pt x="0" y="11929"/>
                          <a:pt x="0" y="0"/>
                        </a:cubicBezTo>
                        <a:lnTo>
                          <a:pt x="7013" y="0"/>
                        </a:lnTo>
                        <a:cubicBezTo>
                          <a:pt x="7013" y="11929"/>
                          <a:pt x="13544" y="21600"/>
                          <a:pt x="21600" y="21600"/>
                        </a:cubicBezTo>
                        <a:close/>
                        <a:moveTo>
                          <a:pt x="14587" y="21600"/>
                        </a:moveTo>
                      </a:path>
                    </a:pathLst>
                  </a:custGeom>
                  <a:solidFill>
                    <a:srgbClr val="000000">
                      <a:alpha val="20000"/>
                    </a:srgbClr>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108" name="AutoShape 89"/>
                  <p:cNvSpPr>
                    <a:spLocks/>
                  </p:cNvSpPr>
                  <p:nvPr/>
                </p:nvSpPr>
                <p:spPr bwMode="auto">
                  <a:xfrm>
                    <a:off x="0" y="0"/>
                    <a:ext cx="365" cy="261"/>
                  </a:xfrm>
                  <a:custGeom>
                    <a:avLst/>
                    <a:gdLst/>
                    <a:ahLst/>
                    <a:cxnLst/>
                    <a:rect l="0" t="0" r="r" b="b"/>
                    <a:pathLst>
                      <a:path w="21600" h="21600">
                        <a:moveTo>
                          <a:pt x="9962" y="20967"/>
                        </a:moveTo>
                        <a:cubicBezTo>
                          <a:pt x="12826" y="19059"/>
                          <a:pt x="15071" y="13083"/>
                          <a:pt x="15808" y="5400"/>
                        </a:cubicBezTo>
                        <a:lnTo>
                          <a:pt x="13878" y="5400"/>
                        </a:lnTo>
                        <a:lnTo>
                          <a:pt x="17994" y="0"/>
                        </a:lnTo>
                        <a:lnTo>
                          <a:pt x="21600" y="5400"/>
                        </a:lnTo>
                        <a:lnTo>
                          <a:pt x="19669" y="5400"/>
                        </a:lnTo>
                        <a:cubicBezTo>
                          <a:pt x="18754" y="14937"/>
                          <a:pt x="15555" y="21600"/>
                          <a:pt x="11893" y="21600"/>
                        </a:cubicBezTo>
                        <a:lnTo>
                          <a:pt x="8032" y="21600"/>
                        </a:lnTo>
                        <a:cubicBezTo>
                          <a:pt x="3596" y="21600"/>
                          <a:pt x="0" y="11929"/>
                          <a:pt x="0" y="0"/>
                        </a:cubicBezTo>
                        <a:lnTo>
                          <a:pt x="3861" y="0"/>
                        </a:lnTo>
                        <a:cubicBezTo>
                          <a:pt x="3861" y="11929"/>
                          <a:pt x="7457" y="21600"/>
                          <a:pt x="11893" y="21600"/>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grpSp>
              <p:nvGrpSpPr>
                <p:cNvPr id="102" name="Group 90"/>
                <p:cNvGrpSpPr>
                  <a:grpSpLocks/>
                </p:cNvGrpSpPr>
                <p:nvPr/>
              </p:nvGrpSpPr>
              <p:grpSpPr bwMode="auto">
                <a:xfrm>
                  <a:off x="27" y="0"/>
                  <a:ext cx="366" cy="261"/>
                  <a:chOff x="0" y="0"/>
                  <a:chExt cx="365" cy="261"/>
                </a:xfrm>
              </p:grpSpPr>
              <p:sp>
                <p:nvSpPr>
                  <p:cNvPr id="103" name="AutoShape 91"/>
                  <p:cNvSpPr>
                    <a:spLocks/>
                  </p:cNvSpPr>
                  <p:nvPr/>
                </p:nvSpPr>
                <p:spPr bwMode="auto">
                  <a:xfrm>
                    <a:off x="0" y="0"/>
                    <a:ext cx="365" cy="261"/>
                  </a:xfrm>
                  <a:custGeom>
                    <a:avLst/>
                    <a:gdLst/>
                    <a:ahLst/>
                    <a:cxnLst/>
                    <a:rect l="0" t="0" r="r" b="b"/>
                    <a:pathLst>
                      <a:path w="21600" h="21600">
                        <a:moveTo>
                          <a:pt x="17994" y="21600"/>
                        </a:moveTo>
                        <a:lnTo>
                          <a:pt x="13878" y="16200"/>
                        </a:lnTo>
                        <a:lnTo>
                          <a:pt x="15808" y="16200"/>
                        </a:lnTo>
                        <a:cubicBezTo>
                          <a:pt x="14893" y="6663"/>
                          <a:pt x="11694" y="0"/>
                          <a:pt x="8032" y="0"/>
                        </a:cubicBezTo>
                        <a:lnTo>
                          <a:pt x="11893" y="0"/>
                        </a:lnTo>
                        <a:cubicBezTo>
                          <a:pt x="15555" y="0"/>
                          <a:pt x="18754" y="6663"/>
                          <a:pt x="19669" y="16200"/>
                        </a:cubicBezTo>
                        <a:lnTo>
                          <a:pt x="21600" y="16200"/>
                        </a:lnTo>
                        <a:close/>
                        <a:moveTo>
                          <a:pt x="9962" y="633"/>
                        </a:moveTo>
                        <a:cubicBezTo>
                          <a:pt x="6378" y="3020"/>
                          <a:pt x="3861" y="11670"/>
                          <a:pt x="3861" y="21600"/>
                        </a:cubicBezTo>
                        <a:lnTo>
                          <a:pt x="0" y="21600"/>
                        </a:lnTo>
                        <a:cubicBezTo>
                          <a:pt x="0" y="9671"/>
                          <a:pt x="3596" y="0"/>
                          <a:pt x="8032" y="0"/>
                        </a:cubicBezTo>
                        <a:cubicBezTo>
                          <a:pt x="8682" y="0"/>
                          <a:pt x="9331" y="213"/>
                          <a:pt x="9962" y="633"/>
                        </a:cubicBezTo>
                        <a:close/>
                        <a:moveTo>
                          <a:pt x="9962" y="633"/>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104" name="AutoShape 92"/>
                  <p:cNvSpPr>
                    <a:spLocks/>
                  </p:cNvSpPr>
                  <p:nvPr/>
                </p:nvSpPr>
                <p:spPr bwMode="auto">
                  <a:xfrm>
                    <a:off x="0" y="0"/>
                    <a:ext cx="168" cy="261"/>
                  </a:xfrm>
                  <a:custGeom>
                    <a:avLst/>
                    <a:gdLst/>
                    <a:ahLst/>
                    <a:cxnLst/>
                    <a:rect l="0" t="0" r="r" b="b"/>
                    <a:pathLst>
                      <a:path w="21600" h="21600">
                        <a:moveTo>
                          <a:pt x="21600" y="633"/>
                        </a:moveTo>
                        <a:cubicBezTo>
                          <a:pt x="13829" y="3020"/>
                          <a:pt x="8372" y="11670"/>
                          <a:pt x="8372" y="21600"/>
                        </a:cubicBezTo>
                        <a:lnTo>
                          <a:pt x="0" y="21600"/>
                        </a:lnTo>
                        <a:cubicBezTo>
                          <a:pt x="0" y="9671"/>
                          <a:pt x="7797" y="0"/>
                          <a:pt x="17414" y="0"/>
                        </a:cubicBezTo>
                        <a:cubicBezTo>
                          <a:pt x="18825" y="0"/>
                          <a:pt x="20231" y="213"/>
                          <a:pt x="21600" y="633"/>
                        </a:cubicBezTo>
                        <a:close/>
                        <a:moveTo>
                          <a:pt x="21600" y="633"/>
                        </a:moveTo>
                      </a:path>
                    </a:pathLst>
                  </a:custGeom>
                  <a:solidFill>
                    <a:srgbClr val="000000">
                      <a:alpha val="20000"/>
                    </a:srgbClr>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105" name="AutoShape 93"/>
                  <p:cNvSpPr>
                    <a:spLocks/>
                  </p:cNvSpPr>
                  <p:nvPr/>
                </p:nvSpPr>
                <p:spPr bwMode="auto">
                  <a:xfrm>
                    <a:off x="0" y="0"/>
                    <a:ext cx="365" cy="261"/>
                  </a:xfrm>
                  <a:custGeom>
                    <a:avLst/>
                    <a:gdLst/>
                    <a:ahLst/>
                    <a:cxnLst/>
                    <a:rect l="0" t="0" r="r" b="b"/>
                    <a:pathLst>
                      <a:path w="21600" h="21600">
                        <a:moveTo>
                          <a:pt x="9962" y="633"/>
                        </a:moveTo>
                        <a:cubicBezTo>
                          <a:pt x="6378" y="3020"/>
                          <a:pt x="3861" y="11670"/>
                          <a:pt x="3861" y="21600"/>
                        </a:cubicBezTo>
                        <a:lnTo>
                          <a:pt x="0" y="21600"/>
                        </a:lnTo>
                        <a:cubicBezTo>
                          <a:pt x="0" y="9671"/>
                          <a:pt x="3596" y="0"/>
                          <a:pt x="8032" y="0"/>
                        </a:cubicBezTo>
                        <a:lnTo>
                          <a:pt x="11893" y="0"/>
                        </a:lnTo>
                        <a:cubicBezTo>
                          <a:pt x="15555" y="0"/>
                          <a:pt x="18754" y="6663"/>
                          <a:pt x="19669" y="16200"/>
                        </a:cubicBezTo>
                        <a:lnTo>
                          <a:pt x="21600" y="16200"/>
                        </a:lnTo>
                        <a:lnTo>
                          <a:pt x="17994" y="21600"/>
                        </a:lnTo>
                        <a:lnTo>
                          <a:pt x="13878" y="16200"/>
                        </a:lnTo>
                        <a:lnTo>
                          <a:pt x="15808" y="16200"/>
                        </a:lnTo>
                        <a:cubicBezTo>
                          <a:pt x="14893" y="6663"/>
                          <a:pt x="11694" y="0"/>
                          <a:pt x="8032" y="0"/>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grpSp>
          <p:grpSp>
            <p:nvGrpSpPr>
              <p:cNvPr id="109" name="Group 94"/>
              <p:cNvGrpSpPr>
                <a:grpSpLocks/>
              </p:cNvGrpSpPr>
              <p:nvPr/>
            </p:nvGrpSpPr>
            <p:grpSpPr bwMode="auto">
              <a:xfrm>
                <a:off x="7170915" y="5409844"/>
                <a:ext cx="623888" cy="847725"/>
                <a:chOff x="0" y="0"/>
                <a:chExt cx="393" cy="534"/>
              </a:xfrm>
            </p:grpSpPr>
            <p:grpSp>
              <p:nvGrpSpPr>
                <p:cNvPr id="110" name="Group 95"/>
                <p:cNvGrpSpPr>
                  <a:grpSpLocks/>
                </p:cNvGrpSpPr>
                <p:nvPr/>
              </p:nvGrpSpPr>
              <p:grpSpPr bwMode="auto">
                <a:xfrm flipH="1">
                  <a:off x="0" y="272"/>
                  <a:ext cx="365" cy="262"/>
                  <a:chOff x="0" y="0"/>
                  <a:chExt cx="365" cy="261"/>
                </a:xfrm>
              </p:grpSpPr>
              <p:sp>
                <p:nvSpPr>
                  <p:cNvPr id="115" name="AutoShape 96"/>
                  <p:cNvSpPr>
                    <a:spLocks/>
                  </p:cNvSpPr>
                  <p:nvPr/>
                </p:nvSpPr>
                <p:spPr bwMode="auto">
                  <a:xfrm>
                    <a:off x="0" y="0"/>
                    <a:ext cx="365" cy="261"/>
                  </a:xfrm>
                  <a:custGeom>
                    <a:avLst/>
                    <a:gdLst/>
                    <a:ahLst/>
                    <a:cxnLst/>
                    <a:rect l="0" t="0" r="r" b="b"/>
                    <a:pathLst>
                      <a:path w="21600" h="19596">
                        <a:moveTo>
                          <a:pt x="17994" y="0"/>
                        </a:moveTo>
                        <a:lnTo>
                          <a:pt x="21600" y="4898"/>
                        </a:lnTo>
                        <a:lnTo>
                          <a:pt x="19669" y="4898"/>
                        </a:lnTo>
                        <a:cubicBezTo>
                          <a:pt x="18568" y="15301"/>
                          <a:pt x="14238" y="21600"/>
                          <a:pt x="9962" y="19017"/>
                        </a:cubicBezTo>
                        <a:cubicBezTo>
                          <a:pt x="12826" y="17287"/>
                          <a:pt x="15071" y="11866"/>
                          <a:pt x="15808" y="4898"/>
                        </a:cubicBezTo>
                        <a:lnTo>
                          <a:pt x="13878" y="4898"/>
                        </a:lnTo>
                        <a:close/>
                        <a:moveTo>
                          <a:pt x="8032" y="19592"/>
                        </a:moveTo>
                        <a:cubicBezTo>
                          <a:pt x="3596" y="19592"/>
                          <a:pt x="0" y="10820"/>
                          <a:pt x="0" y="0"/>
                        </a:cubicBezTo>
                        <a:lnTo>
                          <a:pt x="3861" y="0"/>
                        </a:lnTo>
                        <a:cubicBezTo>
                          <a:pt x="3861" y="10820"/>
                          <a:pt x="7457" y="19592"/>
                          <a:pt x="11893" y="19592"/>
                        </a:cubicBezTo>
                        <a:close/>
                        <a:moveTo>
                          <a:pt x="8032" y="19592"/>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116" name="AutoShape 97"/>
                  <p:cNvSpPr>
                    <a:spLocks/>
                  </p:cNvSpPr>
                  <p:nvPr/>
                </p:nvSpPr>
                <p:spPr bwMode="auto">
                  <a:xfrm>
                    <a:off x="0" y="0"/>
                    <a:ext cx="201" cy="261"/>
                  </a:xfrm>
                  <a:custGeom>
                    <a:avLst/>
                    <a:gdLst/>
                    <a:ahLst/>
                    <a:cxnLst/>
                    <a:rect l="0" t="0" r="r" b="b"/>
                    <a:pathLst>
                      <a:path w="21600" h="21600">
                        <a:moveTo>
                          <a:pt x="14587" y="21600"/>
                        </a:moveTo>
                        <a:cubicBezTo>
                          <a:pt x="6531" y="21600"/>
                          <a:pt x="0" y="11929"/>
                          <a:pt x="0" y="0"/>
                        </a:cubicBezTo>
                        <a:lnTo>
                          <a:pt x="7013" y="0"/>
                        </a:lnTo>
                        <a:cubicBezTo>
                          <a:pt x="7013" y="11929"/>
                          <a:pt x="13544" y="21600"/>
                          <a:pt x="21600" y="21600"/>
                        </a:cubicBezTo>
                        <a:close/>
                        <a:moveTo>
                          <a:pt x="14587" y="21600"/>
                        </a:moveTo>
                      </a:path>
                    </a:pathLst>
                  </a:custGeom>
                  <a:solidFill>
                    <a:srgbClr val="000000">
                      <a:alpha val="20000"/>
                    </a:srgbClr>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117" name="AutoShape 98"/>
                  <p:cNvSpPr>
                    <a:spLocks/>
                  </p:cNvSpPr>
                  <p:nvPr/>
                </p:nvSpPr>
                <p:spPr bwMode="auto">
                  <a:xfrm>
                    <a:off x="0" y="0"/>
                    <a:ext cx="365" cy="261"/>
                  </a:xfrm>
                  <a:custGeom>
                    <a:avLst/>
                    <a:gdLst/>
                    <a:ahLst/>
                    <a:cxnLst/>
                    <a:rect l="0" t="0" r="r" b="b"/>
                    <a:pathLst>
                      <a:path w="21600" h="21600">
                        <a:moveTo>
                          <a:pt x="9962" y="20967"/>
                        </a:moveTo>
                        <a:cubicBezTo>
                          <a:pt x="12826" y="19059"/>
                          <a:pt x="15071" y="13083"/>
                          <a:pt x="15808" y="5400"/>
                        </a:cubicBezTo>
                        <a:lnTo>
                          <a:pt x="13878" y="5400"/>
                        </a:lnTo>
                        <a:lnTo>
                          <a:pt x="17994" y="0"/>
                        </a:lnTo>
                        <a:lnTo>
                          <a:pt x="21600" y="5400"/>
                        </a:lnTo>
                        <a:lnTo>
                          <a:pt x="19669" y="5400"/>
                        </a:lnTo>
                        <a:cubicBezTo>
                          <a:pt x="18754" y="14937"/>
                          <a:pt x="15555" y="21600"/>
                          <a:pt x="11893" y="21600"/>
                        </a:cubicBezTo>
                        <a:lnTo>
                          <a:pt x="8032" y="21600"/>
                        </a:lnTo>
                        <a:cubicBezTo>
                          <a:pt x="3596" y="21600"/>
                          <a:pt x="0" y="11929"/>
                          <a:pt x="0" y="0"/>
                        </a:cubicBezTo>
                        <a:lnTo>
                          <a:pt x="3861" y="0"/>
                        </a:lnTo>
                        <a:cubicBezTo>
                          <a:pt x="3861" y="11929"/>
                          <a:pt x="7457" y="21600"/>
                          <a:pt x="11893" y="21600"/>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grpSp>
              <p:nvGrpSpPr>
                <p:cNvPr id="111" name="Group 99"/>
                <p:cNvGrpSpPr>
                  <a:grpSpLocks/>
                </p:cNvGrpSpPr>
                <p:nvPr/>
              </p:nvGrpSpPr>
              <p:grpSpPr bwMode="auto">
                <a:xfrm>
                  <a:off x="27" y="0"/>
                  <a:ext cx="366" cy="261"/>
                  <a:chOff x="0" y="0"/>
                  <a:chExt cx="365" cy="261"/>
                </a:xfrm>
              </p:grpSpPr>
              <p:sp>
                <p:nvSpPr>
                  <p:cNvPr id="112" name="AutoShape 100"/>
                  <p:cNvSpPr>
                    <a:spLocks/>
                  </p:cNvSpPr>
                  <p:nvPr/>
                </p:nvSpPr>
                <p:spPr bwMode="auto">
                  <a:xfrm>
                    <a:off x="0" y="0"/>
                    <a:ext cx="365" cy="261"/>
                  </a:xfrm>
                  <a:custGeom>
                    <a:avLst/>
                    <a:gdLst/>
                    <a:ahLst/>
                    <a:cxnLst/>
                    <a:rect l="0" t="0" r="r" b="b"/>
                    <a:pathLst>
                      <a:path w="21600" h="21600">
                        <a:moveTo>
                          <a:pt x="17994" y="21600"/>
                        </a:moveTo>
                        <a:lnTo>
                          <a:pt x="13878" y="16200"/>
                        </a:lnTo>
                        <a:lnTo>
                          <a:pt x="15808" y="16200"/>
                        </a:lnTo>
                        <a:cubicBezTo>
                          <a:pt x="14893" y="6663"/>
                          <a:pt x="11694" y="0"/>
                          <a:pt x="8032" y="0"/>
                        </a:cubicBezTo>
                        <a:lnTo>
                          <a:pt x="11893" y="0"/>
                        </a:lnTo>
                        <a:cubicBezTo>
                          <a:pt x="15555" y="0"/>
                          <a:pt x="18754" y="6663"/>
                          <a:pt x="19669" y="16200"/>
                        </a:cubicBezTo>
                        <a:lnTo>
                          <a:pt x="21600" y="16200"/>
                        </a:lnTo>
                        <a:close/>
                        <a:moveTo>
                          <a:pt x="9962" y="633"/>
                        </a:moveTo>
                        <a:cubicBezTo>
                          <a:pt x="6378" y="3020"/>
                          <a:pt x="3861" y="11670"/>
                          <a:pt x="3861" y="21600"/>
                        </a:cubicBezTo>
                        <a:lnTo>
                          <a:pt x="0" y="21600"/>
                        </a:lnTo>
                        <a:cubicBezTo>
                          <a:pt x="0" y="9671"/>
                          <a:pt x="3596" y="0"/>
                          <a:pt x="8032" y="0"/>
                        </a:cubicBezTo>
                        <a:cubicBezTo>
                          <a:pt x="8682" y="0"/>
                          <a:pt x="9331" y="213"/>
                          <a:pt x="9962" y="633"/>
                        </a:cubicBezTo>
                        <a:close/>
                        <a:moveTo>
                          <a:pt x="9962" y="633"/>
                        </a:move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113" name="AutoShape 101"/>
                  <p:cNvSpPr>
                    <a:spLocks/>
                  </p:cNvSpPr>
                  <p:nvPr/>
                </p:nvSpPr>
                <p:spPr bwMode="auto">
                  <a:xfrm>
                    <a:off x="0" y="0"/>
                    <a:ext cx="168" cy="261"/>
                  </a:xfrm>
                  <a:custGeom>
                    <a:avLst/>
                    <a:gdLst/>
                    <a:ahLst/>
                    <a:cxnLst/>
                    <a:rect l="0" t="0" r="r" b="b"/>
                    <a:pathLst>
                      <a:path w="21600" h="21600">
                        <a:moveTo>
                          <a:pt x="21600" y="633"/>
                        </a:moveTo>
                        <a:cubicBezTo>
                          <a:pt x="13829" y="3020"/>
                          <a:pt x="8372" y="11670"/>
                          <a:pt x="8372" y="21600"/>
                        </a:cubicBezTo>
                        <a:lnTo>
                          <a:pt x="0" y="21600"/>
                        </a:lnTo>
                        <a:cubicBezTo>
                          <a:pt x="0" y="9671"/>
                          <a:pt x="7797" y="0"/>
                          <a:pt x="17414" y="0"/>
                        </a:cubicBezTo>
                        <a:cubicBezTo>
                          <a:pt x="18825" y="0"/>
                          <a:pt x="20231" y="213"/>
                          <a:pt x="21600" y="633"/>
                        </a:cubicBezTo>
                        <a:close/>
                        <a:moveTo>
                          <a:pt x="21600" y="633"/>
                        </a:moveTo>
                      </a:path>
                    </a:pathLst>
                  </a:custGeom>
                  <a:solidFill>
                    <a:srgbClr val="000000">
                      <a:alpha val="20000"/>
                    </a:srgbClr>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en-US" dirty="0"/>
                  </a:p>
                </p:txBody>
              </p:sp>
              <p:sp>
                <p:nvSpPr>
                  <p:cNvPr id="114" name="AutoShape 102"/>
                  <p:cNvSpPr>
                    <a:spLocks/>
                  </p:cNvSpPr>
                  <p:nvPr/>
                </p:nvSpPr>
                <p:spPr bwMode="auto">
                  <a:xfrm>
                    <a:off x="0" y="0"/>
                    <a:ext cx="365" cy="261"/>
                  </a:xfrm>
                  <a:custGeom>
                    <a:avLst/>
                    <a:gdLst/>
                    <a:ahLst/>
                    <a:cxnLst/>
                    <a:rect l="0" t="0" r="r" b="b"/>
                    <a:pathLst>
                      <a:path w="21600" h="21600">
                        <a:moveTo>
                          <a:pt x="9962" y="633"/>
                        </a:moveTo>
                        <a:cubicBezTo>
                          <a:pt x="6378" y="3020"/>
                          <a:pt x="3861" y="11670"/>
                          <a:pt x="3861" y="21600"/>
                        </a:cubicBezTo>
                        <a:lnTo>
                          <a:pt x="0" y="21600"/>
                        </a:lnTo>
                        <a:cubicBezTo>
                          <a:pt x="0" y="9671"/>
                          <a:pt x="3596" y="0"/>
                          <a:pt x="8032" y="0"/>
                        </a:cubicBezTo>
                        <a:lnTo>
                          <a:pt x="11893" y="0"/>
                        </a:lnTo>
                        <a:cubicBezTo>
                          <a:pt x="15555" y="0"/>
                          <a:pt x="18754" y="6663"/>
                          <a:pt x="19669" y="16200"/>
                        </a:cubicBezTo>
                        <a:lnTo>
                          <a:pt x="21600" y="16200"/>
                        </a:lnTo>
                        <a:lnTo>
                          <a:pt x="17994" y="21600"/>
                        </a:lnTo>
                        <a:lnTo>
                          <a:pt x="13878" y="16200"/>
                        </a:lnTo>
                        <a:lnTo>
                          <a:pt x="15808" y="16200"/>
                        </a:lnTo>
                        <a:cubicBezTo>
                          <a:pt x="14893" y="6663"/>
                          <a:pt x="11694" y="0"/>
                          <a:pt x="8032" y="0"/>
                        </a:cubicBezTo>
                      </a:path>
                    </a:pathLst>
                  </a:cu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grpSp>
          <p:sp>
            <p:nvSpPr>
              <p:cNvPr id="118" name="Rectangle 104"/>
              <p:cNvSpPr>
                <a:spLocks/>
              </p:cNvSpPr>
              <p:nvPr/>
            </p:nvSpPr>
            <p:spPr bwMode="auto">
              <a:xfrm>
                <a:off x="162103" y="5324119"/>
                <a:ext cx="825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r>
                  <a:rPr lang="en-US" sz="1200" dirty="0">
                    <a:solidFill>
                      <a:schemeClr val="tx1"/>
                    </a:solidFill>
                    <a:latin typeface="Arial" charset="0"/>
                    <a:ea typeface="ＭＳ Ｐゴシック" charset="0"/>
                    <a:cs typeface="Arial" charset="0"/>
                    <a:sym typeface="Arial" charset="0"/>
                  </a:rPr>
                  <a:t>Project begins</a:t>
                </a:r>
              </a:p>
            </p:txBody>
          </p:sp>
          <p:sp>
            <p:nvSpPr>
              <p:cNvPr id="119" name="Rectangle 115"/>
              <p:cNvSpPr>
                <a:spLocks/>
              </p:cNvSpPr>
              <p:nvPr/>
            </p:nvSpPr>
            <p:spPr bwMode="auto">
              <a:xfrm>
                <a:off x="8029753" y="5286019"/>
                <a:ext cx="825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r>
                  <a:rPr lang="en-US" sz="1200" dirty="0">
                    <a:solidFill>
                      <a:schemeClr val="tx1"/>
                    </a:solidFill>
                    <a:latin typeface="Arial" charset="0"/>
                    <a:ea typeface="ＭＳ Ｐゴシック" charset="0"/>
                    <a:cs typeface="Arial" charset="0"/>
                    <a:sym typeface="Arial" charset="0"/>
                  </a:rPr>
                  <a:t>Project ends</a:t>
                </a:r>
              </a:p>
            </p:txBody>
          </p:sp>
          <p:pic>
            <p:nvPicPr>
              <p:cNvPr id="120" name="Picture 119" descr="rbs1_00.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92290" y="4143019"/>
                <a:ext cx="1482833" cy="1240397"/>
              </a:xfrm>
              <a:prstGeom prst="rect">
                <a:avLst/>
              </a:prstGeom>
            </p:spPr>
          </p:pic>
          <p:sp>
            <p:nvSpPr>
              <p:cNvPr id="123" name="Rectangle 126"/>
              <p:cNvSpPr>
                <a:spLocks/>
              </p:cNvSpPr>
              <p:nvPr/>
            </p:nvSpPr>
            <p:spPr bwMode="auto">
              <a:xfrm>
                <a:off x="4038600" y="2730856"/>
                <a:ext cx="800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200" dirty="0">
                    <a:solidFill>
                      <a:srgbClr val="000000"/>
                    </a:solidFill>
                    <a:ea typeface="ＭＳ Ｐゴシック" charset="0"/>
                    <a:cs typeface="Arial" charset="0"/>
                    <a:sym typeface="Arial" charset="0"/>
                  </a:rPr>
                  <a:t>perform</a:t>
                </a:r>
                <a:endParaRPr lang="en-US" sz="1200" dirty="0">
                  <a:solidFill>
                    <a:srgbClr val="000000"/>
                  </a:solidFill>
                  <a:latin typeface="Arial" charset="0"/>
                  <a:ea typeface="ＭＳ Ｐゴシック" charset="0"/>
                  <a:cs typeface="Arial" charset="0"/>
                  <a:sym typeface="Arial" charset="0"/>
                </a:endParaRPr>
              </a:p>
            </p:txBody>
          </p:sp>
          <p:sp>
            <p:nvSpPr>
              <p:cNvPr id="125" name="AutoShape 128"/>
              <p:cNvSpPr>
                <a:spLocks/>
              </p:cNvSpPr>
              <p:nvPr/>
            </p:nvSpPr>
            <p:spPr bwMode="auto">
              <a:xfrm rot="5400000" flipH="1">
                <a:off x="6804819" y="1805781"/>
                <a:ext cx="1096963" cy="533401"/>
              </a:xfrm>
              <a:custGeom>
                <a:avLst/>
                <a:gdLst/>
                <a:ahLst/>
                <a:cxnLst/>
                <a:rect l="0" t="0" r="r" b="b"/>
                <a:pathLst>
                  <a:path w="21600" h="21600">
                    <a:moveTo>
                      <a:pt x="0" y="21600"/>
                    </a:moveTo>
                    <a:lnTo>
                      <a:pt x="0" y="9450"/>
                    </a:lnTo>
                    <a:cubicBezTo>
                      <a:pt x="0" y="4231"/>
                      <a:pt x="2159" y="0"/>
                      <a:pt x="4822" y="0"/>
                    </a:cubicBezTo>
                    <a:lnTo>
                      <a:pt x="15401" y="0"/>
                    </a:lnTo>
                    <a:cubicBezTo>
                      <a:pt x="18064" y="0"/>
                      <a:pt x="20222" y="4231"/>
                      <a:pt x="20222" y="9450"/>
                    </a:cubicBezTo>
                    <a:lnTo>
                      <a:pt x="20222" y="10800"/>
                    </a:lnTo>
                    <a:lnTo>
                      <a:pt x="21600" y="10800"/>
                    </a:lnTo>
                    <a:lnTo>
                      <a:pt x="18845" y="16200"/>
                    </a:lnTo>
                    <a:lnTo>
                      <a:pt x="16090" y="10800"/>
                    </a:lnTo>
                    <a:lnTo>
                      <a:pt x="17467" y="10800"/>
                    </a:lnTo>
                    <a:lnTo>
                      <a:pt x="17467" y="9450"/>
                    </a:lnTo>
                    <a:cubicBezTo>
                      <a:pt x="17467" y="7213"/>
                      <a:pt x="16542" y="5400"/>
                      <a:pt x="15401" y="5400"/>
                    </a:cubicBezTo>
                    <a:lnTo>
                      <a:pt x="4822" y="5400"/>
                    </a:lnTo>
                    <a:cubicBezTo>
                      <a:pt x="3680" y="5400"/>
                      <a:pt x="2755" y="7213"/>
                      <a:pt x="2755" y="9450"/>
                    </a:cubicBezTo>
                    <a:lnTo>
                      <a:pt x="2755" y="21600"/>
                    </a:lnTo>
                    <a:close/>
                    <a:moveTo>
                      <a:pt x="0" y="21600"/>
                    </a:moveTo>
                  </a:path>
                </a:pathLst>
              </a:custGeom>
              <a:solidFill>
                <a:schemeClr val="accent5">
                  <a:lumMod val="25000"/>
                </a:schemeClr>
              </a:solidFill>
              <a:ln w="9525" cap="flat">
                <a:solidFill>
                  <a:schemeClr val="tx1"/>
                </a:solidFill>
                <a:prstDash val="solid"/>
                <a:round/>
                <a:headEnd type="none" w="med" len="med"/>
                <a:tailEnd type="none" w="med" len="med"/>
              </a:ln>
              <a:extLst/>
            </p:spPr>
            <p:txBody>
              <a:bodyPr lIns="0" tIns="0" rIns="0" bIns="0"/>
              <a:lstStyle/>
              <a:p>
                <a:endParaRPr lang="en-US" dirty="0"/>
              </a:p>
            </p:txBody>
          </p:sp>
          <p:sp>
            <p:nvSpPr>
              <p:cNvPr id="126" name="Rectangle 130"/>
              <p:cNvSpPr>
                <a:spLocks/>
              </p:cNvSpPr>
              <p:nvPr/>
            </p:nvSpPr>
            <p:spPr bwMode="auto">
              <a:xfrm>
                <a:off x="6096000" y="1447800"/>
                <a:ext cx="14097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r>
                  <a:rPr lang="en-US" sz="1200" dirty="0">
                    <a:solidFill>
                      <a:srgbClr val="000000"/>
                    </a:solidFill>
                    <a:latin typeface="Arial" charset="0"/>
                    <a:ea typeface="ＭＳ Ｐゴシック" charset="0"/>
                    <a:cs typeface="Arial" charset="0"/>
                    <a:sym typeface="Arial" charset="0"/>
                  </a:rPr>
                  <a:t>adapt &amp; learn</a:t>
                </a:r>
              </a:p>
            </p:txBody>
          </p:sp>
          <p:grpSp>
            <p:nvGrpSpPr>
              <p:cNvPr id="130" name="Group 129"/>
              <p:cNvGrpSpPr/>
              <p:nvPr/>
            </p:nvGrpSpPr>
            <p:grpSpPr>
              <a:xfrm>
                <a:off x="3276600" y="2498725"/>
                <a:ext cx="593725" cy="168275"/>
                <a:chOff x="2590800" y="3276600"/>
                <a:chExt cx="593725" cy="168275"/>
              </a:xfrm>
              <a:solidFill>
                <a:schemeClr val="accent1">
                  <a:lumMod val="60000"/>
                  <a:lumOff val="40000"/>
                </a:schemeClr>
              </a:solidFill>
            </p:grpSpPr>
            <p:sp>
              <p:nvSpPr>
                <p:cNvPr id="127" name="Rectangle 144"/>
                <p:cNvSpPr>
                  <a:spLocks/>
                </p:cNvSpPr>
                <p:nvPr/>
              </p:nvSpPr>
              <p:spPr bwMode="auto">
                <a:xfrm>
                  <a:off x="2590800" y="3276600"/>
                  <a:ext cx="593725" cy="44450"/>
                </a:xfrm>
                <a:prstGeom prst="rect">
                  <a:avLst/>
                </a:prstGeom>
                <a:grpFill/>
                <a:ln w="9525" cap="flat">
                  <a:solidFill>
                    <a:schemeClr val="tx1"/>
                  </a:solidFill>
                  <a:prstDash val="solid"/>
                  <a:round/>
                  <a:headEnd type="none" w="med" len="med"/>
                  <a:tailEnd type="none" w="med" len="med"/>
                </a:ln>
                <a:extLst/>
              </p:spPr>
              <p:txBody>
                <a:bodyPr lIns="0" tIns="0" rIns="0" bIns="0"/>
                <a:lstStyle/>
                <a:p>
                  <a:endParaRPr lang="en-US" dirty="0"/>
                </a:p>
              </p:txBody>
            </p:sp>
            <p:sp>
              <p:nvSpPr>
                <p:cNvPr id="128" name="Rectangle 151"/>
                <p:cNvSpPr>
                  <a:spLocks/>
                </p:cNvSpPr>
                <p:nvPr/>
              </p:nvSpPr>
              <p:spPr bwMode="auto">
                <a:xfrm>
                  <a:off x="2590800" y="3400425"/>
                  <a:ext cx="593725" cy="44450"/>
                </a:xfrm>
                <a:prstGeom prst="rect">
                  <a:avLst/>
                </a:prstGeom>
                <a:grpFill/>
                <a:ln w="9525" cap="flat">
                  <a:solidFill>
                    <a:schemeClr val="tx1"/>
                  </a:solidFill>
                  <a:prstDash val="solid"/>
                  <a:round/>
                  <a:headEnd type="none" w="med" len="med"/>
                  <a:tailEnd type="none" w="med" len="med"/>
                </a:ln>
                <a:extLst/>
              </p:spPr>
              <p:txBody>
                <a:bodyPr lIns="0" tIns="0" rIns="0" bIns="0"/>
                <a:lstStyle/>
                <a:p>
                  <a:endParaRPr lang="en-US" dirty="0"/>
                </a:p>
              </p:txBody>
            </p:sp>
            <p:sp>
              <p:nvSpPr>
                <p:cNvPr id="129" name="Rectangle 152"/>
                <p:cNvSpPr>
                  <a:spLocks/>
                </p:cNvSpPr>
                <p:nvPr/>
              </p:nvSpPr>
              <p:spPr bwMode="auto">
                <a:xfrm>
                  <a:off x="2590800" y="3338513"/>
                  <a:ext cx="593725" cy="44450"/>
                </a:xfrm>
                <a:prstGeom prst="rect">
                  <a:avLst/>
                </a:prstGeom>
                <a:grpFill/>
                <a:ln w="9525" cap="flat">
                  <a:solidFill>
                    <a:schemeClr val="tx1"/>
                  </a:solidFill>
                  <a:prstDash val="solid"/>
                  <a:round/>
                  <a:headEnd type="none" w="med" len="med"/>
                  <a:tailEnd type="none" w="med" len="med"/>
                </a:ln>
                <a:extLst/>
              </p:spPr>
              <p:txBody>
                <a:bodyPr lIns="0" tIns="0" rIns="0" bIns="0"/>
                <a:lstStyle/>
                <a:p>
                  <a:endParaRPr lang="en-US" dirty="0"/>
                </a:p>
              </p:txBody>
            </p:sp>
          </p:grpSp>
          <p:sp>
            <p:nvSpPr>
              <p:cNvPr id="131" name="Rectangle 126"/>
              <p:cNvSpPr>
                <a:spLocks/>
              </p:cNvSpPr>
              <p:nvPr/>
            </p:nvSpPr>
            <p:spPr bwMode="auto">
              <a:xfrm>
                <a:off x="3162300" y="2667000"/>
                <a:ext cx="800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200" dirty="0" smtClean="0">
                    <a:solidFill>
                      <a:srgbClr val="000000"/>
                    </a:solidFill>
                    <a:latin typeface="Arial" charset="0"/>
                    <a:ea typeface="ＭＳ Ｐゴシック" charset="0"/>
                    <a:cs typeface="Arial" charset="0"/>
                    <a:sym typeface="Arial" charset="0"/>
                  </a:rPr>
                  <a:t>Iteration </a:t>
                </a:r>
                <a:r>
                  <a:rPr lang="en-US" sz="1200" dirty="0">
                    <a:solidFill>
                      <a:srgbClr val="000000"/>
                    </a:solidFill>
                    <a:latin typeface="Arial" charset="0"/>
                    <a:ea typeface="ＭＳ Ｐゴシック" charset="0"/>
                    <a:cs typeface="Arial" charset="0"/>
                    <a:sym typeface="Arial" charset="0"/>
                  </a:rPr>
                  <a:t>backlog</a:t>
                </a:r>
              </a:p>
            </p:txBody>
          </p:sp>
        </p:grpSp>
        <p:sp>
          <p:nvSpPr>
            <p:cNvPr id="134" name="Line 121"/>
            <p:cNvSpPr>
              <a:spLocks noChangeShapeType="1"/>
            </p:cNvSpPr>
            <p:nvPr/>
          </p:nvSpPr>
          <p:spPr bwMode="auto">
            <a:xfrm flipH="1">
              <a:off x="4030661" y="2971800"/>
              <a:ext cx="0" cy="1066800"/>
            </a:xfrm>
            <a:prstGeom prst="line">
              <a:avLst/>
            </a:pr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135" name="Line 122"/>
            <p:cNvSpPr>
              <a:spLocks noChangeShapeType="1"/>
            </p:cNvSpPr>
            <p:nvPr/>
          </p:nvSpPr>
          <p:spPr bwMode="auto">
            <a:xfrm flipH="1">
              <a:off x="4945060" y="2971800"/>
              <a:ext cx="1" cy="1066800"/>
            </a:xfrm>
            <a:prstGeom prst="line">
              <a:avLst/>
            </a:prstGeom>
            <a:noFill/>
            <a:ln w="9525"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136" name="Rectangle 124"/>
            <p:cNvSpPr>
              <a:spLocks/>
            </p:cNvSpPr>
            <p:nvPr/>
          </p:nvSpPr>
          <p:spPr bwMode="auto">
            <a:xfrm>
              <a:off x="4030662" y="3581400"/>
              <a:ext cx="9144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200" dirty="0">
                  <a:solidFill>
                    <a:srgbClr val="000000"/>
                  </a:solidFill>
                  <a:latin typeface="Arial" charset="0"/>
                  <a:ea typeface="ＭＳ Ｐゴシック" charset="0"/>
                  <a:cs typeface="Arial" charset="0"/>
                  <a:sym typeface="Arial" charset="0"/>
                </a:rPr>
                <a:t>timebox</a:t>
              </a:r>
            </a:p>
          </p:txBody>
        </p:sp>
        <p:sp>
          <p:nvSpPr>
            <p:cNvPr id="137" name="Line 123"/>
            <p:cNvSpPr>
              <a:spLocks noChangeShapeType="1"/>
            </p:cNvSpPr>
            <p:nvPr/>
          </p:nvSpPr>
          <p:spPr bwMode="auto">
            <a:xfrm>
              <a:off x="4030662" y="3581400"/>
              <a:ext cx="922338" cy="1588"/>
            </a:xfrm>
            <a:prstGeom prst="line">
              <a:avLst/>
            </a:prstGeom>
            <a:noFill/>
            <a:ln w="9525" cap="flat">
              <a:solidFill>
                <a:schemeClr val="tx1"/>
              </a:solidFill>
              <a:prstDash val="solid"/>
              <a:round/>
              <a:headEnd type="stealth" w="med" len="lg"/>
              <a:tailEnd type="stealth" w="med" len="lg"/>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138" name="Rectangle 115"/>
            <p:cNvSpPr>
              <a:spLocks/>
            </p:cNvSpPr>
            <p:nvPr/>
          </p:nvSpPr>
          <p:spPr bwMode="auto">
            <a:xfrm>
              <a:off x="7162800" y="6248400"/>
              <a:ext cx="596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200" i="1" dirty="0" smtClean="0">
                  <a:solidFill>
                    <a:schemeClr val="bg1">
                      <a:lumMod val="65000"/>
                    </a:schemeClr>
                  </a:solidFill>
                  <a:latin typeface="Arial" charset="0"/>
                  <a:ea typeface="ＭＳ Ｐゴシック" charset="0"/>
                  <a:cs typeface="Arial" charset="0"/>
                  <a:sym typeface="Arial" charset="0"/>
                </a:rPr>
                <a:t>Iteration</a:t>
              </a:r>
              <a:endParaRPr lang="en-US" sz="1200" i="1" dirty="0">
                <a:solidFill>
                  <a:schemeClr val="bg1">
                    <a:lumMod val="65000"/>
                  </a:schemeClr>
                </a:solidFill>
                <a:latin typeface="Arial" charset="0"/>
                <a:ea typeface="ＭＳ Ｐゴシック" charset="0"/>
                <a:cs typeface="Arial" charset="0"/>
                <a:sym typeface="Arial" charset="0"/>
              </a:endParaRPr>
            </a:p>
          </p:txBody>
        </p:sp>
        <p:sp>
          <p:nvSpPr>
            <p:cNvPr id="139" name="Rectangle 115"/>
            <p:cNvSpPr>
              <a:spLocks/>
            </p:cNvSpPr>
            <p:nvPr/>
          </p:nvSpPr>
          <p:spPr bwMode="auto">
            <a:xfrm>
              <a:off x="6477000" y="6248400"/>
              <a:ext cx="596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200" i="1" dirty="0" smtClean="0">
                  <a:solidFill>
                    <a:schemeClr val="bg1">
                      <a:lumMod val="65000"/>
                    </a:schemeClr>
                  </a:solidFill>
                  <a:latin typeface="Arial" charset="0"/>
                  <a:ea typeface="ＭＳ Ｐゴシック" charset="0"/>
                  <a:cs typeface="Arial" charset="0"/>
                  <a:sym typeface="Arial" charset="0"/>
                </a:rPr>
                <a:t>Iteration</a:t>
              </a:r>
              <a:endParaRPr lang="en-US" sz="1200" i="1" dirty="0">
                <a:solidFill>
                  <a:schemeClr val="bg1">
                    <a:lumMod val="65000"/>
                  </a:schemeClr>
                </a:solidFill>
                <a:latin typeface="Arial" charset="0"/>
                <a:ea typeface="ＭＳ Ｐゴシック" charset="0"/>
                <a:cs typeface="Arial" charset="0"/>
                <a:sym typeface="Arial" charset="0"/>
              </a:endParaRPr>
            </a:p>
          </p:txBody>
        </p:sp>
        <p:sp>
          <p:nvSpPr>
            <p:cNvPr id="140" name="Rectangle 115"/>
            <p:cNvSpPr>
              <a:spLocks/>
            </p:cNvSpPr>
            <p:nvPr/>
          </p:nvSpPr>
          <p:spPr bwMode="auto">
            <a:xfrm>
              <a:off x="5867400" y="6248400"/>
              <a:ext cx="596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200" i="1" dirty="0" smtClean="0">
                  <a:solidFill>
                    <a:schemeClr val="bg1">
                      <a:lumMod val="65000"/>
                    </a:schemeClr>
                  </a:solidFill>
                  <a:latin typeface="Arial" charset="0"/>
                  <a:ea typeface="ＭＳ Ｐゴシック" charset="0"/>
                  <a:cs typeface="Arial" charset="0"/>
                  <a:sym typeface="Arial" charset="0"/>
                </a:rPr>
                <a:t>Iteration</a:t>
              </a:r>
              <a:endParaRPr lang="en-US" sz="1200" i="1" dirty="0">
                <a:solidFill>
                  <a:schemeClr val="bg1">
                    <a:lumMod val="65000"/>
                  </a:schemeClr>
                </a:solidFill>
                <a:latin typeface="Arial" charset="0"/>
                <a:ea typeface="ＭＳ Ｐゴシック" charset="0"/>
                <a:cs typeface="Arial" charset="0"/>
                <a:sym typeface="Arial" charset="0"/>
              </a:endParaRPr>
            </a:p>
          </p:txBody>
        </p:sp>
        <p:sp>
          <p:nvSpPr>
            <p:cNvPr id="141" name="Rectangle 115"/>
            <p:cNvSpPr>
              <a:spLocks/>
            </p:cNvSpPr>
            <p:nvPr/>
          </p:nvSpPr>
          <p:spPr bwMode="auto">
            <a:xfrm>
              <a:off x="5105400" y="6248400"/>
              <a:ext cx="596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200" i="1" dirty="0" smtClean="0">
                  <a:solidFill>
                    <a:schemeClr val="bg1">
                      <a:lumMod val="65000"/>
                    </a:schemeClr>
                  </a:solidFill>
                  <a:latin typeface="Arial" charset="0"/>
                  <a:ea typeface="ＭＳ Ｐゴシック" charset="0"/>
                  <a:cs typeface="Arial" charset="0"/>
                  <a:sym typeface="Arial" charset="0"/>
                </a:rPr>
                <a:t>Iteration</a:t>
              </a:r>
              <a:endParaRPr lang="en-US" sz="1200" i="1" dirty="0">
                <a:solidFill>
                  <a:schemeClr val="bg1">
                    <a:lumMod val="65000"/>
                  </a:schemeClr>
                </a:solidFill>
                <a:latin typeface="Arial" charset="0"/>
                <a:ea typeface="ＭＳ Ｐゴシック" charset="0"/>
                <a:cs typeface="Arial" charset="0"/>
                <a:sym typeface="Arial" charset="0"/>
              </a:endParaRPr>
            </a:p>
          </p:txBody>
        </p:sp>
        <p:sp>
          <p:nvSpPr>
            <p:cNvPr id="142" name="Rectangle 115"/>
            <p:cNvSpPr>
              <a:spLocks/>
            </p:cNvSpPr>
            <p:nvPr/>
          </p:nvSpPr>
          <p:spPr bwMode="auto">
            <a:xfrm>
              <a:off x="4419600" y="6248400"/>
              <a:ext cx="596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200" i="1" dirty="0" smtClean="0">
                  <a:solidFill>
                    <a:schemeClr val="bg1">
                      <a:lumMod val="65000"/>
                    </a:schemeClr>
                  </a:solidFill>
                  <a:latin typeface="Arial" charset="0"/>
                  <a:ea typeface="ＭＳ Ｐゴシック" charset="0"/>
                  <a:cs typeface="Arial" charset="0"/>
                  <a:sym typeface="Arial" charset="0"/>
                </a:rPr>
                <a:t>Iteration</a:t>
              </a:r>
              <a:endParaRPr lang="en-US" sz="1200" i="1" dirty="0">
                <a:solidFill>
                  <a:schemeClr val="bg1">
                    <a:lumMod val="65000"/>
                  </a:schemeClr>
                </a:solidFill>
                <a:latin typeface="Arial" charset="0"/>
                <a:ea typeface="ＭＳ Ｐゴシック" charset="0"/>
                <a:cs typeface="Arial" charset="0"/>
                <a:sym typeface="Arial" charset="0"/>
              </a:endParaRPr>
            </a:p>
          </p:txBody>
        </p:sp>
        <p:sp>
          <p:nvSpPr>
            <p:cNvPr id="143" name="Rectangle 115"/>
            <p:cNvSpPr>
              <a:spLocks/>
            </p:cNvSpPr>
            <p:nvPr/>
          </p:nvSpPr>
          <p:spPr bwMode="auto">
            <a:xfrm>
              <a:off x="3810000" y="6248400"/>
              <a:ext cx="596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200" i="1" dirty="0" smtClean="0">
                  <a:solidFill>
                    <a:schemeClr val="tx1"/>
                  </a:solidFill>
                  <a:latin typeface="Arial" charset="0"/>
                  <a:ea typeface="ＭＳ Ｐゴシック" charset="0"/>
                  <a:cs typeface="Arial" charset="0"/>
                  <a:sym typeface="Arial" charset="0"/>
                </a:rPr>
                <a:t>Iteration</a:t>
              </a:r>
              <a:endParaRPr lang="en-US" sz="1200" i="1" dirty="0">
                <a:solidFill>
                  <a:schemeClr val="tx1"/>
                </a:solidFill>
                <a:latin typeface="Arial" charset="0"/>
                <a:ea typeface="ＭＳ Ｐゴシック" charset="0"/>
                <a:cs typeface="Arial" charset="0"/>
                <a:sym typeface="Arial" charset="0"/>
              </a:endParaRPr>
            </a:p>
          </p:txBody>
        </p:sp>
        <p:sp>
          <p:nvSpPr>
            <p:cNvPr id="144" name="Rectangle 115"/>
            <p:cNvSpPr>
              <a:spLocks/>
            </p:cNvSpPr>
            <p:nvPr/>
          </p:nvSpPr>
          <p:spPr bwMode="auto">
            <a:xfrm>
              <a:off x="3136900" y="6248400"/>
              <a:ext cx="596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200" i="1" dirty="0" smtClean="0">
                  <a:solidFill>
                    <a:srgbClr val="A6A6A6"/>
                  </a:solidFill>
                  <a:latin typeface="Arial" charset="0"/>
                  <a:ea typeface="ＭＳ Ｐゴシック" charset="0"/>
                  <a:cs typeface="Arial" charset="0"/>
                  <a:sym typeface="Arial" charset="0"/>
                </a:rPr>
                <a:t>Iteration</a:t>
              </a:r>
              <a:endParaRPr lang="en-US" sz="1200" i="1" dirty="0">
                <a:solidFill>
                  <a:srgbClr val="A6A6A6"/>
                </a:solidFill>
                <a:latin typeface="Arial" charset="0"/>
                <a:ea typeface="ＭＳ Ｐゴシック" charset="0"/>
                <a:cs typeface="Arial" charset="0"/>
                <a:sym typeface="Arial" charset="0"/>
              </a:endParaRPr>
            </a:p>
          </p:txBody>
        </p:sp>
        <p:sp>
          <p:nvSpPr>
            <p:cNvPr id="145" name="Rectangle 115"/>
            <p:cNvSpPr>
              <a:spLocks/>
            </p:cNvSpPr>
            <p:nvPr/>
          </p:nvSpPr>
          <p:spPr bwMode="auto">
            <a:xfrm>
              <a:off x="2438400" y="6248400"/>
              <a:ext cx="596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200" i="1" dirty="0" smtClean="0">
                  <a:solidFill>
                    <a:srgbClr val="A6A6A6"/>
                  </a:solidFill>
                  <a:latin typeface="Arial" charset="0"/>
                  <a:ea typeface="ＭＳ Ｐゴシック" charset="0"/>
                  <a:cs typeface="Arial" charset="0"/>
                  <a:sym typeface="Arial" charset="0"/>
                </a:rPr>
                <a:t>Iteration</a:t>
              </a:r>
              <a:endParaRPr lang="en-US" sz="1200" i="1" dirty="0">
                <a:solidFill>
                  <a:srgbClr val="A6A6A6"/>
                </a:solidFill>
                <a:latin typeface="Arial" charset="0"/>
                <a:ea typeface="ＭＳ Ｐゴシック" charset="0"/>
                <a:cs typeface="Arial" charset="0"/>
                <a:sym typeface="Arial" charset="0"/>
              </a:endParaRPr>
            </a:p>
          </p:txBody>
        </p:sp>
        <p:sp>
          <p:nvSpPr>
            <p:cNvPr id="146" name="Rectangle 115"/>
            <p:cNvSpPr>
              <a:spLocks/>
            </p:cNvSpPr>
            <p:nvPr/>
          </p:nvSpPr>
          <p:spPr bwMode="auto">
            <a:xfrm>
              <a:off x="1752600" y="6248400"/>
              <a:ext cx="596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200" i="1" dirty="0" smtClean="0">
                  <a:solidFill>
                    <a:srgbClr val="A6A6A6"/>
                  </a:solidFill>
                  <a:latin typeface="Arial" charset="0"/>
                  <a:ea typeface="ＭＳ Ｐゴシック" charset="0"/>
                  <a:cs typeface="Arial" charset="0"/>
                  <a:sym typeface="Arial" charset="0"/>
                </a:rPr>
                <a:t>Iteration</a:t>
              </a:r>
              <a:endParaRPr lang="en-US" sz="1200" i="1" dirty="0">
                <a:solidFill>
                  <a:srgbClr val="A6A6A6"/>
                </a:solidFill>
                <a:latin typeface="Arial" charset="0"/>
                <a:ea typeface="ＭＳ Ｐゴシック" charset="0"/>
                <a:cs typeface="Arial" charset="0"/>
                <a:sym typeface="Arial" charset="0"/>
              </a:endParaRPr>
            </a:p>
          </p:txBody>
        </p:sp>
        <p:sp>
          <p:nvSpPr>
            <p:cNvPr id="147" name="Rectangle 115"/>
            <p:cNvSpPr>
              <a:spLocks/>
            </p:cNvSpPr>
            <p:nvPr/>
          </p:nvSpPr>
          <p:spPr bwMode="auto">
            <a:xfrm>
              <a:off x="1066800" y="6248400"/>
              <a:ext cx="596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200" i="1" dirty="0" smtClean="0">
                  <a:solidFill>
                    <a:srgbClr val="A6A6A6"/>
                  </a:solidFill>
                  <a:latin typeface="Arial" charset="0"/>
                  <a:ea typeface="ＭＳ Ｐゴシック" charset="0"/>
                  <a:cs typeface="Arial" charset="0"/>
                  <a:sym typeface="Arial" charset="0"/>
                </a:rPr>
                <a:t>Iteration</a:t>
              </a:r>
              <a:endParaRPr lang="en-US" sz="1200" i="1" dirty="0">
                <a:solidFill>
                  <a:srgbClr val="A6A6A6"/>
                </a:solidFill>
                <a:latin typeface="Arial" charset="0"/>
                <a:ea typeface="ＭＳ Ｐゴシック" charset="0"/>
                <a:cs typeface="Arial" charset="0"/>
                <a:sym typeface="Arial" charset="0"/>
              </a:endParaRPr>
            </a:p>
          </p:txBody>
        </p:sp>
      </p:grpSp>
    </p:spTree>
    <p:extLst>
      <p:ext uri="{BB962C8B-B14F-4D97-AF65-F5344CB8AC3E}">
        <p14:creationId xmlns:p14="http://schemas.microsoft.com/office/powerpoint/2010/main" val="2591012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Box 162"/>
          <p:cNvSpPr txBox="1"/>
          <p:nvPr/>
        </p:nvSpPr>
        <p:spPr bwMode="auto">
          <a:xfrm>
            <a:off x="76200" y="1190685"/>
            <a:ext cx="1420582" cy="4524315"/>
          </a:xfrm>
          <a:prstGeom prst="rect">
            <a:avLst/>
          </a:prstGeom>
          <a:noFill/>
          <a:ln w="9525">
            <a:noFill/>
            <a:miter lim="800000"/>
            <a:headEnd/>
            <a:tailEnd/>
          </a:ln>
        </p:spPr>
        <p:txBody>
          <a:bodyPr wrap="none" rtlCol="0">
            <a:prstTxWarp prst="textNoShape">
              <a:avLst/>
            </a:prstTxWarp>
            <a:spAutoFit/>
          </a:bodyPr>
          <a:lstStyle/>
          <a:p>
            <a:pPr algn="ctr" eaLnBrk="0" hangingPunct="0"/>
            <a:r>
              <a:rPr lang="ja-JP" altLang="en-US" sz="9600" dirty="0" smtClean="0">
                <a:solidFill>
                  <a:srgbClr val="E3EDF5"/>
                </a:solidFill>
              </a:rPr>
              <a:t>大</a:t>
            </a:r>
            <a:endParaRPr lang="en-US" altLang="ja-JP" sz="9600" dirty="0" smtClean="0">
              <a:solidFill>
                <a:srgbClr val="E3EDF5"/>
              </a:solidFill>
            </a:endParaRPr>
          </a:p>
          <a:p>
            <a:pPr algn="ctr" eaLnBrk="0" hangingPunct="0"/>
            <a:r>
              <a:rPr lang="ja-JP" altLang="en-US" sz="9600" dirty="0" smtClean="0">
                <a:solidFill>
                  <a:srgbClr val="E3EDF5"/>
                </a:solidFill>
              </a:rPr>
              <a:t>規</a:t>
            </a:r>
            <a:endParaRPr lang="en-US" altLang="ja-JP" sz="9600" dirty="0" smtClean="0">
              <a:solidFill>
                <a:srgbClr val="E3EDF5"/>
              </a:solidFill>
            </a:endParaRPr>
          </a:p>
          <a:p>
            <a:pPr algn="ctr" eaLnBrk="0" hangingPunct="0"/>
            <a:r>
              <a:rPr lang="ja-JP" altLang="en-US" sz="9600" dirty="0" smtClean="0">
                <a:solidFill>
                  <a:srgbClr val="E3EDF5"/>
                </a:solidFill>
              </a:rPr>
              <a:t>模</a:t>
            </a:r>
            <a:endParaRPr lang="ja-JP" altLang="en-US" sz="9600" dirty="0">
              <a:solidFill>
                <a:srgbClr val="E3EDF5"/>
              </a:solidFill>
            </a:endParaRPr>
          </a:p>
        </p:txBody>
      </p:sp>
      <p:sp>
        <p:nvSpPr>
          <p:cNvPr id="2" name="Title 1"/>
          <p:cNvSpPr>
            <a:spLocks noGrp="1"/>
          </p:cNvSpPr>
          <p:nvPr>
            <p:ph type="title"/>
          </p:nvPr>
        </p:nvSpPr>
        <p:spPr>
          <a:xfrm>
            <a:off x="152400" y="242248"/>
            <a:ext cx="8610600" cy="522455"/>
          </a:xfrm>
        </p:spPr>
        <p:txBody>
          <a:bodyPr/>
          <a:lstStyle/>
          <a:p>
            <a:r>
              <a:rPr lang="en-US" dirty="0" smtClean="0">
                <a:latin typeface="Arial" panose="020B0604020202020204" pitchFamily="34" charset="0"/>
                <a:cs typeface="Arial" panose="020B0604020202020204" pitchFamily="34" charset="0"/>
              </a:rPr>
              <a:t>Daikibo</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Delivery Engine</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a:noFill/>
          <a:ln>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3D4F275F-2261-41A4-924D-D87C36E20C1B}" type="slidenum">
              <a:rPr lang="en-US"/>
              <a:pPr/>
              <a:t>6</a:t>
            </a:fld>
            <a:endParaRPr lang="en-US" dirty="0"/>
          </a:p>
        </p:txBody>
      </p:sp>
      <p:grpSp>
        <p:nvGrpSpPr>
          <p:cNvPr id="10" name="Group 9"/>
          <p:cNvGrpSpPr/>
          <p:nvPr/>
        </p:nvGrpSpPr>
        <p:grpSpPr>
          <a:xfrm>
            <a:off x="89306" y="692697"/>
            <a:ext cx="9019198" cy="5260438"/>
            <a:chOff x="35496" y="692696"/>
            <a:chExt cx="9059374" cy="5283871"/>
          </a:xfrm>
        </p:grpSpPr>
        <p:grpSp>
          <p:nvGrpSpPr>
            <p:cNvPr id="455" name="Group 18"/>
            <p:cNvGrpSpPr>
              <a:grpSpLocks/>
            </p:cNvGrpSpPr>
            <p:nvPr/>
          </p:nvGrpSpPr>
          <p:grpSpPr bwMode="auto">
            <a:xfrm>
              <a:off x="6646598" y="1125726"/>
              <a:ext cx="1566711" cy="4498595"/>
              <a:chOff x="252" y="139"/>
              <a:chExt cx="2307" cy="1977"/>
            </a:xfrm>
            <a:solidFill>
              <a:schemeClr val="tx1">
                <a:alpha val="10000"/>
              </a:schemeClr>
            </a:solidFill>
          </p:grpSpPr>
          <p:sp>
            <p:nvSpPr>
              <p:cNvPr id="463" name="AutoShape 22"/>
              <p:cNvSpPr>
                <a:spLocks/>
              </p:cNvSpPr>
              <p:nvPr/>
            </p:nvSpPr>
            <p:spPr bwMode="auto">
              <a:xfrm flipH="1">
                <a:off x="252" y="1436"/>
                <a:ext cx="2180" cy="680"/>
              </a:xfrm>
              <a:custGeom>
                <a:avLst/>
                <a:gdLst/>
                <a:ahLst/>
                <a:cxnLst/>
                <a:rect l="0" t="0" r="r" b="b"/>
                <a:pathLst>
                  <a:path w="21600" h="21600">
                    <a:moveTo>
                      <a:pt x="10329" y="21402"/>
                    </a:moveTo>
                    <a:cubicBezTo>
                      <a:pt x="13990" y="20215"/>
                      <a:pt x="16984" y="13892"/>
                      <a:pt x="17908" y="5400"/>
                    </a:cubicBezTo>
                    <a:lnTo>
                      <a:pt x="16677" y="5400"/>
                    </a:lnTo>
                    <a:lnTo>
                      <a:pt x="19428" y="0"/>
                    </a:lnTo>
                    <a:lnTo>
                      <a:pt x="21600" y="5400"/>
                    </a:lnTo>
                    <a:lnTo>
                      <a:pt x="20369" y="5400"/>
                    </a:lnTo>
                    <a:cubicBezTo>
                      <a:pt x="19332" y="14937"/>
                      <a:pt x="15709" y="21600"/>
                      <a:pt x="11560" y="21600"/>
                    </a:cubicBezTo>
                    <a:lnTo>
                      <a:pt x="9098" y="21600"/>
                    </a:lnTo>
                    <a:cubicBezTo>
                      <a:pt x="4074" y="21600"/>
                      <a:pt x="0" y="11929"/>
                      <a:pt x="0" y="0"/>
                    </a:cubicBezTo>
                    <a:lnTo>
                      <a:pt x="2461" y="0"/>
                    </a:lnTo>
                    <a:cubicBezTo>
                      <a:pt x="2461" y="11929"/>
                      <a:pt x="6535" y="21600"/>
                      <a:pt x="11560" y="21600"/>
                    </a:cubicBezTo>
                  </a:path>
                </a:pathLst>
              </a:custGeom>
              <a:grpFill/>
              <a:ln w="12700" cap="flat">
                <a:noFill/>
                <a:prstDash val="solid"/>
                <a:round/>
                <a:headEnd type="none" w="med" len="med"/>
                <a:tailEnd type="none" w="med" len="med"/>
              </a:ln>
              <a:extLst/>
            </p:spPr>
            <p:txBody>
              <a:bodyPr lIns="0" tIns="0" rIns="0" bIns="0"/>
              <a:lstStyle/>
              <a:p>
                <a:endParaRPr lang="en-US">
                  <a:solidFill>
                    <a:srgbClr val="000000"/>
                  </a:solidFill>
                  <a:ea typeface="ＭＳ Ｐゴシック" charset="-128"/>
                </a:endParaRPr>
              </a:p>
            </p:txBody>
          </p:sp>
          <p:sp>
            <p:nvSpPr>
              <p:cNvPr id="460" name="AutoShape 26"/>
              <p:cNvSpPr>
                <a:spLocks/>
              </p:cNvSpPr>
              <p:nvPr/>
            </p:nvSpPr>
            <p:spPr bwMode="auto">
              <a:xfrm>
                <a:off x="379" y="139"/>
                <a:ext cx="2180" cy="679"/>
              </a:xfrm>
              <a:custGeom>
                <a:avLst/>
                <a:gdLst/>
                <a:ahLst/>
                <a:cxnLst/>
                <a:rect l="0" t="0" r="r" b="b"/>
                <a:pathLst>
                  <a:path w="21600" h="21600">
                    <a:moveTo>
                      <a:pt x="10329" y="198"/>
                    </a:moveTo>
                    <a:cubicBezTo>
                      <a:pt x="5822" y="1659"/>
                      <a:pt x="2461" y="10800"/>
                      <a:pt x="2461" y="21600"/>
                    </a:cubicBezTo>
                    <a:lnTo>
                      <a:pt x="0" y="21600"/>
                    </a:lnTo>
                    <a:cubicBezTo>
                      <a:pt x="0" y="9671"/>
                      <a:pt x="4074" y="0"/>
                      <a:pt x="9098" y="0"/>
                    </a:cubicBezTo>
                    <a:lnTo>
                      <a:pt x="11560" y="0"/>
                    </a:lnTo>
                    <a:cubicBezTo>
                      <a:pt x="15709" y="0"/>
                      <a:pt x="19332" y="6663"/>
                      <a:pt x="20369" y="16200"/>
                    </a:cubicBezTo>
                    <a:lnTo>
                      <a:pt x="21600" y="16200"/>
                    </a:lnTo>
                    <a:lnTo>
                      <a:pt x="19428" y="21600"/>
                    </a:lnTo>
                    <a:lnTo>
                      <a:pt x="16677" y="16200"/>
                    </a:lnTo>
                    <a:lnTo>
                      <a:pt x="17908" y="16200"/>
                    </a:lnTo>
                    <a:cubicBezTo>
                      <a:pt x="16871" y="6663"/>
                      <a:pt x="13247" y="0"/>
                      <a:pt x="9098" y="0"/>
                    </a:cubicBezTo>
                  </a:path>
                </a:pathLst>
              </a:custGeom>
              <a:grpFill/>
              <a:ln w="12700" cap="flat">
                <a:noFill/>
                <a:prstDash val="solid"/>
                <a:round/>
                <a:headEnd type="none" w="med" len="med"/>
                <a:tailEnd type="none" w="med" len="med"/>
              </a:ln>
              <a:extLst/>
            </p:spPr>
            <p:txBody>
              <a:bodyPr lIns="0" tIns="0" rIns="0" bIns="0"/>
              <a:lstStyle/>
              <a:p>
                <a:endParaRPr lang="en-US">
                  <a:solidFill>
                    <a:srgbClr val="000000"/>
                  </a:solidFill>
                  <a:ea typeface="ＭＳ Ｐゴシック" charset="-128"/>
                </a:endParaRPr>
              </a:p>
            </p:txBody>
          </p:sp>
        </p:grpSp>
        <p:grpSp>
          <p:nvGrpSpPr>
            <p:cNvPr id="7" name="Group 18"/>
            <p:cNvGrpSpPr>
              <a:grpSpLocks/>
            </p:cNvGrpSpPr>
            <p:nvPr/>
          </p:nvGrpSpPr>
          <p:grpSpPr bwMode="auto">
            <a:xfrm>
              <a:off x="4549896" y="1772816"/>
              <a:ext cx="362346" cy="447175"/>
              <a:chOff x="0" y="0"/>
              <a:chExt cx="2575" cy="2232"/>
            </a:xfrm>
            <a:solidFill>
              <a:schemeClr val="tx1">
                <a:lumMod val="95000"/>
                <a:lumOff val="5000"/>
                <a:alpha val="12000"/>
              </a:schemeClr>
            </a:solidFill>
          </p:grpSpPr>
          <p:grpSp>
            <p:nvGrpSpPr>
              <p:cNvPr id="8" name="Group 19"/>
              <p:cNvGrpSpPr>
                <a:grpSpLocks/>
              </p:cNvGrpSpPr>
              <p:nvPr/>
            </p:nvGrpSpPr>
            <p:grpSpPr bwMode="auto">
              <a:xfrm flipH="1">
                <a:off x="0" y="1138"/>
                <a:ext cx="2398" cy="1094"/>
                <a:chOff x="0" y="0"/>
                <a:chExt cx="2398" cy="1093"/>
              </a:xfrm>
              <a:grpFill/>
            </p:grpSpPr>
            <p:sp>
              <p:nvSpPr>
                <p:cNvPr id="23" name="AutoShape 20"/>
                <p:cNvSpPr>
                  <a:spLocks/>
                </p:cNvSpPr>
                <p:nvPr/>
              </p:nvSpPr>
              <p:spPr bwMode="auto">
                <a:xfrm>
                  <a:off x="0" y="0"/>
                  <a:ext cx="2398" cy="1093"/>
                </a:xfrm>
                <a:custGeom>
                  <a:avLst/>
                  <a:gdLst/>
                  <a:ahLst/>
                  <a:cxnLst/>
                  <a:rect l="0" t="0" r="r" b="b"/>
                  <a:pathLst>
                    <a:path w="21600" h="20391">
                      <a:moveTo>
                        <a:pt x="19428" y="0"/>
                      </a:moveTo>
                      <a:lnTo>
                        <a:pt x="21600" y="5097"/>
                      </a:lnTo>
                      <a:lnTo>
                        <a:pt x="20369" y="5097"/>
                      </a:lnTo>
                      <a:cubicBezTo>
                        <a:pt x="19216" y="15109"/>
                        <a:pt x="14901" y="21600"/>
                        <a:pt x="10329" y="20201"/>
                      </a:cubicBezTo>
                      <a:cubicBezTo>
                        <a:pt x="13990" y="19082"/>
                        <a:pt x="16984" y="13113"/>
                        <a:pt x="17908" y="5097"/>
                      </a:cubicBezTo>
                      <a:lnTo>
                        <a:pt x="16677" y="5097"/>
                      </a:lnTo>
                      <a:close/>
                      <a:moveTo>
                        <a:pt x="9098" y="20389"/>
                      </a:moveTo>
                      <a:cubicBezTo>
                        <a:pt x="4074" y="20389"/>
                        <a:pt x="0" y="11260"/>
                        <a:pt x="0" y="0"/>
                      </a:cubicBezTo>
                      <a:lnTo>
                        <a:pt x="2461" y="0"/>
                      </a:lnTo>
                      <a:cubicBezTo>
                        <a:pt x="2461" y="11260"/>
                        <a:pt x="6535" y="20389"/>
                        <a:pt x="11560" y="20389"/>
                      </a:cubicBezTo>
                      <a:close/>
                      <a:moveTo>
                        <a:pt x="9098" y="20389"/>
                      </a:moveTo>
                    </a:path>
                  </a:pathLst>
                </a:custGeom>
                <a:grpFill/>
                <a:ln w="9525" cap="flat">
                  <a:noFill/>
                  <a:round/>
                  <a:headEnd type="none" w="med" len="med"/>
                  <a:tailEnd type="none" w="med" len="med"/>
                </a:ln>
                <a:extLst/>
              </p:spPr>
              <p:txBody>
                <a:bodyPr lIns="0" tIns="0" rIns="0" bIns="0"/>
                <a:lstStyle/>
                <a:p>
                  <a:endParaRPr lang="en-US">
                    <a:solidFill>
                      <a:srgbClr val="000000"/>
                    </a:solidFill>
                    <a:latin typeface="Arial" panose="020B0604020202020204" pitchFamily="34" charset="0"/>
                    <a:ea typeface="ＭＳ Ｐゴシック" charset="-128"/>
                    <a:cs typeface="Arial" panose="020B0604020202020204" pitchFamily="34" charset="0"/>
                  </a:endParaRPr>
                </a:p>
              </p:txBody>
            </p:sp>
            <p:sp>
              <p:nvSpPr>
                <p:cNvPr id="24" name="AutoShape 21"/>
                <p:cNvSpPr>
                  <a:spLocks/>
                </p:cNvSpPr>
                <p:nvPr/>
              </p:nvSpPr>
              <p:spPr bwMode="auto">
                <a:xfrm>
                  <a:off x="0" y="0"/>
                  <a:ext cx="1283" cy="1093"/>
                </a:xfrm>
                <a:custGeom>
                  <a:avLst/>
                  <a:gdLst/>
                  <a:ahLst/>
                  <a:cxnLst/>
                  <a:rect l="0" t="0" r="r" b="b"/>
                  <a:pathLst>
                    <a:path w="21600" h="21600">
                      <a:moveTo>
                        <a:pt x="17001" y="21600"/>
                      </a:moveTo>
                      <a:cubicBezTo>
                        <a:pt x="7612" y="21600"/>
                        <a:pt x="0" y="11929"/>
                        <a:pt x="0" y="0"/>
                      </a:cubicBezTo>
                      <a:lnTo>
                        <a:pt x="4599" y="0"/>
                      </a:lnTo>
                      <a:cubicBezTo>
                        <a:pt x="4599" y="11929"/>
                        <a:pt x="12211" y="21600"/>
                        <a:pt x="21600" y="21600"/>
                      </a:cubicBezTo>
                      <a:close/>
                      <a:moveTo>
                        <a:pt x="17001" y="21600"/>
                      </a:moveTo>
                    </a:path>
                  </a:pathLst>
                </a:custGeom>
                <a:grpFill/>
                <a:ln w="9525" cap="flat">
                  <a:noFill/>
                  <a:round/>
                  <a:headEnd type="none" w="med" len="med"/>
                  <a:tailEnd type="none" w="med" len="med"/>
                </a:ln>
                <a:extLst/>
              </p:spPr>
              <p:txBody>
                <a:bodyPr lIns="0" tIns="0" rIns="0" bIns="0"/>
                <a:lstStyle/>
                <a:p>
                  <a:endParaRPr lang="en-US">
                    <a:solidFill>
                      <a:srgbClr val="000000"/>
                    </a:solidFill>
                    <a:latin typeface="Arial" panose="020B0604020202020204" pitchFamily="34" charset="0"/>
                    <a:ea typeface="ＭＳ Ｐゴシック" charset="-128"/>
                    <a:cs typeface="Arial" panose="020B0604020202020204" pitchFamily="34" charset="0"/>
                  </a:endParaRPr>
                </a:p>
              </p:txBody>
            </p:sp>
            <p:sp>
              <p:nvSpPr>
                <p:cNvPr id="25" name="AutoShape 22"/>
                <p:cNvSpPr>
                  <a:spLocks/>
                </p:cNvSpPr>
                <p:nvPr/>
              </p:nvSpPr>
              <p:spPr bwMode="auto">
                <a:xfrm>
                  <a:off x="0" y="0"/>
                  <a:ext cx="2398" cy="1093"/>
                </a:xfrm>
                <a:custGeom>
                  <a:avLst/>
                  <a:gdLst/>
                  <a:ahLst/>
                  <a:cxnLst/>
                  <a:rect l="0" t="0" r="r" b="b"/>
                  <a:pathLst>
                    <a:path w="21600" h="21600">
                      <a:moveTo>
                        <a:pt x="10329" y="21402"/>
                      </a:moveTo>
                      <a:cubicBezTo>
                        <a:pt x="13990" y="20215"/>
                        <a:pt x="16984" y="13892"/>
                        <a:pt x="17908" y="5400"/>
                      </a:cubicBezTo>
                      <a:lnTo>
                        <a:pt x="16677" y="5400"/>
                      </a:lnTo>
                      <a:lnTo>
                        <a:pt x="19428" y="0"/>
                      </a:lnTo>
                      <a:lnTo>
                        <a:pt x="21600" y="5400"/>
                      </a:lnTo>
                      <a:lnTo>
                        <a:pt x="20369" y="5400"/>
                      </a:lnTo>
                      <a:cubicBezTo>
                        <a:pt x="19332" y="14937"/>
                        <a:pt x="15709" y="21600"/>
                        <a:pt x="11560" y="21600"/>
                      </a:cubicBezTo>
                      <a:lnTo>
                        <a:pt x="9098" y="21600"/>
                      </a:lnTo>
                      <a:cubicBezTo>
                        <a:pt x="4074" y="21600"/>
                        <a:pt x="0" y="11929"/>
                        <a:pt x="0" y="0"/>
                      </a:cubicBezTo>
                      <a:lnTo>
                        <a:pt x="2461" y="0"/>
                      </a:lnTo>
                      <a:cubicBezTo>
                        <a:pt x="2461" y="11929"/>
                        <a:pt x="6535" y="21600"/>
                        <a:pt x="11560" y="21600"/>
                      </a:cubicBezTo>
                    </a:path>
                  </a:pathLst>
                </a:custGeom>
                <a:grpFill/>
                <a:ln w="9525" cap="flat">
                  <a:noFill/>
                  <a:prstDash val="solid"/>
                  <a:round/>
                  <a:headEnd type="none" w="med" len="med"/>
                  <a:tailEnd type="none" w="med" len="med"/>
                </a:ln>
                <a:extLst/>
              </p:spPr>
              <p:txBody>
                <a:bodyPr lIns="0" tIns="0" rIns="0" bIns="0"/>
                <a:lstStyle/>
                <a:p>
                  <a:endParaRPr lang="en-US">
                    <a:solidFill>
                      <a:srgbClr val="000000"/>
                    </a:solidFill>
                    <a:latin typeface="Arial" panose="020B0604020202020204" pitchFamily="34" charset="0"/>
                    <a:ea typeface="ＭＳ Ｐゴシック" charset="-128"/>
                    <a:cs typeface="Arial" panose="020B0604020202020204" pitchFamily="34" charset="0"/>
                  </a:endParaRPr>
                </a:p>
              </p:txBody>
            </p:sp>
          </p:grpSp>
          <p:grpSp>
            <p:nvGrpSpPr>
              <p:cNvPr id="9" name="Group 23"/>
              <p:cNvGrpSpPr>
                <a:grpSpLocks/>
              </p:cNvGrpSpPr>
              <p:nvPr/>
            </p:nvGrpSpPr>
            <p:grpSpPr bwMode="auto">
              <a:xfrm>
                <a:off x="177" y="0"/>
                <a:ext cx="2398" cy="1093"/>
                <a:chOff x="0" y="0"/>
                <a:chExt cx="2398" cy="1093"/>
              </a:xfrm>
              <a:grpFill/>
            </p:grpSpPr>
            <p:sp>
              <p:nvSpPr>
                <p:cNvPr id="20" name="AutoShape 24"/>
                <p:cNvSpPr>
                  <a:spLocks/>
                </p:cNvSpPr>
                <p:nvPr/>
              </p:nvSpPr>
              <p:spPr bwMode="auto">
                <a:xfrm>
                  <a:off x="0" y="0"/>
                  <a:ext cx="2398" cy="1093"/>
                </a:xfrm>
                <a:custGeom>
                  <a:avLst/>
                  <a:gdLst/>
                  <a:ahLst/>
                  <a:cxnLst/>
                  <a:rect l="0" t="0" r="r" b="b"/>
                  <a:pathLst>
                    <a:path w="21600" h="21600">
                      <a:moveTo>
                        <a:pt x="19428" y="21600"/>
                      </a:moveTo>
                      <a:lnTo>
                        <a:pt x="16677" y="16200"/>
                      </a:lnTo>
                      <a:lnTo>
                        <a:pt x="17908" y="16200"/>
                      </a:lnTo>
                      <a:cubicBezTo>
                        <a:pt x="16871" y="6663"/>
                        <a:pt x="13247" y="0"/>
                        <a:pt x="9098" y="0"/>
                      </a:cubicBezTo>
                      <a:lnTo>
                        <a:pt x="11560" y="0"/>
                      </a:lnTo>
                      <a:cubicBezTo>
                        <a:pt x="15709" y="0"/>
                        <a:pt x="19332" y="6663"/>
                        <a:pt x="20369" y="16200"/>
                      </a:cubicBezTo>
                      <a:lnTo>
                        <a:pt x="21600" y="16200"/>
                      </a:lnTo>
                      <a:close/>
                      <a:moveTo>
                        <a:pt x="10329" y="198"/>
                      </a:moveTo>
                      <a:cubicBezTo>
                        <a:pt x="5822" y="1659"/>
                        <a:pt x="2461" y="10800"/>
                        <a:pt x="2461" y="21600"/>
                      </a:cubicBezTo>
                      <a:lnTo>
                        <a:pt x="0" y="21600"/>
                      </a:lnTo>
                      <a:cubicBezTo>
                        <a:pt x="0" y="9671"/>
                        <a:pt x="4074" y="0"/>
                        <a:pt x="9098" y="0"/>
                      </a:cubicBezTo>
                      <a:cubicBezTo>
                        <a:pt x="9510" y="0"/>
                        <a:pt x="9921" y="66"/>
                        <a:pt x="10329" y="198"/>
                      </a:cubicBezTo>
                      <a:close/>
                      <a:moveTo>
                        <a:pt x="10329" y="198"/>
                      </a:moveTo>
                    </a:path>
                  </a:pathLst>
                </a:custGeom>
                <a:grpFill/>
                <a:ln w="9525" cap="flat">
                  <a:noFill/>
                  <a:round/>
                  <a:headEnd type="none" w="med" len="med"/>
                  <a:tailEnd type="none" w="med" len="med"/>
                </a:ln>
                <a:extLst/>
              </p:spPr>
              <p:txBody>
                <a:bodyPr lIns="0" tIns="0" rIns="0" bIns="0"/>
                <a:lstStyle/>
                <a:p>
                  <a:endParaRPr lang="en-US">
                    <a:solidFill>
                      <a:srgbClr val="000000"/>
                    </a:solidFill>
                    <a:latin typeface="Arial" panose="020B0604020202020204" pitchFamily="34" charset="0"/>
                    <a:ea typeface="ＭＳ Ｐゴシック" charset="-128"/>
                    <a:cs typeface="Arial" panose="020B0604020202020204" pitchFamily="34" charset="0"/>
                  </a:endParaRPr>
                </a:p>
              </p:txBody>
            </p:sp>
            <p:sp>
              <p:nvSpPr>
                <p:cNvPr id="21" name="AutoShape 25"/>
                <p:cNvSpPr>
                  <a:spLocks/>
                </p:cNvSpPr>
                <p:nvPr/>
              </p:nvSpPr>
              <p:spPr bwMode="auto">
                <a:xfrm>
                  <a:off x="0" y="0"/>
                  <a:ext cx="1146" cy="1093"/>
                </a:xfrm>
                <a:custGeom>
                  <a:avLst/>
                  <a:gdLst/>
                  <a:ahLst/>
                  <a:cxnLst/>
                  <a:rect l="0" t="0" r="r" b="b"/>
                  <a:pathLst>
                    <a:path w="21600" h="21600">
                      <a:moveTo>
                        <a:pt x="21600" y="198"/>
                      </a:moveTo>
                      <a:cubicBezTo>
                        <a:pt x="12174" y="1659"/>
                        <a:pt x="5147" y="10800"/>
                        <a:pt x="5147" y="21600"/>
                      </a:cubicBezTo>
                      <a:lnTo>
                        <a:pt x="0" y="21600"/>
                      </a:lnTo>
                      <a:cubicBezTo>
                        <a:pt x="0" y="9671"/>
                        <a:pt x="8518" y="0"/>
                        <a:pt x="19027" y="0"/>
                      </a:cubicBezTo>
                      <a:cubicBezTo>
                        <a:pt x="19887" y="0"/>
                        <a:pt x="20747" y="66"/>
                        <a:pt x="21600" y="198"/>
                      </a:cubicBezTo>
                      <a:close/>
                      <a:moveTo>
                        <a:pt x="21600" y="198"/>
                      </a:moveTo>
                    </a:path>
                  </a:pathLst>
                </a:custGeom>
                <a:grpFill/>
                <a:ln w="9525" cap="flat">
                  <a:noFill/>
                  <a:round/>
                  <a:headEnd type="none" w="med" len="med"/>
                  <a:tailEnd type="none" w="med" len="med"/>
                </a:ln>
                <a:extLst/>
              </p:spPr>
              <p:txBody>
                <a:bodyPr lIns="0" tIns="0" rIns="0" bIns="0"/>
                <a:lstStyle/>
                <a:p>
                  <a:endParaRPr lang="en-US">
                    <a:solidFill>
                      <a:srgbClr val="000000"/>
                    </a:solidFill>
                    <a:latin typeface="Arial" panose="020B0604020202020204" pitchFamily="34" charset="0"/>
                    <a:ea typeface="ＭＳ Ｐゴシック" charset="-128"/>
                    <a:cs typeface="Arial" panose="020B0604020202020204" pitchFamily="34" charset="0"/>
                  </a:endParaRPr>
                </a:p>
              </p:txBody>
            </p:sp>
            <p:sp>
              <p:nvSpPr>
                <p:cNvPr id="22" name="AutoShape 26"/>
                <p:cNvSpPr>
                  <a:spLocks/>
                </p:cNvSpPr>
                <p:nvPr/>
              </p:nvSpPr>
              <p:spPr bwMode="auto">
                <a:xfrm>
                  <a:off x="0" y="0"/>
                  <a:ext cx="2398" cy="1093"/>
                </a:xfrm>
                <a:custGeom>
                  <a:avLst/>
                  <a:gdLst/>
                  <a:ahLst/>
                  <a:cxnLst/>
                  <a:rect l="0" t="0" r="r" b="b"/>
                  <a:pathLst>
                    <a:path w="21600" h="21600">
                      <a:moveTo>
                        <a:pt x="10329" y="198"/>
                      </a:moveTo>
                      <a:cubicBezTo>
                        <a:pt x="5822" y="1659"/>
                        <a:pt x="2461" y="10800"/>
                        <a:pt x="2461" y="21600"/>
                      </a:cubicBezTo>
                      <a:lnTo>
                        <a:pt x="0" y="21600"/>
                      </a:lnTo>
                      <a:cubicBezTo>
                        <a:pt x="0" y="9671"/>
                        <a:pt x="4074" y="0"/>
                        <a:pt x="9098" y="0"/>
                      </a:cubicBezTo>
                      <a:lnTo>
                        <a:pt x="11560" y="0"/>
                      </a:lnTo>
                      <a:cubicBezTo>
                        <a:pt x="15709" y="0"/>
                        <a:pt x="19332" y="6663"/>
                        <a:pt x="20369" y="16200"/>
                      </a:cubicBezTo>
                      <a:lnTo>
                        <a:pt x="21600" y="16200"/>
                      </a:lnTo>
                      <a:lnTo>
                        <a:pt x="19428" y="21600"/>
                      </a:lnTo>
                      <a:lnTo>
                        <a:pt x="16677" y="16200"/>
                      </a:lnTo>
                      <a:lnTo>
                        <a:pt x="17908" y="16200"/>
                      </a:lnTo>
                      <a:cubicBezTo>
                        <a:pt x="16871" y="6663"/>
                        <a:pt x="13247" y="0"/>
                        <a:pt x="9098" y="0"/>
                      </a:cubicBezTo>
                    </a:path>
                  </a:pathLst>
                </a:custGeom>
                <a:grpFill/>
                <a:ln w="9525" cap="flat">
                  <a:noFill/>
                  <a:prstDash val="solid"/>
                  <a:round/>
                  <a:headEnd type="none" w="med" len="med"/>
                  <a:tailEnd type="none" w="med" len="med"/>
                </a:ln>
                <a:extLst/>
              </p:spPr>
              <p:txBody>
                <a:bodyPr lIns="0" tIns="0" rIns="0" bIns="0"/>
                <a:lstStyle/>
                <a:p>
                  <a:endParaRPr lang="en-US">
                    <a:solidFill>
                      <a:srgbClr val="000000"/>
                    </a:solidFill>
                    <a:latin typeface="Arial" panose="020B0604020202020204" pitchFamily="34" charset="0"/>
                    <a:ea typeface="ＭＳ Ｐゴシック" charset="-128"/>
                    <a:cs typeface="Arial" panose="020B0604020202020204" pitchFamily="34" charset="0"/>
                  </a:endParaRPr>
                </a:p>
              </p:txBody>
            </p:sp>
          </p:grpSp>
        </p:grpSp>
        <p:grpSp>
          <p:nvGrpSpPr>
            <p:cNvPr id="437" name="Group 18"/>
            <p:cNvGrpSpPr>
              <a:grpSpLocks/>
            </p:cNvGrpSpPr>
            <p:nvPr/>
          </p:nvGrpSpPr>
          <p:grpSpPr bwMode="auto">
            <a:xfrm>
              <a:off x="4572000" y="4509120"/>
              <a:ext cx="398581" cy="447175"/>
              <a:chOff x="0" y="0"/>
              <a:chExt cx="2575" cy="2232"/>
            </a:xfrm>
            <a:solidFill>
              <a:schemeClr val="tx1">
                <a:lumMod val="95000"/>
                <a:lumOff val="5000"/>
                <a:alpha val="12000"/>
              </a:schemeClr>
            </a:solidFill>
          </p:grpSpPr>
          <p:grpSp>
            <p:nvGrpSpPr>
              <p:cNvPr id="438" name="Group 19"/>
              <p:cNvGrpSpPr>
                <a:grpSpLocks/>
              </p:cNvGrpSpPr>
              <p:nvPr/>
            </p:nvGrpSpPr>
            <p:grpSpPr bwMode="auto">
              <a:xfrm flipH="1">
                <a:off x="0" y="1138"/>
                <a:ext cx="2398" cy="1094"/>
                <a:chOff x="0" y="0"/>
                <a:chExt cx="2398" cy="1093"/>
              </a:xfrm>
              <a:grpFill/>
            </p:grpSpPr>
            <p:sp>
              <p:nvSpPr>
                <p:cNvPr id="443" name="AutoShape 20"/>
                <p:cNvSpPr>
                  <a:spLocks/>
                </p:cNvSpPr>
                <p:nvPr/>
              </p:nvSpPr>
              <p:spPr bwMode="auto">
                <a:xfrm>
                  <a:off x="0" y="0"/>
                  <a:ext cx="2398" cy="1093"/>
                </a:xfrm>
                <a:custGeom>
                  <a:avLst/>
                  <a:gdLst/>
                  <a:ahLst/>
                  <a:cxnLst/>
                  <a:rect l="0" t="0" r="r" b="b"/>
                  <a:pathLst>
                    <a:path w="21600" h="20391">
                      <a:moveTo>
                        <a:pt x="19428" y="0"/>
                      </a:moveTo>
                      <a:lnTo>
                        <a:pt x="21600" y="5097"/>
                      </a:lnTo>
                      <a:lnTo>
                        <a:pt x="20369" y="5097"/>
                      </a:lnTo>
                      <a:cubicBezTo>
                        <a:pt x="19216" y="15109"/>
                        <a:pt x="14901" y="21600"/>
                        <a:pt x="10329" y="20201"/>
                      </a:cubicBezTo>
                      <a:cubicBezTo>
                        <a:pt x="13990" y="19082"/>
                        <a:pt x="16984" y="13113"/>
                        <a:pt x="17908" y="5097"/>
                      </a:cubicBezTo>
                      <a:lnTo>
                        <a:pt x="16677" y="5097"/>
                      </a:lnTo>
                      <a:close/>
                      <a:moveTo>
                        <a:pt x="9098" y="20389"/>
                      </a:moveTo>
                      <a:cubicBezTo>
                        <a:pt x="4074" y="20389"/>
                        <a:pt x="0" y="11260"/>
                        <a:pt x="0" y="0"/>
                      </a:cubicBezTo>
                      <a:lnTo>
                        <a:pt x="2461" y="0"/>
                      </a:lnTo>
                      <a:cubicBezTo>
                        <a:pt x="2461" y="11260"/>
                        <a:pt x="6535" y="20389"/>
                        <a:pt x="11560" y="20389"/>
                      </a:cubicBezTo>
                      <a:close/>
                      <a:moveTo>
                        <a:pt x="9098" y="20389"/>
                      </a:moveTo>
                    </a:path>
                  </a:pathLst>
                </a:custGeom>
                <a:grpFill/>
                <a:ln w="9525" cap="flat">
                  <a:noFill/>
                  <a:round/>
                  <a:headEnd type="none" w="med" len="med"/>
                  <a:tailEnd type="none" w="med" len="med"/>
                </a:ln>
                <a:extLst/>
              </p:spPr>
              <p:txBody>
                <a:bodyPr lIns="0" tIns="0" rIns="0" bIns="0"/>
                <a:lstStyle/>
                <a:p>
                  <a:endParaRPr lang="en-US">
                    <a:solidFill>
                      <a:srgbClr val="000000"/>
                    </a:solidFill>
                    <a:latin typeface="Arial" panose="020B0604020202020204" pitchFamily="34" charset="0"/>
                    <a:ea typeface="ＭＳ Ｐゴシック" charset="-128"/>
                    <a:cs typeface="Arial" panose="020B0604020202020204" pitchFamily="34" charset="0"/>
                  </a:endParaRPr>
                </a:p>
              </p:txBody>
            </p:sp>
            <p:sp>
              <p:nvSpPr>
                <p:cNvPr id="444" name="AutoShape 21"/>
                <p:cNvSpPr>
                  <a:spLocks/>
                </p:cNvSpPr>
                <p:nvPr/>
              </p:nvSpPr>
              <p:spPr bwMode="auto">
                <a:xfrm>
                  <a:off x="0" y="0"/>
                  <a:ext cx="1283" cy="1093"/>
                </a:xfrm>
                <a:custGeom>
                  <a:avLst/>
                  <a:gdLst/>
                  <a:ahLst/>
                  <a:cxnLst/>
                  <a:rect l="0" t="0" r="r" b="b"/>
                  <a:pathLst>
                    <a:path w="21600" h="21600">
                      <a:moveTo>
                        <a:pt x="17001" y="21600"/>
                      </a:moveTo>
                      <a:cubicBezTo>
                        <a:pt x="7612" y="21600"/>
                        <a:pt x="0" y="11929"/>
                        <a:pt x="0" y="0"/>
                      </a:cubicBezTo>
                      <a:lnTo>
                        <a:pt x="4599" y="0"/>
                      </a:lnTo>
                      <a:cubicBezTo>
                        <a:pt x="4599" y="11929"/>
                        <a:pt x="12211" y="21600"/>
                        <a:pt x="21600" y="21600"/>
                      </a:cubicBezTo>
                      <a:close/>
                      <a:moveTo>
                        <a:pt x="17001" y="21600"/>
                      </a:moveTo>
                    </a:path>
                  </a:pathLst>
                </a:custGeom>
                <a:grpFill/>
                <a:ln w="9525" cap="flat">
                  <a:noFill/>
                  <a:round/>
                  <a:headEnd type="none" w="med" len="med"/>
                  <a:tailEnd type="none" w="med" len="med"/>
                </a:ln>
                <a:extLst/>
              </p:spPr>
              <p:txBody>
                <a:bodyPr lIns="0" tIns="0" rIns="0" bIns="0"/>
                <a:lstStyle/>
                <a:p>
                  <a:endParaRPr lang="en-US">
                    <a:solidFill>
                      <a:srgbClr val="000000"/>
                    </a:solidFill>
                    <a:latin typeface="Arial" panose="020B0604020202020204" pitchFamily="34" charset="0"/>
                    <a:ea typeface="ＭＳ Ｐゴシック" charset="-128"/>
                    <a:cs typeface="Arial" panose="020B0604020202020204" pitchFamily="34" charset="0"/>
                  </a:endParaRPr>
                </a:p>
              </p:txBody>
            </p:sp>
            <p:sp>
              <p:nvSpPr>
                <p:cNvPr id="445" name="AutoShape 22"/>
                <p:cNvSpPr>
                  <a:spLocks/>
                </p:cNvSpPr>
                <p:nvPr/>
              </p:nvSpPr>
              <p:spPr bwMode="auto">
                <a:xfrm>
                  <a:off x="0" y="0"/>
                  <a:ext cx="2398" cy="1093"/>
                </a:xfrm>
                <a:custGeom>
                  <a:avLst/>
                  <a:gdLst/>
                  <a:ahLst/>
                  <a:cxnLst/>
                  <a:rect l="0" t="0" r="r" b="b"/>
                  <a:pathLst>
                    <a:path w="21600" h="21600">
                      <a:moveTo>
                        <a:pt x="10329" y="21402"/>
                      </a:moveTo>
                      <a:cubicBezTo>
                        <a:pt x="13990" y="20215"/>
                        <a:pt x="16984" y="13892"/>
                        <a:pt x="17908" y="5400"/>
                      </a:cubicBezTo>
                      <a:lnTo>
                        <a:pt x="16677" y="5400"/>
                      </a:lnTo>
                      <a:lnTo>
                        <a:pt x="19428" y="0"/>
                      </a:lnTo>
                      <a:lnTo>
                        <a:pt x="21600" y="5400"/>
                      </a:lnTo>
                      <a:lnTo>
                        <a:pt x="20369" y="5400"/>
                      </a:lnTo>
                      <a:cubicBezTo>
                        <a:pt x="19332" y="14937"/>
                        <a:pt x="15709" y="21600"/>
                        <a:pt x="11560" y="21600"/>
                      </a:cubicBezTo>
                      <a:lnTo>
                        <a:pt x="9098" y="21600"/>
                      </a:lnTo>
                      <a:cubicBezTo>
                        <a:pt x="4074" y="21600"/>
                        <a:pt x="0" y="11929"/>
                        <a:pt x="0" y="0"/>
                      </a:cubicBezTo>
                      <a:lnTo>
                        <a:pt x="2461" y="0"/>
                      </a:lnTo>
                      <a:cubicBezTo>
                        <a:pt x="2461" y="11929"/>
                        <a:pt x="6535" y="21600"/>
                        <a:pt x="11560" y="21600"/>
                      </a:cubicBezTo>
                    </a:path>
                  </a:pathLst>
                </a:custGeom>
                <a:grpFill/>
                <a:ln w="9525" cap="flat">
                  <a:noFill/>
                  <a:prstDash val="solid"/>
                  <a:round/>
                  <a:headEnd type="none" w="med" len="med"/>
                  <a:tailEnd type="none" w="med" len="med"/>
                </a:ln>
                <a:extLst/>
              </p:spPr>
              <p:txBody>
                <a:bodyPr lIns="0" tIns="0" rIns="0" bIns="0"/>
                <a:lstStyle/>
                <a:p>
                  <a:endParaRPr lang="en-US">
                    <a:solidFill>
                      <a:srgbClr val="000000"/>
                    </a:solidFill>
                    <a:latin typeface="Arial" panose="020B0604020202020204" pitchFamily="34" charset="0"/>
                    <a:ea typeface="ＭＳ Ｐゴシック" charset="-128"/>
                    <a:cs typeface="Arial" panose="020B0604020202020204" pitchFamily="34" charset="0"/>
                  </a:endParaRPr>
                </a:p>
              </p:txBody>
            </p:sp>
          </p:grpSp>
          <p:grpSp>
            <p:nvGrpSpPr>
              <p:cNvPr id="439" name="Group 23"/>
              <p:cNvGrpSpPr>
                <a:grpSpLocks/>
              </p:cNvGrpSpPr>
              <p:nvPr/>
            </p:nvGrpSpPr>
            <p:grpSpPr bwMode="auto">
              <a:xfrm>
                <a:off x="177" y="0"/>
                <a:ext cx="2398" cy="1093"/>
                <a:chOff x="0" y="0"/>
                <a:chExt cx="2398" cy="1093"/>
              </a:xfrm>
              <a:grpFill/>
            </p:grpSpPr>
            <p:sp>
              <p:nvSpPr>
                <p:cNvPr id="440" name="AutoShape 24"/>
                <p:cNvSpPr>
                  <a:spLocks/>
                </p:cNvSpPr>
                <p:nvPr/>
              </p:nvSpPr>
              <p:spPr bwMode="auto">
                <a:xfrm>
                  <a:off x="0" y="0"/>
                  <a:ext cx="2398" cy="1093"/>
                </a:xfrm>
                <a:custGeom>
                  <a:avLst/>
                  <a:gdLst/>
                  <a:ahLst/>
                  <a:cxnLst/>
                  <a:rect l="0" t="0" r="r" b="b"/>
                  <a:pathLst>
                    <a:path w="21600" h="21600">
                      <a:moveTo>
                        <a:pt x="19428" y="21600"/>
                      </a:moveTo>
                      <a:lnTo>
                        <a:pt x="16677" y="16200"/>
                      </a:lnTo>
                      <a:lnTo>
                        <a:pt x="17908" y="16200"/>
                      </a:lnTo>
                      <a:cubicBezTo>
                        <a:pt x="16871" y="6663"/>
                        <a:pt x="13247" y="0"/>
                        <a:pt x="9098" y="0"/>
                      </a:cubicBezTo>
                      <a:lnTo>
                        <a:pt x="11560" y="0"/>
                      </a:lnTo>
                      <a:cubicBezTo>
                        <a:pt x="15709" y="0"/>
                        <a:pt x="19332" y="6663"/>
                        <a:pt x="20369" y="16200"/>
                      </a:cubicBezTo>
                      <a:lnTo>
                        <a:pt x="21600" y="16200"/>
                      </a:lnTo>
                      <a:close/>
                      <a:moveTo>
                        <a:pt x="10329" y="198"/>
                      </a:moveTo>
                      <a:cubicBezTo>
                        <a:pt x="5822" y="1659"/>
                        <a:pt x="2461" y="10800"/>
                        <a:pt x="2461" y="21600"/>
                      </a:cubicBezTo>
                      <a:lnTo>
                        <a:pt x="0" y="21600"/>
                      </a:lnTo>
                      <a:cubicBezTo>
                        <a:pt x="0" y="9671"/>
                        <a:pt x="4074" y="0"/>
                        <a:pt x="9098" y="0"/>
                      </a:cubicBezTo>
                      <a:cubicBezTo>
                        <a:pt x="9510" y="0"/>
                        <a:pt x="9921" y="66"/>
                        <a:pt x="10329" y="198"/>
                      </a:cubicBezTo>
                      <a:close/>
                      <a:moveTo>
                        <a:pt x="10329" y="198"/>
                      </a:moveTo>
                    </a:path>
                  </a:pathLst>
                </a:custGeom>
                <a:grpFill/>
                <a:ln w="9525" cap="flat">
                  <a:noFill/>
                  <a:round/>
                  <a:headEnd type="none" w="med" len="med"/>
                  <a:tailEnd type="none" w="med" len="med"/>
                </a:ln>
                <a:extLst/>
              </p:spPr>
              <p:txBody>
                <a:bodyPr lIns="0" tIns="0" rIns="0" bIns="0"/>
                <a:lstStyle/>
                <a:p>
                  <a:endParaRPr lang="en-US">
                    <a:solidFill>
                      <a:srgbClr val="000000"/>
                    </a:solidFill>
                    <a:latin typeface="Arial" panose="020B0604020202020204" pitchFamily="34" charset="0"/>
                    <a:ea typeface="ＭＳ Ｐゴシック" charset="-128"/>
                    <a:cs typeface="Arial" panose="020B0604020202020204" pitchFamily="34" charset="0"/>
                  </a:endParaRPr>
                </a:p>
              </p:txBody>
            </p:sp>
            <p:sp>
              <p:nvSpPr>
                <p:cNvPr id="441" name="AutoShape 25"/>
                <p:cNvSpPr>
                  <a:spLocks/>
                </p:cNvSpPr>
                <p:nvPr/>
              </p:nvSpPr>
              <p:spPr bwMode="auto">
                <a:xfrm>
                  <a:off x="0" y="0"/>
                  <a:ext cx="1146" cy="1093"/>
                </a:xfrm>
                <a:custGeom>
                  <a:avLst/>
                  <a:gdLst/>
                  <a:ahLst/>
                  <a:cxnLst/>
                  <a:rect l="0" t="0" r="r" b="b"/>
                  <a:pathLst>
                    <a:path w="21600" h="21600">
                      <a:moveTo>
                        <a:pt x="21600" y="198"/>
                      </a:moveTo>
                      <a:cubicBezTo>
                        <a:pt x="12174" y="1659"/>
                        <a:pt x="5147" y="10800"/>
                        <a:pt x="5147" y="21600"/>
                      </a:cubicBezTo>
                      <a:lnTo>
                        <a:pt x="0" y="21600"/>
                      </a:lnTo>
                      <a:cubicBezTo>
                        <a:pt x="0" y="9671"/>
                        <a:pt x="8518" y="0"/>
                        <a:pt x="19027" y="0"/>
                      </a:cubicBezTo>
                      <a:cubicBezTo>
                        <a:pt x="19887" y="0"/>
                        <a:pt x="20747" y="66"/>
                        <a:pt x="21600" y="198"/>
                      </a:cubicBezTo>
                      <a:close/>
                      <a:moveTo>
                        <a:pt x="21600" y="198"/>
                      </a:moveTo>
                    </a:path>
                  </a:pathLst>
                </a:custGeom>
                <a:grpFill/>
                <a:ln w="9525" cap="flat">
                  <a:noFill/>
                  <a:round/>
                  <a:headEnd type="none" w="med" len="med"/>
                  <a:tailEnd type="none" w="med" len="med"/>
                </a:ln>
                <a:extLst/>
              </p:spPr>
              <p:txBody>
                <a:bodyPr lIns="0" tIns="0" rIns="0" bIns="0"/>
                <a:lstStyle/>
                <a:p>
                  <a:endParaRPr lang="en-US">
                    <a:solidFill>
                      <a:srgbClr val="000000"/>
                    </a:solidFill>
                    <a:latin typeface="Arial" panose="020B0604020202020204" pitchFamily="34" charset="0"/>
                    <a:ea typeface="ＭＳ Ｐゴシック" charset="-128"/>
                    <a:cs typeface="Arial" panose="020B0604020202020204" pitchFamily="34" charset="0"/>
                  </a:endParaRPr>
                </a:p>
              </p:txBody>
            </p:sp>
            <p:sp>
              <p:nvSpPr>
                <p:cNvPr id="442" name="AutoShape 26"/>
                <p:cNvSpPr>
                  <a:spLocks/>
                </p:cNvSpPr>
                <p:nvPr/>
              </p:nvSpPr>
              <p:spPr bwMode="auto">
                <a:xfrm>
                  <a:off x="0" y="0"/>
                  <a:ext cx="2398" cy="1093"/>
                </a:xfrm>
                <a:custGeom>
                  <a:avLst/>
                  <a:gdLst/>
                  <a:ahLst/>
                  <a:cxnLst/>
                  <a:rect l="0" t="0" r="r" b="b"/>
                  <a:pathLst>
                    <a:path w="21600" h="21600">
                      <a:moveTo>
                        <a:pt x="10329" y="198"/>
                      </a:moveTo>
                      <a:cubicBezTo>
                        <a:pt x="5822" y="1659"/>
                        <a:pt x="2461" y="10800"/>
                        <a:pt x="2461" y="21600"/>
                      </a:cubicBezTo>
                      <a:lnTo>
                        <a:pt x="0" y="21600"/>
                      </a:lnTo>
                      <a:cubicBezTo>
                        <a:pt x="0" y="9671"/>
                        <a:pt x="4074" y="0"/>
                        <a:pt x="9098" y="0"/>
                      </a:cubicBezTo>
                      <a:lnTo>
                        <a:pt x="11560" y="0"/>
                      </a:lnTo>
                      <a:cubicBezTo>
                        <a:pt x="15709" y="0"/>
                        <a:pt x="19332" y="6663"/>
                        <a:pt x="20369" y="16200"/>
                      </a:cubicBezTo>
                      <a:lnTo>
                        <a:pt x="21600" y="16200"/>
                      </a:lnTo>
                      <a:lnTo>
                        <a:pt x="19428" y="21600"/>
                      </a:lnTo>
                      <a:lnTo>
                        <a:pt x="16677" y="16200"/>
                      </a:lnTo>
                      <a:lnTo>
                        <a:pt x="17908" y="16200"/>
                      </a:lnTo>
                      <a:cubicBezTo>
                        <a:pt x="16871" y="6663"/>
                        <a:pt x="13247" y="0"/>
                        <a:pt x="9098" y="0"/>
                      </a:cubicBezTo>
                    </a:path>
                  </a:pathLst>
                </a:custGeom>
                <a:grpFill/>
                <a:ln w="9525" cap="flat">
                  <a:noFill/>
                  <a:prstDash val="solid"/>
                  <a:round/>
                  <a:headEnd type="none" w="med" len="med"/>
                  <a:tailEnd type="none" w="med" len="med"/>
                </a:ln>
                <a:extLst/>
              </p:spPr>
              <p:txBody>
                <a:bodyPr lIns="0" tIns="0" rIns="0" bIns="0"/>
                <a:lstStyle/>
                <a:p>
                  <a:endParaRPr lang="en-US">
                    <a:solidFill>
                      <a:srgbClr val="000000"/>
                    </a:solidFill>
                    <a:latin typeface="Arial" panose="020B0604020202020204" pitchFamily="34" charset="0"/>
                    <a:ea typeface="ＭＳ Ｐゴシック" charset="-128"/>
                    <a:cs typeface="Arial" panose="020B0604020202020204" pitchFamily="34" charset="0"/>
                  </a:endParaRPr>
                </a:p>
              </p:txBody>
            </p:sp>
          </p:grpSp>
        </p:grpSp>
        <p:grpSp>
          <p:nvGrpSpPr>
            <p:cNvPr id="446" name="Group 18"/>
            <p:cNvGrpSpPr>
              <a:grpSpLocks/>
            </p:cNvGrpSpPr>
            <p:nvPr/>
          </p:nvGrpSpPr>
          <p:grpSpPr bwMode="auto">
            <a:xfrm>
              <a:off x="2128624" y="2663370"/>
              <a:ext cx="2994354" cy="1341694"/>
              <a:chOff x="63" y="0"/>
              <a:chExt cx="2453" cy="2232"/>
            </a:xfrm>
            <a:solidFill>
              <a:schemeClr val="tx1">
                <a:lumMod val="95000"/>
                <a:lumOff val="5000"/>
                <a:alpha val="5000"/>
              </a:schemeClr>
            </a:solidFill>
          </p:grpSpPr>
          <p:sp>
            <p:nvSpPr>
              <p:cNvPr id="454" name="AutoShape 22"/>
              <p:cNvSpPr>
                <a:spLocks/>
              </p:cNvSpPr>
              <p:nvPr/>
            </p:nvSpPr>
            <p:spPr bwMode="auto">
              <a:xfrm flipH="1">
                <a:off x="63" y="1122"/>
                <a:ext cx="2335" cy="1110"/>
              </a:xfrm>
              <a:custGeom>
                <a:avLst/>
                <a:gdLst>
                  <a:gd name="connsiteX0" fmla="*/ 10329 w 21600"/>
                  <a:gd name="connsiteY0" fmla="*/ 21716 h 21914"/>
                  <a:gd name="connsiteX1" fmla="*/ 17908 w 21600"/>
                  <a:gd name="connsiteY1" fmla="*/ 5714 h 21914"/>
                  <a:gd name="connsiteX2" fmla="*/ 16677 w 21600"/>
                  <a:gd name="connsiteY2" fmla="*/ 5714 h 21914"/>
                  <a:gd name="connsiteX3" fmla="*/ 19428 w 21600"/>
                  <a:gd name="connsiteY3" fmla="*/ 314 h 21914"/>
                  <a:gd name="connsiteX4" fmla="*/ 21600 w 21600"/>
                  <a:gd name="connsiteY4" fmla="*/ 5714 h 21914"/>
                  <a:gd name="connsiteX5" fmla="*/ 20369 w 21600"/>
                  <a:gd name="connsiteY5" fmla="*/ 5714 h 21914"/>
                  <a:gd name="connsiteX6" fmla="*/ 11560 w 21600"/>
                  <a:gd name="connsiteY6" fmla="*/ 21914 h 21914"/>
                  <a:gd name="connsiteX7" fmla="*/ 9098 w 21600"/>
                  <a:gd name="connsiteY7" fmla="*/ 21914 h 21914"/>
                  <a:gd name="connsiteX8" fmla="*/ 0 w 21600"/>
                  <a:gd name="connsiteY8" fmla="*/ 314 h 21914"/>
                  <a:gd name="connsiteX9" fmla="*/ 1084 w 21600"/>
                  <a:gd name="connsiteY9" fmla="*/ 0 h 21914"/>
                  <a:gd name="connsiteX10" fmla="*/ 11560 w 21600"/>
                  <a:gd name="connsiteY10" fmla="*/ 21914 h 21914"/>
                  <a:gd name="connsiteX0" fmla="*/ 10329 w 21600"/>
                  <a:gd name="connsiteY0" fmla="*/ 21716 h 21914"/>
                  <a:gd name="connsiteX1" fmla="*/ 17908 w 21600"/>
                  <a:gd name="connsiteY1" fmla="*/ 5714 h 21914"/>
                  <a:gd name="connsiteX2" fmla="*/ 16677 w 21600"/>
                  <a:gd name="connsiteY2" fmla="*/ 5714 h 21914"/>
                  <a:gd name="connsiteX3" fmla="*/ 19428 w 21600"/>
                  <a:gd name="connsiteY3" fmla="*/ 314 h 21914"/>
                  <a:gd name="connsiteX4" fmla="*/ 21600 w 21600"/>
                  <a:gd name="connsiteY4" fmla="*/ 5714 h 21914"/>
                  <a:gd name="connsiteX5" fmla="*/ 19804 w 21600"/>
                  <a:gd name="connsiteY5" fmla="*/ 5714 h 21914"/>
                  <a:gd name="connsiteX6" fmla="*/ 11560 w 21600"/>
                  <a:gd name="connsiteY6" fmla="*/ 21914 h 21914"/>
                  <a:gd name="connsiteX7" fmla="*/ 9098 w 21600"/>
                  <a:gd name="connsiteY7" fmla="*/ 21914 h 21914"/>
                  <a:gd name="connsiteX8" fmla="*/ 0 w 21600"/>
                  <a:gd name="connsiteY8" fmla="*/ 314 h 21914"/>
                  <a:gd name="connsiteX9" fmla="*/ 1084 w 21600"/>
                  <a:gd name="connsiteY9" fmla="*/ 0 h 21914"/>
                  <a:gd name="connsiteX10" fmla="*/ 11560 w 21600"/>
                  <a:gd name="connsiteY10" fmla="*/ 21914 h 21914"/>
                  <a:gd name="connsiteX0" fmla="*/ 10329 w 21035"/>
                  <a:gd name="connsiteY0" fmla="*/ 21716 h 21914"/>
                  <a:gd name="connsiteX1" fmla="*/ 17908 w 21035"/>
                  <a:gd name="connsiteY1" fmla="*/ 5714 h 21914"/>
                  <a:gd name="connsiteX2" fmla="*/ 16677 w 21035"/>
                  <a:gd name="connsiteY2" fmla="*/ 5714 h 21914"/>
                  <a:gd name="connsiteX3" fmla="*/ 19428 w 21035"/>
                  <a:gd name="connsiteY3" fmla="*/ 314 h 21914"/>
                  <a:gd name="connsiteX4" fmla="*/ 21035 w 21035"/>
                  <a:gd name="connsiteY4" fmla="*/ 5714 h 21914"/>
                  <a:gd name="connsiteX5" fmla="*/ 19804 w 21035"/>
                  <a:gd name="connsiteY5" fmla="*/ 5714 h 21914"/>
                  <a:gd name="connsiteX6" fmla="*/ 11560 w 21035"/>
                  <a:gd name="connsiteY6" fmla="*/ 21914 h 21914"/>
                  <a:gd name="connsiteX7" fmla="*/ 9098 w 21035"/>
                  <a:gd name="connsiteY7" fmla="*/ 21914 h 21914"/>
                  <a:gd name="connsiteX8" fmla="*/ 0 w 21035"/>
                  <a:gd name="connsiteY8" fmla="*/ 314 h 21914"/>
                  <a:gd name="connsiteX9" fmla="*/ 1084 w 21035"/>
                  <a:gd name="connsiteY9" fmla="*/ 0 h 21914"/>
                  <a:gd name="connsiteX10" fmla="*/ 11560 w 21035"/>
                  <a:gd name="connsiteY10" fmla="*/ 21914 h 21914"/>
                  <a:gd name="connsiteX0" fmla="*/ 10329 w 21035"/>
                  <a:gd name="connsiteY0" fmla="*/ 21716 h 21914"/>
                  <a:gd name="connsiteX1" fmla="*/ 18614 w 21035"/>
                  <a:gd name="connsiteY1" fmla="*/ 5400 h 21914"/>
                  <a:gd name="connsiteX2" fmla="*/ 16677 w 21035"/>
                  <a:gd name="connsiteY2" fmla="*/ 5714 h 21914"/>
                  <a:gd name="connsiteX3" fmla="*/ 19428 w 21035"/>
                  <a:gd name="connsiteY3" fmla="*/ 314 h 21914"/>
                  <a:gd name="connsiteX4" fmla="*/ 21035 w 21035"/>
                  <a:gd name="connsiteY4" fmla="*/ 5714 h 21914"/>
                  <a:gd name="connsiteX5" fmla="*/ 19804 w 21035"/>
                  <a:gd name="connsiteY5" fmla="*/ 5714 h 21914"/>
                  <a:gd name="connsiteX6" fmla="*/ 11560 w 21035"/>
                  <a:gd name="connsiteY6" fmla="*/ 21914 h 21914"/>
                  <a:gd name="connsiteX7" fmla="*/ 9098 w 21035"/>
                  <a:gd name="connsiteY7" fmla="*/ 21914 h 21914"/>
                  <a:gd name="connsiteX8" fmla="*/ 0 w 21035"/>
                  <a:gd name="connsiteY8" fmla="*/ 314 h 21914"/>
                  <a:gd name="connsiteX9" fmla="*/ 1084 w 21035"/>
                  <a:gd name="connsiteY9" fmla="*/ 0 h 21914"/>
                  <a:gd name="connsiteX10" fmla="*/ 11560 w 21035"/>
                  <a:gd name="connsiteY10" fmla="*/ 21914 h 21914"/>
                  <a:gd name="connsiteX0" fmla="*/ 10329 w 21035"/>
                  <a:gd name="connsiteY0" fmla="*/ 21716 h 21914"/>
                  <a:gd name="connsiteX1" fmla="*/ 18614 w 21035"/>
                  <a:gd name="connsiteY1" fmla="*/ 5400 h 21914"/>
                  <a:gd name="connsiteX2" fmla="*/ 17524 w 21035"/>
                  <a:gd name="connsiteY2" fmla="*/ 5086 h 21914"/>
                  <a:gd name="connsiteX3" fmla="*/ 19428 w 21035"/>
                  <a:gd name="connsiteY3" fmla="*/ 314 h 21914"/>
                  <a:gd name="connsiteX4" fmla="*/ 21035 w 21035"/>
                  <a:gd name="connsiteY4" fmla="*/ 5714 h 21914"/>
                  <a:gd name="connsiteX5" fmla="*/ 19804 w 21035"/>
                  <a:gd name="connsiteY5" fmla="*/ 5714 h 21914"/>
                  <a:gd name="connsiteX6" fmla="*/ 11560 w 21035"/>
                  <a:gd name="connsiteY6" fmla="*/ 21914 h 21914"/>
                  <a:gd name="connsiteX7" fmla="*/ 9098 w 21035"/>
                  <a:gd name="connsiteY7" fmla="*/ 21914 h 21914"/>
                  <a:gd name="connsiteX8" fmla="*/ 0 w 21035"/>
                  <a:gd name="connsiteY8" fmla="*/ 314 h 21914"/>
                  <a:gd name="connsiteX9" fmla="*/ 1084 w 21035"/>
                  <a:gd name="connsiteY9" fmla="*/ 0 h 21914"/>
                  <a:gd name="connsiteX10" fmla="*/ 11560 w 21035"/>
                  <a:gd name="connsiteY10" fmla="*/ 21914 h 21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35" h="21914">
                    <a:moveTo>
                      <a:pt x="10329" y="21716"/>
                    </a:moveTo>
                    <a:cubicBezTo>
                      <a:pt x="13990" y="20529"/>
                      <a:pt x="17690" y="13892"/>
                      <a:pt x="18614" y="5400"/>
                    </a:cubicBezTo>
                    <a:lnTo>
                      <a:pt x="17524" y="5086"/>
                    </a:lnTo>
                    <a:lnTo>
                      <a:pt x="19428" y="314"/>
                    </a:lnTo>
                    <a:lnTo>
                      <a:pt x="21035" y="5714"/>
                    </a:lnTo>
                    <a:lnTo>
                      <a:pt x="19804" y="5714"/>
                    </a:lnTo>
                    <a:cubicBezTo>
                      <a:pt x="18767" y="15251"/>
                      <a:pt x="15709" y="21914"/>
                      <a:pt x="11560" y="21914"/>
                    </a:cubicBezTo>
                    <a:lnTo>
                      <a:pt x="9098" y="21914"/>
                    </a:lnTo>
                    <a:cubicBezTo>
                      <a:pt x="4074" y="21914"/>
                      <a:pt x="0" y="12243"/>
                      <a:pt x="0" y="314"/>
                    </a:cubicBezTo>
                    <a:cubicBezTo>
                      <a:pt x="820" y="314"/>
                      <a:pt x="264" y="0"/>
                      <a:pt x="1084" y="0"/>
                    </a:cubicBezTo>
                    <a:cubicBezTo>
                      <a:pt x="1084" y="11929"/>
                      <a:pt x="6535" y="21914"/>
                      <a:pt x="11560" y="21914"/>
                    </a:cubicBezTo>
                  </a:path>
                </a:pathLst>
              </a:custGeom>
              <a:solidFill>
                <a:schemeClr val="bg1">
                  <a:lumMod val="85000"/>
                  <a:alpha val="70000"/>
                </a:schemeClr>
              </a:solidFill>
              <a:ln w="9525" cap="flat">
                <a:noFill/>
                <a:prstDash val="solid"/>
                <a:round/>
                <a:headEnd type="none" w="med" len="med"/>
                <a:tailEnd type="none" w="med" len="med"/>
              </a:ln>
              <a:extLst/>
            </p:spPr>
            <p:txBody>
              <a:bodyPr lIns="0" tIns="0" rIns="0" bIns="0"/>
              <a:lstStyle/>
              <a:p>
                <a:endParaRPr lang="en-US">
                  <a:solidFill>
                    <a:srgbClr val="000000"/>
                  </a:solidFill>
                  <a:latin typeface="Arial" panose="020B0604020202020204" pitchFamily="34" charset="0"/>
                  <a:ea typeface="ＭＳ Ｐゴシック" charset="-128"/>
                  <a:cs typeface="Arial" panose="020B0604020202020204" pitchFamily="34" charset="0"/>
                </a:endParaRPr>
              </a:p>
            </p:txBody>
          </p:sp>
          <p:sp>
            <p:nvSpPr>
              <p:cNvPr id="451" name="AutoShape 26"/>
              <p:cNvSpPr>
                <a:spLocks/>
              </p:cNvSpPr>
              <p:nvPr/>
            </p:nvSpPr>
            <p:spPr bwMode="auto">
              <a:xfrm>
                <a:off x="177" y="0"/>
                <a:ext cx="2339" cy="1093"/>
              </a:xfrm>
              <a:custGeom>
                <a:avLst/>
                <a:gdLst>
                  <a:gd name="connsiteX0" fmla="*/ 10329 w 21600"/>
                  <a:gd name="connsiteY0" fmla="*/ 198 h 21600"/>
                  <a:gd name="connsiteX1" fmla="*/ 1557 w 21600"/>
                  <a:gd name="connsiteY1" fmla="*/ 20845 h 21600"/>
                  <a:gd name="connsiteX2" fmla="*/ 0 w 21600"/>
                  <a:gd name="connsiteY2" fmla="*/ 21600 h 21600"/>
                  <a:gd name="connsiteX3" fmla="*/ 9098 w 21600"/>
                  <a:gd name="connsiteY3" fmla="*/ 0 h 21600"/>
                  <a:gd name="connsiteX4" fmla="*/ 11560 w 21600"/>
                  <a:gd name="connsiteY4" fmla="*/ 0 h 21600"/>
                  <a:gd name="connsiteX5" fmla="*/ 20369 w 21600"/>
                  <a:gd name="connsiteY5" fmla="*/ 16200 h 21600"/>
                  <a:gd name="connsiteX6" fmla="*/ 21600 w 21600"/>
                  <a:gd name="connsiteY6" fmla="*/ 16200 h 21600"/>
                  <a:gd name="connsiteX7" fmla="*/ 19428 w 21600"/>
                  <a:gd name="connsiteY7" fmla="*/ 21600 h 21600"/>
                  <a:gd name="connsiteX8" fmla="*/ 16677 w 21600"/>
                  <a:gd name="connsiteY8" fmla="*/ 16200 h 21600"/>
                  <a:gd name="connsiteX9" fmla="*/ 17908 w 21600"/>
                  <a:gd name="connsiteY9" fmla="*/ 16200 h 21600"/>
                  <a:gd name="connsiteX10" fmla="*/ 9098 w 21600"/>
                  <a:gd name="connsiteY10" fmla="*/ 0 h 21600"/>
                  <a:gd name="connsiteX0" fmla="*/ 10329 w 21600"/>
                  <a:gd name="connsiteY0" fmla="*/ 198 h 21600"/>
                  <a:gd name="connsiteX1" fmla="*/ 1557 w 21600"/>
                  <a:gd name="connsiteY1" fmla="*/ 20845 h 21600"/>
                  <a:gd name="connsiteX2" fmla="*/ 0 w 21600"/>
                  <a:gd name="connsiteY2" fmla="*/ 21600 h 21600"/>
                  <a:gd name="connsiteX3" fmla="*/ 9098 w 21600"/>
                  <a:gd name="connsiteY3" fmla="*/ 0 h 21600"/>
                  <a:gd name="connsiteX4" fmla="*/ 11560 w 21600"/>
                  <a:gd name="connsiteY4" fmla="*/ 0 h 21600"/>
                  <a:gd name="connsiteX5" fmla="*/ 20369 w 21600"/>
                  <a:gd name="connsiteY5" fmla="*/ 16200 h 21600"/>
                  <a:gd name="connsiteX6" fmla="*/ 21600 w 21600"/>
                  <a:gd name="connsiteY6" fmla="*/ 16200 h 21600"/>
                  <a:gd name="connsiteX7" fmla="*/ 19428 w 21600"/>
                  <a:gd name="connsiteY7" fmla="*/ 21600 h 21600"/>
                  <a:gd name="connsiteX8" fmla="*/ 16677 w 21600"/>
                  <a:gd name="connsiteY8" fmla="*/ 16200 h 21600"/>
                  <a:gd name="connsiteX9" fmla="*/ 18402 w 21600"/>
                  <a:gd name="connsiteY9" fmla="*/ 16043 h 21600"/>
                  <a:gd name="connsiteX10" fmla="*/ 9098 w 21600"/>
                  <a:gd name="connsiteY10" fmla="*/ 0 h 21600"/>
                  <a:gd name="connsiteX0" fmla="*/ 10329 w 21600"/>
                  <a:gd name="connsiteY0" fmla="*/ 198 h 21600"/>
                  <a:gd name="connsiteX1" fmla="*/ 1557 w 21600"/>
                  <a:gd name="connsiteY1" fmla="*/ 20845 h 21600"/>
                  <a:gd name="connsiteX2" fmla="*/ 0 w 21600"/>
                  <a:gd name="connsiteY2" fmla="*/ 21600 h 21600"/>
                  <a:gd name="connsiteX3" fmla="*/ 9098 w 21600"/>
                  <a:gd name="connsiteY3" fmla="*/ 0 h 21600"/>
                  <a:gd name="connsiteX4" fmla="*/ 11560 w 21600"/>
                  <a:gd name="connsiteY4" fmla="*/ 0 h 21600"/>
                  <a:gd name="connsiteX5" fmla="*/ 20369 w 21600"/>
                  <a:gd name="connsiteY5" fmla="*/ 16200 h 21600"/>
                  <a:gd name="connsiteX6" fmla="*/ 21600 w 21600"/>
                  <a:gd name="connsiteY6" fmla="*/ 16200 h 21600"/>
                  <a:gd name="connsiteX7" fmla="*/ 19428 w 21600"/>
                  <a:gd name="connsiteY7" fmla="*/ 21600 h 21600"/>
                  <a:gd name="connsiteX8" fmla="*/ 17206 w 21600"/>
                  <a:gd name="connsiteY8" fmla="*/ 16200 h 21600"/>
                  <a:gd name="connsiteX9" fmla="*/ 18402 w 21600"/>
                  <a:gd name="connsiteY9" fmla="*/ 16043 h 21600"/>
                  <a:gd name="connsiteX10" fmla="*/ 9098 w 21600"/>
                  <a:gd name="connsiteY10" fmla="*/ 0 h 21600"/>
                  <a:gd name="connsiteX0" fmla="*/ 10329 w 21600"/>
                  <a:gd name="connsiteY0" fmla="*/ 198 h 21600"/>
                  <a:gd name="connsiteX1" fmla="*/ 1557 w 21600"/>
                  <a:gd name="connsiteY1" fmla="*/ 20845 h 21600"/>
                  <a:gd name="connsiteX2" fmla="*/ 0 w 21600"/>
                  <a:gd name="connsiteY2" fmla="*/ 21600 h 21600"/>
                  <a:gd name="connsiteX3" fmla="*/ 9098 w 21600"/>
                  <a:gd name="connsiteY3" fmla="*/ 0 h 21600"/>
                  <a:gd name="connsiteX4" fmla="*/ 11560 w 21600"/>
                  <a:gd name="connsiteY4" fmla="*/ 0 h 21600"/>
                  <a:gd name="connsiteX5" fmla="*/ 19840 w 21600"/>
                  <a:gd name="connsiteY5" fmla="*/ 15728 h 21600"/>
                  <a:gd name="connsiteX6" fmla="*/ 21600 w 21600"/>
                  <a:gd name="connsiteY6" fmla="*/ 16200 h 21600"/>
                  <a:gd name="connsiteX7" fmla="*/ 19428 w 21600"/>
                  <a:gd name="connsiteY7" fmla="*/ 21600 h 21600"/>
                  <a:gd name="connsiteX8" fmla="*/ 17206 w 21600"/>
                  <a:gd name="connsiteY8" fmla="*/ 16200 h 21600"/>
                  <a:gd name="connsiteX9" fmla="*/ 18402 w 21600"/>
                  <a:gd name="connsiteY9" fmla="*/ 16043 h 21600"/>
                  <a:gd name="connsiteX10" fmla="*/ 9098 w 21600"/>
                  <a:gd name="connsiteY10" fmla="*/ 0 h 21600"/>
                  <a:gd name="connsiteX0" fmla="*/ 10329 w 21071"/>
                  <a:gd name="connsiteY0" fmla="*/ 198 h 21600"/>
                  <a:gd name="connsiteX1" fmla="*/ 1557 w 21071"/>
                  <a:gd name="connsiteY1" fmla="*/ 20845 h 21600"/>
                  <a:gd name="connsiteX2" fmla="*/ 0 w 21071"/>
                  <a:gd name="connsiteY2" fmla="*/ 21600 h 21600"/>
                  <a:gd name="connsiteX3" fmla="*/ 9098 w 21071"/>
                  <a:gd name="connsiteY3" fmla="*/ 0 h 21600"/>
                  <a:gd name="connsiteX4" fmla="*/ 11560 w 21071"/>
                  <a:gd name="connsiteY4" fmla="*/ 0 h 21600"/>
                  <a:gd name="connsiteX5" fmla="*/ 19840 w 21071"/>
                  <a:gd name="connsiteY5" fmla="*/ 15728 h 21600"/>
                  <a:gd name="connsiteX6" fmla="*/ 21071 w 21071"/>
                  <a:gd name="connsiteY6" fmla="*/ 15571 h 21600"/>
                  <a:gd name="connsiteX7" fmla="*/ 19428 w 21071"/>
                  <a:gd name="connsiteY7" fmla="*/ 21600 h 21600"/>
                  <a:gd name="connsiteX8" fmla="*/ 17206 w 21071"/>
                  <a:gd name="connsiteY8" fmla="*/ 16200 h 21600"/>
                  <a:gd name="connsiteX9" fmla="*/ 18402 w 21071"/>
                  <a:gd name="connsiteY9" fmla="*/ 16043 h 21600"/>
                  <a:gd name="connsiteX10" fmla="*/ 9098 w 21071"/>
                  <a:gd name="connsiteY10"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71" h="21600">
                    <a:moveTo>
                      <a:pt x="10329" y="198"/>
                    </a:moveTo>
                    <a:cubicBezTo>
                      <a:pt x="5822" y="1659"/>
                      <a:pt x="1557" y="10045"/>
                      <a:pt x="1557" y="20845"/>
                    </a:cubicBezTo>
                    <a:cubicBezTo>
                      <a:pt x="737" y="20845"/>
                      <a:pt x="820" y="21600"/>
                      <a:pt x="0" y="21600"/>
                    </a:cubicBezTo>
                    <a:cubicBezTo>
                      <a:pt x="0" y="9671"/>
                      <a:pt x="4074" y="0"/>
                      <a:pt x="9098" y="0"/>
                    </a:cubicBezTo>
                    <a:lnTo>
                      <a:pt x="11560" y="0"/>
                    </a:lnTo>
                    <a:cubicBezTo>
                      <a:pt x="15709" y="0"/>
                      <a:pt x="18803" y="6191"/>
                      <a:pt x="19840" y="15728"/>
                    </a:cubicBezTo>
                    <a:lnTo>
                      <a:pt x="21071" y="15571"/>
                    </a:lnTo>
                    <a:lnTo>
                      <a:pt x="19428" y="21600"/>
                    </a:lnTo>
                    <a:lnTo>
                      <a:pt x="17206" y="16200"/>
                    </a:lnTo>
                    <a:lnTo>
                      <a:pt x="18402" y="16043"/>
                    </a:lnTo>
                    <a:cubicBezTo>
                      <a:pt x="17365" y="6506"/>
                      <a:pt x="13247" y="0"/>
                      <a:pt x="9098" y="0"/>
                    </a:cubicBezTo>
                  </a:path>
                </a:pathLst>
              </a:custGeom>
              <a:solidFill>
                <a:schemeClr val="bg1">
                  <a:lumMod val="85000"/>
                  <a:alpha val="70000"/>
                </a:schemeClr>
              </a:solidFill>
              <a:ln w="9525" cap="flat">
                <a:noFill/>
                <a:prstDash val="solid"/>
                <a:round/>
                <a:headEnd type="none" w="med" len="med"/>
                <a:tailEnd type="none" w="med" len="med"/>
              </a:ln>
              <a:extLst/>
            </p:spPr>
            <p:txBody>
              <a:bodyPr lIns="0" tIns="0" rIns="0" bIns="0"/>
              <a:lstStyle/>
              <a:p>
                <a:endParaRPr lang="en-US">
                  <a:solidFill>
                    <a:srgbClr val="000000"/>
                  </a:solidFill>
                  <a:latin typeface="Arial" panose="020B0604020202020204" pitchFamily="34" charset="0"/>
                  <a:ea typeface="ＭＳ Ｐゴシック" charset="-128"/>
                  <a:cs typeface="Arial" panose="020B0604020202020204" pitchFamily="34" charset="0"/>
                </a:endParaRPr>
              </a:p>
            </p:txBody>
          </p:sp>
        </p:grpSp>
        <p:grpSp>
          <p:nvGrpSpPr>
            <p:cNvPr id="6" name="Group 5"/>
            <p:cNvGrpSpPr/>
            <p:nvPr/>
          </p:nvGrpSpPr>
          <p:grpSpPr>
            <a:xfrm>
              <a:off x="6814665" y="2717520"/>
              <a:ext cx="2280205" cy="1287544"/>
              <a:chOff x="6660232" y="2717520"/>
              <a:chExt cx="2280205" cy="1287544"/>
            </a:xfrm>
          </p:grpSpPr>
          <p:sp>
            <p:nvSpPr>
              <p:cNvPr id="30" name="AutoShape 32"/>
              <p:cNvSpPr>
                <a:spLocks/>
              </p:cNvSpPr>
              <p:nvPr/>
            </p:nvSpPr>
            <p:spPr bwMode="auto">
              <a:xfrm>
                <a:off x="6790680" y="2717520"/>
                <a:ext cx="2096983" cy="1287544"/>
              </a:xfrm>
              <a:prstGeom prst="roundRect">
                <a:avLst>
                  <a:gd name="adj" fmla="val 16667"/>
                </a:avLst>
              </a:prstGeom>
              <a:solidFill>
                <a:srgbClr val="F6B064">
                  <a:alpha val="50000"/>
                </a:srgbClr>
              </a:solidFill>
              <a:ln w="9525" cap="flat">
                <a:solidFill>
                  <a:srgbClr val="FF9933"/>
                </a:solidFill>
                <a:prstDash val="solid"/>
                <a:round/>
                <a:headEnd type="none" w="med" len="med"/>
                <a:tailEnd type="none" w="med" len="med"/>
              </a:ln>
            </p:spPr>
            <p:txBody>
              <a:bodyPr lIns="0" tIns="0" rIns="0" bIns="0"/>
              <a:lstStyle/>
              <a:p>
                <a:endParaRPr lang="en-US">
                  <a:solidFill>
                    <a:srgbClr val="000000"/>
                  </a:solidFill>
                  <a:ea typeface="ＭＳ Ｐゴシック" charset="-128"/>
                </a:endParaRPr>
              </a:p>
            </p:txBody>
          </p:sp>
          <p:sp>
            <p:nvSpPr>
              <p:cNvPr id="33" name="Rectangle 41"/>
              <p:cNvSpPr>
                <a:spLocks/>
              </p:cNvSpPr>
              <p:nvPr/>
            </p:nvSpPr>
            <p:spPr bwMode="auto">
              <a:xfrm>
                <a:off x="6931142" y="3026668"/>
                <a:ext cx="593186"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rPr>
                  <a:t>T</a:t>
                </a: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esters</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93" name="Rectangle 95"/>
              <p:cNvSpPr>
                <a:spLocks/>
              </p:cNvSpPr>
              <p:nvPr/>
            </p:nvSpPr>
            <p:spPr bwMode="auto">
              <a:xfrm>
                <a:off x="7342643" y="2735585"/>
                <a:ext cx="1082584"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30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IVT Team</a:t>
                </a:r>
                <a:endParaRPr lang="en-US" sz="130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415" name="Rectangle 84"/>
              <p:cNvSpPr>
                <a:spLocks/>
              </p:cNvSpPr>
              <p:nvPr/>
            </p:nvSpPr>
            <p:spPr bwMode="auto">
              <a:xfrm>
                <a:off x="6660232" y="3538339"/>
                <a:ext cx="2280205"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Automation &amp; Regression</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416" name="Rectangle 85"/>
              <p:cNvSpPr>
                <a:spLocks/>
              </p:cNvSpPr>
              <p:nvPr/>
            </p:nvSpPr>
            <p:spPr bwMode="auto">
              <a:xfrm>
                <a:off x="7812360" y="3023617"/>
                <a:ext cx="958372"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Performance</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grpSp>
            <p:nvGrpSpPr>
              <p:cNvPr id="311" name="Group 310"/>
              <p:cNvGrpSpPr/>
              <p:nvPr/>
            </p:nvGrpSpPr>
            <p:grpSpPr>
              <a:xfrm>
                <a:off x="7068390" y="3216552"/>
                <a:ext cx="318688" cy="262771"/>
                <a:chOff x="7845216" y="1799231"/>
                <a:chExt cx="350557" cy="317953"/>
              </a:xfrm>
            </p:grpSpPr>
            <p:pic>
              <p:nvPicPr>
                <p:cNvPr id="344" name="Picture 343" descr="icon_people.png"/>
                <p:cNvPicPr>
                  <a:picLocks noChangeAspect="1"/>
                </p:cNvPicPr>
                <p:nvPr/>
              </p:nvPicPr>
              <p:blipFill>
                <a:blip r:embed="rId3" cstate="print"/>
                <a:stretch>
                  <a:fillRect/>
                </a:stretch>
              </p:blipFill>
              <p:spPr>
                <a:xfrm>
                  <a:off x="7845216" y="1799231"/>
                  <a:ext cx="286251" cy="286251"/>
                </a:xfrm>
                <a:prstGeom prst="rect">
                  <a:avLst/>
                </a:prstGeom>
              </p:spPr>
            </p:pic>
            <p:pic>
              <p:nvPicPr>
                <p:cNvPr id="378" name="Picture 377" descr="icon_people.png"/>
                <p:cNvPicPr>
                  <a:picLocks noChangeAspect="1"/>
                </p:cNvPicPr>
                <p:nvPr/>
              </p:nvPicPr>
              <p:blipFill>
                <a:blip r:embed="rId3" cstate="print"/>
                <a:stretch>
                  <a:fillRect/>
                </a:stretch>
              </p:blipFill>
              <p:spPr>
                <a:xfrm>
                  <a:off x="7909522" y="1830933"/>
                  <a:ext cx="286251" cy="286251"/>
                </a:xfrm>
                <a:prstGeom prst="rect">
                  <a:avLst/>
                </a:prstGeom>
              </p:spPr>
            </p:pic>
          </p:grpSp>
          <p:grpSp>
            <p:nvGrpSpPr>
              <p:cNvPr id="380" name="Group 379"/>
              <p:cNvGrpSpPr/>
              <p:nvPr/>
            </p:nvGrpSpPr>
            <p:grpSpPr>
              <a:xfrm>
                <a:off x="7686721" y="3753910"/>
                <a:ext cx="251277" cy="219259"/>
                <a:chOff x="3661487" y="5301208"/>
                <a:chExt cx="334449" cy="291834"/>
              </a:xfrm>
            </p:grpSpPr>
            <p:pic>
              <p:nvPicPr>
                <p:cNvPr id="381" name="Picture 2" descr="C:\Users\333940\AppData\Local\Microsoft\Windows\Temporary Internet Files\Content.IE5\BRD0D3FD\1344846396_User[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6554" y="5301208"/>
                  <a:ext cx="249382" cy="249382"/>
                </a:xfrm>
                <a:prstGeom prst="rect">
                  <a:avLst/>
                </a:prstGeom>
                <a:noFill/>
                <a:extLst>
                  <a:ext uri="{909E8E84-426E-40DD-AFC4-6F175D3DCCD1}">
                    <a14:hiddenFill xmlns:a14="http://schemas.microsoft.com/office/drawing/2010/main">
                      <a:solidFill>
                        <a:srgbClr val="FFFFFF"/>
                      </a:solidFill>
                    </a14:hiddenFill>
                  </a:ext>
                </a:extLst>
              </p:spPr>
            </p:pic>
            <p:pic>
              <p:nvPicPr>
                <p:cNvPr id="382" name="Picture 2" descr="C:\Users\333940\AppData\Local\Microsoft\Windows\Temporary Internet Files\Content.IE5\BRD0D3FD\1344846396_User[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61487" y="5343660"/>
                  <a:ext cx="249382" cy="2493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3" name="Group 382"/>
              <p:cNvGrpSpPr/>
              <p:nvPr/>
            </p:nvGrpSpPr>
            <p:grpSpPr>
              <a:xfrm>
                <a:off x="8209468" y="3264017"/>
                <a:ext cx="178956" cy="204543"/>
                <a:chOff x="2483768" y="5285453"/>
                <a:chExt cx="288211" cy="362361"/>
              </a:xfrm>
            </p:grpSpPr>
            <p:pic>
              <p:nvPicPr>
                <p:cNvPr id="384" name="Picture 2"/>
                <p:cNvPicPr>
                  <a:picLocks noChangeAspect="1" noChangeArrowheads="1"/>
                </p:cNvPicPr>
                <p:nvPr/>
              </p:nvPicPr>
              <p:blipFill>
                <a:blip r:embed="rId5" cstate="print"/>
                <a:stretch>
                  <a:fillRect/>
                </a:stretch>
              </p:blipFill>
              <p:spPr bwMode="auto">
                <a:xfrm>
                  <a:off x="2483768" y="5285453"/>
                  <a:ext cx="201167" cy="277804"/>
                </a:xfrm>
                <a:prstGeom prst="rect">
                  <a:avLst/>
                </a:prstGeom>
                <a:noFill/>
                <a:ln w="9525">
                  <a:noFill/>
                  <a:miter lim="800000"/>
                  <a:headEnd/>
                  <a:tailEnd/>
                </a:ln>
                <a:effectLst/>
              </p:spPr>
            </p:pic>
            <p:pic>
              <p:nvPicPr>
                <p:cNvPr id="385" name="Picture 2"/>
                <p:cNvPicPr>
                  <a:picLocks noChangeAspect="1" noChangeArrowheads="1"/>
                </p:cNvPicPr>
                <p:nvPr/>
              </p:nvPicPr>
              <p:blipFill>
                <a:blip r:embed="rId5" cstate="print"/>
                <a:stretch>
                  <a:fillRect/>
                </a:stretch>
              </p:blipFill>
              <p:spPr bwMode="auto">
                <a:xfrm>
                  <a:off x="2570812" y="5370010"/>
                  <a:ext cx="201167" cy="277804"/>
                </a:xfrm>
                <a:prstGeom prst="rect">
                  <a:avLst/>
                </a:prstGeom>
                <a:noFill/>
                <a:ln w="9525">
                  <a:noFill/>
                  <a:miter lim="800000"/>
                  <a:headEnd/>
                  <a:tailEnd/>
                </a:ln>
                <a:effectLst/>
              </p:spPr>
            </p:pic>
          </p:grpSp>
        </p:grpSp>
        <p:grpSp>
          <p:nvGrpSpPr>
            <p:cNvPr id="3" name="Group 2"/>
            <p:cNvGrpSpPr/>
            <p:nvPr/>
          </p:nvGrpSpPr>
          <p:grpSpPr>
            <a:xfrm>
              <a:off x="4745181" y="692696"/>
              <a:ext cx="2092302" cy="1251421"/>
              <a:chOff x="4086692" y="764703"/>
              <a:chExt cx="2092302" cy="1251421"/>
            </a:xfrm>
          </p:grpSpPr>
          <p:sp>
            <p:nvSpPr>
              <p:cNvPr id="244" name="AutoShape 31"/>
              <p:cNvSpPr>
                <a:spLocks/>
              </p:cNvSpPr>
              <p:nvPr/>
            </p:nvSpPr>
            <p:spPr bwMode="auto">
              <a:xfrm>
                <a:off x="4086692" y="764703"/>
                <a:ext cx="2092302" cy="1251421"/>
              </a:xfrm>
              <a:prstGeom prst="roundRect">
                <a:avLst>
                  <a:gd name="adj" fmla="val 16667"/>
                </a:avLst>
              </a:prstGeom>
              <a:solidFill>
                <a:srgbClr val="A7D971">
                  <a:alpha val="70000"/>
                </a:srgbClr>
              </a:solidFill>
              <a:ln w="9525" cap="flat">
                <a:solidFill>
                  <a:srgbClr val="6DB23F"/>
                </a:solidFill>
                <a:prstDash val="solid"/>
                <a:round/>
                <a:headEnd type="none" w="med" len="med"/>
                <a:tailEnd type="none" w="med" len="med"/>
              </a:ln>
            </p:spPr>
            <p:txBody>
              <a:bodyPr lIns="0" tIns="0" rIns="0" bIns="0"/>
              <a:lstStyle/>
              <a:p>
                <a:endParaRPr lang="en-US">
                  <a:solidFill>
                    <a:srgbClr val="000000"/>
                  </a:solidFill>
                  <a:ea typeface="ＭＳ Ｐゴシック" charset="-128"/>
                </a:endParaRPr>
              </a:p>
            </p:txBody>
          </p:sp>
          <p:sp>
            <p:nvSpPr>
              <p:cNvPr id="248" name="Rectangle 83"/>
              <p:cNvSpPr>
                <a:spLocks/>
              </p:cNvSpPr>
              <p:nvPr/>
            </p:nvSpPr>
            <p:spPr bwMode="auto">
              <a:xfrm>
                <a:off x="4379573" y="1124744"/>
                <a:ext cx="480459"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ATF</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249" name="Rectangle 84"/>
              <p:cNvSpPr>
                <a:spLocks/>
              </p:cNvSpPr>
              <p:nvPr/>
            </p:nvSpPr>
            <p:spPr bwMode="auto">
              <a:xfrm>
                <a:off x="4269946" y="1576983"/>
                <a:ext cx="80611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rPr>
                  <a:t>D</a:t>
                </a: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evelopers</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250" name="Rectangle 85"/>
              <p:cNvSpPr>
                <a:spLocks/>
              </p:cNvSpPr>
              <p:nvPr/>
            </p:nvSpPr>
            <p:spPr bwMode="auto">
              <a:xfrm>
                <a:off x="5292080" y="1586508"/>
                <a:ext cx="595074"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Testers</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251" name="Rectangle 94"/>
              <p:cNvSpPr>
                <a:spLocks/>
              </p:cNvSpPr>
              <p:nvPr/>
            </p:nvSpPr>
            <p:spPr bwMode="auto">
              <a:xfrm>
                <a:off x="4327845" y="764704"/>
                <a:ext cx="160999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300" dirty="0">
                    <a:solidFill>
                      <a:srgbClr val="000000"/>
                    </a:solidFill>
                    <a:latin typeface="Arial" panose="020B0604020202020204" pitchFamily="34" charset="0"/>
                    <a:ea typeface="ＭＳ Ｐゴシック" charset="0"/>
                    <a:cs typeface="Arial" panose="020B0604020202020204" pitchFamily="34" charset="0"/>
                    <a:sym typeface="Arial Bold" charset="0"/>
                  </a:rPr>
                  <a:t>Delivery </a:t>
                </a:r>
                <a:r>
                  <a:rPr lang="en-US" sz="130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Team</a:t>
                </a:r>
                <a:endParaRPr lang="en-US" sz="130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253" name="Rectangle 110"/>
              <p:cNvSpPr>
                <a:spLocks/>
              </p:cNvSpPr>
              <p:nvPr/>
            </p:nvSpPr>
            <p:spPr bwMode="auto">
              <a:xfrm>
                <a:off x="5083244" y="1124744"/>
                <a:ext cx="1072932" cy="19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PO Proxy</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grpSp>
            <p:nvGrpSpPr>
              <p:cNvPr id="386" name="Group 385"/>
              <p:cNvGrpSpPr/>
              <p:nvPr/>
            </p:nvGrpSpPr>
            <p:grpSpPr>
              <a:xfrm>
                <a:off x="4525536" y="1331795"/>
                <a:ext cx="178956" cy="224997"/>
                <a:chOff x="2483768" y="5285453"/>
                <a:chExt cx="288211" cy="362361"/>
              </a:xfrm>
            </p:grpSpPr>
            <p:pic>
              <p:nvPicPr>
                <p:cNvPr id="387" name="Picture 2"/>
                <p:cNvPicPr>
                  <a:picLocks noChangeAspect="1" noChangeArrowheads="1"/>
                </p:cNvPicPr>
                <p:nvPr/>
              </p:nvPicPr>
              <p:blipFill>
                <a:blip r:embed="rId5" cstate="print"/>
                <a:stretch>
                  <a:fillRect/>
                </a:stretch>
              </p:blipFill>
              <p:spPr bwMode="auto">
                <a:xfrm>
                  <a:off x="2483768" y="5285453"/>
                  <a:ext cx="201167" cy="277804"/>
                </a:xfrm>
                <a:prstGeom prst="rect">
                  <a:avLst/>
                </a:prstGeom>
                <a:noFill/>
                <a:ln w="9525">
                  <a:noFill/>
                  <a:miter lim="800000"/>
                  <a:headEnd/>
                  <a:tailEnd/>
                </a:ln>
                <a:effectLst/>
              </p:spPr>
            </p:pic>
            <p:pic>
              <p:nvPicPr>
                <p:cNvPr id="388" name="Picture 2"/>
                <p:cNvPicPr>
                  <a:picLocks noChangeAspect="1" noChangeArrowheads="1"/>
                </p:cNvPicPr>
                <p:nvPr/>
              </p:nvPicPr>
              <p:blipFill>
                <a:blip r:embed="rId5" cstate="print"/>
                <a:stretch>
                  <a:fillRect/>
                </a:stretch>
              </p:blipFill>
              <p:spPr bwMode="auto">
                <a:xfrm>
                  <a:off x="2570812" y="5370010"/>
                  <a:ext cx="201167" cy="277804"/>
                </a:xfrm>
                <a:prstGeom prst="rect">
                  <a:avLst/>
                </a:prstGeom>
                <a:noFill/>
                <a:ln w="9525">
                  <a:noFill/>
                  <a:miter lim="800000"/>
                  <a:headEnd/>
                  <a:tailEnd/>
                </a:ln>
                <a:effectLst/>
              </p:spPr>
            </p:pic>
          </p:grpSp>
          <p:grpSp>
            <p:nvGrpSpPr>
              <p:cNvPr id="389" name="Group 388"/>
              <p:cNvGrpSpPr/>
              <p:nvPr/>
            </p:nvGrpSpPr>
            <p:grpSpPr>
              <a:xfrm>
                <a:off x="4523352" y="1773587"/>
                <a:ext cx="228434" cy="199326"/>
                <a:chOff x="3661487" y="5301208"/>
                <a:chExt cx="334449" cy="291834"/>
              </a:xfrm>
            </p:grpSpPr>
            <p:pic>
              <p:nvPicPr>
                <p:cNvPr id="390" name="Picture 2" descr="C:\Users\333940\AppData\Local\Microsoft\Windows\Temporary Internet Files\Content.IE5\BRD0D3FD\1344846396_User[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6554" y="5301208"/>
                  <a:ext cx="249382" cy="249382"/>
                </a:xfrm>
                <a:prstGeom prst="rect">
                  <a:avLst/>
                </a:prstGeom>
                <a:noFill/>
                <a:extLst>
                  <a:ext uri="{909E8E84-426E-40DD-AFC4-6F175D3DCCD1}">
                    <a14:hiddenFill xmlns:a14="http://schemas.microsoft.com/office/drawing/2010/main">
                      <a:solidFill>
                        <a:srgbClr val="FFFFFF"/>
                      </a:solidFill>
                    </a14:hiddenFill>
                  </a:ext>
                </a:extLst>
              </p:spPr>
            </p:pic>
            <p:pic>
              <p:nvPicPr>
                <p:cNvPr id="391" name="Picture 2" descr="C:\Users\333940\AppData\Local\Microsoft\Windows\Temporary Internet Files\Content.IE5\BRD0D3FD\1344846396_User[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61487" y="5343660"/>
                  <a:ext cx="249382" cy="2493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2" name="Group 391"/>
              <p:cNvGrpSpPr/>
              <p:nvPr/>
            </p:nvGrpSpPr>
            <p:grpSpPr>
              <a:xfrm>
                <a:off x="5488020" y="1753808"/>
                <a:ext cx="263378" cy="238883"/>
                <a:chOff x="7845216" y="1799231"/>
                <a:chExt cx="350557" cy="317953"/>
              </a:xfrm>
            </p:grpSpPr>
            <p:pic>
              <p:nvPicPr>
                <p:cNvPr id="393" name="Picture 392" descr="icon_people.png"/>
                <p:cNvPicPr>
                  <a:picLocks noChangeAspect="1"/>
                </p:cNvPicPr>
                <p:nvPr/>
              </p:nvPicPr>
              <p:blipFill>
                <a:blip r:embed="rId3" cstate="print"/>
                <a:stretch>
                  <a:fillRect/>
                </a:stretch>
              </p:blipFill>
              <p:spPr>
                <a:xfrm>
                  <a:off x="7845216" y="1799231"/>
                  <a:ext cx="286251" cy="286251"/>
                </a:xfrm>
                <a:prstGeom prst="rect">
                  <a:avLst/>
                </a:prstGeom>
              </p:spPr>
            </p:pic>
            <p:pic>
              <p:nvPicPr>
                <p:cNvPr id="394" name="Picture 393" descr="icon_people.png"/>
                <p:cNvPicPr>
                  <a:picLocks noChangeAspect="1"/>
                </p:cNvPicPr>
                <p:nvPr/>
              </p:nvPicPr>
              <p:blipFill>
                <a:blip r:embed="rId3" cstate="print"/>
                <a:stretch>
                  <a:fillRect/>
                </a:stretch>
              </p:blipFill>
              <p:spPr>
                <a:xfrm>
                  <a:off x="7909522" y="1830933"/>
                  <a:ext cx="286251" cy="286251"/>
                </a:xfrm>
                <a:prstGeom prst="rect">
                  <a:avLst/>
                </a:prstGeom>
              </p:spPr>
            </p:pic>
          </p:grpSp>
          <p:pic>
            <p:nvPicPr>
              <p:cNvPr id="417" name="Picture 2"/>
              <p:cNvPicPr>
                <a:picLocks noChangeAspect="1" noChangeArrowheads="1"/>
              </p:cNvPicPr>
              <p:nvPr/>
            </p:nvPicPr>
            <p:blipFill>
              <a:blip r:embed="rId5" cstate="print"/>
              <a:stretch>
                <a:fillRect/>
              </a:stretch>
            </p:blipFill>
            <p:spPr bwMode="auto">
              <a:xfrm>
                <a:off x="5527162" y="1340768"/>
                <a:ext cx="124909" cy="172495"/>
              </a:xfrm>
              <a:prstGeom prst="rect">
                <a:avLst/>
              </a:prstGeom>
              <a:noFill/>
              <a:ln w="9525">
                <a:noFill/>
                <a:miter lim="800000"/>
                <a:headEnd/>
                <a:tailEnd/>
              </a:ln>
              <a:effectLst/>
            </p:spPr>
          </p:pic>
        </p:grpSp>
        <p:grpSp>
          <p:nvGrpSpPr>
            <p:cNvPr id="418" name="Group 417"/>
            <p:cNvGrpSpPr/>
            <p:nvPr/>
          </p:nvGrpSpPr>
          <p:grpSpPr>
            <a:xfrm>
              <a:off x="4745181" y="1988841"/>
              <a:ext cx="2092302" cy="1251421"/>
              <a:chOff x="4086692" y="764703"/>
              <a:chExt cx="2092302" cy="1251421"/>
            </a:xfrm>
          </p:grpSpPr>
          <p:sp>
            <p:nvSpPr>
              <p:cNvPr id="419" name="AutoShape 31"/>
              <p:cNvSpPr>
                <a:spLocks/>
              </p:cNvSpPr>
              <p:nvPr/>
            </p:nvSpPr>
            <p:spPr bwMode="auto">
              <a:xfrm>
                <a:off x="4086692" y="764703"/>
                <a:ext cx="2092302" cy="1251421"/>
              </a:xfrm>
              <a:prstGeom prst="roundRect">
                <a:avLst>
                  <a:gd name="adj" fmla="val 16667"/>
                </a:avLst>
              </a:prstGeom>
              <a:solidFill>
                <a:srgbClr val="A7D971">
                  <a:alpha val="70000"/>
                </a:srgbClr>
              </a:solidFill>
              <a:ln w="9525" cap="flat">
                <a:solidFill>
                  <a:srgbClr val="6DB23F"/>
                </a:solidFill>
                <a:prstDash val="solid"/>
                <a:round/>
                <a:headEnd type="none" w="med" len="med"/>
                <a:tailEnd type="none" w="med" len="med"/>
              </a:ln>
            </p:spPr>
            <p:txBody>
              <a:bodyPr lIns="0" tIns="0" rIns="0" bIns="0"/>
              <a:lstStyle/>
              <a:p>
                <a:endParaRPr lang="en-US">
                  <a:solidFill>
                    <a:srgbClr val="000000"/>
                  </a:solidFill>
                  <a:ea typeface="ＭＳ Ｐゴシック" charset="-128"/>
                </a:endParaRPr>
              </a:p>
            </p:txBody>
          </p:sp>
          <p:sp>
            <p:nvSpPr>
              <p:cNvPr id="420" name="Rectangle 83"/>
              <p:cNvSpPr>
                <a:spLocks/>
              </p:cNvSpPr>
              <p:nvPr/>
            </p:nvSpPr>
            <p:spPr bwMode="auto">
              <a:xfrm>
                <a:off x="4379573" y="1124744"/>
                <a:ext cx="480459"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ATF</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421" name="Rectangle 84"/>
              <p:cNvSpPr>
                <a:spLocks/>
              </p:cNvSpPr>
              <p:nvPr/>
            </p:nvSpPr>
            <p:spPr bwMode="auto">
              <a:xfrm>
                <a:off x="4269946" y="1576983"/>
                <a:ext cx="80611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rPr>
                  <a:t>D</a:t>
                </a: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evelopers</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422" name="Rectangle 85"/>
              <p:cNvSpPr>
                <a:spLocks/>
              </p:cNvSpPr>
              <p:nvPr/>
            </p:nvSpPr>
            <p:spPr bwMode="auto">
              <a:xfrm>
                <a:off x="5292080" y="1586508"/>
                <a:ext cx="595074"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Testers</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423" name="Rectangle 94"/>
              <p:cNvSpPr>
                <a:spLocks/>
              </p:cNvSpPr>
              <p:nvPr/>
            </p:nvSpPr>
            <p:spPr bwMode="auto">
              <a:xfrm>
                <a:off x="4327845" y="764704"/>
                <a:ext cx="160999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300" dirty="0">
                    <a:solidFill>
                      <a:srgbClr val="000000"/>
                    </a:solidFill>
                    <a:latin typeface="Arial" panose="020B0604020202020204" pitchFamily="34" charset="0"/>
                    <a:ea typeface="ＭＳ Ｐゴシック" charset="0"/>
                    <a:cs typeface="Arial" panose="020B0604020202020204" pitchFamily="34" charset="0"/>
                    <a:sym typeface="Arial Bold" charset="0"/>
                  </a:rPr>
                  <a:t>Delivery </a:t>
                </a:r>
                <a:r>
                  <a:rPr lang="en-US" sz="130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Team</a:t>
                </a:r>
                <a:endParaRPr lang="en-US" sz="130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424" name="Rectangle 110"/>
              <p:cNvSpPr>
                <a:spLocks/>
              </p:cNvSpPr>
              <p:nvPr/>
            </p:nvSpPr>
            <p:spPr bwMode="auto">
              <a:xfrm>
                <a:off x="5083244" y="1124744"/>
                <a:ext cx="1072932" cy="19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PO Proxy</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grpSp>
            <p:nvGrpSpPr>
              <p:cNvPr id="425" name="Group 424"/>
              <p:cNvGrpSpPr/>
              <p:nvPr/>
            </p:nvGrpSpPr>
            <p:grpSpPr>
              <a:xfrm>
                <a:off x="4525536" y="1331795"/>
                <a:ext cx="178956" cy="224997"/>
                <a:chOff x="2483768" y="5285453"/>
                <a:chExt cx="288211" cy="362361"/>
              </a:xfrm>
            </p:grpSpPr>
            <p:pic>
              <p:nvPicPr>
                <p:cNvPr id="433" name="Picture 2"/>
                <p:cNvPicPr>
                  <a:picLocks noChangeAspect="1" noChangeArrowheads="1"/>
                </p:cNvPicPr>
                <p:nvPr/>
              </p:nvPicPr>
              <p:blipFill>
                <a:blip r:embed="rId5" cstate="print"/>
                <a:stretch>
                  <a:fillRect/>
                </a:stretch>
              </p:blipFill>
              <p:spPr bwMode="auto">
                <a:xfrm>
                  <a:off x="2483768" y="5285453"/>
                  <a:ext cx="201167" cy="277804"/>
                </a:xfrm>
                <a:prstGeom prst="rect">
                  <a:avLst/>
                </a:prstGeom>
                <a:noFill/>
                <a:ln w="9525">
                  <a:noFill/>
                  <a:miter lim="800000"/>
                  <a:headEnd/>
                  <a:tailEnd/>
                </a:ln>
                <a:effectLst/>
              </p:spPr>
            </p:pic>
            <p:pic>
              <p:nvPicPr>
                <p:cNvPr id="434" name="Picture 2"/>
                <p:cNvPicPr>
                  <a:picLocks noChangeAspect="1" noChangeArrowheads="1"/>
                </p:cNvPicPr>
                <p:nvPr/>
              </p:nvPicPr>
              <p:blipFill>
                <a:blip r:embed="rId5" cstate="print"/>
                <a:stretch>
                  <a:fillRect/>
                </a:stretch>
              </p:blipFill>
              <p:spPr bwMode="auto">
                <a:xfrm>
                  <a:off x="2570812" y="5370010"/>
                  <a:ext cx="201167" cy="277804"/>
                </a:xfrm>
                <a:prstGeom prst="rect">
                  <a:avLst/>
                </a:prstGeom>
                <a:noFill/>
                <a:ln w="9525">
                  <a:noFill/>
                  <a:miter lim="800000"/>
                  <a:headEnd/>
                  <a:tailEnd/>
                </a:ln>
                <a:effectLst/>
              </p:spPr>
            </p:pic>
          </p:grpSp>
          <p:grpSp>
            <p:nvGrpSpPr>
              <p:cNvPr id="426" name="Group 425"/>
              <p:cNvGrpSpPr/>
              <p:nvPr/>
            </p:nvGrpSpPr>
            <p:grpSpPr>
              <a:xfrm>
                <a:off x="4523352" y="1773587"/>
                <a:ext cx="228434" cy="199326"/>
                <a:chOff x="3661487" y="5301208"/>
                <a:chExt cx="334449" cy="291834"/>
              </a:xfrm>
            </p:grpSpPr>
            <p:pic>
              <p:nvPicPr>
                <p:cNvPr id="431" name="Picture 2" descr="C:\Users\333940\AppData\Local\Microsoft\Windows\Temporary Internet Files\Content.IE5\BRD0D3FD\1344846396_User[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6554" y="5301208"/>
                  <a:ext cx="249382" cy="249382"/>
                </a:xfrm>
                <a:prstGeom prst="rect">
                  <a:avLst/>
                </a:prstGeom>
                <a:noFill/>
                <a:extLst>
                  <a:ext uri="{909E8E84-426E-40DD-AFC4-6F175D3DCCD1}">
                    <a14:hiddenFill xmlns:a14="http://schemas.microsoft.com/office/drawing/2010/main">
                      <a:solidFill>
                        <a:srgbClr val="FFFFFF"/>
                      </a:solidFill>
                    </a14:hiddenFill>
                  </a:ext>
                </a:extLst>
              </p:spPr>
            </p:pic>
            <p:pic>
              <p:nvPicPr>
                <p:cNvPr id="432" name="Picture 2" descr="C:\Users\333940\AppData\Local\Microsoft\Windows\Temporary Internet Files\Content.IE5\BRD0D3FD\1344846396_User[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61487" y="5343660"/>
                  <a:ext cx="249382" cy="2493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7" name="Group 426"/>
              <p:cNvGrpSpPr/>
              <p:nvPr/>
            </p:nvGrpSpPr>
            <p:grpSpPr>
              <a:xfrm>
                <a:off x="5488020" y="1753808"/>
                <a:ext cx="263378" cy="238883"/>
                <a:chOff x="7845216" y="1799231"/>
                <a:chExt cx="350557" cy="317953"/>
              </a:xfrm>
            </p:grpSpPr>
            <p:pic>
              <p:nvPicPr>
                <p:cNvPr id="429" name="Picture 428" descr="icon_people.png"/>
                <p:cNvPicPr>
                  <a:picLocks noChangeAspect="1"/>
                </p:cNvPicPr>
                <p:nvPr/>
              </p:nvPicPr>
              <p:blipFill>
                <a:blip r:embed="rId3" cstate="print"/>
                <a:stretch>
                  <a:fillRect/>
                </a:stretch>
              </p:blipFill>
              <p:spPr>
                <a:xfrm>
                  <a:off x="7845216" y="1799231"/>
                  <a:ext cx="286251" cy="286251"/>
                </a:xfrm>
                <a:prstGeom prst="rect">
                  <a:avLst/>
                </a:prstGeom>
              </p:spPr>
            </p:pic>
            <p:pic>
              <p:nvPicPr>
                <p:cNvPr id="430" name="Picture 429" descr="icon_people.png"/>
                <p:cNvPicPr>
                  <a:picLocks noChangeAspect="1"/>
                </p:cNvPicPr>
                <p:nvPr/>
              </p:nvPicPr>
              <p:blipFill>
                <a:blip r:embed="rId3" cstate="print"/>
                <a:stretch>
                  <a:fillRect/>
                </a:stretch>
              </p:blipFill>
              <p:spPr>
                <a:xfrm>
                  <a:off x="7909522" y="1830933"/>
                  <a:ext cx="286251" cy="286251"/>
                </a:xfrm>
                <a:prstGeom prst="rect">
                  <a:avLst/>
                </a:prstGeom>
              </p:spPr>
            </p:pic>
          </p:grpSp>
          <p:pic>
            <p:nvPicPr>
              <p:cNvPr id="428" name="Picture 2"/>
              <p:cNvPicPr>
                <a:picLocks noChangeAspect="1" noChangeArrowheads="1"/>
              </p:cNvPicPr>
              <p:nvPr/>
            </p:nvPicPr>
            <p:blipFill>
              <a:blip r:embed="rId5" cstate="print"/>
              <a:stretch>
                <a:fillRect/>
              </a:stretch>
            </p:blipFill>
            <p:spPr bwMode="auto">
              <a:xfrm>
                <a:off x="5527162" y="1340768"/>
                <a:ext cx="124909" cy="172495"/>
              </a:xfrm>
              <a:prstGeom prst="rect">
                <a:avLst/>
              </a:prstGeom>
              <a:noFill/>
              <a:ln w="9525">
                <a:noFill/>
                <a:miter lim="800000"/>
                <a:headEnd/>
                <a:tailEnd/>
              </a:ln>
              <a:effectLst/>
            </p:spPr>
          </p:pic>
        </p:grpSp>
        <p:grpSp>
          <p:nvGrpSpPr>
            <p:cNvPr id="435" name="Group 434"/>
            <p:cNvGrpSpPr/>
            <p:nvPr/>
          </p:nvGrpSpPr>
          <p:grpSpPr>
            <a:xfrm>
              <a:off x="4750769" y="3429001"/>
              <a:ext cx="2092302" cy="1251421"/>
              <a:chOff x="4086692" y="764703"/>
              <a:chExt cx="2092302" cy="1251421"/>
            </a:xfrm>
          </p:grpSpPr>
          <p:sp>
            <p:nvSpPr>
              <p:cNvPr id="436" name="AutoShape 31"/>
              <p:cNvSpPr>
                <a:spLocks/>
              </p:cNvSpPr>
              <p:nvPr/>
            </p:nvSpPr>
            <p:spPr bwMode="auto">
              <a:xfrm>
                <a:off x="4086692" y="764703"/>
                <a:ext cx="2092302" cy="1251421"/>
              </a:xfrm>
              <a:prstGeom prst="roundRect">
                <a:avLst>
                  <a:gd name="adj" fmla="val 16667"/>
                </a:avLst>
              </a:prstGeom>
              <a:solidFill>
                <a:srgbClr val="A7D971">
                  <a:alpha val="70000"/>
                </a:srgbClr>
              </a:solidFill>
              <a:ln w="9525" cap="flat">
                <a:solidFill>
                  <a:srgbClr val="6DB23F"/>
                </a:solidFill>
                <a:prstDash val="solid"/>
                <a:round/>
                <a:headEnd type="none" w="med" len="med"/>
                <a:tailEnd type="none" w="med" len="med"/>
              </a:ln>
            </p:spPr>
            <p:txBody>
              <a:bodyPr lIns="0" tIns="0" rIns="0" bIns="0"/>
              <a:lstStyle/>
              <a:p>
                <a:endParaRPr lang="en-US">
                  <a:solidFill>
                    <a:srgbClr val="000000"/>
                  </a:solidFill>
                  <a:ea typeface="ＭＳ Ｐゴシック" charset="-128"/>
                </a:endParaRPr>
              </a:p>
            </p:txBody>
          </p:sp>
          <p:sp>
            <p:nvSpPr>
              <p:cNvPr id="456" name="Rectangle 83"/>
              <p:cNvSpPr>
                <a:spLocks/>
              </p:cNvSpPr>
              <p:nvPr/>
            </p:nvSpPr>
            <p:spPr bwMode="auto">
              <a:xfrm>
                <a:off x="4379573" y="1124744"/>
                <a:ext cx="480459"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ATF</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457" name="Rectangle 84"/>
              <p:cNvSpPr>
                <a:spLocks/>
              </p:cNvSpPr>
              <p:nvPr/>
            </p:nvSpPr>
            <p:spPr bwMode="auto">
              <a:xfrm>
                <a:off x="4269946" y="1576983"/>
                <a:ext cx="80611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rPr>
                  <a:t>D</a:t>
                </a: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evelopers</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458" name="Rectangle 85"/>
              <p:cNvSpPr>
                <a:spLocks/>
              </p:cNvSpPr>
              <p:nvPr/>
            </p:nvSpPr>
            <p:spPr bwMode="auto">
              <a:xfrm>
                <a:off x="5292080" y="1586508"/>
                <a:ext cx="595074"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Testers</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459" name="Rectangle 94"/>
              <p:cNvSpPr>
                <a:spLocks/>
              </p:cNvSpPr>
              <p:nvPr/>
            </p:nvSpPr>
            <p:spPr bwMode="auto">
              <a:xfrm>
                <a:off x="4327845" y="764704"/>
                <a:ext cx="160999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300" dirty="0">
                    <a:solidFill>
                      <a:srgbClr val="000000"/>
                    </a:solidFill>
                    <a:latin typeface="Arial" panose="020B0604020202020204" pitchFamily="34" charset="0"/>
                    <a:ea typeface="ＭＳ Ｐゴシック" charset="0"/>
                    <a:cs typeface="Arial" panose="020B0604020202020204" pitchFamily="34" charset="0"/>
                    <a:sym typeface="Arial Bold" charset="0"/>
                  </a:rPr>
                  <a:t>Delivery </a:t>
                </a:r>
                <a:r>
                  <a:rPr lang="en-US" sz="130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Team</a:t>
                </a:r>
                <a:endParaRPr lang="en-US" sz="130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461" name="Rectangle 110"/>
              <p:cNvSpPr>
                <a:spLocks/>
              </p:cNvSpPr>
              <p:nvPr/>
            </p:nvSpPr>
            <p:spPr bwMode="auto">
              <a:xfrm>
                <a:off x="5083244" y="1124744"/>
                <a:ext cx="1072932" cy="19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PO Proxy</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grpSp>
            <p:nvGrpSpPr>
              <p:cNvPr id="462" name="Group 461"/>
              <p:cNvGrpSpPr/>
              <p:nvPr/>
            </p:nvGrpSpPr>
            <p:grpSpPr>
              <a:xfrm>
                <a:off x="4525536" y="1331795"/>
                <a:ext cx="178956" cy="224997"/>
                <a:chOff x="2483768" y="5285453"/>
                <a:chExt cx="288211" cy="362361"/>
              </a:xfrm>
            </p:grpSpPr>
            <p:pic>
              <p:nvPicPr>
                <p:cNvPr id="471" name="Picture 2"/>
                <p:cNvPicPr>
                  <a:picLocks noChangeAspect="1" noChangeArrowheads="1"/>
                </p:cNvPicPr>
                <p:nvPr/>
              </p:nvPicPr>
              <p:blipFill>
                <a:blip r:embed="rId5" cstate="print"/>
                <a:stretch>
                  <a:fillRect/>
                </a:stretch>
              </p:blipFill>
              <p:spPr bwMode="auto">
                <a:xfrm>
                  <a:off x="2483768" y="5285453"/>
                  <a:ext cx="201167" cy="277804"/>
                </a:xfrm>
                <a:prstGeom prst="rect">
                  <a:avLst/>
                </a:prstGeom>
                <a:noFill/>
                <a:ln w="9525">
                  <a:noFill/>
                  <a:miter lim="800000"/>
                  <a:headEnd/>
                  <a:tailEnd/>
                </a:ln>
                <a:effectLst/>
              </p:spPr>
            </p:pic>
            <p:pic>
              <p:nvPicPr>
                <p:cNvPr id="472" name="Picture 2"/>
                <p:cNvPicPr>
                  <a:picLocks noChangeAspect="1" noChangeArrowheads="1"/>
                </p:cNvPicPr>
                <p:nvPr/>
              </p:nvPicPr>
              <p:blipFill>
                <a:blip r:embed="rId5" cstate="print"/>
                <a:stretch>
                  <a:fillRect/>
                </a:stretch>
              </p:blipFill>
              <p:spPr bwMode="auto">
                <a:xfrm>
                  <a:off x="2570812" y="5370010"/>
                  <a:ext cx="201167" cy="277804"/>
                </a:xfrm>
                <a:prstGeom prst="rect">
                  <a:avLst/>
                </a:prstGeom>
                <a:noFill/>
                <a:ln w="9525">
                  <a:noFill/>
                  <a:miter lim="800000"/>
                  <a:headEnd/>
                  <a:tailEnd/>
                </a:ln>
                <a:effectLst/>
              </p:spPr>
            </p:pic>
          </p:grpSp>
          <p:grpSp>
            <p:nvGrpSpPr>
              <p:cNvPr id="464" name="Group 463"/>
              <p:cNvGrpSpPr/>
              <p:nvPr/>
            </p:nvGrpSpPr>
            <p:grpSpPr>
              <a:xfrm>
                <a:off x="4523352" y="1773587"/>
                <a:ext cx="228434" cy="199326"/>
                <a:chOff x="3661487" y="5301208"/>
                <a:chExt cx="334449" cy="291834"/>
              </a:xfrm>
            </p:grpSpPr>
            <p:pic>
              <p:nvPicPr>
                <p:cNvPr id="469" name="Picture 2" descr="C:\Users\333940\AppData\Local\Microsoft\Windows\Temporary Internet Files\Content.IE5\BRD0D3FD\1344846396_User[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6554" y="5301208"/>
                  <a:ext cx="249382" cy="249382"/>
                </a:xfrm>
                <a:prstGeom prst="rect">
                  <a:avLst/>
                </a:prstGeom>
                <a:noFill/>
                <a:extLst>
                  <a:ext uri="{909E8E84-426E-40DD-AFC4-6F175D3DCCD1}">
                    <a14:hiddenFill xmlns:a14="http://schemas.microsoft.com/office/drawing/2010/main">
                      <a:solidFill>
                        <a:srgbClr val="FFFFFF"/>
                      </a:solidFill>
                    </a14:hiddenFill>
                  </a:ext>
                </a:extLst>
              </p:spPr>
            </p:pic>
            <p:pic>
              <p:nvPicPr>
                <p:cNvPr id="470" name="Picture 2" descr="C:\Users\333940\AppData\Local\Microsoft\Windows\Temporary Internet Files\Content.IE5\BRD0D3FD\1344846396_User[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61487" y="5343660"/>
                  <a:ext cx="249382" cy="2493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5" name="Group 464"/>
              <p:cNvGrpSpPr/>
              <p:nvPr/>
            </p:nvGrpSpPr>
            <p:grpSpPr>
              <a:xfrm>
                <a:off x="5488020" y="1753808"/>
                <a:ext cx="263378" cy="238883"/>
                <a:chOff x="7845216" y="1799231"/>
                <a:chExt cx="350557" cy="317953"/>
              </a:xfrm>
            </p:grpSpPr>
            <p:pic>
              <p:nvPicPr>
                <p:cNvPr id="467" name="Picture 466" descr="icon_people.png"/>
                <p:cNvPicPr>
                  <a:picLocks noChangeAspect="1"/>
                </p:cNvPicPr>
                <p:nvPr/>
              </p:nvPicPr>
              <p:blipFill>
                <a:blip r:embed="rId3" cstate="print"/>
                <a:stretch>
                  <a:fillRect/>
                </a:stretch>
              </p:blipFill>
              <p:spPr>
                <a:xfrm>
                  <a:off x="7845216" y="1799231"/>
                  <a:ext cx="286251" cy="286251"/>
                </a:xfrm>
                <a:prstGeom prst="rect">
                  <a:avLst/>
                </a:prstGeom>
              </p:spPr>
            </p:pic>
            <p:pic>
              <p:nvPicPr>
                <p:cNvPr id="468" name="Picture 467" descr="icon_people.png"/>
                <p:cNvPicPr>
                  <a:picLocks noChangeAspect="1"/>
                </p:cNvPicPr>
                <p:nvPr/>
              </p:nvPicPr>
              <p:blipFill>
                <a:blip r:embed="rId3" cstate="print"/>
                <a:stretch>
                  <a:fillRect/>
                </a:stretch>
              </p:blipFill>
              <p:spPr>
                <a:xfrm>
                  <a:off x="7909522" y="1830933"/>
                  <a:ext cx="286251" cy="286251"/>
                </a:xfrm>
                <a:prstGeom prst="rect">
                  <a:avLst/>
                </a:prstGeom>
              </p:spPr>
            </p:pic>
          </p:grpSp>
          <p:pic>
            <p:nvPicPr>
              <p:cNvPr id="466" name="Picture 2"/>
              <p:cNvPicPr>
                <a:picLocks noChangeAspect="1" noChangeArrowheads="1"/>
              </p:cNvPicPr>
              <p:nvPr/>
            </p:nvPicPr>
            <p:blipFill>
              <a:blip r:embed="rId5" cstate="print"/>
              <a:stretch>
                <a:fillRect/>
              </a:stretch>
            </p:blipFill>
            <p:spPr bwMode="auto">
              <a:xfrm>
                <a:off x="5527162" y="1340768"/>
                <a:ext cx="124909" cy="172495"/>
              </a:xfrm>
              <a:prstGeom prst="rect">
                <a:avLst/>
              </a:prstGeom>
              <a:noFill/>
              <a:ln w="9525">
                <a:noFill/>
                <a:miter lim="800000"/>
                <a:headEnd/>
                <a:tailEnd/>
              </a:ln>
              <a:effectLst/>
            </p:spPr>
          </p:pic>
        </p:grpSp>
        <p:grpSp>
          <p:nvGrpSpPr>
            <p:cNvPr id="473" name="Group 472"/>
            <p:cNvGrpSpPr/>
            <p:nvPr/>
          </p:nvGrpSpPr>
          <p:grpSpPr>
            <a:xfrm>
              <a:off x="4750769" y="4725146"/>
              <a:ext cx="2092302" cy="1251421"/>
              <a:chOff x="4086692" y="764703"/>
              <a:chExt cx="2092302" cy="1251421"/>
            </a:xfrm>
          </p:grpSpPr>
          <p:sp>
            <p:nvSpPr>
              <p:cNvPr id="474" name="AutoShape 31"/>
              <p:cNvSpPr>
                <a:spLocks/>
              </p:cNvSpPr>
              <p:nvPr/>
            </p:nvSpPr>
            <p:spPr bwMode="auto">
              <a:xfrm>
                <a:off x="4086692" y="764703"/>
                <a:ext cx="2092302" cy="1251421"/>
              </a:xfrm>
              <a:prstGeom prst="roundRect">
                <a:avLst>
                  <a:gd name="adj" fmla="val 16667"/>
                </a:avLst>
              </a:prstGeom>
              <a:solidFill>
                <a:srgbClr val="A7D971">
                  <a:alpha val="70000"/>
                </a:srgbClr>
              </a:solidFill>
              <a:ln w="9525" cap="flat">
                <a:solidFill>
                  <a:srgbClr val="6DB23F"/>
                </a:solidFill>
                <a:prstDash val="solid"/>
                <a:round/>
                <a:headEnd type="none" w="med" len="med"/>
                <a:tailEnd type="none" w="med" len="med"/>
              </a:ln>
            </p:spPr>
            <p:txBody>
              <a:bodyPr lIns="0" tIns="0" rIns="0" bIns="0"/>
              <a:lstStyle/>
              <a:p>
                <a:endParaRPr lang="en-US">
                  <a:solidFill>
                    <a:srgbClr val="000000"/>
                  </a:solidFill>
                  <a:ea typeface="ＭＳ Ｐゴシック" charset="-128"/>
                </a:endParaRPr>
              </a:p>
            </p:txBody>
          </p:sp>
          <p:sp>
            <p:nvSpPr>
              <p:cNvPr id="475" name="Rectangle 83"/>
              <p:cNvSpPr>
                <a:spLocks/>
              </p:cNvSpPr>
              <p:nvPr/>
            </p:nvSpPr>
            <p:spPr bwMode="auto">
              <a:xfrm>
                <a:off x="4379573" y="1124744"/>
                <a:ext cx="480459"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ATF</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476" name="Rectangle 84"/>
              <p:cNvSpPr>
                <a:spLocks/>
              </p:cNvSpPr>
              <p:nvPr/>
            </p:nvSpPr>
            <p:spPr bwMode="auto">
              <a:xfrm>
                <a:off x="4269946" y="1576983"/>
                <a:ext cx="80611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rPr>
                  <a:t>D</a:t>
                </a: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evelopers</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477" name="Rectangle 85"/>
              <p:cNvSpPr>
                <a:spLocks/>
              </p:cNvSpPr>
              <p:nvPr/>
            </p:nvSpPr>
            <p:spPr bwMode="auto">
              <a:xfrm>
                <a:off x="5292080" y="1586508"/>
                <a:ext cx="595074"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Testers</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478" name="Rectangle 94"/>
              <p:cNvSpPr>
                <a:spLocks/>
              </p:cNvSpPr>
              <p:nvPr/>
            </p:nvSpPr>
            <p:spPr bwMode="auto">
              <a:xfrm>
                <a:off x="4327845" y="764704"/>
                <a:ext cx="160999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300" dirty="0">
                    <a:solidFill>
                      <a:srgbClr val="000000"/>
                    </a:solidFill>
                    <a:latin typeface="Arial" panose="020B0604020202020204" pitchFamily="34" charset="0"/>
                    <a:ea typeface="ＭＳ Ｐゴシック" charset="0"/>
                    <a:cs typeface="Arial" panose="020B0604020202020204" pitchFamily="34" charset="0"/>
                    <a:sym typeface="Arial Bold" charset="0"/>
                  </a:rPr>
                  <a:t>Delivery </a:t>
                </a:r>
                <a:r>
                  <a:rPr lang="en-US" sz="130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Team</a:t>
                </a:r>
                <a:endParaRPr lang="en-US" sz="130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479" name="Rectangle 110"/>
              <p:cNvSpPr>
                <a:spLocks/>
              </p:cNvSpPr>
              <p:nvPr/>
            </p:nvSpPr>
            <p:spPr bwMode="auto">
              <a:xfrm>
                <a:off x="5083244" y="1124744"/>
                <a:ext cx="1072932" cy="19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2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PO Proxy</a:t>
                </a:r>
                <a:endParaRPr lang="en-US" sz="1200" b="0" spc="-2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grpSp>
            <p:nvGrpSpPr>
              <p:cNvPr id="480" name="Group 479"/>
              <p:cNvGrpSpPr/>
              <p:nvPr/>
            </p:nvGrpSpPr>
            <p:grpSpPr>
              <a:xfrm>
                <a:off x="4525536" y="1331795"/>
                <a:ext cx="178956" cy="224997"/>
                <a:chOff x="2483768" y="5285453"/>
                <a:chExt cx="288211" cy="362361"/>
              </a:xfrm>
            </p:grpSpPr>
            <p:pic>
              <p:nvPicPr>
                <p:cNvPr id="488" name="Picture 2"/>
                <p:cNvPicPr>
                  <a:picLocks noChangeAspect="1" noChangeArrowheads="1"/>
                </p:cNvPicPr>
                <p:nvPr/>
              </p:nvPicPr>
              <p:blipFill>
                <a:blip r:embed="rId5" cstate="print"/>
                <a:stretch>
                  <a:fillRect/>
                </a:stretch>
              </p:blipFill>
              <p:spPr bwMode="auto">
                <a:xfrm>
                  <a:off x="2483768" y="5285453"/>
                  <a:ext cx="201167" cy="277804"/>
                </a:xfrm>
                <a:prstGeom prst="rect">
                  <a:avLst/>
                </a:prstGeom>
                <a:noFill/>
                <a:ln w="9525">
                  <a:noFill/>
                  <a:miter lim="800000"/>
                  <a:headEnd/>
                  <a:tailEnd/>
                </a:ln>
                <a:effectLst/>
              </p:spPr>
            </p:pic>
            <p:pic>
              <p:nvPicPr>
                <p:cNvPr id="489" name="Picture 2"/>
                <p:cNvPicPr>
                  <a:picLocks noChangeAspect="1" noChangeArrowheads="1"/>
                </p:cNvPicPr>
                <p:nvPr/>
              </p:nvPicPr>
              <p:blipFill>
                <a:blip r:embed="rId5" cstate="print"/>
                <a:stretch>
                  <a:fillRect/>
                </a:stretch>
              </p:blipFill>
              <p:spPr bwMode="auto">
                <a:xfrm>
                  <a:off x="2570812" y="5370010"/>
                  <a:ext cx="201167" cy="277804"/>
                </a:xfrm>
                <a:prstGeom prst="rect">
                  <a:avLst/>
                </a:prstGeom>
                <a:noFill/>
                <a:ln w="9525">
                  <a:noFill/>
                  <a:miter lim="800000"/>
                  <a:headEnd/>
                  <a:tailEnd/>
                </a:ln>
                <a:effectLst/>
              </p:spPr>
            </p:pic>
          </p:grpSp>
          <p:grpSp>
            <p:nvGrpSpPr>
              <p:cNvPr id="481" name="Group 480"/>
              <p:cNvGrpSpPr/>
              <p:nvPr/>
            </p:nvGrpSpPr>
            <p:grpSpPr>
              <a:xfrm>
                <a:off x="4523352" y="1773587"/>
                <a:ext cx="228434" cy="199326"/>
                <a:chOff x="3661487" y="5301208"/>
                <a:chExt cx="334449" cy="291834"/>
              </a:xfrm>
            </p:grpSpPr>
            <p:pic>
              <p:nvPicPr>
                <p:cNvPr id="486" name="Picture 2" descr="C:\Users\333940\AppData\Local\Microsoft\Windows\Temporary Internet Files\Content.IE5\BRD0D3FD\1344846396_User[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6554" y="5301208"/>
                  <a:ext cx="249382" cy="249382"/>
                </a:xfrm>
                <a:prstGeom prst="rect">
                  <a:avLst/>
                </a:prstGeom>
                <a:noFill/>
                <a:extLst>
                  <a:ext uri="{909E8E84-426E-40DD-AFC4-6F175D3DCCD1}">
                    <a14:hiddenFill xmlns:a14="http://schemas.microsoft.com/office/drawing/2010/main">
                      <a:solidFill>
                        <a:srgbClr val="FFFFFF"/>
                      </a:solidFill>
                    </a14:hiddenFill>
                  </a:ext>
                </a:extLst>
              </p:spPr>
            </p:pic>
            <p:pic>
              <p:nvPicPr>
                <p:cNvPr id="487" name="Picture 2" descr="C:\Users\333940\AppData\Local\Microsoft\Windows\Temporary Internet Files\Content.IE5\BRD0D3FD\1344846396_User[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61487" y="5343660"/>
                  <a:ext cx="249382" cy="2493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2" name="Group 481"/>
              <p:cNvGrpSpPr/>
              <p:nvPr/>
            </p:nvGrpSpPr>
            <p:grpSpPr>
              <a:xfrm>
                <a:off x="5488020" y="1753808"/>
                <a:ext cx="263378" cy="238883"/>
                <a:chOff x="7845216" y="1799231"/>
                <a:chExt cx="350557" cy="317953"/>
              </a:xfrm>
            </p:grpSpPr>
            <p:pic>
              <p:nvPicPr>
                <p:cNvPr id="484" name="Picture 483" descr="icon_people.png"/>
                <p:cNvPicPr>
                  <a:picLocks noChangeAspect="1"/>
                </p:cNvPicPr>
                <p:nvPr/>
              </p:nvPicPr>
              <p:blipFill>
                <a:blip r:embed="rId3" cstate="print"/>
                <a:stretch>
                  <a:fillRect/>
                </a:stretch>
              </p:blipFill>
              <p:spPr>
                <a:xfrm>
                  <a:off x="7845216" y="1799231"/>
                  <a:ext cx="286251" cy="286251"/>
                </a:xfrm>
                <a:prstGeom prst="rect">
                  <a:avLst/>
                </a:prstGeom>
              </p:spPr>
            </p:pic>
            <p:pic>
              <p:nvPicPr>
                <p:cNvPr id="485" name="Picture 484" descr="icon_people.png"/>
                <p:cNvPicPr>
                  <a:picLocks noChangeAspect="1"/>
                </p:cNvPicPr>
                <p:nvPr/>
              </p:nvPicPr>
              <p:blipFill>
                <a:blip r:embed="rId3" cstate="print"/>
                <a:stretch>
                  <a:fillRect/>
                </a:stretch>
              </p:blipFill>
              <p:spPr>
                <a:xfrm>
                  <a:off x="7909522" y="1830933"/>
                  <a:ext cx="286251" cy="286251"/>
                </a:xfrm>
                <a:prstGeom prst="rect">
                  <a:avLst/>
                </a:prstGeom>
              </p:spPr>
            </p:pic>
          </p:grpSp>
          <p:pic>
            <p:nvPicPr>
              <p:cNvPr id="483" name="Picture 2"/>
              <p:cNvPicPr>
                <a:picLocks noChangeAspect="1" noChangeArrowheads="1"/>
              </p:cNvPicPr>
              <p:nvPr/>
            </p:nvPicPr>
            <p:blipFill>
              <a:blip r:embed="rId5" cstate="print"/>
              <a:stretch>
                <a:fillRect/>
              </a:stretch>
            </p:blipFill>
            <p:spPr bwMode="auto">
              <a:xfrm>
                <a:off x="5527162" y="1340768"/>
                <a:ext cx="124909" cy="172495"/>
              </a:xfrm>
              <a:prstGeom prst="rect">
                <a:avLst/>
              </a:prstGeom>
              <a:noFill/>
              <a:ln w="9525">
                <a:noFill/>
                <a:miter lim="800000"/>
                <a:headEnd/>
                <a:tailEnd/>
              </a:ln>
              <a:effectLst/>
            </p:spPr>
          </p:pic>
        </p:grpSp>
        <p:grpSp>
          <p:nvGrpSpPr>
            <p:cNvPr id="5" name="Group 4"/>
            <p:cNvGrpSpPr/>
            <p:nvPr/>
          </p:nvGrpSpPr>
          <p:grpSpPr>
            <a:xfrm>
              <a:off x="2339752" y="1196752"/>
              <a:ext cx="2322654" cy="1514219"/>
              <a:chOff x="1547664" y="1398108"/>
              <a:chExt cx="2365847" cy="1514219"/>
            </a:xfrm>
          </p:grpSpPr>
          <p:sp>
            <p:nvSpPr>
              <p:cNvPr id="28" name="AutoShape 30"/>
              <p:cNvSpPr>
                <a:spLocks/>
              </p:cNvSpPr>
              <p:nvPr/>
            </p:nvSpPr>
            <p:spPr bwMode="auto">
              <a:xfrm>
                <a:off x="1547664" y="1398108"/>
                <a:ext cx="2365847" cy="1514219"/>
              </a:xfrm>
              <a:prstGeom prst="roundRect">
                <a:avLst>
                  <a:gd name="adj" fmla="val 16667"/>
                </a:avLst>
              </a:prstGeom>
              <a:solidFill>
                <a:srgbClr val="00B0F0">
                  <a:alpha val="20000"/>
                </a:srgbClr>
              </a:solidFill>
              <a:ln w="9525" cap="flat">
                <a:solidFill>
                  <a:schemeClr val="accent2">
                    <a:lumMod val="40000"/>
                    <a:lumOff val="60000"/>
                  </a:schemeClr>
                </a:solidFill>
                <a:prstDash val="solid"/>
                <a:round/>
                <a:headEnd type="none" w="med" len="med"/>
                <a:tailEnd type="none" w="med" len="med"/>
              </a:ln>
            </p:spPr>
            <p:txBody>
              <a:bodyPr lIns="0" tIns="0" rIns="0" bIns="0"/>
              <a:lstStyle/>
              <a:p>
                <a:endParaRPr lang="en-US">
                  <a:solidFill>
                    <a:srgbClr val="000000"/>
                  </a:solidFill>
                  <a:latin typeface="Arial" panose="020B0604020202020204" pitchFamily="34" charset="0"/>
                  <a:ea typeface="ＭＳ Ｐゴシック" charset="-128"/>
                  <a:cs typeface="Arial" panose="020B0604020202020204" pitchFamily="34" charset="0"/>
                </a:endParaRPr>
              </a:p>
            </p:txBody>
          </p:sp>
          <p:sp>
            <p:nvSpPr>
              <p:cNvPr id="56" name="Rectangle 58"/>
              <p:cNvSpPr>
                <a:spLocks/>
              </p:cNvSpPr>
              <p:nvPr/>
            </p:nvSpPr>
            <p:spPr bwMode="auto">
              <a:xfrm>
                <a:off x="1907704" y="1412776"/>
                <a:ext cx="160999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300" dirty="0">
                    <a:solidFill>
                      <a:srgbClr val="000000"/>
                    </a:solidFill>
                    <a:latin typeface="Arial" panose="020B0604020202020204" pitchFamily="34" charset="0"/>
                    <a:ea typeface="ＭＳ Ｐゴシック" charset="0"/>
                    <a:cs typeface="Arial" panose="020B0604020202020204" pitchFamily="34" charset="0"/>
                    <a:sym typeface="Arial Bold" charset="0"/>
                  </a:rPr>
                  <a:t>Concept </a:t>
                </a:r>
                <a:r>
                  <a:rPr lang="en-US" sz="130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Team</a:t>
                </a:r>
                <a:endParaRPr lang="en-US" sz="130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490" name="Rectangle 111"/>
              <p:cNvSpPr>
                <a:spLocks/>
              </p:cNvSpPr>
              <p:nvPr/>
            </p:nvSpPr>
            <p:spPr bwMode="auto">
              <a:xfrm>
                <a:off x="1590857" y="2305093"/>
                <a:ext cx="1047389"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5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SMEs &amp; SDAs</a:t>
                </a:r>
                <a:endParaRPr lang="en-US" sz="1200" b="0" spc="-5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491" name="Rectangle 119"/>
              <p:cNvSpPr>
                <a:spLocks/>
              </p:cNvSpPr>
              <p:nvPr/>
            </p:nvSpPr>
            <p:spPr bwMode="auto">
              <a:xfrm>
                <a:off x="2819173" y="1765434"/>
                <a:ext cx="960739" cy="1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5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Story Authors</a:t>
                </a:r>
                <a:endParaRPr lang="en-US" sz="1200" b="0" spc="-5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492" name="Rectangle 85"/>
              <p:cNvSpPr>
                <a:spLocks/>
              </p:cNvSpPr>
              <p:nvPr/>
            </p:nvSpPr>
            <p:spPr bwMode="auto">
              <a:xfrm>
                <a:off x="2699792" y="2248471"/>
                <a:ext cx="1126722" cy="8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5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Test &amp; Technical Ambassador</a:t>
                </a:r>
                <a:endParaRPr lang="en-US" sz="1200" b="0" spc="-5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493" name="Rectangle 110"/>
              <p:cNvSpPr>
                <a:spLocks/>
              </p:cNvSpPr>
              <p:nvPr/>
            </p:nvSpPr>
            <p:spPr bwMode="auto">
              <a:xfrm>
                <a:off x="1619672" y="1744415"/>
                <a:ext cx="1056645" cy="219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5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Product owner</a:t>
                </a:r>
                <a:endParaRPr lang="en-US" sz="1200" b="0" spc="-5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pic>
            <p:nvPicPr>
              <p:cNvPr id="494" name="Picture 493" descr="icon_people.png"/>
              <p:cNvPicPr>
                <a:picLocks noChangeAspect="1"/>
              </p:cNvPicPr>
              <p:nvPr/>
            </p:nvPicPr>
            <p:blipFill>
              <a:blip r:embed="rId6" cstate="print"/>
              <a:stretch>
                <a:fillRect/>
              </a:stretch>
            </p:blipFill>
            <p:spPr>
              <a:xfrm>
                <a:off x="1950449" y="1938483"/>
                <a:ext cx="260228" cy="260228"/>
              </a:xfrm>
              <a:prstGeom prst="rect">
                <a:avLst/>
              </a:prstGeom>
            </p:spPr>
          </p:pic>
          <p:grpSp>
            <p:nvGrpSpPr>
              <p:cNvPr id="495" name="Group 494"/>
              <p:cNvGrpSpPr/>
              <p:nvPr/>
            </p:nvGrpSpPr>
            <p:grpSpPr>
              <a:xfrm>
                <a:off x="2025073" y="2564904"/>
                <a:ext cx="178956" cy="224997"/>
                <a:chOff x="2483768" y="5285453"/>
                <a:chExt cx="288211" cy="362361"/>
              </a:xfrm>
            </p:grpSpPr>
            <p:pic>
              <p:nvPicPr>
                <p:cNvPr id="496" name="Picture 2"/>
                <p:cNvPicPr>
                  <a:picLocks noChangeAspect="1" noChangeArrowheads="1"/>
                </p:cNvPicPr>
                <p:nvPr/>
              </p:nvPicPr>
              <p:blipFill>
                <a:blip r:embed="rId5" cstate="print"/>
                <a:stretch>
                  <a:fillRect/>
                </a:stretch>
              </p:blipFill>
              <p:spPr bwMode="auto">
                <a:xfrm>
                  <a:off x="2483768" y="5285453"/>
                  <a:ext cx="201167" cy="277804"/>
                </a:xfrm>
                <a:prstGeom prst="rect">
                  <a:avLst/>
                </a:prstGeom>
                <a:noFill/>
                <a:ln w="9525">
                  <a:noFill/>
                  <a:miter lim="800000"/>
                  <a:headEnd/>
                  <a:tailEnd/>
                </a:ln>
                <a:effectLst/>
              </p:spPr>
            </p:pic>
            <p:pic>
              <p:nvPicPr>
                <p:cNvPr id="497" name="Picture 2"/>
                <p:cNvPicPr>
                  <a:picLocks noChangeAspect="1" noChangeArrowheads="1"/>
                </p:cNvPicPr>
                <p:nvPr/>
              </p:nvPicPr>
              <p:blipFill>
                <a:blip r:embed="rId5" cstate="print"/>
                <a:stretch>
                  <a:fillRect/>
                </a:stretch>
              </p:blipFill>
              <p:spPr bwMode="auto">
                <a:xfrm>
                  <a:off x="2570812" y="5370010"/>
                  <a:ext cx="201167" cy="277804"/>
                </a:xfrm>
                <a:prstGeom prst="rect">
                  <a:avLst/>
                </a:prstGeom>
                <a:noFill/>
                <a:ln w="9525">
                  <a:noFill/>
                  <a:miter lim="800000"/>
                  <a:headEnd/>
                  <a:tailEnd/>
                </a:ln>
                <a:effectLst/>
              </p:spPr>
            </p:pic>
          </p:grpSp>
          <p:grpSp>
            <p:nvGrpSpPr>
              <p:cNvPr id="498" name="Group 497"/>
              <p:cNvGrpSpPr/>
              <p:nvPr/>
            </p:nvGrpSpPr>
            <p:grpSpPr>
              <a:xfrm>
                <a:off x="3218194" y="1932890"/>
                <a:ext cx="251277" cy="219259"/>
                <a:chOff x="3661487" y="5301208"/>
                <a:chExt cx="334449" cy="291834"/>
              </a:xfrm>
            </p:grpSpPr>
            <p:pic>
              <p:nvPicPr>
                <p:cNvPr id="499" name="Picture 2" descr="C:\Users\333940\AppData\Local\Microsoft\Windows\Temporary Internet Files\Content.IE5\BRD0D3FD\1344846396_User[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6554" y="5301208"/>
                  <a:ext cx="249382" cy="249382"/>
                </a:xfrm>
                <a:prstGeom prst="rect">
                  <a:avLst/>
                </a:prstGeom>
                <a:noFill/>
                <a:extLst>
                  <a:ext uri="{909E8E84-426E-40DD-AFC4-6F175D3DCCD1}">
                    <a14:hiddenFill xmlns:a14="http://schemas.microsoft.com/office/drawing/2010/main">
                      <a:solidFill>
                        <a:srgbClr val="FFFFFF"/>
                      </a:solidFill>
                    </a14:hiddenFill>
                  </a:ext>
                </a:extLst>
              </p:spPr>
            </p:pic>
            <p:pic>
              <p:nvPicPr>
                <p:cNvPr id="500" name="Picture 2" descr="C:\Users\333940\AppData\Local\Microsoft\Windows\Temporary Internet Files\Content.IE5\BRD0D3FD\1344846396_User[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61487" y="5343660"/>
                  <a:ext cx="249382" cy="2493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1" name="Group 500"/>
              <p:cNvGrpSpPr/>
              <p:nvPr/>
            </p:nvGrpSpPr>
            <p:grpSpPr>
              <a:xfrm>
                <a:off x="3113537" y="2633157"/>
                <a:ext cx="219280" cy="191378"/>
                <a:chOff x="2905204" y="5841061"/>
                <a:chExt cx="353153" cy="308217"/>
              </a:xfrm>
            </p:grpSpPr>
            <p:pic>
              <p:nvPicPr>
                <p:cNvPr id="502" name="Picture 501" descr="kuser.png"/>
                <p:cNvPicPr>
                  <a:picLocks noChangeAspect="1"/>
                </p:cNvPicPr>
                <p:nvPr/>
              </p:nvPicPr>
              <p:blipFill>
                <a:blip r:embed="rId7" cstate="print"/>
                <a:stretch>
                  <a:fillRect/>
                </a:stretch>
              </p:blipFill>
              <p:spPr>
                <a:xfrm>
                  <a:off x="2905204" y="5841061"/>
                  <a:ext cx="277091" cy="277091"/>
                </a:xfrm>
                <a:prstGeom prst="rect">
                  <a:avLst/>
                </a:prstGeom>
              </p:spPr>
            </p:pic>
            <p:pic>
              <p:nvPicPr>
                <p:cNvPr id="503" name="Picture 502" descr="kuser.png"/>
                <p:cNvPicPr>
                  <a:picLocks noChangeAspect="1"/>
                </p:cNvPicPr>
                <p:nvPr/>
              </p:nvPicPr>
              <p:blipFill>
                <a:blip r:embed="rId7" cstate="print"/>
                <a:stretch>
                  <a:fillRect/>
                </a:stretch>
              </p:blipFill>
              <p:spPr>
                <a:xfrm>
                  <a:off x="2981266" y="5872187"/>
                  <a:ext cx="277091" cy="277091"/>
                </a:xfrm>
                <a:prstGeom prst="rect">
                  <a:avLst/>
                </a:prstGeom>
              </p:spPr>
            </p:pic>
          </p:grpSp>
        </p:grpSp>
        <p:grpSp>
          <p:nvGrpSpPr>
            <p:cNvPr id="504" name="Group 503"/>
            <p:cNvGrpSpPr/>
            <p:nvPr/>
          </p:nvGrpSpPr>
          <p:grpSpPr>
            <a:xfrm>
              <a:off x="2339752" y="3931005"/>
              <a:ext cx="2322654" cy="1514219"/>
              <a:chOff x="1547664" y="1398108"/>
              <a:chExt cx="2365847" cy="1514219"/>
            </a:xfrm>
          </p:grpSpPr>
          <p:sp>
            <p:nvSpPr>
              <p:cNvPr id="505" name="AutoShape 30"/>
              <p:cNvSpPr>
                <a:spLocks/>
              </p:cNvSpPr>
              <p:nvPr/>
            </p:nvSpPr>
            <p:spPr bwMode="auto">
              <a:xfrm>
                <a:off x="1547664" y="1398108"/>
                <a:ext cx="2365847" cy="1514219"/>
              </a:xfrm>
              <a:prstGeom prst="roundRect">
                <a:avLst>
                  <a:gd name="adj" fmla="val 16667"/>
                </a:avLst>
              </a:prstGeom>
              <a:solidFill>
                <a:srgbClr val="00B0F0">
                  <a:alpha val="20000"/>
                </a:srgbClr>
              </a:solidFill>
              <a:ln w="9525" cap="flat">
                <a:solidFill>
                  <a:schemeClr val="accent2">
                    <a:lumMod val="40000"/>
                    <a:lumOff val="60000"/>
                  </a:schemeClr>
                </a:solidFill>
                <a:prstDash val="solid"/>
                <a:round/>
                <a:headEnd type="none" w="med" len="med"/>
                <a:tailEnd type="none" w="med" len="med"/>
              </a:ln>
            </p:spPr>
            <p:txBody>
              <a:bodyPr lIns="0" tIns="0" rIns="0" bIns="0"/>
              <a:lstStyle/>
              <a:p>
                <a:endParaRPr lang="en-US">
                  <a:solidFill>
                    <a:srgbClr val="000000"/>
                  </a:solidFill>
                  <a:latin typeface="Arial" panose="020B0604020202020204" pitchFamily="34" charset="0"/>
                  <a:ea typeface="ＭＳ Ｐゴシック" charset="-128"/>
                  <a:cs typeface="Arial" panose="020B0604020202020204" pitchFamily="34" charset="0"/>
                </a:endParaRPr>
              </a:p>
            </p:txBody>
          </p:sp>
          <p:sp>
            <p:nvSpPr>
              <p:cNvPr id="506" name="Rectangle 58"/>
              <p:cNvSpPr>
                <a:spLocks/>
              </p:cNvSpPr>
              <p:nvPr/>
            </p:nvSpPr>
            <p:spPr bwMode="auto">
              <a:xfrm>
                <a:off x="1907704" y="1412776"/>
                <a:ext cx="160999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300" dirty="0">
                    <a:solidFill>
                      <a:srgbClr val="000000"/>
                    </a:solidFill>
                    <a:latin typeface="Arial" panose="020B0604020202020204" pitchFamily="34" charset="0"/>
                    <a:ea typeface="ＭＳ Ｐゴシック" charset="0"/>
                    <a:cs typeface="Arial" panose="020B0604020202020204" pitchFamily="34" charset="0"/>
                    <a:sym typeface="Arial Bold" charset="0"/>
                  </a:rPr>
                  <a:t>Concept </a:t>
                </a:r>
                <a:r>
                  <a:rPr lang="en-US" sz="130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Team</a:t>
                </a:r>
                <a:endParaRPr lang="en-US" sz="130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507" name="Rectangle 111"/>
              <p:cNvSpPr>
                <a:spLocks/>
              </p:cNvSpPr>
              <p:nvPr/>
            </p:nvSpPr>
            <p:spPr bwMode="auto">
              <a:xfrm>
                <a:off x="1590857" y="2305093"/>
                <a:ext cx="1047389"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5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SMEs &amp; SDAs</a:t>
                </a:r>
                <a:endParaRPr lang="en-US" sz="1200" b="0" spc="-5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508" name="Rectangle 119"/>
              <p:cNvSpPr>
                <a:spLocks/>
              </p:cNvSpPr>
              <p:nvPr/>
            </p:nvSpPr>
            <p:spPr bwMode="auto">
              <a:xfrm>
                <a:off x="2819173" y="1765434"/>
                <a:ext cx="960739" cy="1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5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Story Authors</a:t>
                </a:r>
                <a:endParaRPr lang="en-US" sz="1200" b="0" spc="-5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509" name="Rectangle 85"/>
              <p:cNvSpPr>
                <a:spLocks/>
              </p:cNvSpPr>
              <p:nvPr/>
            </p:nvSpPr>
            <p:spPr bwMode="auto">
              <a:xfrm>
                <a:off x="2699792" y="2248471"/>
                <a:ext cx="1126722" cy="8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5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Test &amp; Technical Ambassador</a:t>
                </a:r>
                <a:endParaRPr lang="en-US" sz="1200" b="0" spc="-5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510" name="Rectangle 110"/>
              <p:cNvSpPr>
                <a:spLocks/>
              </p:cNvSpPr>
              <p:nvPr/>
            </p:nvSpPr>
            <p:spPr bwMode="auto">
              <a:xfrm>
                <a:off x="1619672" y="1744415"/>
                <a:ext cx="1056645" cy="219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5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Product owner</a:t>
                </a:r>
                <a:endParaRPr lang="en-US" sz="1200" b="0" spc="-5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pic>
            <p:nvPicPr>
              <p:cNvPr id="511" name="Picture 510" descr="icon_people.png"/>
              <p:cNvPicPr>
                <a:picLocks noChangeAspect="1"/>
              </p:cNvPicPr>
              <p:nvPr/>
            </p:nvPicPr>
            <p:blipFill>
              <a:blip r:embed="rId6" cstate="print"/>
              <a:stretch>
                <a:fillRect/>
              </a:stretch>
            </p:blipFill>
            <p:spPr>
              <a:xfrm>
                <a:off x="1950449" y="1938483"/>
                <a:ext cx="260228" cy="260228"/>
              </a:xfrm>
              <a:prstGeom prst="rect">
                <a:avLst/>
              </a:prstGeom>
            </p:spPr>
          </p:pic>
          <p:grpSp>
            <p:nvGrpSpPr>
              <p:cNvPr id="512" name="Group 511"/>
              <p:cNvGrpSpPr/>
              <p:nvPr/>
            </p:nvGrpSpPr>
            <p:grpSpPr>
              <a:xfrm>
                <a:off x="2025073" y="2564904"/>
                <a:ext cx="178956" cy="224997"/>
                <a:chOff x="2483768" y="5285453"/>
                <a:chExt cx="288211" cy="362361"/>
              </a:xfrm>
            </p:grpSpPr>
            <p:pic>
              <p:nvPicPr>
                <p:cNvPr id="519" name="Picture 2"/>
                <p:cNvPicPr>
                  <a:picLocks noChangeAspect="1" noChangeArrowheads="1"/>
                </p:cNvPicPr>
                <p:nvPr/>
              </p:nvPicPr>
              <p:blipFill>
                <a:blip r:embed="rId5" cstate="print"/>
                <a:stretch>
                  <a:fillRect/>
                </a:stretch>
              </p:blipFill>
              <p:spPr bwMode="auto">
                <a:xfrm>
                  <a:off x="2483768" y="5285453"/>
                  <a:ext cx="201167" cy="277804"/>
                </a:xfrm>
                <a:prstGeom prst="rect">
                  <a:avLst/>
                </a:prstGeom>
                <a:noFill/>
                <a:ln w="9525">
                  <a:noFill/>
                  <a:miter lim="800000"/>
                  <a:headEnd/>
                  <a:tailEnd/>
                </a:ln>
                <a:effectLst/>
              </p:spPr>
            </p:pic>
            <p:pic>
              <p:nvPicPr>
                <p:cNvPr id="520" name="Picture 2"/>
                <p:cNvPicPr>
                  <a:picLocks noChangeAspect="1" noChangeArrowheads="1"/>
                </p:cNvPicPr>
                <p:nvPr/>
              </p:nvPicPr>
              <p:blipFill>
                <a:blip r:embed="rId5" cstate="print"/>
                <a:stretch>
                  <a:fillRect/>
                </a:stretch>
              </p:blipFill>
              <p:spPr bwMode="auto">
                <a:xfrm>
                  <a:off x="2570812" y="5370010"/>
                  <a:ext cx="201167" cy="277804"/>
                </a:xfrm>
                <a:prstGeom prst="rect">
                  <a:avLst/>
                </a:prstGeom>
                <a:noFill/>
                <a:ln w="9525">
                  <a:noFill/>
                  <a:miter lim="800000"/>
                  <a:headEnd/>
                  <a:tailEnd/>
                </a:ln>
                <a:effectLst/>
              </p:spPr>
            </p:pic>
          </p:grpSp>
          <p:grpSp>
            <p:nvGrpSpPr>
              <p:cNvPr id="513" name="Group 512"/>
              <p:cNvGrpSpPr/>
              <p:nvPr/>
            </p:nvGrpSpPr>
            <p:grpSpPr>
              <a:xfrm>
                <a:off x="3218194" y="1932890"/>
                <a:ext cx="251277" cy="219259"/>
                <a:chOff x="3661487" y="5301208"/>
                <a:chExt cx="334449" cy="291834"/>
              </a:xfrm>
            </p:grpSpPr>
            <p:pic>
              <p:nvPicPr>
                <p:cNvPr id="517" name="Picture 2" descr="C:\Users\333940\AppData\Local\Microsoft\Windows\Temporary Internet Files\Content.IE5\BRD0D3FD\1344846396_User[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6554" y="5301208"/>
                  <a:ext cx="249382" cy="249382"/>
                </a:xfrm>
                <a:prstGeom prst="rect">
                  <a:avLst/>
                </a:prstGeom>
                <a:noFill/>
                <a:extLst>
                  <a:ext uri="{909E8E84-426E-40DD-AFC4-6F175D3DCCD1}">
                    <a14:hiddenFill xmlns:a14="http://schemas.microsoft.com/office/drawing/2010/main">
                      <a:solidFill>
                        <a:srgbClr val="FFFFFF"/>
                      </a:solidFill>
                    </a14:hiddenFill>
                  </a:ext>
                </a:extLst>
              </p:spPr>
            </p:pic>
            <p:pic>
              <p:nvPicPr>
                <p:cNvPr id="518" name="Picture 2" descr="C:\Users\333940\AppData\Local\Microsoft\Windows\Temporary Internet Files\Content.IE5\BRD0D3FD\1344846396_User[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61487" y="5343660"/>
                  <a:ext cx="249382" cy="2493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4" name="Group 513"/>
              <p:cNvGrpSpPr/>
              <p:nvPr/>
            </p:nvGrpSpPr>
            <p:grpSpPr>
              <a:xfrm>
                <a:off x="3113537" y="2633157"/>
                <a:ext cx="219280" cy="191378"/>
                <a:chOff x="2905204" y="5841061"/>
                <a:chExt cx="353153" cy="308217"/>
              </a:xfrm>
            </p:grpSpPr>
            <p:pic>
              <p:nvPicPr>
                <p:cNvPr id="515" name="Picture 514" descr="kuser.png"/>
                <p:cNvPicPr>
                  <a:picLocks noChangeAspect="1"/>
                </p:cNvPicPr>
                <p:nvPr/>
              </p:nvPicPr>
              <p:blipFill>
                <a:blip r:embed="rId7" cstate="print"/>
                <a:stretch>
                  <a:fillRect/>
                </a:stretch>
              </p:blipFill>
              <p:spPr>
                <a:xfrm>
                  <a:off x="2905204" y="5841061"/>
                  <a:ext cx="277091" cy="277091"/>
                </a:xfrm>
                <a:prstGeom prst="rect">
                  <a:avLst/>
                </a:prstGeom>
              </p:spPr>
            </p:pic>
            <p:pic>
              <p:nvPicPr>
                <p:cNvPr id="516" name="Picture 515" descr="kuser.png"/>
                <p:cNvPicPr>
                  <a:picLocks noChangeAspect="1"/>
                </p:cNvPicPr>
                <p:nvPr/>
              </p:nvPicPr>
              <p:blipFill>
                <a:blip r:embed="rId7" cstate="print"/>
                <a:stretch>
                  <a:fillRect/>
                </a:stretch>
              </p:blipFill>
              <p:spPr>
                <a:xfrm>
                  <a:off x="2981266" y="5872187"/>
                  <a:ext cx="277091" cy="277091"/>
                </a:xfrm>
                <a:prstGeom prst="rect">
                  <a:avLst/>
                </a:prstGeom>
              </p:spPr>
            </p:pic>
          </p:grpSp>
        </p:grpSp>
        <p:grpSp>
          <p:nvGrpSpPr>
            <p:cNvPr id="521" name="Group 520"/>
            <p:cNvGrpSpPr/>
            <p:nvPr/>
          </p:nvGrpSpPr>
          <p:grpSpPr>
            <a:xfrm>
              <a:off x="35496" y="2562853"/>
              <a:ext cx="2365847" cy="1514219"/>
              <a:chOff x="1547664" y="1398108"/>
              <a:chExt cx="2365847" cy="1514219"/>
            </a:xfrm>
          </p:grpSpPr>
          <p:sp>
            <p:nvSpPr>
              <p:cNvPr id="522" name="AutoShape 30"/>
              <p:cNvSpPr>
                <a:spLocks/>
              </p:cNvSpPr>
              <p:nvPr/>
            </p:nvSpPr>
            <p:spPr bwMode="auto">
              <a:xfrm>
                <a:off x="1547664" y="1398108"/>
                <a:ext cx="2365847" cy="1514219"/>
              </a:xfrm>
              <a:prstGeom prst="roundRect">
                <a:avLst>
                  <a:gd name="adj" fmla="val 16667"/>
                </a:avLst>
              </a:prstGeom>
              <a:solidFill>
                <a:srgbClr val="FFFF00">
                  <a:alpha val="20000"/>
                </a:srgbClr>
              </a:solidFill>
              <a:ln w="9525" cap="flat">
                <a:solidFill>
                  <a:srgbClr val="B0AC00"/>
                </a:solidFill>
                <a:prstDash val="solid"/>
                <a:round/>
                <a:headEnd type="none" w="med" len="med"/>
                <a:tailEnd type="none" w="med" len="med"/>
              </a:ln>
            </p:spPr>
            <p:txBody>
              <a:bodyPr lIns="0" tIns="0" rIns="0" bIns="0"/>
              <a:lstStyle/>
              <a:p>
                <a:endParaRPr lang="en-US">
                  <a:solidFill>
                    <a:srgbClr val="000000"/>
                  </a:solidFill>
                  <a:latin typeface="Arial" panose="020B0604020202020204" pitchFamily="34" charset="0"/>
                  <a:ea typeface="ＭＳ Ｐゴシック" charset="-128"/>
                  <a:cs typeface="Arial" panose="020B0604020202020204" pitchFamily="34" charset="0"/>
                </a:endParaRPr>
              </a:p>
            </p:txBody>
          </p:sp>
          <p:sp>
            <p:nvSpPr>
              <p:cNvPr id="523" name="Rectangle 58"/>
              <p:cNvSpPr>
                <a:spLocks/>
              </p:cNvSpPr>
              <p:nvPr/>
            </p:nvSpPr>
            <p:spPr bwMode="auto">
              <a:xfrm>
                <a:off x="1907704" y="1412776"/>
                <a:ext cx="160999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ctr"/>
                <a:r>
                  <a:rPr lang="en-US" sz="130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Meta Team</a:t>
                </a:r>
                <a:endParaRPr lang="en-US" sz="130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524" name="Rectangle 111"/>
              <p:cNvSpPr>
                <a:spLocks/>
              </p:cNvSpPr>
              <p:nvPr/>
            </p:nvSpPr>
            <p:spPr bwMode="auto">
              <a:xfrm>
                <a:off x="1590857" y="2348772"/>
                <a:ext cx="1047389"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5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SMEs &amp; SDAs</a:t>
                </a:r>
                <a:endParaRPr lang="en-US" sz="1200" b="0" spc="-5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526" name="Rectangle 85"/>
              <p:cNvSpPr>
                <a:spLocks/>
              </p:cNvSpPr>
              <p:nvPr/>
            </p:nvSpPr>
            <p:spPr bwMode="auto">
              <a:xfrm>
                <a:off x="2699792" y="1726109"/>
                <a:ext cx="1126722" cy="8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5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Test &amp; Technical Ambassador</a:t>
                </a:r>
                <a:endParaRPr lang="en-US" sz="1200" b="0" spc="-5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sp>
            <p:nvSpPr>
              <p:cNvPr id="527" name="Rectangle 110"/>
              <p:cNvSpPr>
                <a:spLocks/>
              </p:cNvSpPr>
              <p:nvPr/>
            </p:nvSpPr>
            <p:spPr bwMode="auto">
              <a:xfrm>
                <a:off x="1619672" y="1697813"/>
                <a:ext cx="1056645" cy="219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5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Chief Product owner</a:t>
                </a:r>
                <a:endParaRPr lang="en-US" sz="1200" b="0" spc="-5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pic>
            <p:nvPicPr>
              <p:cNvPr id="528" name="Picture 527" descr="icon_people.png"/>
              <p:cNvPicPr>
                <a:picLocks noChangeAspect="1"/>
              </p:cNvPicPr>
              <p:nvPr/>
            </p:nvPicPr>
            <p:blipFill>
              <a:blip r:embed="rId6" cstate="print"/>
              <a:stretch>
                <a:fillRect/>
              </a:stretch>
            </p:blipFill>
            <p:spPr>
              <a:xfrm>
                <a:off x="1973031" y="2059457"/>
                <a:ext cx="215065" cy="215065"/>
              </a:xfrm>
              <a:prstGeom prst="rect">
                <a:avLst/>
              </a:prstGeom>
            </p:spPr>
          </p:pic>
          <p:grpSp>
            <p:nvGrpSpPr>
              <p:cNvPr id="529" name="Group 528"/>
              <p:cNvGrpSpPr/>
              <p:nvPr/>
            </p:nvGrpSpPr>
            <p:grpSpPr>
              <a:xfrm>
                <a:off x="2025073" y="2601425"/>
                <a:ext cx="178956" cy="224997"/>
                <a:chOff x="2483768" y="5344271"/>
                <a:chExt cx="288211" cy="362361"/>
              </a:xfrm>
            </p:grpSpPr>
            <p:pic>
              <p:nvPicPr>
                <p:cNvPr id="536" name="Picture 2"/>
                <p:cNvPicPr>
                  <a:picLocks noChangeAspect="1" noChangeArrowheads="1"/>
                </p:cNvPicPr>
                <p:nvPr/>
              </p:nvPicPr>
              <p:blipFill>
                <a:blip r:embed="rId5" cstate="print"/>
                <a:stretch>
                  <a:fillRect/>
                </a:stretch>
              </p:blipFill>
              <p:spPr bwMode="auto">
                <a:xfrm>
                  <a:off x="2483768" y="5344271"/>
                  <a:ext cx="201166" cy="277804"/>
                </a:xfrm>
                <a:prstGeom prst="rect">
                  <a:avLst/>
                </a:prstGeom>
                <a:noFill/>
                <a:ln w="9525">
                  <a:noFill/>
                  <a:miter lim="800000"/>
                  <a:headEnd/>
                  <a:tailEnd/>
                </a:ln>
                <a:effectLst/>
              </p:spPr>
            </p:pic>
            <p:pic>
              <p:nvPicPr>
                <p:cNvPr id="537" name="Picture 2"/>
                <p:cNvPicPr>
                  <a:picLocks noChangeAspect="1" noChangeArrowheads="1"/>
                </p:cNvPicPr>
                <p:nvPr/>
              </p:nvPicPr>
              <p:blipFill>
                <a:blip r:embed="rId5" cstate="print"/>
                <a:stretch>
                  <a:fillRect/>
                </a:stretch>
              </p:blipFill>
              <p:spPr bwMode="auto">
                <a:xfrm>
                  <a:off x="2570813" y="5428828"/>
                  <a:ext cx="201166" cy="277804"/>
                </a:xfrm>
                <a:prstGeom prst="rect">
                  <a:avLst/>
                </a:prstGeom>
                <a:noFill/>
                <a:ln w="9525">
                  <a:noFill/>
                  <a:miter lim="800000"/>
                  <a:headEnd/>
                  <a:tailEnd/>
                </a:ln>
                <a:effectLst/>
              </p:spPr>
            </p:pic>
          </p:grpSp>
          <p:grpSp>
            <p:nvGrpSpPr>
              <p:cNvPr id="531" name="Group 530"/>
              <p:cNvGrpSpPr/>
              <p:nvPr/>
            </p:nvGrpSpPr>
            <p:grpSpPr>
              <a:xfrm>
                <a:off x="3113537" y="2105725"/>
                <a:ext cx="219280" cy="191378"/>
                <a:chOff x="2905204" y="4991624"/>
                <a:chExt cx="353153" cy="308217"/>
              </a:xfrm>
            </p:grpSpPr>
            <p:pic>
              <p:nvPicPr>
                <p:cNvPr id="532" name="Picture 531" descr="kuser.png"/>
                <p:cNvPicPr>
                  <a:picLocks noChangeAspect="1"/>
                </p:cNvPicPr>
                <p:nvPr/>
              </p:nvPicPr>
              <p:blipFill>
                <a:blip r:embed="rId7" cstate="print"/>
                <a:stretch>
                  <a:fillRect/>
                </a:stretch>
              </p:blipFill>
              <p:spPr>
                <a:xfrm>
                  <a:off x="2905204" y="4991624"/>
                  <a:ext cx="277091" cy="277093"/>
                </a:xfrm>
                <a:prstGeom prst="rect">
                  <a:avLst/>
                </a:prstGeom>
              </p:spPr>
            </p:pic>
            <p:pic>
              <p:nvPicPr>
                <p:cNvPr id="533" name="Picture 532" descr="kuser.png"/>
                <p:cNvPicPr>
                  <a:picLocks noChangeAspect="1"/>
                </p:cNvPicPr>
                <p:nvPr/>
              </p:nvPicPr>
              <p:blipFill>
                <a:blip r:embed="rId7" cstate="print"/>
                <a:stretch>
                  <a:fillRect/>
                </a:stretch>
              </p:blipFill>
              <p:spPr>
                <a:xfrm>
                  <a:off x="2981266" y="5022750"/>
                  <a:ext cx="277091" cy="277091"/>
                </a:xfrm>
                <a:prstGeom prst="rect">
                  <a:avLst/>
                </a:prstGeom>
              </p:spPr>
            </p:pic>
          </p:grpSp>
        </p:grpSp>
      </p:grpSp>
      <p:sp>
        <p:nvSpPr>
          <p:cNvPr id="538" name="Rectangle 119"/>
          <p:cNvSpPr>
            <a:spLocks/>
          </p:cNvSpPr>
          <p:nvPr/>
        </p:nvSpPr>
        <p:spPr bwMode="auto">
          <a:xfrm>
            <a:off x="1259632" y="3509549"/>
            <a:ext cx="956478" cy="16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12700" tIns="12700" rIns="12700" bIns="12700"/>
          <a:lstStyle/>
          <a:p>
            <a:pPr algn="ctr"/>
            <a:r>
              <a:rPr lang="en-US" sz="1200" b="0" spc="-50" dirty="0" smtClean="0">
                <a:solidFill>
                  <a:srgbClr val="000000"/>
                </a:solidFill>
                <a:latin typeface="Arial" panose="020B0604020202020204" pitchFamily="34" charset="0"/>
                <a:ea typeface="ＭＳ Ｐゴシック" charset="0"/>
                <a:cs typeface="Arial" panose="020B0604020202020204" pitchFamily="34" charset="0"/>
                <a:sym typeface="Arial Bold" charset="0"/>
              </a:rPr>
              <a:t>Story Authors</a:t>
            </a:r>
            <a:endParaRPr lang="en-US" sz="1200" b="0" spc="-50" dirty="0">
              <a:solidFill>
                <a:srgbClr val="000000"/>
              </a:solidFill>
              <a:latin typeface="Arial" panose="020B0604020202020204" pitchFamily="34" charset="0"/>
              <a:ea typeface="ＭＳ Ｐゴシック" charset="0"/>
              <a:cs typeface="Arial" panose="020B0604020202020204" pitchFamily="34" charset="0"/>
              <a:sym typeface="Arial Bold" charset="0"/>
            </a:endParaRPr>
          </a:p>
        </p:txBody>
      </p:sp>
      <p:pic>
        <p:nvPicPr>
          <p:cNvPr id="539" name="Picture 2" descr="C:\Users\333940\AppData\Local\Microsoft\Windows\Temporary Internet Files\Content.IE5\BRD0D3FD\1344846396_User[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4241" y="3714769"/>
            <a:ext cx="186534" cy="186534"/>
          </a:xfrm>
          <a:prstGeom prst="rect">
            <a:avLst/>
          </a:prstGeom>
          <a:noFill/>
          <a:extLst>
            <a:ext uri="{909E8E84-426E-40DD-AFC4-6F175D3DCCD1}">
              <a14:hiddenFill xmlns:a14="http://schemas.microsoft.com/office/drawing/2010/main">
                <a:solidFill>
                  <a:srgbClr val="FFFFFF"/>
                </a:solidFill>
              </a14:hiddenFill>
            </a:ext>
          </a:extLst>
        </p:spPr>
      </p:pic>
      <p:pic>
        <p:nvPicPr>
          <p:cNvPr id="540" name="Picture 2" descr="C:\Users\333940\AppData\Local\Microsoft\Windows\Temporary Internet Files\Content.IE5\BRD0D3FD\1344846396_User[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0612" y="3746522"/>
            <a:ext cx="186534" cy="186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974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B983558D-C98C-4013-9F8D-937FCE5853E9}" type="slidenum">
              <a:rPr lang="en-US" smtClean="0"/>
              <a:pPr>
                <a:defRPr/>
              </a:pPr>
              <a:t>7</a:t>
            </a:fld>
            <a:endParaRPr lang="en-US" dirty="0"/>
          </a:p>
        </p:txBody>
      </p:sp>
      <p:pic>
        <p:nvPicPr>
          <p:cNvPr id="7" name="Picture 6"/>
          <p:cNvPicPr>
            <a:picLocks noChangeAspect="1"/>
          </p:cNvPicPr>
          <p:nvPr/>
        </p:nvPicPr>
        <p:blipFill>
          <a:blip r:embed="rId2"/>
          <a:stretch>
            <a:fillRect/>
          </a:stretch>
        </p:blipFill>
        <p:spPr>
          <a:xfrm>
            <a:off x="27817" y="116632"/>
            <a:ext cx="8143875" cy="5543550"/>
          </a:xfrm>
          <a:prstGeom prst="rect">
            <a:avLst/>
          </a:prstGeom>
        </p:spPr>
      </p:pic>
    </p:spTree>
    <p:extLst>
      <p:ext uri="{BB962C8B-B14F-4D97-AF65-F5344CB8AC3E}">
        <p14:creationId xmlns:p14="http://schemas.microsoft.com/office/powerpoint/2010/main" val="1816485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bwMode="auto">
          <a:xfrm>
            <a:off x="152400" y="1038285"/>
            <a:ext cx="1420582" cy="4524315"/>
          </a:xfrm>
          <a:prstGeom prst="rect">
            <a:avLst/>
          </a:prstGeom>
          <a:noFill/>
          <a:ln w="9525">
            <a:noFill/>
            <a:miter lim="800000"/>
            <a:headEnd/>
            <a:tailEnd/>
          </a:ln>
        </p:spPr>
        <p:txBody>
          <a:bodyPr wrap="none" rtlCol="0">
            <a:prstTxWarp prst="textNoShape">
              <a:avLst/>
            </a:prstTxWarp>
            <a:spAutoFit/>
          </a:bodyPr>
          <a:lstStyle/>
          <a:p>
            <a:pPr algn="ctr" eaLnBrk="0" hangingPunct="0"/>
            <a:r>
              <a:rPr lang="ja-JP" altLang="en-US" sz="9600" dirty="0" smtClean="0">
                <a:solidFill>
                  <a:srgbClr val="E3EDF5"/>
                </a:solidFill>
              </a:rPr>
              <a:t>大</a:t>
            </a:r>
            <a:endParaRPr lang="en-US" altLang="ja-JP" sz="9600" dirty="0" smtClean="0">
              <a:solidFill>
                <a:srgbClr val="E3EDF5"/>
              </a:solidFill>
            </a:endParaRPr>
          </a:p>
          <a:p>
            <a:pPr algn="ctr" eaLnBrk="0" hangingPunct="0"/>
            <a:r>
              <a:rPr lang="ja-JP" altLang="en-US" sz="9600" dirty="0" smtClean="0">
                <a:solidFill>
                  <a:srgbClr val="E3EDF5"/>
                </a:solidFill>
              </a:rPr>
              <a:t>規</a:t>
            </a:r>
            <a:endParaRPr lang="en-US" altLang="ja-JP" sz="9600" dirty="0" smtClean="0">
              <a:solidFill>
                <a:srgbClr val="E3EDF5"/>
              </a:solidFill>
            </a:endParaRPr>
          </a:p>
          <a:p>
            <a:pPr algn="ctr" eaLnBrk="0" hangingPunct="0"/>
            <a:r>
              <a:rPr lang="ja-JP" altLang="en-US" sz="9600" dirty="0" smtClean="0">
                <a:solidFill>
                  <a:srgbClr val="E3EDF5"/>
                </a:solidFill>
              </a:rPr>
              <a:t>模</a:t>
            </a:r>
            <a:endParaRPr lang="ja-JP" altLang="en-US" sz="9600" dirty="0">
              <a:solidFill>
                <a:srgbClr val="E3EDF5"/>
              </a:solidFill>
            </a:endParaRPr>
          </a:p>
        </p:txBody>
      </p:sp>
      <p:sp>
        <p:nvSpPr>
          <p:cNvPr id="2" name="Title 1"/>
          <p:cNvSpPr>
            <a:spLocks noGrp="1"/>
          </p:cNvSpPr>
          <p:nvPr>
            <p:ph type="title"/>
          </p:nvPr>
        </p:nvSpPr>
        <p:spPr/>
        <p:txBody>
          <a:bodyPr/>
          <a:lstStyle/>
          <a:p>
            <a:r>
              <a:rPr lang="en-US" dirty="0" smtClean="0">
                <a:latin typeface="Verdana" charset="0"/>
                <a:cs typeface="Arial" charset="0"/>
              </a:rPr>
              <a:t>Daikibo</a:t>
            </a:r>
            <a:r>
              <a:rPr lang="en-US" dirty="0" smtClean="0">
                <a:latin typeface="Lucida Grande"/>
                <a:ea typeface="Lucida Grande"/>
                <a:cs typeface="Lucida Grande"/>
              </a:rPr>
              <a:t> </a:t>
            </a:r>
            <a:r>
              <a:rPr lang="en-US" dirty="0" smtClean="0"/>
              <a:t>Enterprise Value Stream Engine</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 y="822960"/>
            <a:ext cx="8997950"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bwMode="auto">
          <a:xfrm>
            <a:off x="7236296" y="1196752"/>
            <a:ext cx="1584176" cy="646331"/>
          </a:xfrm>
          <a:prstGeom prst="rect">
            <a:avLst/>
          </a:prstGeom>
          <a:noFill/>
          <a:ln w="9525">
            <a:noFill/>
            <a:miter lim="800000"/>
            <a:headEnd/>
            <a:tailEnd/>
          </a:ln>
        </p:spPr>
        <p:txBody>
          <a:bodyPr wrap="square" rtlCol="0">
            <a:prstTxWarp prst="textNoShape">
              <a:avLst/>
            </a:prstTxWarp>
            <a:spAutoFit/>
          </a:bodyPr>
          <a:lstStyle/>
          <a:p>
            <a:pPr eaLnBrk="0" hangingPunct="0"/>
            <a:r>
              <a:rPr lang="en-US" sz="1200" dirty="0" smtClean="0">
                <a:latin typeface="Lucida Grande"/>
              </a:rPr>
              <a:t>Enterprise</a:t>
            </a:r>
          </a:p>
          <a:p>
            <a:pPr eaLnBrk="0" hangingPunct="0"/>
            <a:r>
              <a:rPr lang="en-US" sz="1200" dirty="0" smtClean="0">
                <a:latin typeface="Lucida Grande"/>
              </a:rPr>
              <a:t>Portfolio Management</a:t>
            </a:r>
          </a:p>
        </p:txBody>
      </p:sp>
      <p:sp>
        <p:nvSpPr>
          <p:cNvPr id="7" name="TextBox 6"/>
          <p:cNvSpPr txBox="1"/>
          <p:nvPr/>
        </p:nvSpPr>
        <p:spPr bwMode="auto">
          <a:xfrm>
            <a:off x="7524328" y="5301208"/>
            <a:ext cx="1437110" cy="646331"/>
          </a:xfrm>
          <a:prstGeom prst="rect">
            <a:avLst/>
          </a:prstGeom>
          <a:noFill/>
          <a:ln w="9525">
            <a:noFill/>
            <a:miter lim="800000"/>
            <a:headEnd/>
            <a:tailEnd/>
          </a:ln>
        </p:spPr>
        <p:txBody>
          <a:bodyPr wrap="square" rtlCol="0">
            <a:prstTxWarp prst="textNoShape">
              <a:avLst/>
            </a:prstTxWarp>
            <a:spAutoFit/>
          </a:bodyPr>
          <a:lstStyle/>
          <a:p>
            <a:pPr eaLnBrk="0" hangingPunct="0"/>
            <a:r>
              <a:rPr lang="en-US" sz="1200" dirty="0" smtClean="0">
                <a:latin typeface="Lucida Grande"/>
              </a:rPr>
              <a:t>Program</a:t>
            </a:r>
          </a:p>
          <a:p>
            <a:pPr eaLnBrk="0" hangingPunct="0"/>
            <a:r>
              <a:rPr lang="en-US" sz="1200" dirty="0" smtClean="0">
                <a:latin typeface="Lucida Grande"/>
              </a:rPr>
              <a:t>Portfolio Management</a:t>
            </a:r>
          </a:p>
        </p:txBody>
      </p:sp>
      <p:sp>
        <p:nvSpPr>
          <p:cNvPr id="8" name="Slide Number Placeholder 2"/>
          <p:cNvSpPr>
            <a:spLocks noGrp="1"/>
          </p:cNvSpPr>
          <p:nvPr>
            <p:ph type="sldNum" sz="quarter" idx="10"/>
          </p:nvPr>
        </p:nvSpPr>
        <p:spPr>
          <a:xfrm>
            <a:off x="22225" y="6453336"/>
            <a:ext cx="457200" cy="457200"/>
          </a:xfrm>
        </p:spPr>
        <p:txBody>
          <a:bodyPr/>
          <a:lstStyle/>
          <a:p>
            <a:pPr>
              <a:defRPr/>
            </a:pPr>
            <a:fld id="{B983558D-C98C-4013-9F8D-937FCE5853E9}" type="slidenum">
              <a:rPr lang="en-US" smtClean="0">
                <a:solidFill>
                  <a:srgbClr val="00B050"/>
                </a:solidFill>
              </a:rPr>
              <a:pPr>
                <a:defRPr/>
              </a:pPr>
              <a:t>8</a:t>
            </a:fld>
            <a:endParaRPr lang="en-US" dirty="0">
              <a:solidFill>
                <a:srgbClr val="00B050"/>
              </a:solidFill>
            </a:endParaRPr>
          </a:p>
        </p:txBody>
      </p:sp>
    </p:spTree>
    <p:extLst>
      <p:ext uri="{BB962C8B-B14F-4D97-AF65-F5344CB8AC3E}">
        <p14:creationId xmlns:p14="http://schemas.microsoft.com/office/powerpoint/2010/main" val="28455910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2.xml><?xml version="1.0" encoding="utf-8"?>
<p:tagLst xmlns:a="http://schemas.openxmlformats.org/drawingml/2006/main" xmlns:r="http://schemas.openxmlformats.org/officeDocument/2006/relationships" xmlns:p="http://schemas.openxmlformats.org/presentationml/2006/main">
  <p:tag name="JPM_OBJECT_NAME" val="jpmObjectTitle"/>
</p:tagLst>
</file>

<file path=ppt/tags/tag3.xml><?xml version="1.0" encoding="utf-8"?>
<p:tagLst xmlns:a="http://schemas.openxmlformats.org/drawingml/2006/main" xmlns:r="http://schemas.openxmlformats.org/officeDocument/2006/relationships" xmlns:p="http://schemas.openxmlformats.org/presentationml/2006/main">
  <p:tag name="JPM_OBJECT_NAME" val="jpmObjectTitle"/>
</p:tagLst>
</file>

<file path=ppt/theme/theme1.xml><?xml version="1.0" encoding="utf-8"?>
<a:theme xmlns:a="http://schemas.openxmlformats.org/drawingml/2006/main" name="1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ternal Presentation Master Slides">
  <a:themeElements>
    <a:clrScheme name="Custom 33">
      <a:dk1>
        <a:srgbClr val="000000"/>
      </a:dk1>
      <a:lt1>
        <a:srgbClr val="FFFFFF"/>
      </a:lt1>
      <a:dk2>
        <a:srgbClr val="8DC63F"/>
      </a:dk2>
      <a:lt2>
        <a:srgbClr val="B0B7BC"/>
      </a:lt2>
      <a:accent1>
        <a:srgbClr val="004B8D"/>
      </a:accent1>
      <a:accent2>
        <a:srgbClr val="13B5EA"/>
      </a:accent2>
      <a:accent3>
        <a:srgbClr val="C88A12"/>
      </a:accent3>
      <a:accent4>
        <a:srgbClr val="88746A"/>
      </a:accent4>
      <a:accent5>
        <a:srgbClr val="E64097"/>
      </a:accent5>
      <a:accent6>
        <a:srgbClr val="000000"/>
      </a:accent6>
      <a:hlink>
        <a:srgbClr val="13B5EA"/>
      </a:hlink>
      <a:folHlink>
        <a:srgbClr val="13B5EA"/>
      </a:folHlink>
    </a:clrScheme>
    <a:fontScheme name="asurion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sz="1800" dirty="0" err="1" smtClean="0">
            <a:solidFill>
              <a:schemeClr val="tx1"/>
            </a:solidFill>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98D304BD500043BC9062C8E8EBCEC2" ma:contentTypeVersion="0" ma:contentTypeDescription="Create a new document." ma:contentTypeScope="" ma:versionID="31970fd02a16778cd5276fca8c33e3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AB9D89-0E55-40F1-AA2A-F81DDA43AF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AA51CEF-CA12-4C06-B1AC-C23F85D470D2}">
  <ds:schemaRefs>
    <ds:schemaRef ds:uri="http://schemas.microsoft.com/sharepoint/v3/contenttype/forms"/>
  </ds:schemaRefs>
</ds:datastoreItem>
</file>

<file path=customXml/itemProps3.xml><?xml version="1.0" encoding="utf-8"?>
<ds:datastoreItem xmlns:ds="http://schemas.openxmlformats.org/officeDocument/2006/customXml" ds:itemID="{EB9604F1-5F16-4598-A729-DF11F828AA24}">
  <ds:schemaRefs>
    <ds:schemaRef ds:uri="http://schemas.openxmlformats.org/package/2006/metadata/core-properties"/>
    <ds:schemaRef ds:uri="http://purl.org/dc/elements/1.1/"/>
    <ds:schemaRef ds:uri="http://purl.org/dc/terms/"/>
    <ds:schemaRef ds:uri="http://schemas.microsoft.com/office/2006/documentManagement/types"/>
    <ds:schemaRef ds:uri="http://www.w3.org/XML/1998/namespace"/>
    <ds:schemaRef ds:uri="http://purl.org/dc/dcmitype/"/>
    <ds:schemaRef ds:uri="http://schemas.microsoft.com/office/infopath/2007/PartnerControls"/>
    <ds:schemaRef ds:uri="http://schemas.microsoft.com/office/2006/metadata/properties"/>
  </ds:schemaRefs>
</ds:datastoreItem>
</file>

<file path=docProps/CustomMKOP.xml><?xml version="1.0" encoding="utf-8"?>
<Properties xmlns="http://schemas.openxmlformats.org/officeDocument/2006/custom-properties" xmlns:vt="http://schemas.openxmlformats.org/officeDocument/2006/docPropsVTypes">
  <property fmtid="{D5CDD505-2E9C-101B-9397-08002B2CF9AE}" pid="2" name="MKProdID">
    <vt:lpwstr>ZMOutlook</vt:lpwstr>
  </property>
  <property fmtid="{D5CDD505-2E9C-101B-9397-08002B2CF9AE}" pid="3" name="SizeBefore">
    <vt:lpwstr>4713086</vt:lpwstr>
  </property>
  <property fmtid="{D5CDD505-2E9C-101B-9397-08002B2CF9AE}" pid="4" name="OptimizationTime">
    <vt:lpwstr>20170614_1222</vt:lpwstr>
  </property>
</Properties>
</file>

<file path=docProps/app.xml><?xml version="1.0" encoding="utf-8"?>
<Properties xmlns="http://schemas.openxmlformats.org/officeDocument/2006/extended-properties" xmlns:vt="http://schemas.openxmlformats.org/officeDocument/2006/docPropsVTypes">
  <Template/>
  <TotalTime>6975</TotalTime>
  <Words>5549</Words>
  <Application>Microsoft Office PowerPoint</Application>
  <PresentationFormat>On-screen Show (4:3)</PresentationFormat>
  <Paragraphs>1290</Paragraphs>
  <Slides>64</Slides>
  <Notes>10</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64</vt:i4>
      </vt:variant>
    </vt:vector>
  </HeadingPairs>
  <TitlesOfParts>
    <vt:vector size="81" baseType="lpstr">
      <vt:lpstr>ＭＳ Ｐゴシック</vt:lpstr>
      <vt:lpstr>Arial</vt:lpstr>
      <vt:lpstr>Arial Black</vt:lpstr>
      <vt:lpstr>Arial Bold</vt:lpstr>
      <vt:lpstr>Arial Bold Italic</vt:lpstr>
      <vt:lpstr>Arial Italic</vt:lpstr>
      <vt:lpstr>Calibri</vt:lpstr>
      <vt:lpstr>Comic Sans MS</vt:lpstr>
      <vt:lpstr>Courier New</vt:lpstr>
      <vt:lpstr>LF_Kai</vt:lpstr>
      <vt:lpstr>Lucida Grande</vt:lpstr>
      <vt:lpstr>Verdana</vt:lpstr>
      <vt:lpstr>Verdana Italic</vt:lpstr>
      <vt:lpstr>Wingdings</vt:lpstr>
      <vt:lpstr>ヒラギノ角ゴ ProN W3</vt:lpstr>
      <vt:lpstr>1_Blank Presentation</vt:lpstr>
      <vt:lpstr>Internal Presentation Master Slides</vt:lpstr>
      <vt:lpstr>Daikibo™</vt:lpstr>
      <vt:lpstr>PowerPoint Presentation</vt:lpstr>
      <vt:lpstr>Daikibo </vt:lpstr>
      <vt:lpstr>PowerPoint Presentation</vt:lpstr>
      <vt:lpstr>Background on Daikibo</vt:lpstr>
      <vt:lpstr>PowerPoint Presentation</vt:lpstr>
      <vt:lpstr>Daikibo – Delivery Engine</vt:lpstr>
      <vt:lpstr>PowerPoint Presentation</vt:lpstr>
      <vt:lpstr>Daikibo Enterprise Value Stream Engine</vt:lpstr>
      <vt:lpstr>The Daikibo Pipeline</vt:lpstr>
      <vt:lpstr>PowerPoint Presentation</vt:lpstr>
      <vt:lpstr>Daikibo - The Teams</vt:lpstr>
      <vt:lpstr>Daikibo Meta to Concept Interaction</vt:lpstr>
      <vt:lpstr>Daikibo Concept to Delivery Interaction</vt:lpstr>
      <vt:lpstr>Daikibo Software Development</vt:lpstr>
      <vt:lpstr>Interaction Model Overview</vt:lpstr>
      <vt:lpstr>PowerPoint Presentation</vt:lpstr>
      <vt:lpstr>PowerPoint Presentation</vt:lpstr>
      <vt:lpstr>Chief Business Product Owner</vt:lpstr>
      <vt:lpstr>Business Product Owner</vt:lpstr>
      <vt:lpstr>Business Product Owner</vt:lpstr>
      <vt:lpstr>Meta Team Project Manager</vt:lpstr>
      <vt:lpstr>Concept Team Project Manager</vt:lpstr>
      <vt:lpstr>Agile Team Facilitator/Scrum Master</vt:lpstr>
      <vt:lpstr>Story Author (BA)</vt:lpstr>
      <vt:lpstr>Business Product Owner Proxy</vt:lpstr>
      <vt:lpstr>Agile Program Manager</vt:lpstr>
      <vt:lpstr>Meta Team Lead</vt:lpstr>
      <vt:lpstr>Concept Team Lead</vt:lpstr>
      <vt:lpstr>Key Role Responsibility Matrix</vt:lpstr>
      <vt:lpstr>PowerPoint Presentation</vt:lpstr>
      <vt:lpstr>The Agile Coach</vt:lpstr>
      <vt:lpstr>PowerPoint Presentation</vt:lpstr>
      <vt:lpstr>Iteration Activities</vt:lpstr>
      <vt:lpstr>PowerPoint Presentation</vt:lpstr>
      <vt:lpstr>Release Planning</vt:lpstr>
      <vt:lpstr>Release Planning Lag – calendar?</vt:lpstr>
      <vt:lpstr>Release Planning Wall</vt:lpstr>
      <vt:lpstr>PowerPoint Presentation</vt:lpstr>
      <vt:lpstr>Key Agile Artifacts</vt:lpstr>
      <vt:lpstr>Artifacts of Daikibo </vt:lpstr>
      <vt:lpstr>Team Iteration Dashboard</vt:lpstr>
      <vt:lpstr>PowerPoint Presentation</vt:lpstr>
      <vt:lpstr>Business Engagement</vt:lpstr>
      <vt:lpstr>Daikibo – Governance </vt:lpstr>
      <vt:lpstr>Backlog Parent Child Relationships</vt:lpstr>
      <vt:lpstr>Stories – Types</vt:lpstr>
      <vt:lpstr>Estimation </vt:lpstr>
      <vt:lpstr>Continuous Integration</vt:lpstr>
      <vt:lpstr>Automated Testing</vt:lpstr>
      <vt:lpstr>Release Planning</vt:lpstr>
      <vt:lpstr>Cognizant Agile Strengths</vt:lpstr>
      <vt:lpstr>PowerPoint Presentation</vt:lpstr>
      <vt:lpstr>Differences between Scrum and Daikibo</vt:lpstr>
      <vt:lpstr>Distributed or Integrated Scrums?</vt:lpstr>
      <vt:lpstr>Key Learnings</vt:lpstr>
      <vt:lpstr>Key Learnings</vt:lpstr>
      <vt:lpstr>PowerPoint Presentation</vt:lpstr>
      <vt:lpstr>The Inverted Triangle</vt:lpstr>
      <vt:lpstr>Scrum Teams vs. Daikibo Teams</vt:lpstr>
      <vt:lpstr>Terms and Definitions</vt:lpstr>
      <vt:lpstr>XP Practices used by Daikibo</vt:lpstr>
      <vt:lpstr>Lean Principles Used by Daikibo </vt:lpstr>
      <vt:lpstr>Scrum Practices Used by Daikibo</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Daikibo Overview</dc:title>
  <dc:subject>Daikibo</dc:subject>
  <dc:creator>Carl G. Shea</dc:creator>
  <cp:keywords>Agile</cp:keywords>
  <cp:lastModifiedBy>Ambalal Sonawane</cp:lastModifiedBy>
  <cp:revision>663</cp:revision>
  <cp:lastPrinted>2014-02-06T08:22:37Z</cp:lastPrinted>
  <dcterms:created xsi:type="dcterms:W3CDTF">2010-09-13T14:16:27Z</dcterms:created>
  <dcterms:modified xsi:type="dcterms:W3CDTF">2015-10-29T11:52:52Z</dcterms:modified>
  <cp:category>Agile</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0x0101004798D304BD500043BC9062C8E8EBCEC2</vt:lpwstr>
  </property>
</Properties>
</file>