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8" y="12700"/>
            <a:ext cx="9627183" cy="60725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1" y="1325972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1DCE-29BB-4ABD-8429-235E451E739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FD1A-A698-44F4-A4DA-739EC1F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920" tIns="60960" rIns="121920" bIns="60960" rtlCol="0" anchor="ctr">
            <a:noAutofit/>
          </a:bodyPr>
          <a:lstStyle/>
          <a:p>
            <a:r>
              <a:rPr lang="en-US" sz="2667" dirty="0" smtClean="0"/>
              <a:t>Akash Pal– DevOps Lead</a:t>
            </a:r>
            <a:endParaRPr lang="en-US" sz="2667" dirty="0"/>
          </a:p>
        </p:txBody>
      </p:sp>
      <p:sp>
        <p:nvSpPr>
          <p:cNvPr id="68" name="Rounded Rectangle 67"/>
          <p:cNvSpPr/>
          <p:nvPr/>
        </p:nvSpPr>
        <p:spPr bwMode="auto">
          <a:xfrm>
            <a:off x="246531" y="1053352"/>
            <a:ext cx="2451560" cy="2451560"/>
          </a:xfrm>
          <a:prstGeom prst="roundRect">
            <a:avLst>
              <a:gd name="adj" fmla="val 5704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054549" y="1157795"/>
            <a:ext cx="3354883" cy="320492"/>
            <a:chOff x="2362200" y="1905000"/>
            <a:chExt cx="5460642" cy="914400"/>
          </a:xfrm>
        </p:grpSpPr>
        <p:sp>
          <p:nvSpPr>
            <p:cNvPr id="70" name="Right Triangle 69"/>
            <p:cNvSpPr/>
            <p:nvPr/>
          </p:nvSpPr>
          <p:spPr bwMode="auto">
            <a:xfrm>
              <a:off x="6908442" y="1905000"/>
              <a:ext cx="914400" cy="914400"/>
            </a:xfrm>
            <a:prstGeom prst="rtTriangle">
              <a:avLst/>
            </a:prstGeom>
            <a:solidFill>
              <a:srgbClr val="1F95C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362200" y="1905000"/>
              <a:ext cx="4546242" cy="914400"/>
            </a:xfrm>
            <a:prstGeom prst="rect">
              <a:avLst/>
            </a:prstGeom>
            <a:solidFill>
              <a:srgbClr val="1F95C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1200" b="1" kern="0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Executive Summary</a:t>
              </a: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2937512" y="1435649"/>
            <a:ext cx="6876445" cy="21668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259A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en-GB" sz="1051" dirty="0" smtClean="0">
                <a:solidFill>
                  <a:schemeClr val="tx2"/>
                </a:solidFill>
                <a:latin typeface="Calibri" panose="020F0502020204030204" pitchFamily="34" charset="0"/>
              </a:rPr>
              <a:t>5 </a:t>
            </a:r>
            <a:r>
              <a:rPr lang="en-GB" sz="1051" dirty="0">
                <a:solidFill>
                  <a:schemeClr val="tx2"/>
                </a:solidFill>
                <a:latin typeface="Calibri" panose="020F0502020204030204" pitchFamily="34" charset="0"/>
              </a:rPr>
              <a:t>years </a:t>
            </a:r>
            <a:r>
              <a:rPr lang="en-US" sz="1051" dirty="0" smtClean="0">
                <a:solidFill>
                  <a:schemeClr val="tx2"/>
                </a:solidFill>
                <a:latin typeface="Calibri" panose="020F0502020204030204" pitchFamily="34" charset="0"/>
              </a:rPr>
              <a:t>of </a:t>
            </a: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experience in IT analysis, consulting, implementation, maintenance and development for Application Lifecycle management</a:t>
            </a:r>
            <a:r>
              <a:rPr lang="en-US" sz="1051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A Microsoft certified professional and Jenkins engineer.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Microsoft Certified Solutions Developer in Application Lifecycle Management which includes Administering TFS, software testing with MTM and continuous delivery using Visual Studio </a:t>
            </a:r>
            <a:r>
              <a:rPr lang="en-US" sz="1051" dirty="0" smtClean="0">
                <a:solidFill>
                  <a:schemeClr val="tx2"/>
                </a:solidFill>
                <a:latin typeface="Calibri" panose="020F0502020204030204" pitchFamily="34" charset="0"/>
              </a:rPr>
              <a:t>ALM.</a:t>
            </a:r>
            <a:endParaRPr lang="en-US" sz="105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Technical expertise in all aspects of the SDLC (Waterfall, Scrum and Agile).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Hands on experience in Banking and Finance, Insurance, Transportation domains.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Proficiency in managing and build an application from its requirement to release process.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Strong adaptive approach to follow new technologies and enhancement in existing ones with cognitive flexibility.</a:t>
            </a:r>
          </a:p>
          <a:p>
            <a:endParaRPr lang="en-US" sz="105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051" dirty="0">
                <a:solidFill>
                  <a:schemeClr val="tx2"/>
                </a:solidFill>
                <a:latin typeface="Calibri" panose="020F0502020204030204" pitchFamily="34" charset="0"/>
              </a:rPr>
              <a:t>In current role, I am working as a </a:t>
            </a:r>
            <a:r>
              <a:rPr lang="en-US" sz="1051" dirty="0" smtClean="0">
                <a:solidFill>
                  <a:schemeClr val="tx2"/>
                </a:solidFill>
                <a:latin typeface="Calibri" panose="020F0502020204030204" pitchFamily="34" charset="0"/>
              </a:rPr>
              <a:t>DevOps Lead.</a:t>
            </a:r>
            <a:endParaRPr lang="en-US" sz="105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6531" y="4186793"/>
            <a:ext cx="3291840" cy="320492"/>
            <a:chOff x="2362200" y="1905000"/>
            <a:chExt cx="5460642" cy="914400"/>
          </a:xfrm>
          <a:solidFill>
            <a:srgbClr val="72BC37"/>
          </a:solidFill>
        </p:grpSpPr>
        <p:sp>
          <p:nvSpPr>
            <p:cNvPr id="74" name="Right Triangle 73"/>
            <p:cNvSpPr/>
            <p:nvPr/>
          </p:nvSpPr>
          <p:spPr bwMode="auto">
            <a:xfrm>
              <a:off x="6908442" y="1905000"/>
              <a:ext cx="914400" cy="914400"/>
            </a:xfrm>
            <a:prstGeom prst="rtTriangle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1400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362200" y="1905000"/>
              <a:ext cx="4546242" cy="9144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1200" b="1" kern="0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Relevant Experience Summary</a:t>
              </a: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246533" y="4507285"/>
            <a:ext cx="9567425" cy="197924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72BC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IN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Experienced in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VSTFS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Architecting, Set up and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IN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Experienced in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upgrading TFS to later versions with all its configuration and securities.</a:t>
            </a:r>
            <a:endParaRPr lang="en-US" sz="1051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IN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Experienced </a:t>
            </a:r>
            <a:r>
              <a:rPr lang="en-IN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Azure: Design and Implement Web Apps (Hosting web applications on azure platform), Create and manage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Virtual,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Custom Domain, Design and Implement Storage strategy, Managing application and network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services.</a:t>
            </a:r>
            <a:endParaRPr lang="en-IN" sz="1051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Rich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in Microsoft and IBM build tools like Rational Team Concert and </a:t>
            </a:r>
            <a:r>
              <a:rPr lang="en-US" sz="1051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Tasktop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defining and implementing solutions to business Platforms.</a:t>
            </a:r>
          </a:p>
          <a:p>
            <a:pPr algn="just"/>
            <a:endParaRPr lang="en-US" sz="1051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 hangingPunct="0"/>
            <a:r>
              <a:rPr lang="en-US" sz="1051" b="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Tools/Tech </a:t>
            </a:r>
            <a:r>
              <a:rPr lang="en-US" sz="1051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Team Foundation Server, IBM Rational Team Concert,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Jenkins, </a:t>
            </a:r>
            <a:r>
              <a:rPr lang="en-US" sz="1051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Collabnet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Forge, Microsoft Visual Studio, Thor Enterprise Build, IBM </a:t>
            </a:r>
            <a:r>
              <a:rPr lang="en-US" sz="1051" kern="0" dirty="0" err="1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Tasktop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IBM </a:t>
            </a:r>
            <a:r>
              <a:rPr lang="en-US" sz="1051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AppScan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Eclipse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Sonar </a:t>
            </a:r>
            <a:r>
              <a:rPr lang="en-US" sz="1051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Qube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SCM tools, Putty, </a:t>
            </a:r>
            <a:r>
              <a:rPr lang="en-US" sz="1051" kern="0" dirty="0" err="1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Tectia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Service Now, </a:t>
            </a:r>
            <a:r>
              <a:rPr lang="en-US" sz="1051" kern="0" dirty="0" err="1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WinSCP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SSMS, Team Project Management (TFS 2010, TFS 2012, TFS 2013, TFS2015, TFS2017)</a:t>
            </a:r>
          </a:p>
          <a:p>
            <a:pPr algn="just"/>
            <a:r>
              <a:rPr lang="en-US" sz="1051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Deployment :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IIS,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RLM, Docker and AWS.</a:t>
            </a:r>
            <a:endParaRPr lang="en-US" sz="1051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051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Others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Knowledge on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Jenkins, Altassian products,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HPQC ALM for </a:t>
            </a:r>
            <a:r>
              <a:rPr lang="en-US" sz="105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 </a:t>
            </a:r>
            <a:r>
              <a:rPr lang="en-US" sz="105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15923" y="3607050"/>
            <a:ext cx="5771984" cy="757130"/>
            <a:chOff x="3593865" y="2984129"/>
            <a:chExt cx="4673361" cy="816000"/>
          </a:xfrm>
        </p:grpSpPr>
        <p:grpSp>
          <p:nvGrpSpPr>
            <p:cNvPr id="77" name="Group 76"/>
            <p:cNvGrpSpPr/>
            <p:nvPr/>
          </p:nvGrpSpPr>
          <p:grpSpPr>
            <a:xfrm>
              <a:off x="3593865" y="3113840"/>
              <a:ext cx="1333818" cy="241766"/>
              <a:chOff x="1517739" y="1206257"/>
              <a:chExt cx="7352623" cy="918104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78" name="Right Triangle 77"/>
              <p:cNvSpPr/>
              <p:nvPr/>
            </p:nvSpPr>
            <p:spPr bwMode="auto">
              <a:xfrm>
                <a:off x="6695811" y="1209961"/>
                <a:ext cx="2174551" cy="914400"/>
              </a:xfrm>
              <a:prstGeom prst="rtTriangle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sz="1200" kern="0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1517739" y="1206257"/>
                <a:ext cx="4546240" cy="914399"/>
              </a:xfrm>
              <a:prstGeom prst="rect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sz="1200" b="1" kern="0" dirty="0">
                    <a:solidFill>
                      <a:schemeClr val="tx2"/>
                    </a:solidFill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Name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593865" y="3449665"/>
              <a:ext cx="1333819" cy="280696"/>
              <a:chOff x="1517734" y="1209961"/>
              <a:chExt cx="7352628" cy="1065943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81" name="Right Triangle 80"/>
              <p:cNvSpPr/>
              <p:nvPr/>
            </p:nvSpPr>
            <p:spPr bwMode="auto">
              <a:xfrm>
                <a:off x="6695811" y="1209961"/>
                <a:ext cx="2174551" cy="914400"/>
              </a:xfrm>
              <a:prstGeom prst="rtTriangle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sz="1200" kern="0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517734" y="1361504"/>
                <a:ext cx="4546240" cy="914400"/>
              </a:xfrm>
              <a:prstGeom prst="rect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sz="1200" b="1" kern="0" dirty="0">
                    <a:solidFill>
                      <a:schemeClr val="tx2"/>
                    </a:solidFill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Email</a:t>
                </a: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 bwMode="auto">
            <a:xfrm>
              <a:off x="4927683" y="3354630"/>
              <a:ext cx="3339543" cy="0"/>
            </a:xfrm>
            <a:prstGeom prst="straightConnector1">
              <a:avLst/>
            </a:prstGeom>
            <a:solidFill>
              <a:srgbClr val="FA230C"/>
            </a:solidFill>
            <a:ln w="12700" cap="rnd" cmpd="sng" algn="ctr">
              <a:solidFill>
                <a:sysClr val="window" lastClr="FFFFFF">
                  <a:lumMod val="50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4927683" y="3685931"/>
              <a:ext cx="3339543" cy="0"/>
            </a:xfrm>
            <a:prstGeom prst="straightConnector1">
              <a:avLst/>
            </a:prstGeom>
            <a:solidFill>
              <a:srgbClr val="FA230C"/>
            </a:solidFill>
            <a:ln w="12700" cap="rnd" cmpd="sng" algn="ctr">
              <a:solidFill>
                <a:sysClr val="window" lastClr="FFFFFF">
                  <a:lumMod val="50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Rectangle 88"/>
            <p:cNvSpPr/>
            <p:nvPr/>
          </p:nvSpPr>
          <p:spPr>
            <a:xfrm>
              <a:off x="4983272" y="2984129"/>
              <a:ext cx="1465943" cy="816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sz="1200" b="1" dirty="0" smtClean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Akash Pal</a:t>
              </a:r>
              <a:r>
                <a:rPr lang="en-US" sz="1200" b="1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	</a:t>
              </a:r>
            </a:p>
            <a:p>
              <a:pPr>
                <a:lnSpc>
                  <a:spcPct val="180000"/>
                </a:lnSpc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kash.pal@cognizant.com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9813956" y="1282681"/>
            <a:ext cx="2272763" cy="5203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259A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200"/>
              </a:spcAft>
            </a:pPr>
            <a:r>
              <a:rPr lang="en-US" sz="1100" b="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Programming Languages:</a:t>
            </a:r>
          </a:p>
          <a:p>
            <a:pPr>
              <a:spcAft>
                <a:spcPts val="200"/>
              </a:spcAft>
            </a:pPr>
            <a:r>
              <a:rPr lang="en-US" sz="1100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Java, 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100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100" b="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 Tool:</a:t>
            </a:r>
          </a:p>
          <a:p>
            <a:pPr>
              <a:spcAft>
                <a:spcPts val="200"/>
              </a:spcAft>
            </a:pP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 </a:t>
            </a:r>
            <a:r>
              <a:rPr lang="en-US" sz="1100" kern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Studio</a:t>
            </a:r>
            <a:r>
              <a:rPr lang="en-US" sz="1100" kern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Eclipse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100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Netbeans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IntelliJ, RTC SCM tools </a:t>
            </a:r>
            <a:r>
              <a:rPr lang="en-US" sz="1100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etc.</a:t>
            </a:r>
            <a:endParaRPr lang="en-US" sz="1100" b="1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100" b="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 tools:</a:t>
            </a:r>
          </a:p>
          <a:p>
            <a:pPr>
              <a:spcAft>
                <a:spcPts val="200"/>
              </a:spcAft>
            </a:pP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Jenkins</a:t>
            </a:r>
            <a:r>
              <a:rPr lang="en-US" sz="1100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1100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Sonar </a:t>
            </a:r>
            <a:r>
              <a:rPr lang="en-US" sz="1100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Qube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Docker container and </a:t>
            </a:r>
            <a:r>
              <a:rPr lang="en-US" sz="1100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Jenkinscloudbees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en-US" sz="11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Projects</a:t>
            </a:r>
            <a:r>
              <a:rPr lang="en-US" sz="1100" b="1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Marketplace 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Telemetry build and release Implementation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EY-ATF-(Audit tools for future)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Citi GPA- Global Product assurance- Application Lifecycle management.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Citi CATE for build and deployment management.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Internal </a:t>
            </a:r>
            <a:r>
              <a:rPr lang="en-US" sz="1100" kern="0" dirty="0" err="1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JPlus</a:t>
            </a:r>
            <a:r>
              <a:rPr lang="en-US" sz="1100" kern="0" dirty="0" smtClean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repository maintenance</a:t>
            </a:r>
            <a:endParaRPr lang="en-US" sz="1051" kern="0" dirty="0">
              <a:solidFill>
                <a:schemeClr val="tx2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813956" y="962191"/>
            <a:ext cx="2088333" cy="320492"/>
            <a:chOff x="2362200" y="1905000"/>
            <a:chExt cx="5460642" cy="914400"/>
          </a:xfrm>
        </p:grpSpPr>
        <p:sp>
          <p:nvSpPr>
            <p:cNvPr id="29" name="Right Triangle 28"/>
            <p:cNvSpPr/>
            <p:nvPr/>
          </p:nvSpPr>
          <p:spPr bwMode="auto">
            <a:xfrm>
              <a:off x="6908442" y="1905000"/>
              <a:ext cx="914400" cy="914400"/>
            </a:xfrm>
            <a:prstGeom prst="rtTriangle">
              <a:avLst/>
            </a:prstGeom>
            <a:solidFill>
              <a:srgbClr val="1F95C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tx2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1905000"/>
              <a:ext cx="4546243" cy="914400"/>
            </a:xfrm>
            <a:prstGeom prst="rect">
              <a:avLst/>
            </a:prstGeom>
            <a:solidFill>
              <a:srgbClr val="1F95C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1200" b="1" kern="0" dirty="0">
                  <a:solidFill>
                    <a:schemeClr val="tx2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Skills &amp; Projects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19D9A5-8298-44D1-95EA-D4FDF70E1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4" y="1244656"/>
            <a:ext cx="1783833" cy="22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Akash Pal– DevOps Lead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Ritu Roy – Web Technology Lead</dc:title>
  <dc:creator>Sharma, Akanksha (Cognizant)</dc:creator>
  <cp:lastModifiedBy>Pal, Akash (Cognizant)</cp:lastModifiedBy>
  <cp:revision>12</cp:revision>
  <dcterms:created xsi:type="dcterms:W3CDTF">2018-03-29T05:31:35Z</dcterms:created>
  <dcterms:modified xsi:type="dcterms:W3CDTF">2018-03-29T08:16:27Z</dcterms:modified>
</cp:coreProperties>
</file>