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E7F7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61826-7366-434E-95FE-477C0815AFE8}" v="108" dt="2025-04-28T05:50:21.918"/>
    <p1510:client id="{4C4753AA-7836-8399-45FB-F1DB92F4C5E4}" v="7" dt="2025-04-29T05:53:24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3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mistry@handygroup.co.za" userId="S::urn:spo:guest#mmistry@handygroup.co.za::" providerId="AD" clId="Web-{4C4753AA-7836-8399-45FB-F1DB92F4C5E4}"/>
    <pc:docChg chg="modSld">
      <pc:chgData name="mmistry@handygroup.co.za" userId="S::urn:spo:guest#mmistry@handygroup.co.za::" providerId="AD" clId="Web-{4C4753AA-7836-8399-45FB-F1DB92F4C5E4}" dt="2025-04-29T05:53:24.657" v="6" actId="1076"/>
      <pc:docMkLst>
        <pc:docMk/>
      </pc:docMkLst>
      <pc:sldChg chg="modSp">
        <pc:chgData name="mmistry@handygroup.co.za" userId="S::urn:spo:guest#mmistry@handygroup.co.za::" providerId="AD" clId="Web-{4C4753AA-7836-8399-45FB-F1DB92F4C5E4}" dt="2025-04-29T05:53:24.657" v="6" actId="1076"/>
        <pc:sldMkLst>
          <pc:docMk/>
          <pc:sldMk cId="2305580612" sldId="258"/>
        </pc:sldMkLst>
        <pc:picChg chg="mod">
          <ac:chgData name="mmistry@handygroup.co.za" userId="S::urn:spo:guest#mmistry@handygroup.co.za::" providerId="AD" clId="Web-{4C4753AA-7836-8399-45FB-F1DB92F4C5E4}" dt="2025-04-29T05:53:24.657" v="6" actId="1076"/>
          <ac:picMkLst>
            <pc:docMk/>
            <pc:sldMk cId="2305580612" sldId="258"/>
            <ac:picMk id="65" creationId="{6001E822-303B-4E3C-3BFB-63CF38910F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C4F8-30F4-7269-7F4F-F21B2B846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E3460-7708-1018-5D02-2109A1DBB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37774-4243-160B-8D2B-32BDC3D4C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38FD-9FE3-4903-8E58-3FAD62625389}" type="datetimeFigureOut">
              <a:rPr lang="en-AU" smtClean="0"/>
              <a:t>28/04/2025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3CBAF-7857-8BFA-6D30-D507A495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E3D12-68D8-078C-232B-0F7E1EB0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BDF4-626A-472F-951A-6F7FBF3DCA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731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6298-324C-CF50-5B0D-EDFAC44B0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36D671-740F-776F-2EEF-4327926C5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29CF5-013F-2DEF-1D9A-2ED3F060C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38FD-9FE3-4903-8E58-3FAD62625389}" type="datetimeFigureOut">
              <a:rPr lang="en-AU" smtClean="0"/>
              <a:t>28/04/2025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08CF8-B934-EB5D-B028-6C44615C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14CFD-B081-5B8B-CA13-6865A4FF5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BDF4-626A-472F-951A-6F7FBF3DCA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388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4E561-C81C-4B53-73CD-4609EF8AF2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6158C-B14B-D9EC-E5D3-AA65F072C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05CF5-A1CE-BD96-EDB8-77537B12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38FD-9FE3-4903-8E58-3FAD62625389}" type="datetimeFigureOut">
              <a:rPr lang="en-AU" smtClean="0"/>
              <a:t>28/04/2025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23325-1311-A4BF-FBE4-6B7B0953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DBB9B-8026-CFD1-8DF4-A31A251D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BDF4-626A-472F-951A-6F7FBF3DCA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42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DAF7-9CB9-713D-176F-E5809556D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7C9E-1243-BA0E-CFF3-2FC389C8D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5B740-4070-E01F-D42C-A00B724B0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38FD-9FE3-4903-8E58-3FAD62625389}" type="datetimeFigureOut">
              <a:rPr lang="en-AU" smtClean="0"/>
              <a:t>28/04/2025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313AA-7A7D-C355-4C0C-17251288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CADC2-8E7C-5218-6464-9D275180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BDF4-626A-472F-951A-6F7FBF3DCA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571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F476-31D5-0220-954B-D158A7CD6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1F32A-CDCE-503C-1F5E-227CB0333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0807D-1FDD-2303-195E-2762740E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38FD-9FE3-4903-8E58-3FAD62625389}" type="datetimeFigureOut">
              <a:rPr lang="en-AU" smtClean="0"/>
              <a:t>28/04/2025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AF7C-8EAD-AE7E-F2E7-741973A3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30D9C-7D59-FC02-84A4-08498777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BDF4-626A-472F-951A-6F7FBF3DCA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859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E215-D886-93DD-FC8A-6B075983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6BCE7-6F4C-AE26-F80D-3BD9A5CE0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2933B-0B12-E2D5-0350-C180F313D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C3277-90A7-76E3-6762-A7651AA6A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38FD-9FE3-4903-8E58-3FAD62625389}" type="datetimeFigureOut">
              <a:rPr lang="en-AU" smtClean="0"/>
              <a:t>28/04/2025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82459-50C0-B216-B2B2-8C5150F7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282A6-E3DF-A4F7-BB49-DCA68628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BDF4-626A-472F-951A-6F7FBF3DCA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700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7AD9-9D9D-F9B6-9CEC-B7F4B49A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7DE6-CB1E-4B83-A107-396AE13F7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0B346C-8313-E465-235F-1EFDA709B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2320C-35DD-0792-AA22-3A1EFB6BA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E419CB-5E24-A6F6-CA3E-FA389E0CC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B443A-BDC3-1845-7103-A13135DE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38FD-9FE3-4903-8E58-3FAD62625389}" type="datetimeFigureOut">
              <a:rPr lang="en-AU" smtClean="0"/>
              <a:t>28/04/2025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5460AA-77A2-52D3-5574-DFD5F938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9ED4F4-9D13-83DD-9C12-72E28162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BDF4-626A-472F-951A-6F7FBF3DCA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4230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22DF-9120-1AD1-D0E1-1C828E8F8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294937-EFAC-A0E3-10C2-F32423BE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38FD-9FE3-4903-8E58-3FAD62625389}" type="datetimeFigureOut">
              <a:rPr lang="en-AU" smtClean="0"/>
              <a:t>28/04/2025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3F7721-BD91-D8BE-25DC-C95F8864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149C11-A86D-1CFD-C82B-835C5D592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BDF4-626A-472F-951A-6F7FBF3DCA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145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E8A6B-3EC6-AFBB-95F1-F5A7001F6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38FD-9FE3-4903-8E58-3FAD62625389}" type="datetimeFigureOut">
              <a:rPr lang="en-AU" smtClean="0"/>
              <a:t>28/04/2025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2E3A95-1A1A-D2A3-3205-1C58B970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42489-5DE1-22E8-8346-60AD1787F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BDF4-626A-472F-951A-6F7FBF3DCA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8410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496A6-6330-5129-13CE-87EBB039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F18A-EC33-E341-B236-FD09226A9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A7529-49BA-7F87-CEC7-B593F6CB79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95E51-6CA5-FDA2-D2F4-9BA2C69E2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38FD-9FE3-4903-8E58-3FAD62625389}" type="datetimeFigureOut">
              <a:rPr lang="en-AU" smtClean="0"/>
              <a:t>28/04/2025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4E82C-6FFF-DC37-8CF5-B65D97700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C01BE-8D95-2238-4BC6-E08F09379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BDF4-626A-472F-951A-6F7FBF3DCA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2630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C11B-F9EE-5A96-7A8C-F8A37E2A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B637A1-C0FE-05C7-C204-601E44915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20BFF-A2ED-E794-6D50-D7FD4E1F4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C7E16-CEA8-FB44-B39D-7F0703BB0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D38FD-9FE3-4903-8E58-3FAD62625389}" type="datetimeFigureOut">
              <a:rPr lang="en-AU" smtClean="0"/>
              <a:t>28/04/2025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C4403-507D-332D-C807-91B0ED93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1B5AA-2F6C-099C-D4EF-C887849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EBDF4-626A-472F-951A-6F7FBF3DCA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5126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C6AC2-A085-4552-D8DD-1EF47F2D7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86309-8526-33DC-0E70-98266EE40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D7DF4-9BA5-15DB-E441-B4D81B073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0D38FD-9FE3-4903-8E58-3FAD62625389}" type="datetimeFigureOut">
              <a:rPr lang="en-AU" smtClean="0"/>
              <a:t>28/04/2025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C41E7-8C0F-41EA-3846-6ED453894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7A0B7-109F-B35F-B26D-6E9255F1C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EBDF4-626A-472F-951A-6F7FBF3DCA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167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32E0CE-2118-2510-8578-985A647536A8}"/>
              </a:ext>
            </a:extLst>
          </p:cNvPr>
          <p:cNvSpPr/>
          <p:nvPr/>
        </p:nvSpPr>
        <p:spPr>
          <a:xfrm>
            <a:off x="5077547" y="89444"/>
            <a:ext cx="4309193" cy="3231606"/>
          </a:xfrm>
          <a:prstGeom prst="roundRect">
            <a:avLst>
              <a:gd name="adj" fmla="val 4530"/>
            </a:avLst>
          </a:prstGeom>
          <a:solidFill>
            <a:srgbClr val="E7F7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02B90-0532-C6D2-A715-42C1F4992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63"/>
            <a:ext cx="4877733" cy="33483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8FE840-D6E2-BB98-7930-EC0D24B29B90}"/>
              </a:ext>
            </a:extLst>
          </p:cNvPr>
          <p:cNvSpPr txBox="1"/>
          <p:nvPr/>
        </p:nvSpPr>
        <p:spPr>
          <a:xfrm>
            <a:off x="9591623" y="138616"/>
            <a:ext cx="25174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50"/>
              <a:t>Format</a:t>
            </a:r>
          </a:p>
          <a:p>
            <a:r>
              <a:rPr lang="en-AU" sz="1050"/>
              <a:t>Trade name | strength | dosage form |</a:t>
            </a:r>
          </a:p>
          <a:p>
            <a:r>
              <a:rPr lang="en-AU" sz="1050"/>
              <a:t> Actice Pharmaceutical Ingredient (API) </a:t>
            </a:r>
          </a:p>
          <a:p>
            <a:endParaRPr lang="en-AU" sz="10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0BC617-B0DF-A378-7951-0D5A1D0F38D9}"/>
              </a:ext>
            </a:extLst>
          </p:cNvPr>
          <p:cNvSpPr txBox="1"/>
          <p:nvPr/>
        </p:nvSpPr>
        <p:spPr>
          <a:xfrm>
            <a:off x="5251820" y="241240"/>
            <a:ext cx="3248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/>
              <a:t>Glucophage | 1000mg | tablets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136384-522D-1BCB-E6A5-7F79CF1C9A28}"/>
              </a:ext>
            </a:extLst>
          </p:cNvPr>
          <p:cNvSpPr txBox="1"/>
          <p:nvPr/>
        </p:nvSpPr>
        <p:spPr>
          <a:xfrm>
            <a:off x="5251820" y="573069"/>
            <a:ext cx="11214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/>
              <a:t>Metformin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C32A4E2-D98B-2E7B-FDAB-45D91BF88D46}"/>
              </a:ext>
            </a:extLst>
          </p:cNvPr>
          <p:cNvGrpSpPr/>
          <p:nvPr/>
        </p:nvGrpSpPr>
        <p:grpSpPr>
          <a:xfrm>
            <a:off x="5311057" y="891841"/>
            <a:ext cx="1062237" cy="369332"/>
            <a:chOff x="5507907" y="1221297"/>
            <a:chExt cx="1062237" cy="36933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36D132CB-5CF2-C481-16DF-86F3BFC990DB}"/>
                </a:ext>
              </a:extLst>
            </p:cNvPr>
            <p:cNvSpPr/>
            <p:nvPr/>
          </p:nvSpPr>
          <p:spPr>
            <a:xfrm>
              <a:off x="5507907" y="1267464"/>
              <a:ext cx="1062237" cy="276999"/>
            </a:xfrm>
            <a:prstGeom prst="roundRect">
              <a:avLst>
                <a:gd name="adj" fmla="val 50000"/>
              </a:avLst>
            </a:prstGeom>
            <a:solidFill>
              <a:srgbClr val="FFFFCC"/>
            </a:solidFill>
            <a:ln>
              <a:solidFill>
                <a:srgbClr val="FFFF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chemeClr val="tx1"/>
                  </a:solidFill>
                </a:rPr>
                <a:t>Morning</a:t>
              </a:r>
              <a:endParaRPr lang="en-AU" sz="120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2F6C7A-38C4-3813-7673-1A0FDF242C71}"/>
                </a:ext>
              </a:extLst>
            </p:cNvPr>
            <p:cNvSpPr txBox="1"/>
            <p:nvPr/>
          </p:nvSpPr>
          <p:spPr>
            <a:xfrm>
              <a:off x="5507907" y="1221297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0" i="0">
                  <a:effectLst/>
                  <a:latin typeface="fkGroteskNeue"/>
                </a:rPr>
                <a:t>☼</a:t>
              </a:r>
              <a:endParaRPr lang="en-AU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D237388-C3F0-D2DB-BEDF-9A6A319A676B}"/>
              </a:ext>
            </a:extLst>
          </p:cNvPr>
          <p:cNvGrpSpPr/>
          <p:nvPr/>
        </p:nvGrpSpPr>
        <p:grpSpPr>
          <a:xfrm>
            <a:off x="5311057" y="1266702"/>
            <a:ext cx="1062237" cy="369332"/>
            <a:chOff x="6722264" y="1221297"/>
            <a:chExt cx="1062237" cy="369332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77BFF96-330E-A63C-099A-1B87ACA9361D}"/>
                </a:ext>
              </a:extLst>
            </p:cNvPr>
            <p:cNvSpPr/>
            <p:nvPr/>
          </p:nvSpPr>
          <p:spPr>
            <a:xfrm>
              <a:off x="6722264" y="1267464"/>
              <a:ext cx="1062237" cy="276999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>
                  <a:solidFill>
                    <a:schemeClr val="tx1"/>
                  </a:solidFill>
                </a:rPr>
                <a:t>Evening</a:t>
              </a:r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5CBAA1-A4DD-C668-4410-10D21146C3DE}"/>
                </a:ext>
              </a:extLst>
            </p:cNvPr>
            <p:cNvSpPr txBox="1"/>
            <p:nvPr/>
          </p:nvSpPr>
          <p:spPr>
            <a:xfrm>
              <a:off x="6722264" y="1221297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0" i="0">
                  <a:effectLst/>
                  <a:latin typeface="fkGroteskNeue"/>
                </a:rPr>
                <a:t>☾</a:t>
              </a:r>
              <a:endParaRPr lang="en-AU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54B81E5-7670-F426-8F01-50B581A17FAF}"/>
              </a:ext>
            </a:extLst>
          </p:cNvPr>
          <p:cNvSpPr txBox="1"/>
          <p:nvPr/>
        </p:nvSpPr>
        <p:spPr>
          <a:xfrm>
            <a:off x="6409007" y="569503"/>
            <a:ext cx="13592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/>
              <a:t>Twice daily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6256AC-A546-EC50-5642-5EBCF6CD79CE}"/>
              </a:ext>
            </a:extLst>
          </p:cNvPr>
          <p:cNvSpPr/>
          <p:nvPr/>
        </p:nvSpPr>
        <p:spPr>
          <a:xfrm>
            <a:off x="8124427" y="801513"/>
            <a:ext cx="1062237" cy="23285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013183C-EEC5-58E3-6EB3-687AB248B737}"/>
              </a:ext>
            </a:extLst>
          </p:cNvPr>
          <p:cNvSpPr/>
          <p:nvPr/>
        </p:nvSpPr>
        <p:spPr>
          <a:xfrm>
            <a:off x="8124427" y="1260125"/>
            <a:ext cx="1062237" cy="186998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AU" sz="1400"/>
              <a:t>40 tablets remaining</a:t>
            </a:r>
          </a:p>
          <a:p>
            <a:pPr algn="ctr"/>
            <a:endParaRPr lang="en-AU" sz="1400"/>
          </a:p>
          <a:p>
            <a:pPr algn="ctr"/>
            <a:r>
              <a:rPr lang="en-AU" sz="1400"/>
              <a:t>20 days supply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AC1291-2989-1B5C-DBB3-36AD6B6BBBCB}"/>
              </a:ext>
            </a:extLst>
          </p:cNvPr>
          <p:cNvGrpSpPr/>
          <p:nvPr/>
        </p:nvGrpSpPr>
        <p:grpSpPr>
          <a:xfrm>
            <a:off x="84747" y="3550020"/>
            <a:ext cx="4309193" cy="3231606"/>
            <a:chOff x="168524" y="3618365"/>
            <a:chExt cx="4309193" cy="323160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BFC8A69-6C35-A73A-35FB-17DC55DA330C}"/>
                </a:ext>
              </a:extLst>
            </p:cNvPr>
            <p:cNvSpPr/>
            <p:nvPr/>
          </p:nvSpPr>
          <p:spPr>
            <a:xfrm>
              <a:off x="168524" y="3618365"/>
              <a:ext cx="4309193" cy="3231606"/>
            </a:xfrm>
            <a:prstGeom prst="roundRect">
              <a:avLst>
                <a:gd name="adj" fmla="val 4530"/>
              </a:avLst>
            </a:prstGeom>
            <a:solidFill>
              <a:srgbClr val="E7F7F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078BE1-F578-5EC7-DA19-CE186F38F293}"/>
                </a:ext>
              </a:extLst>
            </p:cNvPr>
            <p:cNvSpPr txBox="1"/>
            <p:nvPr/>
          </p:nvSpPr>
          <p:spPr>
            <a:xfrm>
              <a:off x="342797" y="3770161"/>
              <a:ext cx="3248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/>
                <a:t>Glucophage | 1000mg | tablets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E78606-8CD8-891C-9A70-6B63E886BEAA}"/>
                </a:ext>
              </a:extLst>
            </p:cNvPr>
            <p:cNvSpPr txBox="1"/>
            <p:nvPr/>
          </p:nvSpPr>
          <p:spPr>
            <a:xfrm>
              <a:off x="342797" y="4101990"/>
              <a:ext cx="11214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/>
                <a:t>Metformin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A668514-2A98-CADD-E92F-A81530409C0B}"/>
                </a:ext>
              </a:extLst>
            </p:cNvPr>
            <p:cNvGrpSpPr/>
            <p:nvPr/>
          </p:nvGrpSpPr>
          <p:grpSpPr>
            <a:xfrm>
              <a:off x="402034" y="4642268"/>
              <a:ext cx="2276594" cy="369332"/>
              <a:chOff x="5507907" y="1221297"/>
              <a:chExt cx="2276594" cy="369332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16900639-4B55-9355-7538-30414030D10E}"/>
                  </a:ext>
                </a:extLst>
              </p:cNvPr>
              <p:cNvSpPr/>
              <p:nvPr/>
            </p:nvSpPr>
            <p:spPr>
              <a:xfrm>
                <a:off x="5507907" y="1267464"/>
                <a:ext cx="1062237" cy="276999"/>
              </a:xfrm>
              <a:prstGeom prst="roundRect">
                <a:avLst>
                  <a:gd name="adj" fmla="val 50000"/>
                </a:avLst>
              </a:prstGeom>
              <a:solidFill>
                <a:srgbClr val="FFFFCC"/>
              </a:solidFill>
              <a:ln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>
                    <a:solidFill>
                      <a:schemeClr val="tx1"/>
                    </a:solidFill>
                  </a:rPr>
                  <a:t>Morning</a:t>
                </a:r>
                <a:endParaRPr lang="en-AU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A9489950-45EA-BC5F-9170-2D555A36081C}"/>
                  </a:ext>
                </a:extLst>
              </p:cNvPr>
              <p:cNvSpPr/>
              <p:nvPr/>
            </p:nvSpPr>
            <p:spPr>
              <a:xfrm>
                <a:off x="6722264" y="1267464"/>
                <a:ext cx="1062237" cy="276999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400">
                    <a:solidFill>
                      <a:schemeClr val="tx1"/>
                    </a:solidFill>
                  </a:rPr>
                  <a:t>Evening</a:t>
                </a:r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807C35A-A140-4A30-CCE1-1C59E5812A0F}"/>
                  </a:ext>
                </a:extLst>
              </p:cNvPr>
              <p:cNvSpPr txBox="1"/>
              <p:nvPr/>
            </p:nvSpPr>
            <p:spPr>
              <a:xfrm>
                <a:off x="5507907" y="122129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0" i="0">
                    <a:effectLst/>
                    <a:latin typeface="fkGroteskNeue"/>
                  </a:rPr>
                  <a:t>☼</a:t>
                </a:r>
                <a:endParaRPr lang="en-AU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C14078-0D42-174D-825D-E862A7BBBA85}"/>
                  </a:ext>
                </a:extLst>
              </p:cNvPr>
              <p:cNvSpPr txBox="1"/>
              <p:nvPr/>
            </p:nvSpPr>
            <p:spPr>
              <a:xfrm>
                <a:off x="6722264" y="1221297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0" i="0">
                    <a:effectLst/>
                    <a:latin typeface="fkGroteskNeue"/>
                  </a:rPr>
                  <a:t>☾</a:t>
                </a:r>
                <a:endParaRPr lang="en-AU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FBA556C-CFD5-9161-ED6C-FA9435F8CEBF}"/>
                </a:ext>
              </a:extLst>
            </p:cNvPr>
            <p:cNvGrpSpPr/>
            <p:nvPr/>
          </p:nvGrpSpPr>
          <p:grpSpPr>
            <a:xfrm>
              <a:off x="403364" y="5347759"/>
              <a:ext cx="1173526" cy="843070"/>
              <a:chOff x="3413381" y="4276666"/>
              <a:chExt cx="1173526" cy="843070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1093979-029B-8475-5A89-23237F4F92FB}"/>
                  </a:ext>
                </a:extLst>
              </p:cNvPr>
              <p:cNvSpPr txBox="1"/>
              <p:nvPr/>
            </p:nvSpPr>
            <p:spPr>
              <a:xfrm>
                <a:off x="3459675" y="4276666"/>
                <a:ext cx="11272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600">
                    <a:solidFill>
                      <a:schemeClr val="bg2">
                        <a:lumMod val="50000"/>
                      </a:schemeClr>
                    </a:solidFill>
                  </a:rPr>
                  <a:t>Remaining</a:t>
                </a:r>
                <a:endParaRPr lang="en-AU" sz="160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EDD62F7-9ADF-8C87-89D4-1747DDDE381F}"/>
                  </a:ext>
                </a:extLst>
              </p:cNvPr>
              <p:cNvSpPr txBox="1"/>
              <p:nvPr/>
            </p:nvSpPr>
            <p:spPr>
              <a:xfrm>
                <a:off x="3413381" y="4537914"/>
                <a:ext cx="11735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/>
                  <a:t>40 tablets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02F0177-0DF4-51D4-B048-32567A23D47D}"/>
                  </a:ext>
                </a:extLst>
              </p:cNvPr>
              <p:cNvSpPr txBox="1"/>
              <p:nvPr/>
            </p:nvSpPr>
            <p:spPr>
              <a:xfrm>
                <a:off x="3702946" y="4811959"/>
                <a:ext cx="8839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400"/>
                  <a:t>(20 days)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6833BFC-9D02-C5A3-6B64-04E5DD19E8E6}"/>
                </a:ext>
              </a:extLst>
            </p:cNvPr>
            <p:cNvSpPr txBox="1"/>
            <p:nvPr/>
          </p:nvSpPr>
          <p:spPr>
            <a:xfrm>
              <a:off x="1499984" y="4098424"/>
              <a:ext cx="13592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/>
                <a:t>Twice daily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46B5256-A46F-35C1-7390-CB71D5DE98F9}"/>
                </a:ext>
              </a:extLst>
            </p:cNvPr>
            <p:cNvGrpSpPr/>
            <p:nvPr/>
          </p:nvGrpSpPr>
          <p:grpSpPr>
            <a:xfrm>
              <a:off x="3215404" y="4330434"/>
              <a:ext cx="1062237" cy="2328596"/>
              <a:chOff x="9817628" y="1023738"/>
              <a:chExt cx="329411" cy="2328596"/>
            </a:xfrm>
          </p:grpSpPr>
          <p:sp>
            <p:nvSpPr>
              <p:cNvPr id="34" name="Rectangle 1">
                <a:extLst>
                  <a:ext uri="{FF2B5EF4-FFF2-40B4-BE49-F238E27FC236}">
                    <a16:creationId xmlns:a16="http://schemas.microsoft.com/office/drawing/2014/main" id="{55F0D2A3-4807-2FC9-567E-8D64BF4C80EA}"/>
                  </a:ext>
                </a:extLst>
              </p:cNvPr>
              <p:cNvSpPr/>
              <p:nvPr/>
            </p:nvSpPr>
            <p:spPr>
              <a:xfrm>
                <a:off x="9817628" y="1023738"/>
                <a:ext cx="329411" cy="2328596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Rectangle 2">
                <a:extLst>
                  <a:ext uri="{FF2B5EF4-FFF2-40B4-BE49-F238E27FC236}">
                    <a16:creationId xmlns:a16="http://schemas.microsoft.com/office/drawing/2014/main" id="{4728C7A0-2FEC-3A50-9020-2982A0739067}"/>
                  </a:ext>
                </a:extLst>
              </p:cNvPr>
              <p:cNvSpPr/>
              <p:nvPr/>
            </p:nvSpPr>
            <p:spPr>
              <a:xfrm>
                <a:off x="9817628" y="1482350"/>
                <a:ext cx="329411" cy="186998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400"/>
                  <a:t>20 days remaining</a:t>
                </a:r>
              </a:p>
            </p:txBody>
          </p:sp>
        </p:grp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DBFEEA5-2490-395F-5633-31A27EC659C2}"/>
              </a:ext>
            </a:extLst>
          </p:cNvPr>
          <p:cNvSpPr/>
          <p:nvPr/>
        </p:nvSpPr>
        <p:spPr>
          <a:xfrm>
            <a:off x="8203135" y="2748840"/>
            <a:ext cx="914400" cy="2434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/>
              <a:t>Refill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83E3FB-4352-670C-AE50-2F1FE1162352}"/>
              </a:ext>
            </a:extLst>
          </p:cNvPr>
          <p:cNvCxnSpPr/>
          <p:nvPr/>
        </p:nvCxnSpPr>
        <p:spPr>
          <a:xfrm>
            <a:off x="8124427" y="2661908"/>
            <a:ext cx="106223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DA0C589-A524-9FA7-2BB6-A044CA61B04E}"/>
              </a:ext>
            </a:extLst>
          </p:cNvPr>
          <p:cNvSpPr/>
          <p:nvPr/>
        </p:nvSpPr>
        <p:spPr>
          <a:xfrm>
            <a:off x="5077547" y="3550020"/>
            <a:ext cx="4309193" cy="3231606"/>
          </a:xfrm>
          <a:prstGeom prst="roundRect">
            <a:avLst>
              <a:gd name="adj" fmla="val 4530"/>
            </a:avLst>
          </a:prstGeom>
          <a:solidFill>
            <a:srgbClr val="E7F7F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ECEBB0-3EFA-14DB-B6D5-BA527DAE206E}"/>
              </a:ext>
            </a:extLst>
          </p:cNvPr>
          <p:cNvSpPr txBox="1"/>
          <p:nvPr/>
        </p:nvSpPr>
        <p:spPr>
          <a:xfrm>
            <a:off x="5251820" y="3701816"/>
            <a:ext cx="3248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/>
              <a:t>Glucophage | 1000mg | tablets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DB1A8CE-4358-FF95-523A-F2E19C82B05D}"/>
              </a:ext>
            </a:extLst>
          </p:cNvPr>
          <p:cNvSpPr txBox="1"/>
          <p:nvPr/>
        </p:nvSpPr>
        <p:spPr>
          <a:xfrm>
            <a:off x="5251820" y="4033645"/>
            <a:ext cx="11214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/>
              <a:t>Metformin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82F413-7906-307F-69E5-2F1F151F557E}"/>
              </a:ext>
            </a:extLst>
          </p:cNvPr>
          <p:cNvGrpSpPr/>
          <p:nvPr/>
        </p:nvGrpSpPr>
        <p:grpSpPr>
          <a:xfrm>
            <a:off x="5311057" y="4352417"/>
            <a:ext cx="1062237" cy="369332"/>
            <a:chOff x="5507907" y="1221297"/>
            <a:chExt cx="1062237" cy="369332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1E294BF8-4394-FC91-EF49-CD219184D2E2}"/>
                </a:ext>
              </a:extLst>
            </p:cNvPr>
            <p:cNvSpPr/>
            <p:nvPr/>
          </p:nvSpPr>
          <p:spPr>
            <a:xfrm>
              <a:off x="5507907" y="1267464"/>
              <a:ext cx="1062237" cy="276999"/>
            </a:xfrm>
            <a:prstGeom prst="roundRect">
              <a:avLst>
                <a:gd name="adj" fmla="val 50000"/>
              </a:avLst>
            </a:prstGeom>
            <a:solidFill>
              <a:srgbClr val="FFFFCC"/>
            </a:solidFill>
            <a:ln>
              <a:solidFill>
                <a:srgbClr val="FFFFC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>
                  <a:solidFill>
                    <a:schemeClr val="tx1"/>
                  </a:solidFill>
                </a:rPr>
                <a:t>Morning</a:t>
              </a:r>
              <a:endParaRPr lang="en-AU" sz="120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5D7486C-3D0B-A231-E482-2DB0FF980BFD}"/>
                </a:ext>
              </a:extLst>
            </p:cNvPr>
            <p:cNvSpPr txBox="1"/>
            <p:nvPr/>
          </p:nvSpPr>
          <p:spPr>
            <a:xfrm>
              <a:off x="5507907" y="1221297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0" i="0">
                  <a:effectLst/>
                  <a:latin typeface="fkGroteskNeue"/>
                </a:rPr>
                <a:t>☼</a:t>
              </a:r>
              <a:endParaRPr lang="en-AU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5D3F39B-B175-651A-81AD-8E3C4979B075}"/>
              </a:ext>
            </a:extLst>
          </p:cNvPr>
          <p:cNvGrpSpPr/>
          <p:nvPr/>
        </p:nvGrpSpPr>
        <p:grpSpPr>
          <a:xfrm>
            <a:off x="5311057" y="4727278"/>
            <a:ext cx="1062237" cy="369332"/>
            <a:chOff x="6722264" y="1221297"/>
            <a:chExt cx="1062237" cy="369332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1076AB2C-0658-6B4B-7E7D-6B132D99EDC7}"/>
                </a:ext>
              </a:extLst>
            </p:cNvPr>
            <p:cNvSpPr/>
            <p:nvPr/>
          </p:nvSpPr>
          <p:spPr>
            <a:xfrm>
              <a:off x="6722264" y="1267464"/>
              <a:ext cx="1062237" cy="276999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2">
                  <a:lumMod val="10000"/>
                  <a:lumOff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400">
                  <a:solidFill>
                    <a:schemeClr val="tx1"/>
                  </a:solidFill>
                </a:rPr>
                <a:t>Evening</a:t>
              </a:r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6EF3F64-B5C1-3FC5-8D14-3BFE5E79123A}"/>
                </a:ext>
              </a:extLst>
            </p:cNvPr>
            <p:cNvSpPr txBox="1"/>
            <p:nvPr/>
          </p:nvSpPr>
          <p:spPr>
            <a:xfrm>
              <a:off x="6722264" y="1221297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0" i="0">
                  <a:effectLst/>
                  <a:latin typeface="fkGroteskNeue"/>
                </a:rPr>
                <a:t>☾</a:t>
              </a:r>
              <a:endParaRPr lang="en-AU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6BEACA3-0EA2-9C36-DC3E-414A4926817A}"/>
              </a:ext>
            </a:extLst>
          </p:cNvPr>
          <p:cNvSpPr txBox="1"/>
          <p:nvPr/>
        </p:nvSpPr>
        <p:spPr>
          <a:xfrm>
            <a:off x="6409007" y="4030079"/>
            <a:ext cx="13592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/>
              <a:t>Twice daily</a:t>
            </a:r>
          </a:p>
        </p:txBody>
      </p:sp>
      <p:sp>
        <p:nvSpPr>
          <p:cNvPr id="55" name="Rectangle 1">
            <a:extLst>
              <a:ext uri="{FF2B5EF4-FFF2-40B4-BE49-F238E27FC236}">
                <a16:creationId xmlns:a16="http://schemas.microsoft.com/office/drawing/2014/main" id="{F81CC5BC-92CE-6A52-BE96-F30B32EF5DF6}"/>
              </a:ext>
            </a:extLst>
          </p:cNvPr>
          <p:cNvSpPr/>
          <p:nvPr/>
        </p:nvSpPr>
        <p:spPr>
          <a:xfrm>
            <a:off x="8124427" y="4262089"/>
            <a:ext cx="1062237" cy="232859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/>
              <a:t>10 tablets remaining</a:t>
            </a:r>
          </a:p>
          <a:p>
            <a:pPr algn="ctr"/>
            <a:endParaRPr lang="en-AU" sz="1400"/>
          </a:p>
          <a:p>
            <a:pPr algn="ctr"/>
            <a:r>
              <a:rPr lang="en-AU" sz="1400"/>
              <a:t>5 days supply</a:t>
            </a:r>
          </a:p>
        </p:txBody>
      </p:sp>
      <p:sp>
        <p:nvSpPr>
          <p:cNvPr id="56" name="Rectangle 2">
            <a:extLst>
              <a:ext uri="{FF2B5EF4-FFF2-40B4-BE49-F238E27FC236}">
                <a16:creationId xmlns:a16="http://schemas.microsoft.com/office/drawing/2014/main" id="{FC388510-23D1-BDCF-DCF9-61BB1656FC8C}"/>
              </a:ext>
            </a:extLst>
          </p:cNvPr>
          <p:cNvSpPr/>
          <p:nvPr/>
        </p:nvSpPr>
        <p:spPr>
          <a:xfrm>
            <a:off x="8124427" y="6082879"/>
            <a:ext cx="1062237" cy="50780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AU" sz="140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CA541C5-3BFA-9A55-6A3A-142C70BA1F4B}"/>
              </a:ext>
            </a:extLst>
          </p:cNvPr>
          <p:cNvSpPr/>
          <p:nvPr/>
        </p:nvSpPr>
        <p:spPr>
          <a:xfrm>
            <a:off x="8203135" y="6209416"/>
            <a:ext cx="914400" cy="2434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/>
              <a:t>Refill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EA3F63C-B2C2-2784-C34E-7771B037A0EB}"/>
              </a:ext>
            </a:extLst>
          </p:cNvPr>
          <p:cNvCxnSpPr/>
          <p:nvPr/>
        </p:nvCxnSpPr>
        <p:spPr>
          <a:xfrm>
            <a:off x="8124427" y="6122484"/>
            <a:ext cx="106223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E1ECCB3B-B489-A8D7-8FA2-EFA82D334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057" y="1854495"/>
            <a:ext cx="1115665" cy="117663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11603F0-BDF1-D6A1-A194-2BCE1F72C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342" y="5257924"/>
            <a:ext cx="1115665" cy="117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3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11EAE-0C76-C4B0-313C-A77F24E59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B1914D64-28E6-5838-DECD-118DFE9BB774}"/>
              </a:ext>
            </a:extLst>
          </p:cNvPr>
          <p:cNvGrpSpPr/>
          <p:nvPr/>
        </p:nvGrpSpPr>
        <p:grpSpPr>
          <a:xfrm>
            <a:off x="210785" y="4935"/>
            <a:ext cx="5301006" cy="3409949"/>
            <a:chOff x="210785" y="4935"/>
            <a:chExt cx="5301006" cy="340994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C65D80E-4E10-F6E0-D804-1F4FAC7ABDA5}"/>
                </a:ext>
              </a:extLst>
            </p:cNvPr>
            <p:cNvSpPr/>
            <p:nvPr/>
          </p:nvSpPr>
          <p:spPr>
            <a:xfrm>
              <a:off x="210785" y="89444"/>
              <a:ext cx="4309193" cy="3231606"/>
            </a:xfrm>
            <a:prstGeom prst="roundRect">
              <a:avLst>
                <a:gd name="adj" fmla="val 4530"/>
              </a:avLst>
            </a:prstGeom>
            <a:solidFill>
              <a:srgbClr val="E7F7F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C6BA02D-4B72-D140-BC43-7E9D27FB2AF8}"/>
                </a:ext>
              </a:extLst>
            </p:cNvPr>
            <p:cNvSpPr txBox="1"/>
            <p:nvPr/>
          </p:nvSpPr>
          <p:spPr>
            <a:xfrm>
              <a:off x="385058" y="241240"/>
              <a:ext cx="3248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/>
                <a:t>Glucophage | 1000mg | tablets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F3F326-C035-B7BC-C6C2-4BC5AAAFF99A}"/>
                </a:ext>
              </a:extLst>
            </p:cNvPr>
            <p:cNvSpPr txBox="1"/>
            <p:nvPr/>
          </p:nvSpPr>
          <p:spPr>
            <a:xfrm>
              <a:off x="385058" y="573069"/>
              <a:ext cx="11214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/>
                <a:t>Metformin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A4D21B4-8854-D5AF-A5C2-0F843494A314}"/>
                </a:ext>
              </a:extLst>
            </p:cNvPr>
            <p:cNvGrpSpPr/>
            <p:nvPr/>
          </p:nvGrpSpPr>
          <p:grpSpPr>
            <a:xfrm>
              <a:off x="444295" y="891841"/>
              <a:ext cx="1062237" cy="369332"/>
              <a:chOff x="5507907" y="1221297"/>
              <a:chExt cx="1062237" cy="369332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8026A994-3F70-CDDC-E6A4-EA5FDBB1053F}"/>
                  </a:ext>
                </a:extLst>
              </p:cNvPr>
              <p:cNvSpPr/>
              <p:nvPr/>
            </p:nvSpPr>
            <p:spPr>
              <a:xfrm>
                <a:off x="5507907" y="1267464"/>
                <a:ext cx="1062237" cy="276999"/>
              </a:xfrm>
              <a:prstGeom prst="roundRect">
                <a:avLst>
                  <a:gd name="adj" fmla="val 50000"/>
                </a:avLst>
              </a:prstGeom>
              <a:solidFill>
                <a:srgbClr val="FFFFCC"/>
              </a:solidFill>
              <a:ln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>
                    <a:solidFill>
                      <a:schemeClr val="tx1"/>
                    </a:solidFill>
                  </a:rPr>
                  <a:t>Morning</a:t>
                </a:r>
                <a:endParaRPr lang="en-AU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EFEFA69-7153-DDD8-1EB2-9DF7D089CAFC}"/>
                  </a:ext>
                </a:extLst>
              </p:cNvPr>
              <p:cNvSpPr txBox="1"/>
              <p:nvPr/>
            </p:nvSpPr>
            <p:spPr>
              <a:xfrm>
                <a:off x="5507907" y="122129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0" i="0">
                    <a:effectLst/>
                    <a:latin typeface="fkGroteskNeue"/>
                  </a:rPr>
                  <a:t>☼</a:t>
                </a:r>
                <a:endParaRPr lang="en-AU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87A831E-4C75-EC50-353A-77FE7C0E417C}"/>
                </a:ext>
              </a:extLst>
            </p:cNvPr>
            <p:cNvGrpSpPr/>
            <p:nvPr/>
          </p:nvGrpSpPr>
          <p:grpSpPr>
            <a:xfrm>
              <a:off x="444295" y="1266702"/>
              <a:ext cx="1062237" cy="369332"/>
              <a:chOff x="6722264" y="1221297"/>
              <a:chExt cx="1062237" cy="369332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9A576CC1-B095-1EE4-5394-C241FF0BA6C3}"/>
                  </a:ext>
                </a:extLst>
              </p:cNvPr>
              <p:cNvSpPr/>
              <p:nvPr/>
            </p:nvSpPr>
            <p:spPr>
              <a:xfrm>
                <a:off x="6722264" y="1267464"/>
                <a:ext cx="1062237" cy="276999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400">
                    <a:solidFill>
                      <a:schemeClr val="tx1"/>
                    </a:solidFill>
                  </a:rPr>
                  <a:t>Evening</a:t>
                </a:r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CBA14EB-5235-78D2-2B16-81772CAB2FB8}"/>
                  </a:ext>
                </a:extLst>
              </p:cNvPr>
              <p:cNvSpPr txBox="1"/>
              <p:nvPr/>
            </p:nvSpPr>
            <p:spPr>
              <a:xfrm>
                <a:off x="6722264" y="1221297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0" i="0">
                    <a:effectLst/>
                    <a:latin typeface="fkGroteskNeue"/>
                  </a:rPr>
                  <a:t>☾</a:t>
                </a:r>
                <a:endParaRPr lang="en-AU"/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BC51314-4613-4BA0-AED8-670C7C97A6EF}"/>
                </a:ext>
              </a:extLst>
            </p:cNvPr>
            <p:cNvSpPr txBox="1"/>
            <p:nvPr/>
          </p:nvSpPr>
          <p:spPr>
            <a:xfrm>
              <a:off x="1542245" y="569503"/>
              <a:ext cx="13592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/>
                <a:t>Twice daily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001E822-303B-4E3C-3BFB-63CF38910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981" y="1854496"/>
              <a:ext cx="1083008" cy="1111316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E0F5A4EA-DB96-0A3A-62CC-808D7CEE4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9395" y="671446"/>
              <a:ext cx="4572396" cy="2743438"/>
            </a:xfrm>
            <a:prstGeom prst="rect">
              <a:avLst/>
            </a:prstGeom>
          </p:spPr>
        </p:pic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4DAB8DE-9EFA-49A0-D612-B4573C3061A9}"/>
                </a:ext>
              </a:extLst>
            </p:cNvPr>
            <p:cNvSpPr txBox="1"/>
            <p:nvPr/>
          </p:nvSpPr>
          <p:spPr>
            <a:xfrm>
              <a:off x="3787487" y="4935"/>
              <a:ext cx="6634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>
                  <a:sym typeface="Webdings" panose="05030102010509060703" pitchFamily="18" charset="2"/>
                </a:rPr>
                <a:t></a:t>
              </a:r>
              <a:endParaRPr lang="en-AU" sz="400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EC3A706-27C8-0DF7-9AB9-3584230F8E91}"/>
              </a:ext>
            </a:extLst>
          </p:cNvPr>
          <p:cNvGrpSpPr/>
          <p:nvPr/>
        </p:nvGrpSpPr>
        <p:grpSpPr>
          <a:xfrm>
            <a:off x="209943" y="3475758"/>
            <a:ext cx="5301848" cy="3420919"/>
            <a:chOff x="209943" y="3475758"/>
            <a:chExt cx="5301848" cy="3420919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72D8AB4E-64D4-A059-6856-05C10ACC5460}"/>
                </a:ext>
              </a:extLst>
            </p:cNvPr>
            <p:cNvSpPr/>
            <p:nvPr/>
          </p:nvSpPr>
          <p:spPr>
            <a:xfrm>
              <a:off x="209943" y="3536950"/>
              <a:ext cx="4309193" cy="3231606"/>
            </a:xfrm>
            <a:prstGeom prst="roundRect">
              <a:avLst>
                <a:gd name="adj" fmla="val 4530"/>
              </a:avLst>
            </a:prstGeom>
            <a:solidFill>
              <a:srgbClr val="E7F7F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9DD2345A-9729-960A-79FB-6F2AC63D701D}"/>
                </a:ext>
              </a:extLst>
            </p:cNvPr>
            <p:cNvSpPr txBox="1"/>
            <p:nvPr/>
          </p:nvSpPr>
          <p:spPr>
            <a:xfrm>
              <a:off x="384216" y="3688746"/>
              <a:ext cx="3248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/>
                <a:t>Glucophage | 1000mg | tablets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36089EB9-389A-5540-025F-A049A9A6AF54}"/>
                </a:ext>
              </a:extLst>
            </p:cNvPr>
            <p:cNvSpPr txBox="1"/>
            <p:nvPr/>
          </p:nvSpPr>
          <p:spPr>
            <a:xfrm>
              <a:off x="384216" y="4020575"/>
              <a:ext cx="11214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/>
                <a:t>Metformin</a:t>
              </a: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DB2DF65-47FA-009C-A3A5-4111F802F15E}"/>
                </a:ext>
              </a:extLst>
            </p:cNvPr>
            <p:cNvGrpSpPr/>
            <p:nvPr/>
          </p:nvGrpSpPr>
          <p:grpSpPr>
            <a:xfrm>
              <a:off x="443453" y="4339347"/>
              <a:ext cx="1062237" cy="369332"/>
              <a:chOff x="5507907" y="1221297"/>
              <a:chExt cx="1062237" cy="369332"/>
            </a:xfrm>
          </p:grpSpPr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23B18734-84CF-AB5B-9712-E7ABBDE67AE2}"/>
                  </a:ext>
                </a:extLst>
              </p:cNvPr>
              <p:cNvSpPr/>
              <p:nvPr/>
            </p:nvSpPr>
            <p:spPr>
              <a:xfrm>
                <a:off x="5507907" y="1267464"/>
                <a:ext cx="1062237" cy="276999"/>
              </a:xfrm>
              <a:prstGeom prst="roundRect">
                <a:avLst>
                  <a:gd name="adj" fmla="val 50000"/>
                </a:avLst>
              </a:prstGeom>
              <a:solidFill>
                <a:srgbClr val="FFFFCC"/>
              </a:solidFill>
              <a:ln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>
                    <a:solidFill>
                      <a:schemeClr val="tx1"/>
                    </a:solidFill>
                  </a:rPr>
                  <a:t>Morning</a:t>
                </a:r>
                <a:endParaRPr lang="en-AU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BEF78E0-FA08-3907-8B31-2F103DFE2A91}"/>
                  </a:ext>
                </a:extLst>
              </p:cNvPr>
              <p:cNvSpPr txBox="1"/>
              <p:nvPr/>
            </p:nvSpPr>
            <p:spPr>
              <a:xfrm>
                <a:off x="5507907" y="122129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0" i="0">
                    <a:effectLst/>
                    <a:latin typeface="fkGroteskNeue"/>
                  </a:rPr>
                  <a:t>☼</a:t>
                </a:r>
                <a:endParaRPr lang="en-AU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D16B032-5B36-D339-A93E-BA78B4E1C6C7}"/>
                </a:ext>
              </a:extLst>
            </p:cNvPr>
            <p:cNvGrpSpPr/>
            <p:nvPr/>
          </p:nvGrpSpPr>
          <p:grpSpPr>
            <a:xfrm>
              <a:off x="443453" y="4714208"/>
              <a:ext cx="1062237" cy="369332"/>
              <a:chOff x="6722264" y="1221297"/>
              <a:chExt cx="1062237" cy="369332"/>
            </a:xfrm>
          </p:grpSpPr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B3793D11-6044-8B76-F7BB-7C2BC68912BA}"/>
                  </a:ext>
                </a:extLst>
              </p:cNvPr>
              <p:cNvSpPr/>
              <p:nvPr/>
            </p:nvSpPr>
            <p:spPr>
              <a:xfrm>
                <a:off x="6722264" y="1267464"/>
                <a:ext cx="1062237" cy="276999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400">
                    <a:solidFill>
                      <a:schemeClr val="tx1"/>
                    </a:solidFill>
                  </a:rPr>
                  <a:t>Evening</a:t>
                </a:r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C6653B-98AA-1010-ABCF-BC5857C64A88}"/>
                  </a:ext>
                </a:extLst>
              </p:cNvPr>
              <p:cNvSpPr txBox="1"/>
              <p:nvPr/>
            </p:nvSpPr>
            <p:spPr>
              <a:xfrm>
                <a:off x="6722264" y="1221297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0" i="0">
                    <a:effectLst/>
                    <a:latin typeface="fkGroteskNeue"/>
                  </a:rPr>
                  <a:t>☾</a:t>
                </a:r>
                <a:endParaRPr lang="en-AU"/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011CBC8-CCB8-D596-097B-4E8451644128}"/>
                </a:ext>
              </a:extLst>
            </p:cNvPr>
            <p:cNvSpPr txBox="1"/>
            <p:nvPr/>
          </p:nvSpPr>
          <p:spPr>
            <a:xfrm>
              <a:off x="1541403" y="4017009"/>
              <a:ext cx="13592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/>
                <a:t>Twice daily</a:t>
              </a: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14CE55CB-FCE8-C919-FA0D-7F1B60531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3453" y="5302001"/>
              <a:ext cx="1115665" cy="1176630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8889DD27-3FA4-09EA-11D7-4B6E3D870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9395" y="4153239"/>
              <a:ext cx="4572396" cy="2743438"/>
            </a:xfrm>
            <a:prstGeom prst="rect">
              <a:avLst/>
            </a:prstGeom>
          </p:spPr>
        </p:pic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C1E358A-E5A0-0665-FBA7-85D14C39052D}"/>
                </a:ext>
              </a:extLst>
            </p:cNvPr>
            <p:cNvSpPr/>
            <p:nvPr/>
          </p:nvSpPr>
          <p:spPr>
            <a:xfrm>
              <a:off x="2768393" y="6288497"/>
              <a:ext cx="914400" cy="24341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/>
                <a:t>Refill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6CFE545F-87AA-94F6-AC36-2123CDA3F7E6}"/>
                </a:ext>
              </a:extLst>
            </p:cNvPr>
            <p:cNvSpPr txBox="1"/>
            <p:nvPr/>
          </p:nvSpPr>
          <p:spPr>
            <a:xfrm>
              <a:off x="3787487" y="3475758"/>
              <a:ext cx="6634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>
                  <a:sym typeface="Webdings" panose="05030102010509060703" pitchFamily="18" charset="2"/>
                </a:rPr>
                <a:t></a:t>
              </a:r>
              <a:endParaRPr lang="en-AU" sz="4000"/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459F2AA-25D3-A1A7-3D36-AF7B0228ED2F}"/>
              </a:ext>
            </a:extLst>
          </p:cNvPr>
          <p:cNvGrpSpPr/>
          <p:nvPr/>
        </p:nvGrpSpPr>
        <p:grpSpPr>
          <a:xfrm>
            <a:off x="7668347" y="3475758"/>
            <a:ext cx="4309193" cy="3305868"/>
            <a:chOff x="7668347" y="3475758"/>
            <a:chExt cx="4309193" cy="330586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6E7AB93-9445-5FCC-A997-273334A8E108}"/>
                </a:ext>
              </a:extLst>
            </p:cNvPr>
            <p:cNvSpPr/>
            <p:nvPr/>
          </p:nvSpPr>
          <p:spPr>
            <a:xfrm>
              <a:off x="7668347" y="3550020"/>
              <a:ext cx="4309193" cy="3231606"/>
            </a:xfrm>
            <a:prstGeom prst="roundRect">
              <a:avLst>
                <a:gd name="adj" fmla="val 4530"/>
              </a:avLst>
            </a:prstGeom>
            <a:solidFill>
              <a:srgbClr val="E7F7F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45E68D7-1F49-DCB2-35FA-C497729C2C8A}"/>
                </a:ext>
              </a:extLst>
            </p:cNvPr>
            <p:cNvSpPr txBox="1"/>
            <p:nvPr/>
          </p:nvSpPr>
          <p:spPr>
            <a:xfrm>
              <a:off x="7842620" y="3701816"/>
              <a:ext cx="3248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/>
                <a:t>Glucophage | 1000mg | tablets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1CBAC0-F9E1-A583-FB22-55AF3562F2E8}"/>
                </a:ext>
              </a:extLst>
            </p:cNvPr>
            <p:cNvSpPr txBox="1"/>
            <p:nvPr/>
          </p:nvSpPr>
          <p:spPr>
            <a:xfrm>
              <a:off x="7842620" y="4033645"/>
              <a:ext cx="11214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/>
                <a:t>Metformin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E5D3686-B702-5AF0-1F23-E4C80D3D6D17}"/>
                </a:ext>
              </a:extLst>
            </p:cNvPr>
            <p:cNvGrpSpPr/>
            <p:nvPr/>
          </p:nvGrpSpPr>
          <p:grpSpPr>
            <a:xfrm>
              <a:off x="7901857" y="4352417"/>
              <a:ext cx="1062237" cy="369332"/>
              <a:chOff x="5507907" y="1221297"/>
              <a:chExt cx="1062237" cy="369332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190BFF40-CDE9-253D-ABB2-C6E1D139087F}"/>
                  </a:ext>
                </a:extLst>
              </p:cNvPr>
              <p:cNvSpPr/>
              <p:nvPr/>
            </p:nvSpPr>
            <p:spPr>
              <a:xfrm>
                <a:off x="5507907" y="1267464"/>
                <a:ext cx="1062237" cy="276999"/>
              </a:xfrm>
              <a:prstGeom prst="roundRect">
                <a:avLst>
                  <a:gd name="adj" fmla="val 50000"/>
                </a:avLst>
              </a:prstGeom>
              <a:solidFill>
                <a:srgbClr val="FFFFCC"/>
              </a:solidFill>
              <a:ln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>
                    <a:solidFill>
                      <a:schemeClr val="tx1"/>
                    </a:solidFill>
                  </a:rPr>
                  <a:t>Morning</a:t>
                </a:r>
                <a:endParaRPr lang="en-AU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17F7CC-8960-BDC5-3551-7F30CBD32F32}"/>
                  </a:ext>
                </a:extLst>
              </p:cNvPr>
              <p:cNvSpPr txBox="1"/>
              <p:nvPr/>
            </p:nvSpPr>
            <p:spPr>
              <a:xfrm>
                <a:off x="5507907" y="122129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0" i="0">
                    <a:effectLst/>
                    <a:latin typeface="fkGroteskNeue"/>
                  </a:rPr>
                  <a:t>☼</a:t>
                </a:r>
                <a:endParaRPr lang="en-AU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7C913EF-5A7B-00B7-97BD-86938E1FC372}"/>
                </a:ext>
              </a:extLst>
            </p:cNvPr>
            <p:cNvGrpSpPr/>
            <p:nvPr/>
          </p:nvGrpSpPr>
          <p:grpSpPr>
            <a:xfrm>
              <a:off x="7901857" y="4727278"/>
              <a:ext cx="1062237" cy="369332"/>
              <a:chOff x="6722264" y="1221297"/>
              <a:chExt cx="1062237" cy="369332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E25A37A9-197D-1F99-D087-4CBCAEB51072}"/>
                  </a:ext>
                </a:extLst>
              </p:cNvPr>
              <p:cNvSpPr/>
              <p:nvPr/>
            </p:nvSpPr>
            <p:spPr>
              <a:xfrm>
                <a:off x="6722264" y="1267464"/>
                <a:ext cx="1062237" cy="276999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400">
                    <a:solidFill>
                      <a:schemeClr val="tx1"/>
                    </a:solidFill>
                  </a:rPr>
                  <a:t>Evening</a:t>
                </a:r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3181F5-E406-FD69-61EC-7B663B42D73B}"/>
                  </a:ext>
                </a:extLst>
              </p:cNvPr>
              <p:cNvSpPr txBox="1"/>
              <p:nvPr/>
            </p:nvSpPr>
            <p:spPr>
              <a:xfrm>
                <a:off x="6722264" y="1221297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0" i="0">
                    <a:effectLst/>
                    <a:latin typeface="fkGroteskNeue"/>
                  </a:rPr>
                  <a:t>☾</a:t>
                </a:r>
                <a:endParaRPr lang="en-AU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AE0FC9-0D96-381A-8695-9C8DE9780948}"/>
                </a:ext>
              </a:extLst>
            </p:cNvPr>
            <p:cNvSpPr txBox="1"/>
            <p:nvPr/>
          </p:nvSpPr>
          <p:spPr>
            <a:xfrm>
              <a:off x="8999807" y="4030079"/>
              <a:ext cx="13592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/>
                <a:t>Twice daily</a:t>
              </a:r>
            </a:p>
          </p:txBody>
        </p:sp>
        <p:sp>
          <p:nvSpPr>
            <p:cNvPr id="55" name="Rectangle 1">
              <a:extLst>
                <a:ext uri="{FF2B5EF4-FFF2-40B4-BE49-F238E27FC236}">
                  <a16:creationId xmlns:a16="http://schemas.microsoft.com/office/drawing/2014/main" id="{163EBD69-B211-CE39-8EB6-F866468B0FE8}"/>
                </a:ext>
              </a:extLst>
            </p:cNvPr>
            <p:cNvSpPr/>
            <p:nvPr/>
          </p:nvSpPr>
          <p:spPr>
            <a:xfrm>
              <a:off x="10715227" y="4262089"/>
              <a:ext cx="1062237" cy="2328596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/>
                <a:t>10 tablets remaining</a:t>
              </a:r>
            </a:p>
            <a:p>
              <a:pPr algn="ctr"/>
              <a:endParaRPr lang="en-AU" sz="1400"/>
            </a:p>
            <a:p>
              <a:pPr algn="ctr"/>
              <a:r>
                <a:rPr lang="en-AU" sz="1400"/>
                <a:t>5 days supply</a:t>
              </a:r>
            </a:p>
          </p:txBody>
        </p:sp>
        <p:sp>
          <p:nvSpPr>
            <p:cNvPr id="56" name="Rectangle 2">
              <a:extLst>
                <a:ext uri="{FF2B5EF4-FFF2-40B4-BE49-F238E27FC236}">
                  <a16:creationId xmlns:a16="http://schemas.microsoft.com/office/drawing/2014/main" id="{545B44BE-1D76-7F1B-2BDD-B458D8B874A0}"/>
                </a:ext>
              </a:extLst>
            </p:cNvPr>
            <p:cNvSpPr/>
            <p:nvPr/>
          </p:nvSpPr>
          <p:spPr>
            <a:xfrm>
              <a:off x="10715227" y="6082879"/>
              <a:ext cx="1062237" cy="507806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AU" sz="140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84DC2CC9-4E1D-F099-B521-F9184237B60C}"/>
                </a:ext>
              </a:extLst>
            </p:cNvPr>
            <p:cNvSpPr/>
            <p:nvPr/>
          </p:nvSpPr>
          <p:spPr>
            <a:xfrm>
              <a:off x="10793935" y="6209416"/>
              <a:ext cx="914400" cy="24341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/>
                <a:t>Refill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87862FE-D6DE-3967-37EB-61BFE98D36B0}"/>
                </a:ext>
              </a:extLst>
            </p:cNvPr>
            <p:cNvCxnSpPr/>
            <p:nvPr/>
          </p:nvCxnSpPr>
          <p:spPr>
            <a:xfrm>
              <a:off x="10715227" y="6122484"/>
              <a:ext cx="1062237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07AEEA4F-C6AB-669F-A38F-57165F74E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84142" y="5257924"/>
              <a:ext cx="1115665" cy="1176630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CF0C960-12BA-5337-79AA-8D553AD86FFB}"/>
                </a:ext>
              </a:extLst>
            </p:cNvPr>
            <p:cNvSpPr txBox="1"/>
            <p:nvPr/>
          </p:nvSpPr>
          <p:spPr>
            <a:xfrm>
              <a:off x="11249285" y="3475758"/>
              <a:ext cx="6634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>
                  <a:sym typeface="Webdings" panose="05030102010509060703" pitchFamily="18" charset="2"/>
                </a:rPr>
                <a:t></a:t>
              </a:r>
              <a:endParaRPr lang="en-AU" sz="4000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6B9FD49-9DDF-DA28-825E-AEAB4C3A58E7}"/>
              </a:ext>
            </a:extLst>
          </p:cNvPr>
          <p:cNvGrpSpPr/>
          <p:nvPr/>
        </p:nvGrpSpPr>
        <p:grpSpPr>
          <a:xfrm>
            <a:off x="7668347" y="4935"/>
            <a:ext cx="4309193" cy="3316115"/>
            <a:chOff x="7668347" y="4935"/>
            <a:chExt cx="4309193" cy="331611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D5FC989-4D69-1CDA-0293-56900496B41A}"/>
                </a:ext>
              </a:extLst>
            </p:cNvPr>
            <p:cNvSpPr/>
            <p:nvPr/>
          </p:nvSpPr>
          <p:spPr>
            <a:xfrm>
              <a:off x="7668347" y="89444"/>
              <a:ext cx="4309193" cy="3231606"/>
            </a:xfrm>
            <a:prstGeom prst="roundRect">
              <a:avLst>
                <a:gd name="adj" fmla="val 4530"/>
              </a:avLst>
            </a:prstGeom>
            <a:solidFill>
              <a:srgbClr val="E7F7F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69760E-0A5D-ADF2-01F2-7CD1712EEB1B}"/>
                </a:ext>
              </a:extLst>
            </p:cNvPr>
            <p:cNvSpPr txBox="1"/>
            <p:nvPr/>
          </p:nvSpPr>
          <p:spPr>
            <a:xfrm>
              <a:off x="7842620" y="241240"/>
              <a:ext cx="32483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/>
                <a:t>Glucophage | 1000mg | tablets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12A251-3EE7-C82E-516A-928A5DD4FBAF}"/>
                </a:ext>
              </a:extLst>
            </p:cNvPr>
            <p:cNvSpPr txBox="1"/>
            <p:nvPr/>
          </p:nvSpPr>
          <p:spPr>
            <a:xfrm>
              <a:off x="7842620" y="573069"/>
              <a:ext cx="11214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/>
                <a:t>Metformin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5502668-F220-634F-30E7-49726C621CDC}"/>
                </a:ext>
              </a:extLst>
            </p:cNvPr>
            <p:cNvGrpSpPr/>
            <p:nvPr/>
          </p:nvGrpSpPr>
          <p:grpSpPr>
            <a:xfrm>
              <a:off x="7901857" y="891841"/>
              <a:ext cx="1062237" cy="369332"/>
              <a:chOff x="5507907" y="1221297"/>
              <a:chExt cx="1062237" cy="369332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2DD6EFEE-1693-03C2-1410-3FD768149084}"/>
                  </a:ext>
                </a:extLst>
              </p:cNvPr>
              <p:cNvSpPr/>
              <p:nvPr/>
            </p:nvSpPr>
            <p:spPr>
              <a:xfrm>
                <a:off x="5507907" y="1267464"/>
                <a:ext cx="1062237" cy="276999"/>
              </a:xfrm>
              <a:prstGeom prst="roundRect">
                <a:avLst>
                  <a:gd name="adj" fmla="val 50000"/>
                </a:avLst>
              </a:prstGeom>
              <a:solidFill>
                <a:srgbClr val="FFFFCC"/>
              </a:solidFill>
              <a:ln>
                <a:solidFill>
                  <a:srgbClr val="FFFFC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>
                    <a:solidFill>
                      <a:schemeClr val="tx1"/>
                    </a:solidFill>
                  </a:rPr>
                  <a:t>Morning</a:t>
                </a:r>
                <a:endParaRPr lang="en-AU" sz="120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757AAAC-1786-E3CC-31D3-57C328F7A335}"/>
                  </a:ext>
                </a:extLst>
              </p:cNvPr>
              <p:cNvSpPr txBox="1"/>
              <p:nvPr/>
            </p:nvSpPr>
            <p:spPr>
              <a:xfrm>
                <a:off x="5507907" y="1221297"/>
                <a:ext cx="378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0" i="0">
                    <a:effectLst/>
                    <a:latin typeface="fkGroteskNeue"/>
                  </a:rPr>
                  <a:t>☼</a:t>
                </a:r>
                <a:endParaRPr lang="en-AU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1E46754-F163-E8DB-9CB4-CEE040F62425}"/>
                </a:ext>
              </a:extLst>
            </p:cNvPr>
            <p:cNvGrpSpPr/>
            <p:nvPr/>
          </p:nvGrpSpPr>
          <p:grpSpPr>
            <a:xfrm>
              <a:off x="7901857" y="1266702"/>
              <a:ext cx="1062237" cy="369332"/>
              <a:chOff x="6722264" y="1221297"/>
              <a:chExt cx="1062237" cy="36933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37E9D90-46A9-D355-727A-6D9CCCC9432D}"/>
                  </a:ext>
                </a:extLst>
              </p:cNvPr>
              <p:cNvSpPr/>
              <p:nvPr/>
            </p:nvSpPr>
            <p:spPr>
              <a:xfrm>
                <a:off x="6722264" y="1267464"/>
                <a:ext cx="1062237" cy="276999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tx2">
                    <a:lumMod val="10000"/>
                    <a:lumOff val="9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400">
                    <a:solidFill>
                      <a:schemeClr val="tx1"/>
                    </a:solidFill>
                  </a:rPr>
                  <a:t>Evening</a:t>
                </a:r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6EC0E1-E7B8-F9ED-CC5F-61E7AAA94D49}"/>
                  </a:ext>
                </a:extLst>
              </p:cNvPr>
              <p:cNvSpPr txBox="1"/>
              <p:nvPr/>
            </p:nvSpPr>
            <p:spPr>
              <a:xfrm>
                <a:off x="6722264" y="1221297"/>
                <a:ext cx="3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b="0" i="0">
                    <a:effectLst/>
                    <a:latin typeface="fkGroteskNeue"/>
                  </a:rPr>
                  <a:t>☾</a:t>
                </a:r>
                <a:endParaRPr lang="en-AU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7AC19C-FF20-2E51-AE4E-C02BDFA3EFB3}"/>
                </a:ext>
              </a:extLst>
            </p:cNvPr>
            <p:cNvSpPr txBox="1"/>
            <p:nvPr/>
          </p:nvSpPr>
          <p:spPr>
            <a:xfrm>
              <a:off x="8999807" y="569503"/>
              <a:ext cx="13592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AU" sz="1400"/>
                <a:t>Twice daily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8D8D0AF-CF06-1C73-022C-2776DEE1558B}"/>
                </a:ext>
              </a:extLst>
            </p:cNvPr>
            <p:cNvSpPr/>
            <p:nvPr/>
          </p:nvSpPr>
          <p:spPr>
            <a:xfrm>
              <a:off x="10715227" y="991337"/>
              <a:ext cx="1062237" cy="213877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5CD37E-05EA-7E94-AA13-BAC4CC37F9CC}"/>
                </a:ext>
              </a:extLst>
            </p:cNvPr>
            <p:cNvSpPr/>
            <p:nvPr/>
          </p:nvSpPr>
          <p:spPr>
            <a:xfrm>
              <a:off x="10715227" y="1424421"/>
              <a:ext cx="1062237" cy="1705687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sz="1400"/>
                <a:t>40 tablets remaining</a:t>
              </a:r>
            </a:p>
            <a:p>
              <a:pPr algn="ctr"/>
              <a:endParaRPr lang="en-AU" sz="1400"/>
            </a:p>
            <a:p>
              <a:pPr algn="ctr"/>
              <a:r>
                <a:rPr lang="en-AU" sz="1400"/>
                <a:t>20 days supply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BA0DE69-FED5-6170-31BA-2F2CE5CE7829}"/>
                </a:ext>
              </a:extLst>
            </p:cNvPr>
            <p:cNvSpPr/>
            <p:nvPr/>
          </p:nvSpPr>
          <p:spPr>
            <a:xfrm>
              <a:off x="10793935" y="2748840"/>
              <a:ext cx="914400" cy="24341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400"/>
                <a:t>Refill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315A6D9-F546-B53B-AA87-99D4293F3961}"/>
                </a:ext>
              </a:extLst>
            </p:cNvPr>
            <p:cNvCxnSpPr/>
            <p:nvPr/>
          </p:nvCxnSpPr>
          <p:spPr>
            <a:xfrm>
              <a:off x="10715227" y="2661908"/>
              <a:ext cx="1062237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8A58EF8D-1D5B-3618-67AE-6823439D4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1857" y="1854495"/>
              <a:ext cx="1115665" cy="1176630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64510125-D358-DCD4-D156-7399148A9D02}"/>
                </a:ext>
              </a:extLst>
            </p:cNvPr>
            <p:cNvSpPr txBox="1"/>
            <p:nvPr/>
          </p:nvSpPr>
          <p:spPr>
            <a:xfrm>
              <a:off x="11249285" y="4935"/>
              <a:ext cx="66349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4000">
                  <a:sym typeface="Webdings" panose="05030102010509060703" pitchFamily="18" charset="2"/>
                </a:rPr>
                <a:t></a:t>
              </a:r>
              <a:endParaRPr lang="en-AU" sz="400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B5E12BC-BC00-8E9A-E191-30D354AE145A}"/>
              </a:ext>
            </a:extLst>
          </p:cNvPr>
          <p:cNvSpPr txBox="1"/>
          <p:nvPr/>
        </p:nvSpPr>
        <p:spPr>
          <a:xfrm>
            <a:off x="9040017" y="6209416"/>
            <a:ext cx="1634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Order by: Thu, 1 Jul 25</a:t>
            </a:r>
            <a:endParaRPr lang="en-AU" sz="12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EB18B2-BA56-FE16-4238-F4D1CDB8CC20}"/>
              </a:ext>
            </a:extLst>
          </p:cNvPr>
          <p:cNvSpPr/>
          <p:nvPr/>
        </p:nvSpPr>
        <p:spPr>
          <a:xfrm>
            <a:off x="7668347" y="101303"/>
            <a:ext cx="4309193" cy="6960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5580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Social Media Sign Up designs, themes, templates and downloadable graphic  elements on Dribbble">
            <a:extLst>
              <a:ext uri="{FF2B5EF4-FFF2-40B4-BE49-F238E27FC236}">
                <a16:creationId xmlns:a16="http://schemas.microsoft.com/office/drawing/2014/main" id="{184CF5FD-2C72-739E-2589-2716CA57D6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1026" name="Picture 2" descr="Metformin (GLUCOPHAGE/ Sandoz) 1000MG - OneHealthNG">
            <a:extLst>
              <a:ext uri="{FF2B5EF4-FFF2-40B4-BE49-F238E27FC236}">
                <a16:creationId xmlns:a16="http://schemas.microsoft.com/office/drawing/2014/main" id="{2579CB7C-7CD5-271F-B728-1FE822A5F1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137" b="93502" l="0" r="97464">
                        <a14:foregroundMark x1="2182" y1="80172" x2="2174" y2="80866"/>
                        <a14:foregroundMark x1="2899" y1="20217" x2="2834" y2="25632"/>
                        <a14:foregroundMark x1="2174" y1="80866" x2="19565" y2="91336"/>
                        <a14:foregroundMark x1="19565" y1="91336" x2="27174" y2="50181"/>
                        <a14:foregroundMark x1="27174" y1="50181" x2="19565" y2="28159"/>
                        <a14:foregroundMark x1="19565" y1="28159" x2="3623" y2="20578"/>
                        <a14:foregroundMark x1="3623" y1="20217" x2="73913" y2="7942"/>
                        <a14:foregroundMark x1="73913" y1="7942" x2="90942" y2="15162"/>
                        <a14:foregroundMark x1="90942" y1="15162" x2="42754" y2="29242"/>
                        <a14:foregroundMark x1="42754" y1="29242" x2="20290" y2="31047"/>
                        <a14:foregroundMark x1="11557" y1="25439" x2="3986" y2="20578"/>
                        <a14:foregroundMark x1="20290" y1="31047" x2="13065" y2="26408"/>
                        <a14:foregroundMark x1="90942" y1="14079" x2="91304" y2="15162"/>
                        <a14:foregroundMark x1="97826" y1="17690" x2="97793" y2="18407"/>
                        <a14:foregroundMark x1="83729" y1="75531" x2="77899" y2="80866"/>
                        <a14:foregroundMark x1="77899" y1="80866" x2="27174" y2="89531"/>
                        <a14:foregroundMark x1="27174" y1="89531" x2="20652" y2="69314"/>
                        <a14:foregroundMark x1="20652" y1="69314" x2="27174" y2="50542"/>
                        <a14:foregroundMark x1="27174" y1="50542" x2="77174" y2="29603"/>
                        <a14:foregroundMark x1="91055" y1="18255" x2="91304" y2="18051"/>
                        <a14:foregroundMark x1="77174" y1="29603" x2="85018" y2="23190"/>
                        <a14:foregroundMark x1="91304" y1="18051" x2="92597" y2="18292"/>
                        <a14:foregroundMark x1="97826" y1="19134" x2="94203" y2="77256"/>
                        <a14:foregroundMark x1="96739" y1="18773" x2="96739" y2="18773"/>
                        <a14:foregroundMark x1="96739" y1="18773" x2="96739" y2="18773"/>
                        <a14:foregroundMark x1="97826" y1="19134" x2="97826" y2="19134"/>
                        <a14:foregroundMark x1="97826" y1="19134" x2="97826" y2="19134"/>
                        <a14:foregroundMark x1="97826" y1="18051" x2="95290" y2="78339"/>
                        <a14:foregroundMark x1="15580" y1="93141" x2="15580" y2="93141"/>
                        <a14:foregroundMark x1="18841" y1="93502" x2="18841" y2="93502"/>
                        <a14:backgroundMark x1="1449" y1="27076" x2="1449" y2="27076"/>
                        <a14:backgroundMark x1="362" y1="27076" x2="0" y2="32130"/>
                        <a14:backgroundMark x1="725" y1="25632" x2="725" y2="25632"/>
                        <a14:backgroundMark x1="725" y1="25632" x2="1449" y2="66065"/>
                        <a14:backgroundMark x1="1449" y1="66065" x2="0" y2="68953"/>
                        <a14:backgroundMark x1="1449" y1="66065" x2="1087" y2="801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3" r="2989"/>
          <a:stretch/>
        </p:blipFill>
        <p:spPr bwMode="auto">
          <a:xfrm>
            <a:off x="867569" y="1517650"/>
            <a:ext cx="1115640" cy="1179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35,700+ Timing Stock Illustrations, Royalty-Free Vector Graphics &amp; Clip  Art - iStock | Gears, Calendar, Time">
            <a:extLst>
              <a:ext uri="{FF2B5EF4-FFF2-40B4-BE49-F238E27FC236}">
                <a16:creationId xmlns:a16="http://schemas.microsoft.com/office/drawing/2014/main" id="{5D6DE351-2442-D336-DD54-53D3D757C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59" y="850371"/>
            <a:ext cx="12132309" cy="5055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9128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151</Words>
  <Application>Microsoft Office PowerPoint</Application>
  <PresentationFormat>Widescreen</PresentationFormat>
  <Paragraphs>78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Pather</dc:creator>
  <cp:lastModifiedBy>Samuel Pather</cp:lastModifiedBy>
  <cp:revision>6</cp:revision>
  <dcterms:created xsi:type="dcterms:W3CDTF">2025-04-17T02:05:01Z</dcterms:created>
  <dcterms:modified xsi:type="dcterms:W3CDTF">2025-04-29T05:53:29Z</dcterms:modified>
</cp:coreProperties>
</file>