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66" r:id="rId5"/>
    <p:sldId id="260" r:id="rId6"/>
    <p:sldId id="267" r:id="rId7"/>
    <p:sldId id="261" r:id="rId8"/>
    <p:sldId id="274" r:id="rId9"/>
    <p:sldId id="275" r:id="rId10"/>
    <p:sldId id="258" r:id="rId11"/>
    <p:sldId id="270" r:id="rId12"/>
    <p:sldId id="271" r:id="rId13"/>
    <p:sldId id="263" r:id="rId14"/>
    <p:sldId id="264" r:id="rId15"/>
    <p:sldId id="268" r:id="rId16"/>
    <p:sldId id="269" r:id="rId17"/>
    <p:sldId id="259" r:id="rId18"/>
    <p:sldId id="273" r:id="rId19"/>
    <p:sldId id="272"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p:scale>
          <a:sx n="110" d="100"/>
          <a:sy n="110" d="100"/>
        </p:scale>
        <p:origin x="632" y="3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0045-8AE8-BE08-A3C6-2649C8A45B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DDFF2A-9836-264C-F49C-FBE0CD1C81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207F70-8BA7-2EBF-0F90-E4DE7177B4F2}"/>
              </a:ext>
            </a:extLst>
          </p:cNvPr>
          <p:cNvSpPr>
            <a:spLocks noGrp="1"/>
          </p:cNvSpPr>
          <p:nvPr>
            <p:ph type="dt" sz="half" idx="10"/>
          </p:nvPr>
        </p:nvSpPr>
        <p:spPr/>
        <p:txBody>
          <a:bodyPr/>
          <a:lstStyle/>
          <a:p>
            <a:fld id="{3BEFDE63-25D2-6542-80D3-8CEF07CFB250}" type="datetimeFigureOut">
              <a:rPr lang="en-US" smtClean="0"/>
              <a:t>8/21/23</a:t>
            </a:fld>
            <a:endParaRPr lang="en-US"/>
          </a:p>
        </p:txBody>
      </p:sp>
      <p:sp>
        <p:nvSpPr>
          <p:cNvPr id="5" name="Footer Placeholder 4">
            <a:extLst>
              <a:ext uri="{FF2B5EF4-FFF2-40B4-BE49-F238E27FC236}">
                <a16:creationId xmlns:a16="http://schemas.microsoft.com/office/drawing/2014/main" id="{92D1945F-3174-734E-B0B0-6C76BA149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B47B9-EBE1-997B-B522-FBB9E7073964}"/>
              </a:ext>
            </a:extLst>
          </p:cNvPr>
          <p:cNvSpPr>
            <a:spLocks noGrp="1"/>
          </p:cNvSpPr>
          <p:nvPr>
            <p:ph type="sldNum" sz="quarter" idx="12"/>
          </p:nvPr>
        </p:nvSpPr>
        <p:spPr/>
        <p:txBody>
          <a:bodyPr/>
          <a:lstStyle/>
          <a:p>
            <a:fld id="{3D008AF6-37BB-F348-9860-CC440BCA10A2}" type="slidenum">
              <a:rPr lang="en-US" smtClean="0"/>
              <a:t>‹#›</a:t>
            </a:fld>
            <a:endParaRPr lang="en-US"/>
          </a:p>
        </p:txBody>
      </p:sp>
    </p:spTree>
    <p:extLst>
      <p:ext uri="{BB962C8B-B14F-4D97-AF65-F5344CB8AC3E}">
        <p14:creationId xmlns:p14="http://schemas.microsoft.com/office/powerpoint/2010/main" val="326441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D950-B876-BD99-49FD-4E88EDA410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1E2294-F50B-AB9B-CC71-F211A33E5D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C1929-E289-9291-C03E-5F1F0258E117}"/>
              </a:ext>
            </a:extLst>
          </p:cNvPr>
          <p:cNvSpPr>
            <a:spLocks noGrp="1"/>
          </p:cNvSpPr>
          <p:nvPr>
            <p:ph type="dt" sz="half" idx="10"/>
          </p:nvPr>
        </p:nvSpPr>
        <p:spPr/>
        <p:txBody>
          <a:bodyPr/>
          <a:lstStyle/>
          <a:p>
            <a:fld id="{3BEFDE63-25D2-6542-80D3-8CEF07CFB250}" type="datetimeFigureOut">
              <a:rPr lang="en-US" smtClean="0"/>
              <a:t>8/21/23</a:t>
            </a:fld>
            <a:endParaRPr lang="en-US"/>
          </a:p>
        </p:txBody>
      </p:sp>
      <p:sp>
        <p:nvSpPr>
          <p:cNvPr id="5" name="Footer Placeholder 4">
            <a:extLst>
              <a:ext uri="{FF2B5EF4-FFF2-40B4-BE49-F238E27FC236}">
                <a16:creationId xmlns:a16="http://schemas.microsoft.com/office/drawing/2014/main" id="{34A87209-E0B5-E834-2216-D874288D0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8B3DA-E438-0E51-9F8A-E529A16CEEC0}"/>
              </a:ext>
            </a:extLst>
          </p:cNvPr>
          <p:cNvSpPr>
            <a:spLocks noGrp="1"/>
          </p:cNvSpPr>
          <p:nvPr>
            <p:ph type="sldNum" sz="quarter" idx="12"/>
          </p:nvPr>
        </p:nvSpPr>
        <p:spPr/>
        <p:txBody>
          <a:bodyPr/>
          <a:lstStyle/>
          <a:p>
            <a:fld id="{3D008AF6-37BB-F348-9860-CC440BCA10A2}" type="slidenum">
              <a:rPr lang="en-US" smtClean="0"/>
              <a:t>‹#›</a:t>
            </a:fld>
            <a:endParaRPr lang="en-US"/>
          </a:p>
        </p:txBody>
      </p:sp>
    </p:spTree>
    <p:extLst>
      <p:ext uri="{BB962C8B-B14F-4D97-AF65-F5344CB8AC3E}">
        <p14:creationId xmlns:p14="http://schemas.microsoft.com/office/powerpoint/2010/main" val="181638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F26398-4B8A-3AF5-162E-CE980C8538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6DD646-C28E-5035-0DA5-A94DFF5499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E03AD-9A6B-2EFB-D725-9799FD5E4782}"/>
              </a:ext>
            </a:extLst>
          </p:cNvPr>
          <p:cNvSpPr>
            <a:spLocks noGrp="1"/>
          </p:cNvSpPr>
          <p:nvPr>
            <p:ph type="dt" sz="half" idx="10"/>
          </p:nvPr>
        </p:nvSpPr>
        <p:spPr/>
        <p:txBody>
          <a:bodyPr/>
          <a:lstStyle/>
          <a:p>
            <a:fld id="{3BEFDE63-25D2-6542-80D3-8CEF07CFB250}" type="datetimeFigureOut">
              <a:rPr lang="en-US" smtClean="0"/>
              <a:t>8/21/23</a:t>
            </a:fld>
            <a:endParaRPr lang="en-US"/>
          </a:p>
        </p:txBody>
      </p:sp>
      <p:sp>
        <p:nvSpPr>
          <p:cNvPr id="5" name="Footer Placeholder 4">
            <a:extLst>
              <a:ext uri="{FF2B5EF4-FFF2-40B4-BE49-F238E27FC236}">
                <a16:creationId xmlns:a16="http://schemas.microsoft.com/office/drawing/2014/main" id="{C3A627AE-0F65-8FA4-38DD-9BF322E9C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7A3864-E379-D032-D257-12CF2275357A}"/>
              </a:ext>
            </a:extLst>
          </p:cNvPr>
          <p:cNvSpPr>
            <a:spLocks noGrp="1"/>
          </p:cNvSpPr>
          <p:nvPr>
            <p:ph type="sldNum" sz="quarter" idx="12"/>
          </p:nvPr>
        </p:nvSpPr>
        <p:spPr/>
        <p:txBody>
          <a:bodyPr/>
          <a:lstStyle/>
          <a:p>
            <a:fld id="{3D008AF6-37BB-F348-9860-CC440BCA10A2}" type="slidenum">
              <a:rPr lang="en-US" smtClean="0"/>
              <a:t>‹#›</a:t>
            </a:fld>
            <a:endParaRPr lang="en-US"/>
          </a:p>
        </p:txBody>
      </p:sp>
    </p:spTree>
    <p:extLst>
      <p:ext uri="{BB962C8B-B14F-4D97-AF65-F5344CB8AC3E}">
        <p14:creationId xmlns:p14="http://schemas.microsoft.com/office/powerpoint/2010/main" val="53616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A5039-6D34-7097-0D18-BA37A6D822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561397-CDE6-54D3-56FA-10A9997BFA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6A6BA-0E7B-103D-3AC8-6DBF67E7BD17}"/>
              </a:ext>
            </a:extLst>
          </p:cNvPr>
          <p:cNvSpPr>
            <a:spLocks noGrp="1"/>
          </p:cNvSpPr>
          <p:nvPr>
            <p:ph type="dt" sz="half" idx="10"/>
          </p:nvPr>
        </p:nvSpPr>
        <p:spPr/>
        <p:txBody>
          <a:bodyPr/>
          <a:lstStyle/>
          <a:p>
            <a:fld id="{3BEFDE63-25D2-6542-80D3-8CEF07CFB250}" type="datetimeFigureOut">
              <a:rPr lang="en-US" smtClean="0"/>
              <a:t>8/21/23</a:t>
            </a:fld>
            <a:endParaRPr lang="en-US"/>
          </a:p>
        </p:txBody>
      </p:sp>
      <p:sp>
        <p:nvSpPr>
          <p:cNvPr id="5" name="Footer Placeholder 4">
            <a:extLst>
              <a:ext uri="{FF2B5EF4-FFF2-40B4-BE49-F238E27FC236}">
                <a16:creationId xmlns:a16="http://schemas.microsoft.com/office/drawing/2014/main" id="{34E4DB36-D7A8-55DB-0BB8-E54B9D283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64659B-0AA6-0372-B307-B475A4D2625A}"/>
              </a:ext>
            </a:extLst>
          </p:cNvPr>
          <p:cNvSpPr>
            <a:spLocks noGrp="1"/>
          </p:cNvSpPr>
          <p:nvPr>
            <p:ph type="sldNum" sz="quarter" idx="12"/>
          </p:nvPr>
        </p:nvSpPr>
        <p:spPr/>
        <p:txBody>
          <a:bodyPr/>
          <a:lstStyle/>
          <a:p>
            <a:fld id="{3D008AF6-37BB-F348-9860-CC440BCA10A2}" type="slidenum">
              <a:rPr lang="en-US" smtClean="0"/>
              <a:t>‹#›</a:t>
            </a:fld>
            <a:endParaRPr lang="en-US"/>
          </a:p>
        </p:txBody>
      </p:sp>
    </p:spTree>
    <p:extLst>
      <p:ext uri="{BB962C8B-B14F-4D97-AF65-F5344CB8AC3E}">
        <p14:creationId xmlns:p14="http://schemas.microsoft.com/office/powerpoint/2010/main" val="296571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2017-7F0A-9C29-0283-0198E6B58F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7B04B2-59CD-7112-84C6-48C35B96D3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497462-B09F-89A9-BAFA-4AB5EB6F602F}"/>
              </a:ext>
            </a:extLst>
          </p:cNvPr>
          <p:cNvSpPr>
            <a:spLocks noGrp="1"/>
          </p:cNvSpPr>
          <p:nvPr>
            <p:ph type="dt" sz="half" idx="10"/>
          </p:nvPr>
        </p:nvSpPr>
        <p:spPr/>
        <p:txBody>
          <a:bodyPr/>
          <a:lstStyle/>
          <a:p>
            <a:fld id="{3BEFDE63-25D2-6542-80D3-8CEF07CFB250}" type="datetimeFigureOut">
              <a:rPr lang="en-US" smtClean="0"/>
              <a:t>8/21/23</a:t>
            </a:fld>
            <a:endParaRPr lang="en-US"/>
          </a:p>
        </p:txBody>
      </p:sp>
      <p:sp>
        <p:nvSpPr>
          <p:cNvPr id="5" name="Footer Placeholder 4">
            <a:extLst>
              <a:ext uri="{FF2B5EF4-FFF2-40B4-BE49-F238E27FC236}">
                <a16:creationId xmlns:a16="http://schemas.microsoft.com/office/drawing/2014/main" id="{AD866100-17C2-2E9B-E482-2E8EC4BDBA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2495E4-D58C-32C4-7F84-23DD05C71EA5}"/>
              </a:ext>
            </a:extLst>
          </p:cNvPr>
          <p:cNvSpPr>
            <a:spLocks noGrp="1"/>
          </p:cNvSpPr>
          <p:nvPr>
            <p:ph type="sldNum" sz="quarter" idx="12"/>
          </p:nvPr>
        </p:nvSpPr>
        <p:spPr/>
        <p:txBody>
          <a:bodyPr/>
          <a:lstStyle/>
          <a:p>
            <a:fld id="{3D008AF6-37BB-F348-9860-CC440BCA10A2}" type="slidenum">
              <a:rPr lang="en-US" smtClean="0"/>
              <a:t>‹#›</a:t>
            </a:fld>
            <a:endParaRPr lang="en-US"/>
          </a:p>
        </p:txBody>
      </p:sp>
    </p:spTree>
    <p:extLst>
      <p:ext uri="{BB962C8B-B14F-4D97-AF65-F5344CB8AC3E}">
        <p14:creationId xmlns:p14="http://schemas.microsoft.com/office/powerpoint/2010/main" val="1175756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8726-D702-3780-D6AA-D5789ADF83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33FBB0-3A72-AE7C-6594-934AA4D996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D64CA4-A90E-DAA2-32E6-0625CBB63D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0647BC-4AD3-AB29-243B-9BFF9037B032}"/>
              </a:ext>
            </a:extLst>
          </p:cNvPr>
          <p:cNvSpPr>
            <a:spLocks noGrp="1"/>
          </p:cNvSpPr>
          <p:nvPr>
            <p:ph type="dt" sz="half" idx="10"/>
          </p:nvPr>
        </p:nvSpPr>
        <p:spPr/>
        <p:txBody>
          <a:bodyPr/>
          <a:lstStyle/>
          <a:p>
            <a:fld id="{3BEFDE63-25D2-6542-80D3-8CEF07CFB250}" type="datetimeFigureOut">
              <a:rPr lang="en-US" smtClean="0"/>
              <a:t>8/21/23</a:t>
            </a:fld>
            <a:endParaRPr lang="en-US"/>
          </a:p>
        </p:txBody>
      </p:sp>
      <p:sp>
        <p:nvSpPr>
          <p:cNvPr id="6" name="Footer Placeholder 5">
            <a:extLst>
              <a:ext uri="{FF2B5EF4-FFF2-40B4-BE49-F238E27FC236}">
                <a16:creationId xmlns:a16="http://schemas.microsoft.com/office/drawing/2014/main" id="{EB157E06-6E99-8722-7926-7BEDD2B7C0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30DA61-9061-6C93-DA16-EBDE6F1AE8BA}"/>
              </a:ext>
            </a:extLst>
          </p:cNvPr>
          <p:cNvSpPr>
            <a:spLocks noGrp="1"/>
          </p:cNvSpPr>
          <p:nvPr>
            <p:ph type="sldNum" sz="quarter" idx="12"/>
          </p:nvPr>
        </p:nvSpPr>
        <p:spPr/>
        <p:txBody>
          <a:bodyPr/>
          <a:lstStyle/>
          <a:p>
            <a:fld id="{3D008AF6-37BB-F348-9860-CC440BCA10A2}" type="slidenum">
              <a:rPr lang="en-US" smtClean="0"/>
              <a:t>‹#›</a:t>
            </a:fld>
            <a:endParaRPr lang="en-US"/>
          </a:p>
        </p:txBody>
      </p:sp>
    </p:spTree>
    <p:extLst>
      <p:ext uri="{BB962C8B-B14F-4D97-AF65-F5344CB8AC3E}">
        <p14:creationId xmlns:p14="http://schemas.microsoft.com/office/powerpoint/2010/main" val="116648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A3FB-AA02-2EF8-EEAE-B8BE17EC3D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0461E2-7B97-B3C3-6D58-0984DA9ECE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501596-0D0C-87AD-AAF0-C18CD738C0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829C76-3775-E6FC-0876-5C84ECF044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50370C-10D0-3322-081A-AA97595136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4F51B0-9443-E7BD-8AAF-B97647AC1108}"/>
              </a:ext>
            </a:extLst>
          </p:cNvPr>
          <p:cNvSpPr>
            <a:spLocks noGrp="1"/>
          </p:cNvSpPr>
          <p:nvPr>
            <p:ph type="dt" sz="half" idx="10"/>
          </p:nvPr>
        </p:nvSpPr>
        <p:spPr/>
        <p:txBody>
          <a:bodyPr/>
          <a:lstStyle/>
          <a:p>
            <a:fld id="{3BEFDE63-25D2-6542-80D3-8CEF07CFB250}" type="datetimeFigureOut">
              <a:rPr lang="en-US" smtClean="0"/>
              <a:t>8/21/23</a:t>
            </a:fld>
            <a:endParaRPr lang="en-US"/>
          </a:p>
        </p:txBody>
      </p:sp>
      <p:sp>
        <p:nvSpPr>
          <p:cNvPr id="8" name="Footer Placeholder 7">
            <a:extLst>
              <a:ext uri="{FF2B5EF4-FFF2-40B4-BE49-F238E27FC236}">
                <a16:creationId xmlns:a16="http://schemas.microsoft.com/office/drawing/2014/main" id="{31DC0FC6-3996-AEC1-B9EC-F5D1CFCA1A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45FB34-08C0-7FAD-C9E3-C5AB2742E136}"/>
              </a:ext>
            </a:extLst>
          </p:cNvPr>
          <p:cNvSpPr>
            <a:spLocks noGrp="1"/>
          </p:cNvSpPr>
          <p:nvPr>
            <p:ph type="sldNum" sz="quarter" idx="12"/>
          </p:nvPr>
        </p:nvSpPr>
        <p:spPr/>
        <p:txBody>
          <a:bodyPr/>
          <a:lstStyle/>
          <a:p>
            <a:fld id="{3D008AF6-37BB-F348-9860-CC440BCA10A2}" type="slidenum">
              <a:rPr lang="en-US" smtClean="0"/>
              <a:t>‹#›</a:t>
            </a:fld>
            <a:endParaRPr lang="en-US"/>
          </a:p>
        </p:txBody>
      </p:sp>
    </p:spTree>
    <p:extLst>
      <p:ext uri="{BB962C8B-B14F-4D97-AF65-F5344CB8AC3E}">
        <p14:creationId xmlns:p14="http://schemas.microsoft.com/office/powerpoint/2010/main" val="1751729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372A-6683-6994-0D4A-DA31C42677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37A570-7279-9ACB-9CEC-2EB6BC702E62}"/>
              </a:ext>
            </a:extLst>
          </p:cNvPr>
          <p:cNvSpPr>
            <a:spLocks noGrp="1"/>
          </p:cNvSpPr>
          <p:nvPr>
            <p:ph type="dt" sz="half" idx="10"/>
          </p:nvPr>
        </p:nvSpPr>
        <p:spPr/>
        <p:txBody>
          <a:bodyPr/>
          <a:lstStyle/>
          <a:p>
            <a:fld id="{3BEFDE63-25D2-6542-80D3-8CEF07CFB250}" type="datetimeFigureOut">
              <a:rPr lang="en-US" smtClean="0"/>
              <a:t>8/21/23</a:t>
            </a:fld>
            <a:endParaRPr lang="en-US"/>
          </a:p>
        </p:txBody>
      </p:sp>
      <p:sp>
        <p:nvSpPr>
          <p:cNvPr id="4" name="Footer Placeholder 3">
            <a:extLst>
              <a:ext uri="{FF2B5EF4-FFF2-40B4-BE49-F238E27FC236}">
                <a16:creationId xmlns:a16="http://schemas.microsoft.com/office/drawing/2014/main" id="{879878CC-ED5E-5535-5C37-8F9E8FB8DF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4224D2-24A9-2261-40BC-80692E404F5A}"/>
              </a:ext>
            </a:extLst>
          </p:cNvPr>
          <p:cNvSpPr>
            <a:spLocks noGrp="1"/>
          </p:cNvSpPr>
          <p:nvPr>
            <p:ph type="sldNum" sz="quarter" idx="12"/>
          </p:nvPr>
        </p:nvSpPr>
        <p:spPr/>
        <p:txBody>
          <a:bodyPr/>
          <a:lstStyle/>
          <a:p>
            <a:fld id="{3D008AF6-37BB-F348-9860-CC440BCA10A2}" type="slidenum">
              <a:rPr lang="en-US" smtClean="0"/>
              <a:t>‹#›</a:t>
            </a:fld>
            <a:endParaRPr lang="en-US"/>
          </a:p>
        </p:txBody>
      </p:sp>
    </p:spTree>
    <p:extLst>
      <p:ext uri="{BB962C8B-B14F-4D97-AF65-F5344CB8AC3E}">
        <p14:creationId xmlns:p14="http://schemas.microsoft.com/office/powerpoint/2010/main" val="314696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0AB6C7-0925-C0BE-47BB-381DE4A471D9}"/>
              </a:ext>
            </a:extLst>
          </p:cNvPr>
          <p:cNvSpPr>
            <a:spLocks noGrp="1"/>
          </p:cNvSpPr>
          <p:nvPr>
            <p:ph type="dt" sz="half" idx="10"/>
          </p:nvPr>
        </p:nvSpPr>
        <p:spPr/>
        <p:txBody>
          <a:bodyPr/>
          <a:lstStyle/>
          <a:p>
            <a:fld id="{3BEFDE63-25D2-6542-80D3-8CEF07CFB250}" type="datetimeFigureOut">
              <a:rPr lang="en-US" smtClean="0"/>
              <a:t>8/21/23</a:t>
            </a:fld>
            <a:endParaRPr lang="en-US"/>
          </a:p>
        </p:txBody>
      </p:sp>
      <p:sp>
        <p:nvSpPr>
          <p:cNvPr id="3" name="Footer Placeholder 2">
            <a:extLst>
              <a:ext uri="{FF2B5EF4-FFF2-40B4-BE49-F238E27FC236}">
                <a16:creationId xmlns:a16="http://schemas.microsoft.com/office/drawing/2014/main" id="{257901D4-08F4-CBC7-2CC6-AE2103705E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084012-47B2-9F62-5369-CE026A6158BB}"/>
              </a:ext>
            </a:extLst>
          </p:cNvPr>
          <p:cNvSpPr>
            <a:spLocks noGrp="1"/>
          </p:cNvSpPr>
          <p:nvPr>
            <p:ph type="sldNum" sz="quarter" idx="12"/>
          </p:nvPr>
        </p:nvSpPr>
        <p:spPr/>
        <p:txBody>
          <a:bodyPr/>
          <a:lstStyle/>
          <a:p>
            <a:fld id="{3D008AF6-37BB-F348-9860-CC440BCA10A2}" type="slidenum">
              <a:rPr lang="en-US" smtClean="0"/>
              <a:t>‹#›</a:t>
            </a:fld>
            <a:endParaRPr lang="en-US"/>
          </a:p>
        </p:txBody>
      </p:sp>
    </p:spTree>
    <p:extLst>
      <p:ext uri="{BB962C8B-B14F-4D97-AF65-F5344CB8AC3E}">
        <p14:creationId xmlns:p14="http://schemas.microsoft.com/office/powerpoint/2010/main" val="505931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433B-EF90-41C2-9EE3-CF5E16D13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ADB4ED-A901-DBCC-518A-2D7C8E65B2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4C29CC-4E7E-3BC0-6A78-6D47E1CEF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403979-FCE6-986F-DECA-3031B3CA015D}"/>
              </a:ext>
            </a:extLst>
          </p:cNvPr>
          <p:cNvSpPr>
            <a:spLocks noGrp="1"/>
          </p:cNvSpPr>
          <p:nvPr>
            <p:ph type="dt" sz="half" idx="10"/>
          </p:nvPr>
        </p:nvSpPr>
        <p:spPr/>
        <p:txBody>
          <a:bodyPr/>
          <a:lstStyle/>
          <a:p>
            <a:fld id="{3BEFDE63-25D2-6542-80D3-8CEF07CFB250}" type="datetimeFigureOut">
              <a:rPr lang="en-US" smtClean="0"/>
              <a:t>8/21/23</a:t>
            </a:fld>
            <a:endParaRPr lang="en-US"/>
          </a:p>
        </p:txBody>
      </p:sp>
      <p:sp>
        <p:nvSpPr>
          <p:cNvPr id="6" name="Footer Placeholder 5">
            <a:extLst>
              <a:ext uri="{FF2B5EF4-FFF2-40B4-BE49-F238E27FC236}">
                <a16:creationId xmlns:a16="http://schemas.microsoft.com/office/drawing/2014/main" id="{3EF1553B-5CCD-1854-0844-E3318134FB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CF9F00-AA8F-8D70-87A3-0D758ABB03AE}"/>
              </a:ext>
            </a:extLst>
          </p:cNvPr>
          <p:cNvSpPr>
            <a:spLocks noGrp="1"/>
          </p:cNvSpPr>
          <p:nvPr>
            <p:ph type="sldNum" sz="quarter" idx="12"/>
          </p:nvPr>
        </p:nvSpPr>
        <p:spPr/>
        <p:txBody>
          <a:bodyPr/>
          <a:lstStyle/>
          <a:p>
            <a:fld id="{3D008AF6-37BB-F348-9860-CC440BCA10A2}" type="slidenum">
              <a:rPr lang="en-US" smtClean="0"/>
              <a:t>‹#›</a:t>
            </a:fld>
            <a:endParaRPr lang="en-US"/>
          </a:p>
        </p:txBody>
      </p:sp>
    </p:spTree>
    <p:extLst>
      <p:ext uri="{BB962C8B-B14F-4D97-AF65-F5344CB8AC3E}">
        <p14:creationId xmlns:p14="http://schemas.microsoft.com/office/powerpoint/2010/main" val="4494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10ED-75C2-E0A6-478D-00D2953AC8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2C4886-4418-4D7A-C01D-86EC1E04B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66BA92-40B1-8B28-48FD-7803D651F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224EAB-7737-EF70-72E7-76590567726F}"/>
              </a:ext>
            </a:extLst>
          </p:cNvPr>
          <p:cNvSpPr>
            <a:spLocks noGrp="1"/>
          </p:cNvSpPr>
          <p:nvPr>
            <p:ph type="dt" sz="half" idx="10"/>
          </p:nvPr>
        </p:nvSpPr>
        <p:spPr/>
        <p:txBody>
          <a:bodyPr/>
          <a:lstStyle/>
          <a:p>
            <a:fld id="{3BEFDE63-25D2-6542-80D3-8CEF07CFB250}" type="datetimeFigureOut">
              <a:rPr lang="en-US" smtClean="0"/>
              <a:t>8/21/23</a:t>
            </a:fld>
            <a:endParaRPr lang="en-US"/>
          </a:p>
        </p:txBody>
      </p:sp>
      <p:sp>
        <p:nvSpPr>
          <p:cNvPr id="6" name="Footer Placeholder 5">
            <a:extLst>
              <a:ext uri="{FF2B5EF4-FFF2-40B4-BE49-F238E27FC236}">
                <a16:creationId xmlns:a16="http://schemas.microsoft.com/office/drawing/2014/main" id="{4B55FD43-8A6B-04A4-6F85-8C8AAAB1E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834266-4157-49BB-0F12-73E32FCF50B0}"/>
              </a:ext>
            </a:extLst>
          </p:cNvPr>
          <p:cNvSpPr>
            <a:spLocks noGrp="1"/>
          </p:cNvSpPr>
          <p:nvPr>
            <p:ph type="sldNum" sz="quarter" idx="12"/>
          </p:nvPr>
        </p:nvSpPr>
        <p:spPr/>
        <p:txBody>
          <a:bodyPr/>
          <a:lstStyle/>
          <a:p>
            <a:fld id="{3D008AF6-37BB-F348-9860-CC440BCA10A2}" type="slidenum">
              <a:rPr lang="en-US" smtClean="0"/>
              <a:t>‹#›</a:t>
            </a:fld>
            <a:endParaRPr lang="en-US"/>
          </a:p>
        </p:txBody>
      </p:sp>
    </p:spTree>
    <p:extLst>
      <p:ext uri="{BB962C8B-B14F-4D97-AF65-F5344CB8AC3E}">
        <p14:creationId xmlns:p14="http://schemas.microsoft.com/office/powerpoint/2010/main" val="2791227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3C9147-A9C3-4728-4633-4243F2D8F7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04FF7D-1993-15DA-8F63-C8D9B0558B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B29FB-3E5F-2C98-7820-65DC7059E6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EFDE63-25D2-6542-80D3-8CEF07CFB250}" type="datetimeFigureOut">
              <a:rPr lang="en-US" smtClean="0"/>
              <a:t>8/21/23</a:t>
            </a:fld>
            <a:endParaRPr lang="en-US"/>
          </a:p>
        </p:txBody>
      </p:sp>
      <p:sp>
        <p:nvSpPr>
          <p:cNvPr id="5" name="Footer Placeholder 4">
            <a:extLst>
              <a:ext uri="{FF2B5EF4-FFF2-40B4-BE49-F238E27FC236}">
                <a16:creationId xmlns:a16="http://schemas.microsoft.com/office/drawing/2014/main" id="{A7337B4D-17FF-272A-06F9-F948E3AAD3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0FAD0D-FA4D-CFEA-64B0-04E9252E1F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08AF6-37BB-F348-9860-CC440BCA10A2}" type="slidenum">
              <a:rPr lang="en-US" smtClean="0"/>
              <a:t>‹#›</a:t>
            </a:fld>
            <a:endParaRPr lang="en-US"/>
          </a:p>
        </p:txBody>
      </p:sp>
    </p:spTree>
    <p:extLst>
      <p:ext uri="{BB962C8B-B14F-4D97-AF65-F5344CB8AC3E}">
        <p14:creationId xmlns:p14="http://schemas.microsoft.com/office/powerpoint/2010/main" val="333455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C204A-A4B2-309D-1B3E-168DCEC76DB6}"/>
              </a:ext>
            </a:extLst>
          </p:cNvPr>
          <p:cNvSpPr>
            <a:spLocks noGrp="1"/>
          </p:cNvSpPr>
          <p:nvPr>
            <p:ph type="ctrTitle"/>
          </p:nvPr>
        </p:nvSpPr>
        <p:spPr/>
        <p:txBody>
          <a:bodyPr/>
          <a:lstStyle/>
          <a:p>
            <a:r>
              <a:rPr lang="en-US" dirty="0"/>
              <a:t>CHEM 280:</a:t>
            </a:r>
            <a:br>
              <a:rPr lang="en-US" dirty="0"/>
            </a:br>
            <a:r>
              <a:rPr lang="en-US" dirty="0"/>
              <a:t>Final Presentation</a:t>
            </a:r>
          </a:p>
        </p:txBody>
      </p:sp>
      <p:sp>
        <p:nvSpPr>
          <p:cNvPr id="3" name="Subtitle 2">
            <a:extLst>
              <a:ext uri="{FF2B5EF4-FFF2-40B4-BE49-F238E27FC236}">
                <a16:creationId xmlns:a16="http://schemas.microsoft.com/office/drawing/2014/main" id="{52CBA3A0-90DD-BF8B-FFDA-FCD8859DC3D9}"/>
              </a:ext>
            </a:extLst>
          </p:cNvPr>
          <p:cNvSpPr>
            <a:spLocks noGrp="1"/>
          </p:cNvSpPr>
          <p:nvPr>
            <p:ph type="subTitle" idx="1"/>
          </p:nvPr>
        </p:nvSpPr>
        <p:spPr/>
        <p:txBody>
          <a:bodyPr/>
          <a:lstStyle/>
          <a:p>
            <a:pPr algn="r"/>
            <a:r>
              <a:rPr lang="en-US" dirty="0"/>
              <a:t>Spencer Schmidt</a:t>
            </a:r>
          </a:p>
        </p:txBody>
      </p:sp>
    </p:spTree>
    <p:extLst>
      <p:ext uri="{BB962C8B-B14F-4D97-AF65-F5344CB8AC3E}">
        <p14:creationId xmlns:p14="http://schemas.microsoft.com/office/powerpoint/2010/main" val="306885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8338-006D-D938-5E43-5FA79A195024}"/>
              </a:ext>
            </a:extLst>
          </p:cNvPr>
          <p:cNvSpPr>
            <a:spLocks noGrp="1"/>
          </p:cNvSpPr>
          <p:nvPr>
            <p:ph type="title"/>
          </p:nvPr>
        </p:nvSpPr>
        <p:spPr/>
        <p:txBody>
          <a:bodyPr/>
          <a:lstStyle/>
          <a:p>
            <a:r>
              <a:rPr lang="en-US" dirty="0"/>
              <a:t>Programming:</a:t>
            </a:r>
            <a:br>
              <a:rPr lang="en-US" dirty="0"/>
            </a:br>
            <a:r>
              <a:rPr lang="en-US" dirty="0"/>
              <a:t>Comparing Python and C++ Languages </a:t>
            </a:r>
          </a:p>
        </p:txBody>
      </p:sp>
      <p:sp>
        <p:nvSpPr>
          <p:cNvPr id="3" name="Content Placeholder 2">
            <a:extLst>
              <a:ext uri="{FF2B5EF4-FFF2-40B4-BE49-F238E27FC236}">
                <a16:creationId xmlns:a16="http://schemas.microsoft.com/office/drawing/2014/main" id="{111B043C-F960-AAC5-4299-65ACF95107C0}"/>
              </a:ext>
            </a:extLst>
          </p:cNvPr>
          <p:cNvSpPr>
            <a:spLocks noGrp="1"/>
          </p:cNvSpPr>
          <p:nvPr>
            <p:ph idx="1"/>
          </p:nvPr>
        </p:nvSpPr>
        <p:spPr/>
        <p:txBody>
          <a:bodyPr/>
          <a:lstStyle/>
          <a:p>
            <a:r>
              <a:rPr lang="en-US" dirty="0"/>
              <a:t>Python is an interpreted language, i.e. when you run .</a:t>
            </a:r>
            <a:r>
              <a:rPr lang="en-US" dirty="0" err="1"/>
              <a:t>py</a:t>
            </a:r>
            <a:r>
              <a:rPr lang="en-US" dirty="0"/>
              <a:t> code an interpreter must process each line of code to convert it into something that can be read into machine code</a:t>
            </a:r>
          </a:p>
          <a:p>
            <a:r>
              <a:rPr lang="en-US" dirty="0"/>
              <a:t>C++ is a compiled language, i.e. when you run .</a:t>
            </a:r>
            <a:r>
              <a:rPr lang="en-US" dirty="0" err="1"/>
              <a:t>cpp</a:t>
            </a:r>
            <a:r>
              <a:rPr lang="en-US" dirty="0"/>
              <a:t> code it does not need an interpreter; it can be directly converted into machine code</a:t>
            </a:r>
          </a:p>
          <a:p>
            <a:r>
              <a:rPr lang="en-US" dirty="0"/>
              <a:t>This outwardly implies the added interpretation step makes Python slower than C++ by default</a:t>
            </a:r>
          </a:p>
          <a:p>
            <a:pPr lvl="1"/>
            <a:r>
              <a:rPr lang="en-US" dirty="0"/>
              <a:t>However, this is not always the case, depending on how you write your code (slides 10 – 13 offer a case study of this behavior)</a:t>
            </a:r>
          </a:p>
        </p:txBody>
      </p:sp>
    </p:spTree>
    <p:extLst>
      <p:ext uri="{BB962C8B-B14F-4D97-AF65-F5344CB8AC3E}">
        <p14:creationId xmlns:p14="http://schemas.microsoft.com/office/powerpoint/2010/main" val="655915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8338-006D-D938-5E43-5FA79A195024}"/>
              </a:ext>
            </a:extLst>
          </p:cNvPr>
          <p:cNvSpPr>
            <a:spLocks noGrp="1"/>
          </p:cNvSpPr>
          <p:nvPr>
            <p:ph type="title"/>
          </p:nvPr>
        </p:nvSpPr>
        <p:spPr/>
        <p:txBody>
          <a:bodyPr/>
          <a:lstStyle/>
          <a:p>
            <a:r>
              <a:rPr lang="en-US" dirty="0"/>
              <a:t>Programming:</a:t>
            </a:r>
            <a:br>
              <a:rPr lang="en-US" dirty="0"/>
            </a:br>
            <a:r>
              <a:rPr lang="en-US" dirty="0"/>
              <a:t>Comparing Python and C++ Languages </a:t>
            </a:r>
          </a:p>
        </p:txBody>
      </p:sp>
      <p:sp>
        <p:nvSpPr>
          <p:cNvPr id="3" name="Content Placeholder 2">
            <a:extLst>
              <a:ext uri="{FF2B5EF4-FFF2-40B4-BE49-F238E27FC236}">
                <a16:creationId xmlns:a16="http://schemas.microsoft.com/office/drawing/2014/main" id="{111B043C-F960-AAC5-4299-65ACF95107C0}"/>
              </a:ext>
            </a:extLst>
          </p:cNvPr>
          <p:cNvSpPr>
            <a:spLocks noGrp="1"/>
          </p:cNvSpPr>
          <p:nvPr>
            <p:ph idx="1"/>
          </p:nvPr>
        </p:nvSpPr>
        <p:spPr/>
        <p:txBody>
          <a:bodyPr>
            <a:normAutofit/>
          </a:bodyPr>
          <a:lstStyle/>
          <a:p>
            <a:r>
              <a:rPr lang="en-US" dirty="0"/>
              <a:t>One approach to increasing the processing speed of Python language is to use NumPy</a:t>
            </a:r>
          </a:p>
          <a:p>
            <a:pPr lvl="1"/>
            <a:r>
              <a:rPr lang="en-US" dirty="0"/>
              <a:t>NumPy is a Python library for multidimensional array generation and processing, with advantages when applied to handling large datasets</a:t>
            </a:r>
          </a:p>
          <a:p>
            <a:pPr lvl="1"/>
            <a:r>
              <a:rPr lang="en-US" dirty="0"/>
              <a:t>A conventional approach to data processing is an iterative approach where the code loops through processing subsets of data contained within a larger dataset (**time consuming in large volumes**)</a:t>
            </a:r>
          </a:p>
          <a:p>
            <a:pPr lvl="1"/>
            <a:r>
              <a:rPr lang="en-US" dirty="0"/>
              <a:t>NumPy’s array handling capabilities enables a more “batch” approach, i.e. it can be leveraged to process much larger datasets contained within a defined array in a single statement</a:t>
            </a:r>
          </a:p>
        </p:txBody>
      </p:sp>
    </p:spTree>
    <p:extLst>
      <p:ext uri="{BB962C8B-B14F-4D97-AF65-F5344CB8AC3E}">
        <p14:creationId xmlns:p14="http://schemas.microsoft.com/office/powerpoint/2010/main" val="2499547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8338-006D-D938-5E43-5FA79A195024}"/>
              </a:ext>
            </a:extLst>
          </p:cNvPr>
          <p:cNvSpPr>
            <a:spLocks noGrp="1"/>
          </p:cNvSpPr>
          <p:nvPr>
            <p:ph type="title"/>
          </p:nvPr>
        </p:nvSpPr>
        <p:spPr/>
        <p:txBody>
          <a:bodyPr/>
          <a:lstStyle/>
          <a:p>
            <a:r>
              <a:rPr lang="en-US" dirty="0"/>
              <a:t>Programming:</a:t>
            </a:r>
            <a:br>
              <a:rPr lang="en-US" dirty="0"/>
            </a:br>
            <a:r>
              <a:rPr lang="en-US" dirty="0"/>
              <a:t>Comparing Python and C++ Languages </a:t>
            </a:r>
          </a:p>
        </p:txBody>
      </p:sp>
      <p:sp>
        <p:nvSpPr>
          <p:cNvPr id="3" name="Content Placeholder 2">
            <a:extLst>
              <a:ext uri="{FF2B5EF4-FFF2-40B4-BE49-F238E27FC236}">
                <a16:creationId xmlns:a16="http://schemas.microsoft.com/office/drawing/2014/main" id="{111B043C-F960-AAC5-4299-65ACF95107C0}"/>
              </a:ext>
            </a:extLst>
          </p:cNvPr>
          <p:cNvSpPr>
            <a:spLocks noGrp="1"/>
          </p:cNvSpPr>
          <p:nvPr>
            <p:ph idx="1"/>
          </p:nvPr>
        </p:nvSpPr>
        <p:spPr/>
        <p:txBody>
          <a:bodyPr>
            <a:normAutofit/>
          </a:bodyPr>
          <a:lstStyle/>
          <a:p>
            <a:r>
              <a:rPr lang="en-US" dirty="0"/>
              <a:t>On a note about personal preference between the language types used:</a:t>
            </a:r>
          </a:p>
          <a:p>
            <a:pPr lvl="1"/>
            <a:r>
              <a:rPr lang="en-US" dirty="0"/>
              <a:t>Python and NumPy can be faster to type in some cases as you don’t have to specify value type for each new value you define and they have some built-in functions that can streamline writing (e.g. the random number generation exercises, NumPy’s array handling capabilities)</a:t>
            </a:r>
          </a:p>
          <a:p>
            <a:pPr lvl="1"/>
            <a:r>
              <a:rPr lang="en-US" dirty="0"/>
              <a:t>However, the required specificity for values and defining some functions manually in C++ forces me to slow down and really think about what I want my code to do and how I should design its process flow</a:t>
            </a:r>
          </a:p>
          <a:p>
            <a:pPr lvl="2"/>
            <a:r>
              <a:rPr lang="en-US" dirty="0"/>
              <a:t>I’m somewhat surprised to find myself slightly favoring C++ at the moment</a:t>
            </a:r>
          </a:p>
        </p:txBody>
      </p:sp>
    </p:spTree>
    <p:extLst>
      <p:ext uri="{BB962C8B-B14F-4D97-AF65-F5344CB8AC3E}">
        <p14:creationId xmlns:p14="http://schemas.microsoft.com/office/powerpoint/2010/main" val="11571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8338-006D-D938-5E43-5FA79A195024}"/>
              </a:ext>
            </a:extLst>
          </p:cNvPr>
          <p:cNvSpPr>
            <a:spLocks noGrp="1"/>
          </p:cNvSpPr>
          <p:nvPr>
            <p:ph type="title"/>
          </p:nvPr>
        </p:nvSpPr>
        <p:spPr>
          <a:xfrm>
            <a:off x="231494" y="365125"/>
            <a:ext cx="6582963" cy="1325563"/>
          </a:xfrm>
        </p:spPr>
        <p:txBody>
          <a:bodyPr>
            <a:normAutofit fontScale="90000"/>
          </a:bodyPr>
          <a:lstStyle/>
          <a:p>
            <a:r>
              <a:rPr lang="en-US" dirty="0"/>
              <a:t>Programming:</a:t>
            </a:r>
            <a:br>
              <a:rPr lang="en-US" dirty="0"/>
            </a:br>
            <a:r>
              <a:rPr lang="en-US" dirty="0"/>
              <a:t>Assessing Code Performance</a:t>
            </a:r>
          </a:p>
        </p:txBody>
      </p:sp>
      <p:sp>
        <p:nvSpPr>
          <p:cNvPr id="3" name="Content Placeholder 2">
            <a:extLst>
              <a:ext uri="{FF2B5EF4-FFF2-40B4-BE49-F238E27FC236}">
                <a16:creationId xmlns:a16="http://schemas.microsoft.com/office/drawing/2014/main" id="{111B043C-F960-AAC5-4299-65ACF95107C0}"/>
              </a:ext>
            </a:extLst>
          </p:cNvPr>
          <p:cNvSpPr>
            <a:spLocks noGrp="1"/>
          </p:cNvSpPr>
          <p:nvPr>
            <p:ph idx="1"/>
          </p:nvPr>
        </p:nvSpPr>
        <p:spPr>
          <a:xfrm>
            <a:off x="231494" y="2015671"/>
            <a:ext cx="6243049" cy="4161292"/>
          </a:xfrm>
        </p:spPr>
        <p:txBody>
          <a:bodyPr>
            <a:normAutofit/>
          </a:bodyPr>
          <a:lstStyle/>
          <a:p>
            <a:r>
              <a:rPr lang="en-US" sz="2400" dirty="0"/>
              <a:t>The number of points generated was changed by orders of magnitude to assess each code type’s performance</a:t>
            </a:r>
          </a:p>
          <a:p>
            <a:r>
              <a:rPr lang="en-US" sz="2400" dirty="0"/>
              <a:t>As anticipated, Python Standard Library was slowest</a:t>
            </a:r>
          </a:p>
          <a:p>
            <a:r>
              <a:rPr lang="en-US" sz="2400" dirty="0"/>
              <a:t>NumPy was consistently the fastest by &gt;50%</a:t>
            </a:r>
          </a:p>
        </p:txBody>
      </p:sp>
      <p:pic>
        <p:nvPicPr>
          <p:cNvPr id="9" name="Picture 8">
            <a:extLst>
              <a:ext uri="{FF2B5EF4-FFF2-40B4-BE49-F238E27FC236}">
                <a16:creationId xmlns:a16="http://schemas.microsoft.com/office/drawing/2014/main" id="{6B9A47C4-08BF-8E40-94A9-D25A5C298D2A}"/>
              </a:ext>
            </a:extLst>
          </p:cNvPr>
          <p:cNvPicPr>
            <a:picLocks noChangeAspect="1"/>
          </p:cNvPicPr>
          <p:nvPr/>
        </p:nvPicPr>
        <p:blipFill rotWithShape="1">
          <a:blip r:embed="rId2"/>
          <a:srcRect t="91" b="1"/>
          <a:stretch/>
        </p:blipFill>
        <p:spPr>
          <a:xfrm>
            <a:off x="6814457" y="1768636"/>
            <a:ext cx="5277757" cy="4572000"/>
          </a:xfrm>
          <a:prstGeom prst="rect">
            <a:avLst/>
          </a:prstGeom>
        </p:spPr>
      </p:pic>
      <p:pic>
        <p:nvPicPr>
          <p:cNvPr id="11" name="Picture 10">
            <a:extLst>
              <a:ext uri="{FF2B5EF4-FFF2-40B4-BE49-F238E27FC236}">
                <a16:creationId xmlns:a16="http://schemas.microsoft.com/office/drawing/2014/main" id="{E1B39BC5-3A04-D227-0DDE-03A05DD94A75}"/>
              </a:ext>
            </a:extLst>
          </p:cNvPr>
          <p:cNvPicPr>
            <a:picLocks noChangeAspect="1"/>
          </p:cNvPicPr>
          <p:nvPr/>
        </p:nvPicPr>
        <p:blipFill rotWithShape="1">
          <a:blip r:embed="rId3"/>
          <a:srcRect b="7753"/>
          <a:stretch/>
        </p:blipFill>
        <p:spPr>
          <a:xfrm>
            <a:off x="6945086" y="299065"/>
            <a:ext cx="5147128" cy="4217534"/>
          </a:xfrm>
          <a:prstGeom prst="rect">
            <a:avLst/>
          </a:prstGeom>
        </p:spPr>
      </p:pic>
      <p:sp>
        <p:nvSpPr>
          <p:cNvPr id="13" name="Rectangle 12">
            <a:extLst>
              <a:ext uri="{FF2B5EF4-FFF2-40B4-BE49-F238E27FC236}">
                <a16:creationId xmlns:a16="http://schemas.microsoft.com/office/drawing/2014/main" id="{AD808E3C-D632-543D-8DD8-45FE16026A6B}"/>
              </a:ext>
            </a:extLst>
          </p:cNvPr>
          <p:cNvSpPr/>
          <p:nvPr/>
        </p:nvSpPr>
        <p:spPr>
          <a:xfrm rot="5400000">
            <a:off x="4541995" y="2214512"/>
            <a:ext cx="4467448" cy="4065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F04815A-48D5-D1AC-31ED-F7AC3F4CC553}"/>
              </a:ext>
            </a:extLst>
          </p:cNvPr>
          <p:cNvSpPr/>
          <p:nvPr/>
        </p:nvSpPr>
        <p:spPr>
          <a:xfrm>
            <a:off x="6814458" y="4492445"/>
            <a:ext cx="5277756" cy="4840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862F1D3-017E-7471-1B4D-EFE1AA08C7A5}"/>
              </a:ext>
            </a:extLst>
          </p:cNvPr>
          <p:cNvSpPr/>
          <p:nvPr/>
        </p:nvSpPr>
        <p:spPr>
          <a:xfrm>
            <a:off x="6979018" y="4262485"/>
            <a:ext cx="242037" cy="4840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50FE86-4823-3B5D-0876-1B5E2EBF9AB8}"/>
              </a:ext>
            </a:extLst>
          </p:cNvPr>
          <p:cNvSpPr/>
          <p:nvPr/>
        </p:nvSpPr>
        <p:spPr>
          <a:xfrm rot="5400000">
            <a:off x="5757487" y="5278172"/>
            <a:ext cx="1737346" cy="4840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671EB6B-7BA2-66B3-C395-6E9FE7C28A0A}"/>
              </a:ext>
            </a:extLst>
          </p:cNvPr>
          <p:cNvSpPr/>
          <p:nvPr/>
        </p:nvSpPr>
        <p:spPr>
          <a:xfrm>
            <a:off x="6879772" y="6119974"/>
            <a:ext cx="5277756" cy="3356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EEC8731-35A2-F121-65EF-6E23A18101BF}"/>
              </a:ext>
            </a:extLst>
          </p:cNvPr>
          <p:cNvSpPr/>
          <p:nvPr/>
        </p:nvSpPr>
        <p:spPr>
          <a:xfrm>
            <a:off x="6879770" y="-140896"/>
            <a:ext cx="5277756" cy="4840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3314447-63AF-58F8-7ACE-2070681628A4}"/>
              </a:ext>
            </a:extLst>
          </p:cNvPr>
          <p:cNvSpPr/>
          <p:nvPr/>
        </p:nvSpPr>
        <p:spPr>
          <a:xfrm rot="16200000">
            <a:off x="8909618" y="3015166"/>
            <a:ext cx="6251799" cy="1877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alf Frame 25">
            <a:extLst>
              <a:ext uri="{FF2B5EF4-FFF2-40B4-BE49-F238E27FC236}">
                <a16:creationId xmlns:a16="http://schemas.microsoft.com/office/drawing/2014/main" id="{5314C73F-1535-28ED-F6E0-78775C87CD30}"/>
              </a:ext>
            </a:extLst>
          </p:cNvPr>
          <p:cNvSpPr>
            <a:spLocks noChangeAspect="1"/>
          </p:cNvSpPr>
          <p:nvPr/>
        </p:nvSpPr>
        <p:spPr>
          <a:xfrm rot="2641161">
            <a:off x="6872252" y="4670824"/>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Half Frame 26">
            <a:extLst>
              <a:ext uri="{FF2B5EF4-FFF2-40B4-BE49-F238E27FC236}">
                <a16:creationId xmlns:a16="http://schemas.microsoft.com/office/drawing/2014/main" id="{95EA3576-7484-E336-F122-6B56C1AFA234}"/>
              </a:ext>
            </a:extLst>
          </p:cNvPr>
          <p:cNvSpPr>
            <a:spLocks noChangeAspect="1"/>
          </p:cNvSpPr>
          <p:nvPr/>
        </p:nvSpPr>
        <p:spPr>
          <a:xfrm rot="2641161">
            <a:off x="7244574" y="4661175"/>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Half Frame 27">
            <a:extLst>
              <a:ext uri="{FF2B5EF4-FFF2-40B4-BE49-F238E27FC236}">
                <a16:creationId xmlns:a16="http://schemas.microsoft.com/office/drawing/2014/main" id="{16E4BC5E-344B-BC07-0DBF-6D2B3C5E7C4F}"/>
              </a:ext>
            </a:extLst>
          </p:cNvPr>
          <p:cNvSpPr>
            <a:spLocks noChangeAspect="1"/>
          </p:cNvSpPr>
          <p:nvPr/>
        </p:nvSpPr>
        <p:spPr>
          <a:xfrm rot="2641161">
            <a:off x="7626535" y="4661178"/>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Half Frame 29">
            <a:extLst>
              <a:ext uri="{FF2B5EF4-FFF2-40B4-BE49-F238E27FC236}">
                <a16:creationId xmlns:a16="http://schemas.microsoft.com/office/drawing/2014/main" id="{E60978D1-C59C-1A1F-54DD-6D48D32B4D0E}"/>
              </a:ext>
            </a:extLst>
          </p:cNvPr>
          <p:cNvSpPr>
            <a:spLocks noChangeAspect="1"/>
          </p:cNvSpPr>
          <p:nvPr/>
        </p:nvSpPr>
        <p:spPr>
          <a:xfrm rot="2641161">
            <a:off x="7996932" y="4661175"/>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Half Frame 30">
            <a:extLst>
              <a:ext uri="{FF2B5EF4-FFF2-40B4-BE49-F238E27FC236}">
                <a16:creationId xmlns:a16="http://schemas.microsoft.com/office/drawing/2014/main" id="{2DBC229A-0CC7-4443-9E45-B093A257EDB9}"/>
              </a:ext>
            </a:extLst>
          </p:cNvPr>
          <p:cNvSpPr>
            <a:spLocks noChangeAspect="1"/>
          </p:cNvSpPr>
          <p:nvPr/>
        </p:nvSpPr>
        <p:spPr>
          <a:xfrm rot="2641161">
            <a:off x="8369254" y="4651526"/>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Half Frame 31">
            <a:extLst>
              <a:ext uri="{FF2B5EF4-FFF2-40B4-BE49-F238E27FC236}">
                <a16:creationId xmlns:a16="http://schemas.microsoft.com/office/drawing/2014/main" id="{2020C143-BEF9-6618-A4FA-8DF7E776ECBF}"/>
              </a:ext>
            </a:extLst>
          </p:cNvPr>
          <p:cNvSpPr>
            <a:spLocks noChangeAspect="1"/>
          </p:cNvSpPr>
          <p:nvPr/>
        </p:nvSpPr>
        <p:spPr>
          <a:xfrm rot="2641161">
            <a:off x="8751215" y="4651529"/>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Half Frame 32">
            <a:extLst>
              <a:ext uri="{FF2B5EF4-FFF2-40B4-BE49-F238E27FC236}">
                <a16:creationId xmlns:a16="http://schemas.microsoft.com/office/drawing/2014/main" id="{E29F9415-C115-C12B-6645-C7CE34F71E88}"/>
              </a:ext>
            </a:extLst>
          </p:cNvPr>
          <p:cNvSpPr>
            <a:spLocks noChangeAspect="1"/>
          </p:cNvSpPr>
          <p:nvPr/>
        </p:nvSpPr>
        <p:spPr>
          <a:xfrm rot="2641161">
            <a:off x="9142828" y="4649600"/>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Half Frame 33">
            <a:extLst>
              <a:ext uri="{FF2B5EF4-FFF2-40B4-BE49-F238E27FC236}">
                <a16:creationId xmlns:a16="http://schemas.microsoft.com/office/drawing/2014/main" id="{1B0CE509-5A38-520D-61AB-09B8BCD347EF}"/>
              </a:ext>
            </a:extLst>
          </p:cNvPr>
          <p:cNvSpPr>
            <a:spLocks noChangeAspect="1"/>
          </p:cNvSpPr>
          <p:nvPr/>
        </p:nvSpPr>
        <p:spPr>
          <a:xfrm rot="2641161">
            <a:off x="9515150" y="4639951"/>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Half Frame 34">
            <a:extLst>
              <a:ext uri="{FF2B5EF4-FFF2-40B4-BE49-F238E27FC236}">
                <a16:creationId xmlns:a16="http://schemas.microsoft.com/office/drawing/2014/main" id="{7199FE70-BBC2-220E-D19C-2703ADEAFA10}"/>
              </a:ext>
            </a:extLst>
          </p:cNvPr>
          <p:cNvSpPr>
            <a:spLocks noChangeAspect="1"/>
          </p:cNvSpPr>
          <p:nvPr/>
        </p:nvSpPr>
        <p:spPr>
          <a:xfrm rot="2641161">
            <a:off x="9897111" y="4639954"/>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Half Frame 35">
            <a:extLst>
              <a:ext uri="{FF2B5EF4-FFF2-40B4-BE49-F238E27FC236}">
                <a16:creationId xmlns:a16="http://schemas.microsoft.com/office/drawing/2014/main" id="{BC7185F3-C1CD-B3BF-BDA5-9E0C6B232060}"/>
              </a:ext>
            </a:extLst>
          </p:cNvPr>
          <p:cNvSpPr>
            <a:spLocks noChangeAspect="1"/>
          </p:cNvSpPr>
          <p:nvPr/>
        </p:nvSpPr>
        <p:spPr>
          <a:xfrm rot="2641161">
            <a:off x="10267508" y="4639951"/>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Half Frame 36">
            <a:extLst>
              <a:ext uri="{FF2B5EF4-FFF2-40B4-BE49-F238E27FC236}">
                <a16:creationId xmlns:a16="http://schemas.microsoft.com/office/drawing/2014/main" id="{E9B2029F-F5A0-3952-1813-15867B553D52}"/>
              </a:ext>
            </a:extLst>
          </p:cNvPr>
          <p:cNvSpPr>
            <a:spLocks noChangeAspect="1"/>
          </p:cNvSpPr>
          <p:nvPr/>
        </p:nvSpPr>
        <p:spPr>
          <a:xfrm rot="2641161">
            <a:off x="10639830" y="4630302"/>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Half Frame 37">
            <a:extLst>
              <a:ext uri="{FF2B5EF4-FFF2-40B4-BE49-F238E27FC236}">
                <a16:creationId xmlns:a16="http://schemas.microsoft.com/office/drawing/2014/main" id="{470B2512-463E-48BE-CD4A-1453A0F9F8DA}"/>
              </a:ext>
            </a:extLst>
          </p:cNvPr>
          <p:cNvSpPr>
            <a:spLocks noChangeAspect="1"/>
          </p:cNvSpPr>
          <p:nvPr/>
        </p:nvSpPr>
        <p:spPr>
          <a:xfrm rot="2641161">
            <a:off x="11021791" y="4630305"/>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Half Frame 43">
            <a:extLst>
              <a:ext uri="{FF2B5EF4-FFF2-40B4-BE49-F238E27FC236}">
                <a16:creationId xmlns:a16="http://schemas.microsoft.com/office/drawing/2014/main" id="{97A0638F-9591-7F4A-5A87-1F10CC904E0F}"/>
              </a:ext>
            </a:extLst>
          </p:cNvPr>
          <p:cNvSpPr>
            <a:spLocks noChangeAspect="1"/>
          </p:cNvSpPr>
          <p:nvPr/>
        </p:nvSpPr>
        <p:spPr>
          <a:xfrm rot="2641161">
            <a:off x="11392174" y="4630306"/>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FA85117A-94D8-D72F-3CCA-5B177CC4A3AC}"/>
              </a:ext>
            </a:extLst>
          </p:cNvPr>
          <p:cNvSpPr txBox="1"/>
          <p:nvPr/>
        </p:nvSpPr>
        <p:spPr>
          <a:xfrm>
            <a:off x="7760127" y="6059993"/>
            <a:ext cx="550151" cy="307777"/>
          </a:xfrm>
          <a:prstGeom prst="rect">
            <a:avLst/>
          </a:prstGeom>
          <a:noFill/>
        </p:spPr>
        <p:txBody>
          <a:bodyPr wrap="none" rtlCol="0">
            <a:spAutoFit/>
          </a:bodyPr>
          <a:lstStyle/>
          <a:p>
            <a:pPr algn="ctr"/>
            <a:r>
              <a:rPr lang="en-US" sz="1400" dirty="0"/>
              <a:t>1000</a:t>
            </a:r>
          </a:p>
        </p:txBody>
      </p:sp>
      <p:sp>
        <p:nvSpPr>
          <p:cNvPr id="46" name="TextBox 45">
            <a:extLst>
              <a:ext uri="{FF2B5EF4-FFF2-40B4-BE49-F238E27FC236}">
                <a16:creationId xmlns:a16="http://schemas.microsoft.com/office/drawing/2014/main" id="{87F5A754-E267-6654-6819-7DD79BA0C5C1}"/>
              </a:ext>
            </a:extLst>
          </p:cNvPr>
          <p:cNvSpPr txBox="1"/>
          <p:nvPr/>
        </p:nvSpPr>
        <p:spPr>
          <a:xfrm>
            <a:off x="9319515" y="6059993"/>
            <a:ext cx="641522" cy="307777"/>
          </a:xfrm>
          <a:prstGeom prst="rect">
            <a:avLst/>
          </a:prstGeom>
          <a:noFill/>
        </p:spPr>
        <p:txBody>
          <a:bodyPr wrap="none" rtlCol="0">
            <a:spAutoFit/>
          </a:bodyPr>
          <a:lstStyle/>
          <a:p>
            <a:pPr algn="ctr"/>
            <a:r>
              <a:rPr lang="en-US" sz="1400" dirty="0"/>
              <a:t>10000</a:t>
            </a:r>
          </a:p>
        </p:txBody>
      </p:sp>
      <p:sp>
        <p:nvSpPr>
          <p:cNvPr id="47" name="TextBox 46">
            <a:extLst>
              <a:ext uri="{FF2B5EF4-FFF2-40B4-BE49-F238E27FC236}">
                <a16:creationId xmlns:a16="http://schemas.microsoft.com/office/drawing/2014/main" id="{AE3D39AA-010D-5652-47DA-DDE50DF55B74}"/>
              </a:ext>
            </a:extLst>
          </p:cNvPr>
          <p:cNvSpPr txBox="1"/>
          <p:nvPr/>
        </p:nvSpPr>
        <p:spPr>
          <a:xfrm>
            <a:off x="10812745" y="6061221"/>
            <a:ext cx="732893" cy="307777"/>
          </a:xfrm>
          <a:prstGeom prst="rect">
            <a:avLst/>
          </a:prstGeom>
          <a:noFill/>
        </p:spPr>
        <p:txBody>
          <a:bodyPr wrap="none" rtlCol="0">
            <a:spAutoFit/>
          </a:bodyPr>
          <a:lstStyle/>
          <a:p>
            <a:pPr algn="ctr"/>
            <a:r>
              <a:rPr lang="en-US" sz="1400" dirty="0"/>
              <a:t>100000</a:t>
            </a:r>
          </a:p>
        </p:txBody>
      </p:sp>
      <p:sp>
        <p:nvSpPr>
          <p:cNvPr id="48" name="TextBox 47">
            <a:extLst>
              <a:ext uri="{FF2B5EF4-FFF2-40B4-BE49-F238E27FC236}">
                <a16:creationId xmlns:a16="http://schemas.microsoft.com/office/drawing/2014/main" id="{40348CFE-7A4E-0F50-EC11-1D4A36D13507}"/>
              </a:ext>
            </a:extLst>
          </p:cNvPr>
          <p:cNvSpPr txBox="1"/>
          <p:nvPr/>
        </p:nvSpPr>
        <p:spPr>
          <a:xfrm>
            <a:off x="8755904" y="6375129"/>
            <a:ext cx="1768754" cy="307777"/>
          </a:xfrm>
          <a:prstGeom prst="rect">
            <a:avLst/>
          </a:prstGeom>
          <a:noFill/>
        </p:spPr>
        <p:txBody>
          <a:bodyPr wrap="none" rtlCol="0">
            <a:spAutoFit/>
          </a:bodyPr>
          <a:lstStyle/>
          <a:p>
            <a:pPr algn="ctr"/>
            <a:r>
              <a:rPr lang="en-US" sz="1400" dirty="0"/>
              <a:t># of Points Generated</a:t>
            </a:r>
          </a:p>
        </p:txBody>
      </p:sp>
      <p:sp>
        <p:nvSpPr>
          <p:cNvPr id="49" name="TextBox 48">
            <a:extLst>
              <a:ext uri="{FF2B5EF4-FFF2-40B4-BE49-F238E27FC236}">
                <a16:creationId xmlns:a16="http://schemas.microsoft.com/office/drawing/2014/main" id="{F914A3DC-F8F8-FD49-486A-085485A9B19A}"/>
              </a:ext>
            </a:extLst>
          </p:cNvPr>
          <p:cNvSpPr txBox="1"/>
          <p:nvPr/>
        </p:nvSpPr>
        <p:spPr>
          <a:xfrm rot="16200000">
            <a:off x="5809780" y="2797081"/>
            <a:ext cx="1660455" cy="307777"/>
          </a:xfrm>
          <a:prstGeom prst="rect">
            <a:avLst/>
          </a:prstGeom>
          <a:noFill/>
        </p:spPr>
        <p:txBody>
          <a:bodyPr wrap="none" rtlCol="0">
            <a:spAutoFit/>
          </a:bodyPr>
          <a:lstStyle/>
          <a:p>
            <a:pPr algn="ctr"/>
            <a:r>
              <a:rPr lang="en-US" sz="1400" dirty="0"/>
              <a:t>Average run time (s)</a:t>
            </a:r>
          </a:p>
        </p:txBody>
      </p:sp>
      <p:sp>
        <p:nvSpPr>
          <p:cNvPr id="50" name="Rectangle 49">
            <a:extLst>
              <a:ext uri="{FF2B5EF4-FFF2-40B4-BE49-F238E27FC236}">
                <a16:creationId xmlns:a16="http://schemas.microsoft.com/office/drawing/2014/main" id="{F876AEDE-6FF8-7464-C99A-F45898A4A5C5}"/>
              </a:ext>
            </a:extLst>
          </p:cNvPr>
          <p:cNvSpPr/>
          <p:nvPr/>
        </p:nvSpPr>
        <p:spPr>
          <a:xfrm>
            <a:off x="6466040" y="127608"/>
            <a:ext cx="5636341" cy="655529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descr="A black text on a white background&#10;&#10;Description automatically generated">
            <a:extLst>
              <a:ext uri="{FF2B5EF4-FFF2-40B4-BE49-F238E27FC236}">
                <a16:creationId xmlns:a16="http://schemas.microsoft.com/office/drawing/2014/main" id="{E07CAB96-1EAB-1BB7-A108-15DAC169E28E}"/>
              </a:ext>
            </a:extLst>
          </p:cNvPr>
          <p:cNvPicPr>
            <a:picLocks noChangeAspect="1"/>
          </p:cNvPicPr>
          <p:nvPr/>
        </p:nvPicPr>
        <p:blipFill>
          <a:blip r:embed="rId4"/>
          <a:stretch>
            <a:fillRect/>
          </a:stretch>
        </p:blipFill>
        <p:spPr>
          <a:xfrm>
            <a:off x="7575246" y="641813"/>
            <a:ext cx="2120900" cy="1193800"/>
          </a:xfrm>
          <a:prstGeom prst="rect">
            <a:avLst/>
          </a:prstGeom>
        </p:spPr>
      </p:pic>
    </p:spTree>
    <p:extLst>
      <p:ext uri="{BB962C8B-B14F-4D97-AF65-F5344CB8AC3E}">
        <p14:creationId xmlns:p14="http://schemas.microsoft.com/office/powerpoint/2010/main" val="1654306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8338-006D-D938-5E43-5FA79A195024}"/>
              </a:ext>
            </a:extLst>
          </p:cNvPr>
          <p:cNvSpPr>
            <a:spLocks noGrp="1"/>
          </p:cNvSpPr>
          <p:nvPr>
            <p:ph type="title"/>
          </p:nvPr>
        </p:nvSpPr>
        <p:spPr>
          <a:xfrm>
            <a:off x="231494" y="365125"/>
            <a:ext cx="6582963" cy="1325563"/>
          </a:xfrm>
        </p:spPr>
        <p:txBody>
          <a:bodyPr>
            <a:normAutofit fontScale="90000"/>
          </a:bodyPr>
          <a:lstStyle/>
          <a:p>
            <a:r>
              <a:rPr lang="en-US" dirty="0"/>
              <a:t>Programming:</a:t>
            </a:r>
            <a:br>
              <a:rPr lang="en-US" dirty="0"/>
            </a:br>
            <a:r>
              <a:rPr lang="en-US" dirty="0"/>
              <a:t>Assessing Code Performance</a:t>
            </a:r>
          </a:p>
        </p:txBody>
      </p:sp>
      <p:sp>
        <p:nvSpPr>
          <p:cNvPr id="3" name="Content Placeholder 2">
            <a:extLst>
              <a:ext uri="{FF2B5EF4-FFF2-40B4-BE49-F238E27FC236}">
                <a16:creationId xmlns:a16="http://schemas.microsoft.com/office/drawing/2014/main" id="{111B043C-F960-AAC5-4299-65ACF95107C0}"/>
              </a:ext>
            </a:extLst>
          </p:cNvPr>
          <p:cNvSpPr>
            <a:spLocks noGrp="1"/>
          </p:cNvSpPr>
          <p:nvPr>
            <p:ph idx="1"/>
          </p:nvPr>
        </p:nvSpPr>
        <p:spPr>
          <a:xfrm>
            <a:off x="231494" y="2015671"/>
            <a:ext cx="6243049" cy="4161292"/>
          </a:xfrm>
        </p:spPr>
        <p:txBody>
          <a:bodyPr>
            <a:normAutofit/>
          </a:bodyPr>
          <a:lstStyle/>
          <a:p>
            <a:r>
              <a:rPr lang="en-US" sz="2400" dirty="0"/>
              <a:t>Both Python Standard Library and NumPy run times increased by ~10x for each 10x increase in # of points generated</a:t>
            </a:r>
          </a:p>
          <a:p>
            <a:r>
              <a:rPr lang="en-US" sz="2400" dirty="0"/>
              <a:t>C++ (opt = 0) was unchanged from 1000 to 10000 points generated but then doubled from 10000 to 100000 points generated</a:t>
            </a:r>
          </a:p>
          <a:p>
            <a:r>
              <a:rPr lang="en-US" sz="2400" dirty="0"/>
              <a:t>C++ (opt = 3) run times were consistent across the three test conditions</a:t>
            </a:r>
          </a:p>
        </p:txBody>
      </p:sp>
      <p:pic>
        <p:nvPicPr>
          <p:cNvPr id="9" name="Picture 8">
            <a:extLst>
              <a:ext uri="{FF2B5EF4-FFF2-40B4-BE49-F238E27FC236}">
                <a16:creationId xmlns:a16="http://schemas.microsoft.com/office/drawing/2014/main" id="{6B9A47C4-08BF-8E40-94A9-D25A5C298D2A}"/>
              </a:ext>
            </a:extLst>
          </p:cNvPr>
          <p:cNvPicPr>
            <a:picLocks noChangeAspect="1"/>
          </p:cNvPicPr>
          <p:nvPr/>
        </p:nvPicPr>
        <p:blipFill rotWithShape="1">
          <a:blip r:embed="rId2"/>
          <a:srcRect t="91" b="1"/>
          <a:stretch/>
        </p:blipFill>
        <p:spPr>
          <a:xfrm>
            <a:off x="6814457" y="1768636"/>
            <a:ext cx="5277757" cy="4572000"/>
          </a:xfrm>
          <a:prstGeom prst="rect">
            <a:avLst/>
          </a:prstGeom>
        </p:spPr>
      </p:pic>
      <p:pic>
        <p:nvPicPr>
          <p:cNvPr id="11" name="Picture 10">
            <a:extLst>
              <a:ext uri="{FF2B5EF4-FFF2-40B4-BE49-F238E27FC236}">
                <a16:creationId xmlns:a16="http://schemas.microsoft.com/office/drawing/2014/main" id="{E1B39BC5-3A04-D227-0DDE-03A05DD94A75}"/>
              </a:ext>
            </a:extLst>
          </p:cNvPr>
          <p:cNvPicPr>
            <a:picLocks noChangeAspect="1"/>
          </p:cNvPicPr>
          <p:nvPr/>
        </p:nvPicPr>
        <p:blipFill rotWithShape="1">
          <a:blip r:embed="rId3"/>
          <a:srcRect b="7753"/>
          <a:stretch/>
        </p:blipFill>
        <p:spPr>
          <a:xfrm>
            <a:off x="6945086" y="299065"/>
            <a:ext cx="5147128" cy="4217534"/>
          </a:xfrm>
          <a:prstGeom prst="rect">
            <a:avLst/>
          </a:prstGeom>
        </p:spPr>
      </p:pic>
      <p:sp>
        <p:nvSpPr>
          <p:cNvPr id="13" name="Rectangle 12">
            <a:extLst>
              <a:ext uri="{FF2B5EF4-FFF2-40B4-BE49-F238E27FC236}">
                <a16:creationId xmlns:a16="http://schemas.microsoft.com/office/drawing/2014/main" id="{AD808E3C-D632-543D-8DD8-45FE16026A6B}"/>
              </a:ext>
            </a:extLst>
          </p:cNvPr>
          <p:cNvSpPr/>
          <p:nvPr/>
        </p:nvSpPr>
        <p:spPr>
          <a:xfrm rot="5400000">
            <a:off x="4541995" y="2214512"/>
            <a:ext cx="4467448" cy="4065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F04815A-48D5-D1AC-31ED-F7AC3F4CC553}"/>
              </a:ext>
            </a:extLst>
          </p:cNvPr>
          <p:cNvSpPr/>
          <p:nvPr/>
        </p:nvSpPr>
        <p:spPr>
          <a:xfrm>
            <a:off x="6814458" y="4492445"/>
            <a:ext cx="5277756" cy="4840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862F1D3-017E-7471-1B4D-EFE1AA08C7A5}"/>
              </a:ext>
            </a:extLst>
          </p:cNvPr>
          <p:cNvSpPr/>
          <p:nvPr/>
        </p:nvSpPr>
        <p:spPr>
          <a:xfrm>
            <a:off x="6979018" y="4262485"/>
            <a:ext cx="242037" cy="4840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50FE86-4823-3B5D-0876-1B5E2EBF9AB8}"/>
              </a:ext>
            </a:extLst>
          </p:cNvPr>
          <p:cNvSpPr/>
          <p:nvPr/>
        </p:nvSpPr>
        <p:spPr>
          <a:xfrm rot="5400000">
            <a:off x="5757487" y="5278172"/>
            <a:ext cx="1737346" cy="4840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671EB6B-7BA2-66B3-C395-6E9FE7C28A0A}"/>
              </a:ext>
            </a:extLst>
          </p:cNvPr>
          <p:cNvSpPr/>
          <p:nvPr/>
        </p:nvSpPr>
        <p:spPr>
          <a:xfrm>
            <a:off x="6879772" y="6119974"/>
            <a:ext cx="5277756" cy="3356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EEC8731-35A2-F121-65EF-6E23A18101BF}"/>
              </a:ext>
            </a:extLst>
          </p:cNvPr>
          <p:cNvSpPr/>
          <p:nvPr/>
        </p:nvSpPr>
        <p:spPr>
          <a:xfrm>
            <a:off x="6879770" y="-140896"/>
            <a:ext cx="5277756" cy="4840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3314447-63AF-58F8-7ACE-2070681628A4}"/>
              </a:ext>
            </a:extLst>
          </p:cNvPr>
          <p:cNvSpPr/>
          <p:nvPr/>
        </p:nvSpPr>
        <p:spPr>
          <a:xfrm rot="16200000">
            <a:off x="8909618" y="3015166"/>
            <a:ext cx="6251799" cy="1877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alf Frame 25">
            <a:extLst>
              <a:ext uri="{FF2B5EF4-FFF2-40B4-BE49-F238E27FC236}">
                <a16:creationId xmlns:a16="http://schemas.microsoft.com/office/drawing/2014/main" id="{5314C73F-1535-28ED-F6E0-78775C87CD30}"/>
              </a:ext>
            </a:extLst>
          </p:cNvPr>
          <p:cNvSpPr>
            <a:spLocks noChangeAspect="1"/>
          </p:cNvSpPr>
          <p:nvPr/>
        </p:nvSpPr>
        <p:spPr>
          <a:xfrm rot="2641161">
            <a:off x="6872252" y="4670824"/>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Half Frame 26">
            <a:extLst>
              <a:ext uri="{FF2B5EF4-FFF2-40B4-BE49-F238E27FC236}">
                <a16:creationId xmlns:a16="http://schemas.microsoft.com/office/drawing/2014/main" id="{95EA3576-7484-E336-F122-6B56C1AFA234}"/>
              </a:ext>
            </a:extLst>
          </p:cNvPr>
          <p:cNvSpPr>
            <a:spLocks noChangeAspect="1"/>
          </p:cNvSpPr>
          <p:nvPr/>
        </p:nvSpPr>
        <p:spPr>
          <a:xfrm rot="2641161">
            <a:off x="7244574" y="4661175"/>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Half Frame 27">
            <a:extLst>
              <a:ext uri="{FF2B5EF4-FFF2-40B4-BE49-F238E27FC236}">
                <a16:creationId xmlns:a16="http://schemas.microsoft.com/office/drawing/2014/main" id="{16E4BC5E-344B-BC07-0DBF-6D2B3C5E7C4F}"/>
              </a:ext>
            </a:extLst>
          </p:cNvPr>
          <p:cNvSpPr>
            <a:spLocks noChangeAspect="1"/>
          </p:cNvSpPr>
          <p:nvPr/>
        </p:nvSpPr>
        <p:spPr>
          <a:xfrm rot="2641161">
            <a:off x="7626535" y="4661178"/>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Half Frame 29">
            <a:extLst>
              <a:ext uri="{FF2B5EF4-FFF2-40B4-BE49-F238E27FC236}">
                <a16:creationId xmlns:a16="http://schemas.microsoft.com/office/drawing/2014/main" id="{E60978D1-C59C-1A1F-54DD-6D48D32B4D0E}"/>
              </a:ext>
            </a:extLst>
          </p:cNvPr>
          <p:cNvSpPr>
            <a:spLocks noChangeAspect="1"/>
          </p:cNvSpPr>
          <p:nvPr/>
        </p:nvSpPr>
        <p:spPr>
          <a:xfrm rot="2641161">
            <a:off x="7996932" y="4661175"/>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Half Frame 30">
            <a:extLst>
              <a:ext uri="{FF2B5EF4-FFF2-40B4-BE49-F238E27FC236}">
                <a16:creationId xmlns:a16="http://schemas.microsoft.com/office/drawing/2014/main" id="{2DBC229A-0CC7-4443-9E45-B093A257EDB9}"/>
              </a:ext>
            </a:extLst>
          </p:cNvPr>
          <p:cNvSpPr>
            <a:spLocks noChangeAspect="1"/>
          </p:cNvSpPr>
          <p:nvPr/>
        </p:nvSpPr>
        <p:spPr>
          <a:xfrm rot="2641161">
            <a:off x="8369254" y="4651526"/>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Half Frame 31">
            <a:extLst>
              <a:ext uri="{FF2B5EF4-FFF2-40B4-BE49-F238E27FC236}">
                <a16:creationId xmlns:a16="http://schemas.microsoft.com/office/drawing/2014/main" id="{2020C143-BEF9-6618-A4FA-8DF7E776ECBF}"/>
              </a:ext>
            </a:extLst>
          </p:cNvPr>
          <p:cNvSpPr>
            <a:spLocks noChangeAspect="1"/>
          </p:cNvSpPr>
          <p:nvPr/>
        </p:nvSpPr>
        <p:spPr>
          <a:xfrm rot="2641161">
            <a:off x="8751215" y="4651529"/>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Half Frame 32">
            <a:extLst>
              <a:ext uri="{FF2B5EF4-FFF2-40B4-BE49-F238E27FC236}">
                <a16:creationId xmlns:a16="http://schemas.microsoft.com/office/drawing/2014/main" id="{E29F9415-C115-C12B-6645-C7CE34F71E88}"/>
              </a:ext>
            </a:extLst>
          </p:cNvPr>
          <p:cNvSpPr>
            <a:spLocks noChangeAspect="1"/>
          </p:cNvSpPr>
          <p:nvPr/>
        </p:nvSpPr>
        <p:spPr>
          <a:xfrm rot="2641161">
            <a:off x="9142828" y="4649600"/>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Half Frame 33">
            <a:extLst>
              <a:ext uri="{FF2B5EF4-FFF2-40B4-BE49-F238E27FC236}">
                <a16:creationId xmlns:a16="http://schemas.microsoft.com/office/drawing/2014/main" id="{1B0CE509-5A38-520D-61AB-09B8BCD347EF}"/>
              </a:ext>
            </a:extLst>
          </p:cNvPr>
          <p:cNvSpPr>
            <a:spLocks noChangeAspect="1"/>
          </p:cNvSpPr>
          <p:nvPr/>
        </p:nvSpPr>
        <p:spPr>
          <a:xfrm rot="2641161">
            <a:off x="9515150" y="4639951"/>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Half Frame 34">
            <a:extLst>
              <a:ext uri="{FF2B5EF4-FFF2-40B4-BE49-F238E27FC236}">
                <a16:creationId xmlns:a16="http://schemas.microsoft.com/office/drawing/2014/main" id="{7199FE70-BBC2-220E-D19C-2703ADEAFA10}"/>
              </a:ext>
            </a:extLst>
          </p:cNvPr>
          <p:cNvSpPr>
            <a:spLocks noChangeAspect="1"/>
          </p:cNvSpPr>
          <p:nvPr/>
        </p:nvSpPr>
        <p:spPr>
          <a:xfrm rot="2641161">
            <a:off x="9897111" y="4639954"/>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Half Frame 35">
            <a:extLst>
              <a:ext uri="{FF2B5EF4-FFF2-40B4-BE49-F238E27FC236}">
                <a16:creationId xmlns:a16="http://schemas.microsoft.com/office/drawing/2014/main" id="{BC7185F3-C1CD-B3BF-BDA5-9E0C6B232060}"/>
              </a:ext>
            </a:extLst>
          </p:cNvPr>
          <p:cNvSpPr>
            <a:spLocks noChangeAspect="1"/>
          </p:cNvSpPr>
          <p:nvPr/>
        </p:nvSpPr>
        <p:spPr>
          <a:xfrm rot="2641161">
            <a:off x="10267508" y="4639951"/>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Half Frame 36">
            <a:extLst>
              <a:ext uri="{FF2B5EF4-FFF2-40B4-BE49-F238E27FC236}">
                <a16:creationId xmlns:a16="http://schemas.microsoft.com/office/drawing/2014/main" id="{E9B2029F-F5A0-3952-1813-15867B553D52}"/>
              </a:ext>
            </a:extLst>
          </p:cNvPr>
          <p:cNvSpPr>
            <a:spLocks noChangeAspect="1"/>
          </p:cNvSpPr>
          <p:nvPr/>
        </p:nvSpPr>
        <p:spPr>
          <a:xfrm rot="2641161">
            <a:off x="10639830" y="4630302"/>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Half Frame 37">
            <a:extLst>
              <a:ext uri="{FF2B5EF4-FFF2-40B4-BE49-F238E27FC236}">
                <a16:creationId xmlns:a16="http://schemas.microsoft.com/office/drawing/2014/main" id="{470B2512-463E-48BE-CD4A-1453A0F9F8DA}"/>
              </a:ext>
            </a:extLst>
          </p:cNvPr>
          <p:cNvSpPr>
            <a:spLocks noChangeAspect="1"/>
          </p:cNvSpPr>
          <p:nvPr/>
        </p:nvSpPr>
        <p:spPr>
          <a:xfrm rot="2641161">
            <a:off x="11021791" y="4630305"/>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Half Frame 43">
            <a:extLst>
              <a:ext uri="{FF2B5EF4-FFF2-40B4-BE49-F238E27FC236}">
                <a16:creationId xmlns:a16="http://schemas.microsoft.com/office/drawing/2014/main" id="{97A0638F-9591-7F4A-5A87-1F10CC904E0F}"/>
              </a:ext>
            </a:extLst>
          </p:cNvPr>
          <p:cNvSpPr>
            <a:spLocks noChangeAspect="1"/>
          </p:cNvSpPr>
          <p:nvPr/>
        </p:nvSpPr>
        <p:spPr>
          <a:xfrm rot="2641161">
            <a:off x="11392174" y="4630306"/>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FA85117A-94D8-D72F-3CCA-5B177CC4A3AC}"/>
              </a:ext>
            </a:extLst>
          </p:cNvPr>
          <p:cNvSpPr txBox="1"/>
          <p:nvPr/>
        </p:nvSpPr>
        <p:spPr>
          <a:xfrm>
            <a:off x="7760127" y="6059993"/>
            <a:ext cx="550151" cy="307777"/>
          </a:xfrm>
          <a:prstGeom prst="rect">
            <a:avLst/>
          </a:prstGeom>
          <a:noFill/>
        </p:spPr>
        <p:txBody>
          <a:bodyPr wrap="none" rtlCol="0">
            <a:spAutoFit/>
          </a:bodyPr>
          <a:lstStyle/>
          <a:p>
            <a:pPr algn="ctr"/>
            <a:r>
              <a:rPr lang="en-US" sz="1400" dirty="0"/>
              <a:t>1000</a:t>
            </a:r>
          </a:p>
        </p:txBody>
      </p:sp>
      <p:sp>
        <p:nvSpPr>
          <p:cNvPr id="46" name="TextBox 45">
            <a:extLst>
              <a:ext uri="{FF2B5EF4-FFF2-40B4-BE49-F238E27FC236}">
                <a16:creationId xmlns:a16="http://schemas.microsoft.com/office/drawing/2014/main" id="{87F5A754-E267-6654-6819-7DD79BA0C5C1}"/>
              </a:ext>
            </a:extLst>
          </p:cNvPr>
          <p:cNvSpPr txBox="1"/>
          <p:nvPr/>
        </p:nvSpPr>
        <p:spPr>
          <a:xfrm>
            <a:off x="9319515" y="6059993"/>
            <a:ext cx="641522" cy="307777"/>
          </a:xfrm>
          <a:prstGeom prst="rect">
            <a:avLst/>
          </a:prstGeom>
          <a:noFill/>
        </p:spPr>
        <p:txBody>
          <a:bodyPr wrap="none" rtlCol="0">
            <a:spAutoFit/>
          </a:bodyPr>
          <a:lstStyle/>
          <a:p>
            <a:pPr algn="ctr"/>
            <a:r>
              <a:rPr lang="en-US" sz="1400" dirty="0"/>
              <a:t>10000</a:t>
            </a:r>
          </a:p>
        </p:txBody>
      </p:sp>
      <p:sp>
        <p:nvSpPr>
          <p:cNvPr id="47" name="TextBox 46">
            <a:extLst>
              <a:ext uri="{FF2B5EF4-FFF2-40B4-BE49-F238E27FC236}">
                <a16:creationId xmlns:a16="http://schemas.microsoft.com/office/drawing/2014/main" id="{AE3D39AA-010D-5652-47DA-DDE50DF55B74}"/>
              </a:ext>
            </a:extLst>
          </p:cNvPr>
          <p:cNvSpPr txBox="1"/>
          <p:nvPr/>
        </p:nvSpPr>
        <p:spPr>
          <a:xfrm>
            <a:off x="10812745" y="6061221"/>
            <a:ext cx="732893" cy="307777"/>
          </a:xfrm>
          <a:prstGeom prst="rect">
            <a:avLst/>
          </a:prstGeom>
          <a:noFill/>
        </p:spPr>
        <p:txBody>
          <a:bodyPr wrap="none" rtlCol="0">
            <a:spAutoFit/>
          </a:bodyPr>
          <a:lstStyle/>
          <a:p>
            <a:pPr algn="ctr"/>
            <a:r>
              <a:rPr lang="en-US" sz="1400" dirty="0"/>
              <a:t>100000</a:t>
            </a:r>
          </a:p>
        </p:txBody>
      </p:sp>
      <p:sp>
        <p:nvSpPr>
          <p:cNvPr id="48" name="TextBox 47">
            <a:extLst>
              <a:ext uri="{FF2B5EF4-FFF2-40B4-BE49-F238E27FC236}">
                <a16:creationId xmlns:a16="http://schemas.microsoft.com/office/drawing/2014/main" id="{40348CFE-7A4E-0F50-EC11-1D4A36D13507}"/>
              </a:ext>
            </a:extLst>
          </p:cNvPr>
          <p:cNvSpPr txBox="1"/>
          <p:nvPr/>
        </p:nvSpPr>
        <p:spPr>
          <a:xfrm>
            <a:off x="8755904" y="6375129"/>
            <a:ext cx="1768754" cy="307777"/>
          </a:xfrm>
          <a:prstGeom prst="rect">
            <a:avLst/>
          </a:prstGeom>
          <a:noFill/>
        </p:spPr>
        <p:txBody>
          <a:bodyPr wrap="none" rtlCol="0">
            <a:spAutoFit/>
          </a:bodyPr>
          <a:lstStyle/>
          <a:p>
            <a:pPr algn="ctr"/>
            <a:r>
              <a:rPr lang="en-US" sz="1400" dirty="0"/>
              <a:t># of Points Generated</a:t>
            </a:r>
          </a:p>
        </p:txBody>
      </p:sp>
      <p:sp>
        <p:nvSpPr>
          <p:cNvPr id="49" name="TextBox 48">
            <a:extLst>
              <a:ext uri="{FF2B5EF4-FFF2-40B4-BE49-F238E27FC236}">
                <a16:creationId xmlns:a16="http://schemas.microsoft.com/office/drawing/2014/main" id="{F914A3DC-F8F8-FD49-486A-085485A9B19A}"/>
              </a:ext>
            </a:extLst>
          </p:cNvPr>
          <p:cNvSpPr txBox="1"/>
          <p:nvPr/>
        </p:nvSpPr>
        <p:spPr>
          <a:xfrm rot="16200000">
            <a:off x="5809780" y="2797081"/>
            <a:ext cx="1660455" cy="307777"/>
          </a:xfrm>
          <a:prstGeom prst="rect">
            <a:avLst/>
          </a:prstGeom>
          <a:noFill/>
        </p:spPr>
        <p:txBody>
          <a:bodyPr wrap="none" rtlCol="0">
            <a:spAutoFit/>
          </a:bodyPr>
          <a:lstStyle/>
          <a:p>
            <a:pPr algn="ctr"/>
            <a:r>
              <a:rPr lang="en-US" sz="1400" dirty="0"/>
              <a:t>Average run time (s)</a:t>
            </a:r>
          </a:p>
        </p:txBody>
      </p:sp>
      <p:sp>
        <p:nvSpPr>
          <p:cNvPr id="50" name="Rectangle 49">
            <a:extLst>
              <a:ext uri="{FF2B5EF4-FFF2-40B4-BE49-F238E27FC236}">
                <a16:creationId xmlns:a16="http://schemas.microsoft.com/office/drawing/2014/main" id="{F876AEDE-6FF8-7464-C99A-F45898A4A5C5}"/>
              </a:ext>
            </a:extLst>
          </p:cNvPr>
          <p:cNvSpPr/>
          <p:nvPr/>
        </p:nvSpPr>
        <p:spPr>
          <a:xfrm>
            <a:off x="6466040" y="127608"/>
            <a:ext cx="5636341" cy="655529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descr="A black text on a white background&#10;&#10;Description automatically generated">
            <a:extLst>
              <a:ext uri="{FF2B5EF4-FFF2-40B4-BE49-F238E27FC236}">
                <a16:creationId xmlns:a16="http://schemas.microsoft.com/office/drawing/2014/main" id="{E07CAB96-1EAB-1BB7-A108-15DAC169E28E}"/>
              </a:ext>
            </a:extLst>
          </p:cNvPr>
          <p:cNvPicPr>
            <a:picLocks noChangeAspect="1"/>
          </p:cNvPicPr>
          <p:nvPr/>
        </p:nvPicPr>
        <p:blipFill>
          <a:blip r:embed="rId4"/>
          <a:stretch>
            <a:fillRect/>
          </a:stretch>
        </p:blipFill>
        <p:spPr>
          <a:xfrm>
            <a:off x="7575246" y="641813"/>
            <a:ext cx="2120900" cy="1193800"/>
          </a:xfrm>
          <a:prstGeom prst="rect">
            <a:avLst/>
          </a:prstGeom>
        </p:spPr>
      </p:pic>
    </p:spTree>
    <p:extLst>
      <p:ext uri="{BB962C8B-B14F-4D97-AF65-F5344CB8AC3E}">
        <p14:creationId xmlns:p14="http://schemas.microsoft.com/office/powerpoint/2010/main" val="25435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8338-006D-D938-5E43-5FA79A195024}"/>
              </a:ext>
            </a:extLst>
          </p:cNvPr>
          <p:cNvSpPr>
            <a:spLocks noGrp="1"/>
          </p:cNvSpPr>
          <p:nvPr>
            <p:ph type="title"/>
          </p:nvPr>
        </p:nvSpPr>
        <p:spPr>
          <a:xfrm>
            <a:off x="231494" y="365125"/>
            <a:ext cx="6582963" cy="1325563"/>
          </a:xfrm>
        </p:spPr>
        <p:txBody>
          <a:bodyPr>
            <a:normAutofit fontScale="90000"/>
          </a:bodyPr>
          <a:lstStyle/>
          <a:p>
            <a:r>
              <a:rPr lang="en-US" dirty="0"/>
              <a:t>Programming:</a:t>
            </a:r>
            <a:br>
              <a:rPr lang="en-US" dirty="0"/>
            </a:br>
            <a:r>
              <a:rPr lang="en-US" dirty="0"/>
              <a:t>Assessing Code Performance</a:t>
            </a:r>
          </a:p>
        </p:txBody>
      </p:sp>
      <p:sp>
        <p:nvSpPr>
          <p:cNvPr id="3" name="Content Placeholder 2">
            <a:extLst>
              <a:ext uri="{FF2B5EF4-FFF2-40B4-BE49-F238E27FC236}">
                <a16:creationId xmlns:a16="http://schemas.microsoft.com/office/drawing/2014/main" id="{111B043C-F960-AAC5-4299-65ACF95107C0}"/>
              </a:ext>
            </a:extLst>
          </p:cNvPr>
          <p:cNvSpPr>
            <a:spLocks noGrp="1"/>
          </p:cNvSpPr>
          <p:nvPr>
            <p:ph idx="1"/>
          </p:nvPr>
        </p:nvSpPr>
        <p:spPr>
          <a:xfrm>
            <a:off x="231494" y="2015671"/>
            <a:ext cx="6243049" cy="4161292"/>
          </a:xfrm>
        </p:spPr>
        <p:txBody>
          <a:bodyPr>
            <a:normAutofit/>
          </a:bodyPr>
          <a:lstStyle/>
          <a:p>
            <a:r>
              <a:rPr lang="en-US" sz="2400" dirty="0"/>
              <a:t>NumPy having the fastest average run times was a bit unexpected</a:t>
            </a:r>
          </a:p>
          <a:p>
            <a:r>
              <a:rPr lang="en-US" sz="2400" dirty="0"/>
              <a:t>Python is still an interpreted language, so I anticipated that the run time through an interpreter would still take longer than an optimized C++ (opt = 3), which can be directly converted into machine code</a:t>
            </a:r>
          </a:p>
          <a:p>
            <a:r>
              <a:rPr lang="en-US" sz="2400" dirty="0"/>
              <a:t>The next slide discusses why NumPy may have been faster than C++ in the present case study (</a:t>
            </a:r>
            <a:r>
              <a:rPr lang="en-US" sz="2400" dirty="0" err="1"/>
              <a:t>tldr</a:t>
            </a:r>
            <a:r>
              <a:rPr lang="en-US" sz="2400" dirty="0"/>
              <a:t>, NumPy used an array while C++ iterated through a for loop)</a:t>
            </a:r>
          </a:p>
        </p:txBody>
      </p:sp>
      <p:pic>
        <p:nvPicPr>
          <p:cNvPr id="9" name="Picture 8">
            <a:extLst>
              <a:ext uri="{FF2B5EF4-FFF2-40B4-BE49-F238E27FC236}">
                <a16:creationId xmlns:a16="http://schemas.microsoft.com/office/drawing/2014/main" id="{6B9A47C4-08BF-8E40-94A9-D25A5C298D2A}"/>
              </a:ext>
            </a:extLst>
          </p:cNvPr>
          <p:cNvPicPr>
            <a:picLocks noChangeAspect="1"/>
          </p:cNvPicPr>
          <p:nvPr/>
        </p:nvPicPr>
        <p:blipFill rotWithShape="1">
          <a:blip r:embed="rId2"/>
          <a:srcRect t="91" b="1"/>
          <a:stretch/>
        </p:blipFill>
        <p:spPr>
          <a:xfrm>
            <a:off x="6814457" y="1768636"/>
            <a:ext cx="5277757" cy="4572000"/>
          </a:xfrm>
          <a:prstGeom prst="rect">
            <a:avLst/>
          </a:prstGeom>
        </p:spPr>
      </p:pic>
      <p:pic>
        <p:nvPicPr>
          <p:cNvPr id="11" name="Picture 10">
            <a:extLst>
              <a:ext uri="{FF2B5EF4-FFF2-40B4-BE49-F238E27FC236}">
                <a16:creationId xmlns:a16="http://schemas.microsoft.com/office/drawing/2014/main" id="{E1B39BC5-3A04-D227-0DDE-03A05DD94A75}"/>
              </a:ext>
            </a:extLst>
          </p:cNvPr>
          <p:cNvPicPr>
            <a:picLocks noChangeAspect="1"/>
          </p:cNvPicPr>
          <p:nvPr/>
        </p:nvPicPr>
        <p:blipFill rotWithShape="1">
          <a:blip r:embed="rId3"/>
          <a:srcRect b="7753"/>
          <a:stretch/>
        </p:blipFill>
        <p:spPr>
          <a:xfrm>
            <a:off x="6945086" y="299065"/>
            <a:ext cx="5147128" cy="4217534"/>
          </a:xfrm>
          <a:prstGeom prst="rect">
            <a:avLst/>
          </a:prstGeom>
        </p:spPr>
      </p:pic>
      <p:sp>
        <p:nvSpPr>
          <p:cNvPr id="13" name="Rectangle 12">
            <a:extLst>
              <a:ext uri="{FF2B5EF4-FFF2-40B4-BE49-F238E27FC236}">
                <a16:creationId xmlns:a16="http://schemas.microsoft.com/office/drawing/2014/main" id="{AD808E3C-D632-543D-8DD8-45FE16026A6B}"/>
              </a:ext>
            </a:extLst>
          </p:cNvPr>
          <p:cNvSpPr/>
          <p:nvPr/>
        </p:nvSpPr>
        <p:spPr>
          <a:xfrm rot="5400000">
            <a:off x="4541995" y="2214512"/>
            <a:ext cx="4467448" cy="4065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F04815A-48D5-D1AC-31ED-F7AC3F4CC553}"/>
              </a:ext>
            </a:extLst>
          </p:cNvPr>
          <p:cNvSpPr/>
          <p:nvPr/>
        </p:nvSpPr>
        <p:spPr>
          <a:xfrm>
            <a:off x="6814458" y="4492445"/>
            <a:ext cx="5277756" cy="4840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862F1D3-017E-7471-1B4D-EFE1AA08C7A5}"/>
              </a:ext>
            </a:extLst>
          </p:cNvPr>
          <p:cNvSpPr/>
          <p:nvPr/>
        </p:nvSpPr>
        <p:spPr>
          <a:xfrm>
            <a:off x="6979018" y="4262485"/>
            <a:ext cx="242037" cy="4840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50FE86-4823-3B5D-0876-1B5E2EBF9AB8}"/>
              </a:ext>
            </a:extLst>
          </p:cNvPr>
          <p:cNvSpPr/>
          <p:nvPr/>
        </p:nvSpPr>
        <p:spPr>
          <a:xfrm rot="5400000">
            <a:off x="5757487" y="5278172"/>
            <a:ext cx="1737346" cy="4840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671EB6B-7BA2-66B3-C395-6E9FE7C28A0A}"/>
              </a:ext>
            </a:extLst>
          </p:cNvPr>
          <p:cNvSpPr/>
          <p:nvPr/>
        </p:nvSpPr>
        <p:spPr>
          <a:xfrm>
            <a:off x="6879772" y="6119974"/>
            <a:ext cx="5277756" cy="3356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EEC8731-35A2-F121-65EF-6E23A18101BF}"/>
              </a:ext>
            </a:extLst>
          </p:cNvPr>
          <p:cNvSpPr/>
          <p:nvPr/>
        </p:nvSpPr>
        <p:spPr>
          <a:xfrm>
            <a:off x="6879770" y="-140896"/>
            <a:ext cx="5277756" cy="4840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3314447-63AF-58F8-7ACE-2070681628A4}"/>
              </a:ext>
            </a:extLst>
          </p:cNvPr>
          <p:cNvSpPr/>
          <p:nvPr/>
        </p:nvSpPr>
        <p:spPr>
          <a:xfrm rot="16200000">
            <a:off x="8909618" y="3015166"/>
            <a:ext cx="6251799" cy="1877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alf Frame 25">
            <a:extLst>
              <a:ext uri="{FF2B5EF4-FFF2-40B4-BE49-F238E27FC236}">
                <a16:creationId xmlns:a16="http://schemas.microsoft.com/office/drawing/2014/main" id="{5314C73F-1535-28ED-F6E0-78775C87CD30}"/>
              </a:ext>
            </a:extLst>
          </p:cNvPr>
          <p:cNvSpPr>
            <a:spLocks noChangeAspect="1"/>
          </p:cNvSpPr>
          <p:nvPr/>
        </p:nvSpPr>
        <p:spPr>
          <a:xfrm rot="2641161">
            <a:off x="6872252" y="4670824"/>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Half Frame 26">
            <a:extLst>
              <a:ext uri="{FF2B5EF4-FFF2-40B4-BE49-F238E27FC236}">
                <a16:creationId xmlns:a16="http://schemas.microsoft.com/office/drawing/2014/main" id="{95EA3576-7484-E336-F122-6B56C1AFA234}"/>
              </a:ext>
            </a:extLst>
          </p:cNvPr>
          <p:cNvSpPr>
            <a:spLocks noChangeAspect="1"/>
          </p:cNvSpPr>
          <p:nvPr/>
        </p:nvSpPr>
        <p:spPr>
          <a:xfrm rot="2641161">
            <a:off x="7244574" y="4661175"/>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Half Frame 27">
            <a:extLst>
              <a:ext uri="{FF2B5EF4-FFF2-40B4-BE49-F238E27FC236}">
                <a16:creationId xmlns:a16="http://schemas.microsoft.com/office/drawing/2014/main" id="{16E4BC5E-344B-BC07-0DBF-6D2B3C5E7C4F}"/>
              </a:ext>
            </a:extLst>
          </p:cNvPr>
          <p:cNvSpPr>
            <a:spLocks noChangeAspect="1"/>
          </p:cNvSpPr>
          <p:nvPr/>
        </p:nvSpPr>
        <p:spPr>
          <a:xfrm rot="2641161">
            <a:off x="7626535" y="4661178"/>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Half Frame 29">
            <a:extLst>
              <a:ext uri="{FF2B5EF4-FFF2-40B4-BE49-F238E27FC236}">
                <a16:creationId xmlns:a16="http://schemas.microsoft.com/office/drawing/2014/main" id="{E60978D1-C59C-1A1F-54DD-6D48D32B4D0E}"/>
              </a:ext>
            </a:extLst>
          </p:cNvPr>
          <p:cNvSpPr>
            <a:spLocks noChangeAspect="1"/>
          </p:cNvSpPr>
          <p:nvPr/>
        </p:nvSpPr>
        <p:spPr>
          <a:xfrm rot="2641161">
            <a:off x="7996932" y="4661175"/>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Half Frame 30">
            <a:extLst>
              <a:ext uri="{FF2B5EF4-FFF2-40B4-BE49-F238E27FC236}">
                <a16:creationId xmlns:a16="http://schemas.microsoft.com/office/drawing/2014/main" id="{2DBC229A-0CC7-4443-9E45-B093A257EDB9}"/>
              </a:ext>
            </a:extLst>
          </p:cNvPr>
          <p:cNvSpPr>
            <a:spLocks noChangeAspect="1"/>
          </p:cNvSpPr>
          <p:nvPr/>
        </p:nvSpPr>
        <p:spPr>
          <a:xfrm rot="2641161">
            <a:off x="8369254" y="4651526"/>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Half Frame 31">
            <a:extLst>
              <a:ext uri="{FF2B5EF4-FFF2-40B4-BE49-F238E27FC236}">
                <a16:creationId xmlns:a16="http://schemas.microsoft.com/office/drawing/2014/main" id="{2020C143-BEF9-6618-A4FA-8DF7E776ECBF}"/>
              </a:ext>
            </a:extLst>
          </p:cNvPr>
          <p:cNvSpPr>
            <a:spLocks noChangeAspect="1"/>
          </p:cNvSpPr>
          <p:nvPr/>
        </p:nvSpPr>
        <p:spPr>
          <a:xfrm rot="2641161">
            <a:off x="8751215" y="4651529"/>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Half Frame 32">
            <a:extLst>
              <a:ext uri="{FF2B5EF4-FFF2-40B4-BE49-F238E27FC236}">
                <a16:creationId xmlns:a16="http://schemas.microsoft.com/office/drawing/2014/main" id="{E29F9415-C115-C12B-6645-C7CE34F71E88}"/>
              </a:ext>
            </a:extLst>
          </p:cNvPr>
          <p:cNvSpPr>
            <a:spLocks noChangeAspect="1"/>
          </p:cNvSpPr>
          <p:nvPr/>
        </p:nvSpPr>
        <p:spPr>
          <a:xfrm rot="2641161">
            <a:off x="9142828" y="4649600"/>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Half Frame 33">
            <a:extLst>
              <a:ext uri="{FF2B5EF4-FFF2-40B4-BE49-F238E27FC236}">
                <a16:creationId xmlns:a16="http://schemas.microsoft.com/office/drawing/2014/main" id="{1B0CE509-5A38-520D-61AB-09B8BCD347EF}"/>
              </a:ext>
            </a:extLst>
          </p:cNvPr>
          <p:cNvSpPr>
            <a:spLocks noChangeAspect="1"/>
          </p:cNvSpPr>
          <p:nvPr/>
        </p:nvSpPr>
        <p:spPr>
          <a:xfrm rot="2641161">
            <a:off x="9515150" y="4639951"/>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Half Frame 34">
            <a:extLst>
              <a:ext uri="{FF2B5EF4-FFF2-40B4-BE49-F238E27FC236}">
                <a16:creationId xmlns:a16="http://schemas.microsoft.com/office/drawing/2014/main" id="{7199FE70-BBC2-220E-D19C-2703ADEAFA10}"/>
              </a:ext>
            </a:extLst>
          </p:cNvPr>
          <p:cNvSpPr>
            <a:spLocks noChangeAspect="1"/>
          </p:cNvSpPr>
          <p:nvPr/>
        </p:nvSpPr>
        <p:spPr>
          <a:xfrm rot="2641161">
            <a:off x="9897111" y="4639954"/>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Half Frame 35">
            <a:extLst>
              <a:ext uri="{FF2B5EF4-FFF2-40B4-BE49-F238E27FC236}">
                <a16:creationId xmlns:a16="http://schemas.microsoft.com/office/drawing/2014/main" id="{BC7185F3-C1CD-B3BF-BDA5-9E0C6B232060}"/>
              </a:ext>
            </a:extLst>
          </p:cNvPr>
          <p:cNvSpPr>
            <a:spLocks noChangeAspect="1"/>
          </p:cNvSpPr>
          <p:nvPr/>
        </p:nvSpPr>
        <p:spPr>
          <a:xfrm rot="2641161">
            <a:off x="10267508" y="4639951"/>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Half Frame 36">
            <a:extLst>
              <a:ext uri="{FF2B5EF4-FFF2-40B4-BE49-F238E27FC236}">
                <a16:creationId xmlns:a16="http://schemas.microsoft.com/office/drawing/2014/main" id="{E9B2029F-F5A0-3952-1813-15867B553D52}"/>
              </a:ext>
            </a:extLst>
          </p:cNvPr>
          <p:cNvSpPr>
            <a:spLocks noChangeAspect="1"/>
          </p:cNvSpPr>
          <p:nvPr/>
        </p:nvSpPr>
        <p:spPr>
          <a:xfrm rot="2641161">
            <a:off x="10639830" y="4630302"/>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Half Frame 37">
            <a:extLst>
              <a:ext uri="{FF2B5EF4-FFF2-40B4-BE49-F238E27FC236}">
                <a16:creationId xmlns:a16="http://schemas.microsoft.com/office/drawing/2014/main" id="{470B2512-463E-48BE-CD4A-1453A0F9F8DA}"/>
              </a:ext>
            </a:extLst>
          </p:cNvPr>
          <p:cNvSpPr>
            <a:spLocks noChangeAspect="1"/>
          </p:cNvSpPr>
          <p:nvPr/>
        </p:nvSpPr>
        <p:spPr>
          <a:xfrm rot="2641161">
            <a:off x="11021791" y="4630305"/>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Half Frame 43">
            <a:extLst>
              <a:ext uri="{FF2B5EF4-FFF2-40B4-BE49-F238E27FC236}">
                <a16:creationId xmlns:a16="http://schemas.microsoft.com/office/drawing/2014/main" id="{97A0638F-9591-7F4A-5A87-1F10CC904E0F}"/>
              </a:ext>
            </a:extLst>
          </p:cNvPr>
          <p:cNvSpPr>
            <a:spLocks noChangeAspect="1"/>
          </p:cNvSpPr>
          <p:nvPr/>
        </p:nvSpPr>
        <p:spPr>
          <a:xfrm rot="2641161">
            <a:off x="11392174" y="4630306"/>
            <a:ext cx="271735" cy="274320"/>
          </a:xfrm>
          <a:prstGeom prst="halfFrame">
            <a:avLst>
              <a:gd name="adj1" fmla="val 4219"/>
              <a:gd name="adj2" fmla="val 54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FA85117A-94D8-D72F-3CCA-5B177CC4A3AC}"/>
              </a:ext>
            </a:extLst>
          </p:cNvPr>
          <p:cNvSpPr txBox="1"/>
          <p:nvPr/>
        </p:nvSpPr>
        <p:spPr>
          <a:xfrm>
            <a:off x="7760127" y="6059993"/>
            <a:ext cx="550151" cy="307777"/>
          </a:xfrm>
          <a:prstGeom prst="rect">
            <a:avLst/>
          </a:prstGeom>
          <a:noFill/>
        </p:spPr>
        <p:txBody>
          <a:bodyPr wrap="none" rtlCol="0">
            <a:spAutoFit/>
          </a:bodyPr>
          <a:lstStyle/>
          <a:p>
            <a:pPr algn="ctr"/>
            <a:r>
              <a:rPr lang="en-US" sz="1400" dirty="0"/>
              <a:t>1000</a:t>
            </a:r>
          </a:p>
        </p:txBody>
      </p:sp>
      <p:sp>
        <p:nvSpPr>
          <p:cNvPr id="46" name="TextBox 45">
            <a:extLst>
              <a:ext uri="{FF2B5EF4-FFF2-40B4-BE49-F238E27FC236}">
                <a16:creationId xmlns:a16="http://schemas.microsoft.com/office/drawing/2014/main" id="{87F5A754-E267-6654-6819-7DD79BA0C5C1}"/>
              </a:ext>
            </a:extLst>
          </p:cNvPr>
          <p:cNvSpPr txBox="1"/>
          <p:nvPr/>
        </p:nvSpPr>
        <p:spPr>
          <a:xfrm>
            <a:off x="9319515" y="6059993"/>
            <a:ext cx="641522" cy="307777"/>
          </a:xfrm>
          <a:prstGeom prst="rect">
            <a:avLst/>
          </a:prstGeom>
          <a:noFill/>
        </p:spPr>
        <p:txBody>
          <a:bodyPr wrap="none" rtlCol="0">
            <a:spAutoFit/>
          </a:bodyPr>
          <a:lstStyle/>
          <a:p>
            <a:pPr algn="ctr"/>
            <a:r>
              <a:rPr lang="en-US" sz="1400" dirty="0"/>
              <a:t>10000</a:t>
            </a:r>
          </a:p>
        </p:txBody>
      </p:sp>
      <p:sp>
        <p:nvSpPr>
          <p:cNvPr id="47" name="TextBox 46">
            <a:extLst>
              <a:ext uri="{FF2B5EF4-FFF2-40B4-BE49-F238E27FC236}">
                <a16:creationId xmlns:a16="http://schemas.microsoft.com/office/drawing/2014/main" id="{AE3D39AA-010D-5652-47DA-DDE50DF55B74}"/>
              </a:ext>
            </a:extLst>
          </p:cNvPr>
          <p:cNvSpPr txBox="1"/>
          <p:nvPr/>
        </p:nvSpPr>
        <p:spPr>
          <a:xfrm>
            <a:off x="10812745" y="6061221"/>
            <a:ext cx="732893" cy="307777"/>
          </a:xfrm>
          <a:prstGeom prst="rect">
            <a:avLst/>
          </a:prstGeom>
          <a:noFill/>
        </p:spPr>
        <p:txBody>
          <a:bodyPr wrap="none" rtlCol="0">
            <a:spAutoFit/>
          </a:bodyPr>
          <a:lstStyle/>
          <a:p>
            <a:pPr algn="ctr"/>
            <a:r>
              <a:rPr lang="en-US" sz="1400" dirty="0"/>
              <a:t>100000</a:t>
            </a:r>
          </a:p>
        </p:txBody>
      </p:sp>
      <p:sp>
        <p:nvSpPr>
          <p:cNvPr id="48" name="TextBox 47">
            <a:extLst>
              <a:ext uri="{FF2B5EF4-FFF2-40B4-BE49-F238E27FC236}">
                <a16:creationId xmlns:a16="http://schemas.microsoft.com/office/drawing/2014/main" id="{40348CFE-7A4E-0F50-EC11-1D4A36D13507}"/>
              </a:ext>
            </a:extLst>
          </p:cNvPr>
          <p:cNvSpPr txBox="1"/>
          <p:nvPr/>
        </p:nvSpPr>
        <p:spPr>
          <a:xfrm>
            <a:off x="8755904" y="6375129"/>
            <a:ext cx="1768754" cy="307777"/>
          </a:xfrm>
          <a:prstGeom prst="rect">
            <a:avLst/>
          </a:prstGeom>
          <a:noFill/>
        </p:spPr>
        <p:txBody>
          <a:bodyPr wrap="none" rtlCol="0">
            <a:spAutoFit/>
          </a:bodyPr>
          <a:lstStyle/>
          <a:p>
            <a:pPr algn="ctr"/>
            <a:r>
              <a:rPr lang="en-US" sz="1400" dirty="0"/>
              <a:t># of Points Generated</a:t>
            </a:r>
          </a:p>
        </p:txBody>
      </p:sp>
      <p:sp>
        <p:nvSpPr>
          <p:cNvPr id="49" name="TextBox 48">
            <a:extLst>
              <a:ext uri="{FF2B5EF4-FFF2-40B4-BE49-F238E27FC236}">
                <a16:creationId xmlns:a16="http://schemas.microsoft.com/office/drawing/2014/main" id="{F914A3DC-F8F8-FD49-486A-085485A9B19A}"/>
              </a:ext>
            </a:extLst>
          </p:cNvPr>
          <p:cNvSpPr txBox="1"/>
          <p:nvPr/>
        </p:nvSpPr>
        <p:spPr>
          <a:xfrm rot="16200000">
            <a:off x="5809780" y="2797081"/>
            <a:ext cx="1660455" cy="307777"/>
          </a:xfrm>
          <a:prstGeom prst="rect">
            <a:avLst/>
          </a:prstGeom>
          <a:noFill/>
        </p:spPr>
        <p:txBody>
          <a:bodyPr wrap="none" rtlCol="0">
            <a:spAutoFit/>
          </a:bodyPr>
          <a:lstStyle/>
          <a:p>
            <a:pPr algn="ctr"/>
            <a:r>
              <a:rPr lang="en-US" sz="1400" dirty="0"/>
              <a:t>Average run time (s)</a:t>
            </a:r>
          </a:p>
        </p:txBody>
      </p:sp>
      <p:sp>
        <p:nvSpPr>
          <p:cNvPr id="50" name="Rectangle 49">
            <a:extLst>
              <a:ext uri="{FF2B5EF4-FFF2-40B4-BE49-F238E27FC236}">
                <a16:creationId xmlns:a16="http://schemas.microsoft.com/office/drawing/2014/main" id="{F876AEDE-6FF8-7464-C99A-F45898A4A5C5}"/>
              </a:ext>
            </a:extLst>
          </p:cNvPr>
          <p:cNvSpPr/>
          <p:nvPr/>
        </p:nvSpPr>
        <p:spPr>
          <a:xfrm>
            <a:off x="6466040" y="127608"/>
            <a:ext cx="5636341" cy="655529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descr="A black text on a white background&#10;&#10;Description automatically generated">
            <a:extLst>
              <a:ext uri="{FF2B5EF4-FFF2-40B4-BE49-F238E27FC236}">
                <a16:creationId xmlns:a16="http://schemas.microsoft.com/office/drawing/2014/main" id="{E07CAB96-1EAB-1BB7-A108-15DAC169E28E}"/>
              </a:ext>
            </a:extLst>
          </p:cNvPr>
          <p:cNvPicPr>
            <a:picLocks noChangeAspect="1"/>
          </p:cNvPicPr>
          <p:nvPr/>
        </p:nvPicPr>
        <p:blipFill>
          <a:blip r:embed="rId4"/>
          <a:stretch>
            <a:fillRect/>
          </a:stretch>
        </p:blipFill>
        <p:spPr>
          <a:xfrm>
            <a:off x="7575246" y="641813"/>
            <a:ext cx="2120900" cy="1193800"/>
          </a:xfrm>
          <a:prstGeom prst="rect">
            <a:avLst/>
          </a:prstGeom>
        </p:spPr>
      </p:pic>
    </p:spTree>
    <p:extLst>
      <p:ext uri="{BB962C8B-B14F-4D97-AF65-F5344CB8AC3E}">
        <p14:creationId xmlns:p14="http://schemas.microsoft.com/office/powerpoint/2010/main" val="1771540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creen shot of a program code&#10;&#10;Description automatically generated">
            <a:extLst>
              <a:ext uri="{FF2B5EF4-FFF2-40B4-BE49-F238E27FC236}">
                <a16:creationId xmlns:a16="http://schemas.microsoft.com/office/drawing/2014/main" id="{DE68EF22-2353-C7F0-F88C-5D0C73592ED2}"/>
              </a:ext>
            </a:extLst>
          </p:cNvPr>
          <p:cNvPicPr>
            <a:picLocks noChangeAspect="1"/>
          </p:cNvPicPr>
          <p:nvPr/>
        </p:nvPicPr>
        <p:blipFill>
          <a:blip r:embed="rId2"/>
          <a:stretch>
            <a:fillRect/>
          </a:stretch>
        </p:blipFill>
        <p:spPr>
          <a:xfrm>
            <a:off x="5035713" y="520861"/>
            <a:ext cx="7052115" cy="6305309"/>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89762D14-4424-884E-8EF5-ED84C321AEDE}"/>
              </a:ext>
            </a:extLst>
          </p:cNvPr>
          <p:cNvPicPr>
            <a:picLocks noChangeAspect="1"/>
          </p:cNvPicPr>
          <p:nvPr/>
        </p:nvPicPr>
        <p:blipFill rotWithShape="1">
          <a:blip r:embed="rId3"/>
          <a:srcRect r="40283"/>
          <a:stretch/>
        </p:blipFill>
        <p:spPr>
          <a:xfrm>
            <a:off x="115747" y="4687067"/>
            <a:ext cx="4641448" cy="2139103"/>
          </a:xfrm>
          <a:prstGeom prst="rect">
            <a:avLst/>
          </a:prstGeom>
        </p:spPr>
      </p:pic>
      <p:sp>
        <p:nvSpPr>
          <p:cNvPr id="20" name="Content Placeholder 2">
            <a:extLst>
              <a:ext uri="{FF2B5EF4-FFF2-40B4-BE49-F238E27FC236}">
                <a16:creationId xmlns:a16="http://schemas.microsoft.com/office/drawing/2014/main" id="{F0CC75EC-1B85-3ACD-542A-B4E58C500EFB}"/>
              </a:ext>
            </a:extLst>
          </p:cNvPr>
          <p:cNvSpPr>
            <a:spLocks noGrp="1"/>
          </p:cNvSpPr>
          <p:nvPr>
            <p:ph idx="1"/>
          </p:nvPr>
        </p:nvSpPr>
        <p:spPr>
          <a:xfrm>
            <a:off x="115748" y="406790"/>
            <a:ext cx="4641448" cy="4161292"/>
          </a:xfrm>
        </p:spPr>
        <p:txBody>
          <a:bodyPr>
            <a:normAutofit/>
          </a:bodyPr>
          <a:lstStyle/>
          <a:p>
            <a:r>
              <a:rPr lang="en-US" sz="2400" dirty="0"/>
              <a:t>Right: C++ code must complete the for loop each time it generates a single random number, processes each point individually, then adds the processed point to a growing sum</a:t>
            </a:r>
          </a:p>
          <a:p>
            <a:r>
              <a:rPr lang="en-US" sz="2400" dirty="0"/>
              <a:t>Below: NumPy generates an entire array of random numbers in one statement and processes the array as a unit in subsequent statements</a:t>
            </a:r>
          </a:p>
        </p:txBody>
      </p:sp>
    </p:spTree>
    <p:extLst>
      <p:ext uri="{BB962C8B-B14F-4D97-AF65-F5344CB8AC3E}">
        <p14:creationId xmlns:p14="http://schemas.microsoft.com/office/powerpoint/2010/main" val="451477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9B0D-E1CC-BCD8-4CE2-8D3826FE4BB6}"/>
              </a:ext>
            </a:extLst>
          </p:cNvPr>
          <p:cNvSpPr>
            <a:spLocks noGrp="1"/>
          </p:cNvSpPr>
          <p:nvPr>
            <p:ph type="title"/>
          </p:nvPr>
        </p:nvSpPr>
        <p:spPr/>
        <p:txBody>
          <a:bodyPr/>
          <a:lstStyle/>
          <a:p>
            <a:r>
              <a:rPr lang="en-US" dirty="0"/>
              <a:t>Software Engineering:</a:t>
            </a:r>
            <a:br>
              <a:rPr lang="en-US" dirty="0"/>
            </a:br>
            <a:r>
              <a:rPr lang="en-US" dirty="0"/>
              <a:t>Integrating a Workflow to Projects</a:t>
            </a:r>
          </a:p>
        </p:txBody>
      </p:sp>
      <p:sp>
        <p:nvSpPr>
          <p:cNvPr id="3" name="Content Placeholder 2">
            <a:extLst>
              <a:ext uri="{FF2B5EF4-FFF2-40B4-BE49-F238E27FC236}">
                <a16:creationId xmlns:a16="http://schemas.microsoft.com/office/drawing/2014/main" id="{3E1C2015-1BB9-8613-B01F-715FC7B75830}"/>
              </a:ext>
            </a:extLst>
          </p:cNvPr>
          <p:cNvSpPr>
            <a:spLocks noGrp="1"/>
          </p:cNvSpPr>
          <p:nvPr>
            <p:ph idx="1"/>
          </p:nvPr>
        </p:nvSpPr>
        <p:spPr/>
        <p:txBody>
          <a:bodyPr/>
          <a:lstStyle/>
          <a:p>
            <a:r>
              <a:rPr lang="en-US" dirty="0"/>
              <a:t>For any project, but especially large and/or multifile projects, it’s desired to have a method of tracking project changes</a:t>
            </a:r>
          </a:p>
          <a:p>
            <a:pPr lvl="1"/>
            <a:r>
              <a:rPr lang="en-US" dirty="0"/>
              <a:t>At times it may be necessary to revert a project to a previous version or pull a specific aspect of a previous version to the current project state</a:t>
            </a:r>
          </a:p>
          <a:p>
            <a:pPr lvl="1"/>
            <a:r>
              <a:rPr lang="en-US" dirty="0"/>
              <a:t>Version control with software like Git enables this tracking and accessing previous versions of a project</a:t>
            </a:r>
          </a:p>
          <a:p>
            <a:r>
              <a:rPr lang="en-US" dirty="0"/>
              <a:t>With version control software, the user can save desired versions of a project to track its progress and retain aspects that have been altered or deleted entirely in subsequent versions</a:t>
            </a:r>
          </a:p>
        </p:txBody>
      </p:sp>
    </p:spTree>
    <p:extLst>
      <p:ext uri="{BB962C8B-B14F-4D97-AF65-F5344CB8AC3E}">
        <p14:creationId xmlns:p14="http://schemas.microsoft.com/office/powerpoint/2010/main" val="4016218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9B0D-E1CC-BCD8-4CE2-8D3826FE4BB6}"/>
              </a:ext>
            </a:extLst>
          </p:cNvPr>
          <p:cNvSpPr>
            <a:spLocks noGrp="1"/>
          </p:cNvSpPr>
          <p:nvPr>
            <p:ph type="title"/>
          </p:nvPr>
        </p:nvSpPr>
        <p:spPr/>
        <p:txBody>
          <a:bodyPr/>
          <a:lstStyle/>
          <a:p>
            <a:r>
              <a:rPr lang="en-US" dirty="0"/>
              <a:t>Software Engineering:</a:t>
            </a:r>
            <a:br>
              <a:rPr lang="en-US" dirty="0"/>
            </a:br>
            <a:r>
              <a:rPr lang="en-US" dirty="0"/>
              <a:t>Integrating a Workflow to Projects</a:t>
            </a:r>
          </a:p>
        </p:txBody>
      </p:sp>
      <p:sp>
        <p:nvSpPr>
          <p:cNvPr id="3" name="Content Placeholder 2">
            <a:extLst>
              <a:ext uri="{FF2B5EF4-FFF2-40B4-BE49-F238E27FC236}">
                <a16:creationId xmlns:a16="http://schemas.microsoft.com/office/drawing/2014/main" id="{3E1C2015-1BB9-8613-B01F-715FC7B75830}"/>
              </a:ext>
            </a:extLst>
          </p:cNvPr>
          <p:cNvSpPr>
            <a:spLocks noGrp="1"/>
          </p:cNvSpPr>
          <p:nvPr>
            <p:ph idx="1"/>
          </p:nvPr>
        </p:nvSpPr>
        <p:spPr/>
        <p:txBody>
          <a:bodyPr/>
          <a:lstStyle/>
          <a:p>
            <a:r>
              <a:rPr lang="en-US" dirty="0"/>
              <a:t>With version control software like Git, a project can be “branched” i.e. a given project version may effectively be split into multiple lineages where each lineage is a version path through a different set of changes</a:t>
            </a:r>
          </a:p>
          <a:p>
            <a:pPr lvl="1"/>
            <a:r>
              <a:rPr lang="en-US" dirty="0"/>
              <a:t>Project versions existing on different branches may also be merged if it is desired to load some unique aspect of one branch’s project into the other branch</a:t>
            </a:r>
          </a:p>
        </p:txBody>
      </p:sp>
    </p:spTree>
    <p:extLst>
      <p:ext uri="{BB962C8B-B14F-4D97-AF65-F5344CB8AC3E}">
        <p14:creationId xmlns:p14="http://schemas.microsoft.com/office/powerpoint/2010/main" val="445931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9B0D-E1CC-BCD8-4CE2-8D3826FE4BB6}"/>
              </a:ext>
            </a:extLst>
          </p:cNvPr>
          <p:cNvSpPr>
            <a:spLocks noGrp="1"/>
          </p:cNvSpPr>
          <p:nvPr>
            <p:ph type="title"/>
          </p:nvPr>
        </p:nvSpPr>
        <p:spPr/>
        <p:txBody>
          <a:bodyPr>
            <a:normAutofit fontScale="90000"/>
          </a:bodyPr>
          <a:lstStyle/>
          <a:p>
            <a:r>
              <a:rPr lang="en-US" dirty="0"/>
              <a:t>Software Engineering:</a:t>
            </a:r>
            <a:br>
              <a:rPr lang="en-US" dirty="0"/>
            </a:br>
            <a:r>
              <a:rPr lang="en-US" dirty="0"/>
              <a:t>Process Flow Considerations for Code Efficiency</a:t>
            </a:r>
          </a:p>
        </p:txBody>
      </p:sp>
      <p:sp>
        <p:nvSpPr>
          <p:cNvPr id="3" name="Content Placeholder 2">
            <a:extLst>
              <a:ext uri="{FF2B5EF4-FFF2-40B4-BE49-F238E27FC236}">
                <a16:creationId xmlns:a16="http://schemas.microsoft.com/office/drawing/2014/main" id="{3E1C2015-1BB9-8613-B01F-715FC7B75830}"/>
              </a:ext>
            </a:extLst>
          </p:cNvPr>
          <p:cNvSpPr>
            <a:spLocks noGrp="1"/>
          </p:cNvSpPr>
          <p:nvPr>
            <p:ph idx="1"/>
          </p:nvPr>
        </p:nvSpPr>
        <p:spPr>
          <a:xfrm>
            <a:off x="838200" y="1825625"/>
            <a:ext cx="10515600" cy="4667250"/>
          </a:xfrm>
        </p:spPr>
        <p:txBody>
          <a:bodyPr>
            <a:normAutofit fontScale="92500" lnSpcReduction="20000"/>
          </a:bodyPr>
          <a:lstStyle/>
          <a:p>
            <a:r>
              <a:rPr lang="en-US" dirty="0"/>
              <a:t>For small data applications, e.g. single values, a chronological, linear succession of individual statements may be sufficient to process the value</a:t>
            </a:r>
          </a:p>
          <a:p>
            <a:r>
              <a:rPr lang="en-US" dirty="0"/>
              <a:t>Increasing data size to a few or more values introduces the desire to apply processing statements to each value in a dataset in an automated, iterative fashion</a:t>
            </a:r>
          </a:p>
          <a:p>
            <a:pPr lvl="1"/>
            <a:r>
              <a:rPr lang="en-US" dirty="0"/>
              <a:t>This both reduces the workload for writing the code itself and can make the code run more efficiently by looping the code to effectively use the same statements to process several pieces of data in succession</a:t>
            </a:r>
          </a:p>
          <a:p>
            <a:r>
              <a:rPr lang="en-US" dirty="0"/>
              <a:t>Significantly increasing data size sees the iterative loop method become time consuming to the point that designing a new method by which an entire dataset is applied to a function in a single statement becomes more efficient</a:t>
            </a:r>
          </a:p>
          <a:p>
            <a:pPr lvl="1"/>
            <a:r>
              <a:rPr lang="en-US" dirty="0"/>
              <a:t>Here we arrive at the tested NumPy ability to organize entire datasets into multi-dimensional arrays</a:t>
            </a:r>
          </a:p>
        </p:txBody>
      </p:sp>
    </p:spTree>
    <p:extLst>
      <p:ext uri="{BB962C8B-B14F-4D97-AF65-F5344CB8AC3E}">
        <p14:creationId xmlns:p14="http://schemas.microsoft.com/office/powerpoint/2010/main" val="345830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D80F-5F09-9C8D-3B78-EA6333A5437E}"/>
              </a:ext>
            </a:extLst>
          </p:cNvPr>
          <p:cNvSpPr>
            <a:spLocks noGrp="1"/>
          </p:cNvSpPr>
          <p:nvPr>
            <p:ph type="title"/>
          </p:nvPr>
        </p:nvSpPr>
        <p:spPr/>
        <p:txBody>
          <a:bodyPr/>
          <a:lstStyle/>
          <a:p>
            <a:r>
              <a:rPr lang="en-US" dirty="0"/>
              <a:t>Molecular Simulations:</a:t>
            </a:r>
            <a:br>
              <a:rPr lang="en-US" dirty="0"/>
            </a:br>
            <a:r>
              <a:rPr lang="en-US" dirty="0"/>
              <a:t>Introducing the Monte Carlo Methods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AFC5B7-BC7E-443D-4FBA-EF1AC217280E}"/>
                  </a:ext>
                </a:extLst>
              </p:cNvPr>
              <p:cNvSpPr>
                <a:spLocks noGrp="1"/>
              </p:cNvSpPr>
              <p:nvPr>
                <p:ph idx="1"/>
              </p:nvPr>
            </p:nvSpPr>
            <p:spPr/>
            <p:txBody>
              <a:bodyPr/>
              <a:lstStyle/>
              <a:p>
                <a:r>
                  <a:rPr lang="en-US" dirty="0"/>
                  <a:t>Monte Carlo methods encompass a range of techniques that enable estimation of multi-dimensional integrals to describe a system</a:t>
                </a:r>
              </a:p>
              <a:p>
                <a:pPr lvl="1"/>
                <a:r>
                  <a:rPr lang="en-US" dirty="0"/>
                  <a:t>The integrals MC methods are applied to may not otherwise be solvable</a:t>
                </a:r>
              </a:p>
              <a:p>
                <a:r>
                  <a:rPr lang="en-US" dirty="0"/>
                  <a:t>General form of MC integration:</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𝑉</m:t>
                          </m:r>
                        </m:sub>
                        <m:sup/>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𝑑𝑥</m:t>
                          </m:r>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𝑉</m:t>
                              </m:r>
                            </m:sub>
                            <m:sup/>
                            <m:e>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𝑑𝑥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e>
                                  </m:d>
                                </m:e>
                                <m:sub>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sub>
                              </m:sSub>
                            </m:e>
                          </m:nary>
                        </m:e>
                      </m:nary>
                    </m:oMath>
                  </m:oMathPara>
                </a14:m>
                <a:endParaRPr lang="en-US" b="0" dirty="0"/>
              </a:p>
              <a:p>
                <a:pPr marL="0" indent="0">
                  <a:buNone/>
                </a:pPr>
                <a:r>
                  <a:rPr lang="en-US" dirty="0"/>
                  <a:t>	where you integrate f(x) across volume V of the system of 	interest and h(x) is your probability density function</a:t>
                </a:r>
              </a:p>
            </p:txBody>
          </p:sp>
        </mc:Choice>
        <mc:Fallback>
          <p:sp>
            <p:nvSpPr>
              <p:cNvPr id="3" name="Content Placeholder 2">
                <a:extLst>
                  <a:ext uri="{FF2B5EF4-FFF2-40B4-BE49-F238E27FC236}">
                    <a16:creationId xmlns:a16="http://schemas.microsoft.com/office/drawing/2014/main" id="{C6AFC5B7-BC7E-443D-4FBA-EF1AC217280E}"/>
                  </a:ext>
                </a:extLst>
              </p:cNvPr>
              <p:cNvSpPr>
                <a:spLocks noGrp="1" noRot="1" noChangeAspect="1" noMove="1" noResize="1" noEditPoints="1" noAdjustHandles="1" noChangeArrowheads="1" noChangeShapeType="1" noTextEdit="1"/>
              </p:cNvSpPr>
              <p:nvPr>
                <p:ph idx="1"/>
              </p:nvPr>
            </p:nvSpPr>
            <p:spPr>
              <a:blipFill>
                <a:blip r:embed="rId2"/>
                <a:stretch>
                  <a:fillRect l="-1086" t="-2326" b="-32267"/>
                </a:stretch>
              </a:blipFill>
            </p:spPr>
            <p:txBody>
              <a:bodyPr/>
              <a:lstStyle/>
              <a:p>
                <a:r>
                  <a:rPr lang="en-US">
                    <a:noFill/>
                  </a:rPr>
                  <a:t> </a:t>
                </a:r>
              </a:p>
            </p:txBody>
          </p:sp>
        </mc:Fallback>
      </mc:AlternateContent>
    </p:spTree>
    <p:extLst>
      <p:ext uri="{BB962C8B-B14F-4D97-AF65-F5344CB8AC3E}">
        <p14:creationId xmlns:p14="http://schemas.microsoft.com/office/powerpoint/2010/main" val="3567597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9B0D-E1CC-BCD8-4CE2-8D3826FE4BB6}"/>
              </a:ext>
            </a:extLst>
          </p:cNvPr>
          <p:cNvSpPr>
            <a:spLocks noGrp="1"/>
          </p:cNvSpPr>
          <p:nvPr>
            <p:ph type="title"/>
          </p:nvPr>
        </p:nvSpPr>
        <p:spPr/>
        <p:txBody>
          <a:bodyPr/>
          <a:lstStyle/>
          <a:p>
            <a:r>
              <a:rPr lang="en-US" dirty="0"/>
              <a:t>Software Engineering:</a:t>
            </a:r>
            <a:br>
              <a:rPr lang="en-US" dirty="0"/>
            </a:br>
            <a:r>
              <a:rPr lang="en-US" dirty="0"/>
              <a:t>Assessment Commands as Sanity Checks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E1C2015-1BB9-8613-B01F-715FC7B75830}"/>
                  </a:ext>
                </a:extLst>
              </p:cNvPr>
              <p:cNvSpPr>
                <a:spLocks noGrp="1"/>
              </p:cNvSpPr>
              <p:nvPr>
                <p:ph idx="1"/>
              </p:nvPr>
            </p:nvSpPr>
            <p:spPr/>
            <p:txBody>
              <a:bodyPr/>
              <a:lstStyle/>
              <a:p>
                <a:r>
                  <a:rPr lang="en-US" dirty="0"/>
                  <a:t>For virtually all systems considered there exist boundary conditions and/or special cases where a given input has a fixed, known output</a:t>
                </a:r>
              </a:p>
              <a:p>
                <a:pPr lvl="1"/>
                <a:r>
                  <a:rPr lang="en-US" dirty="0"/>
                  <a:t>These inputs are useful sanity checks that can be implemented as statements within code to effectively check the code is functioning as intended</a:t>
                </a:r>
              </a:p>
              <a:p>
                <a:r>
                  <a:rPr lang="en-US" dirty="0"/>
                  <a:t>This class demonstrated the utility of assert statements as sanity checks</a:t>
                </a:r>
              </a:p>
              <a:p>
                <a:pPr lvl="1"/>
                <a:r>
                  <a:rPr lang="en-US" dirty="0"/>
                  <a:t>e.g. </a:t>
                </a:r>
                <a14:m>
                  <m:oMath xmlns:m="http://schemas.openxmlformats.org/officeDocument/2006/math">
                    <m:r>
                      <a:rPr lang="en-US" b="0" i="1" smtClean="0">
                        <a:latin typeface="Cambria Math" panose="02040503050406030204" pitchFamily="18" charset="0"/>
                      </a:rPr>
                      <m:t>𝐿𝑒𝑛𝑛𝑎𝑟𝑑</m:t>
                    </m:r>
                    <m:r>
                      <a:rPr lang="en-US" b="0" i="1" smtClean="0">
                        <a:latin typeface="Cambria Math" panose="02040503050406030204" pitchFamily="18" charset="0"/>
                      </a:rPr>
                      <m:t> </m:t>
                    </m:r>
                    <m:r>
                      <a:rPr lang="en-US" b="0" i="1" smtClean="0">
                        <a:latin typeface="Cambria Math" panose="02040503050406030204" pitchFamily="18" charset="0"/>
                      </a:rPr>
                      <m:t>𝐽𝑜𝑛𝑒𝑠</m:t>
                    </m:r>
                    <m:r>
                      <a:rPr lang="en-US" b="0" i="1" smtClean="0">
                        <a:latin typeface="Cambria Math" panose="02040503050406030204" pitchFamily="18" charset="0"/>
                      </a:rPr>
                      <m:t> </m:t>
                    </m:r>
                    <m:r>
                      <a:rPr lang="en-US" b="0" i="1" smtClean="0">
                        <a:latin typeface="Cambria Math" panose="02040503050406030204" pitchFamily="18" charset="0"/>
                      </a:rPr>
                      <m:t>𝑃𝑜𝑡𝑒𝑛𝑡𝑖𝑎𝑙</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𝑖𝑗</m:t>
                            </m:r>
                          </m:sub>
                          <m:sup>
                            <m:r>
                              <a:rPr lang="en-US" b="0" i="1" smtClean="0">
                                <a:latin typeface="Cambria Math" panose="02040503050406030204" pitchFamily="18" charset="0"/>
                              </a:rPr>
                              <m:t>∗</m:t>
                            </m:r>
                          </m:sup>
                        </m:sSubSup>
                        <m:r>
                          <a:rPr lang="en-US" b="0" i="1" smtClean="0">
                            <a:latin typeface="Cambria Math" panose="02040503050406030204" pitchFamily="18" charset="0"/>
                          </a:rPr>
                          <m:t> =1</m:t>
                        </m:r>
                      </m:e>
                    </m:d>
                    <m:r>
                      <a:rPr lang="en-US" b="0" i="1" smtClean="0">
                        <a:latin typeface="Cambria Math" panose="02040503050406030204" pitchFamily="18" charset="0"/>
                      </a:rPr>
                      <m:t>=0</m:t>
                    </m:r>
                  </m:oMath>
                </a14:m>
                <a:endParaRPr lang="en-US" dirty="0"/>
              </a:p>
            </p:txBody>
          </p:sp>
        </mc:Choice>
        <mc:Fallback>
          <p:sp>
            <p:nvSpPr>
              <p:cNvPr id="3" name="Content Placeholder 2">
                <a:extLst>
                  <a:ext uri="{FF2B5EF4-FFF2-40B4-BE49-F238E27FC236}">
                    <a16:creationId xmlns:a16="http://schemas.microsoft.com/office/drawing/2014/main" id="{3E1C2015-1BB9-8613-B01F-715FC7B75830}"/>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367009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D80F-5F09-9C8D-3B78-EA6333A5437E}"/>
              </a:ext>
            </a:extLst>
          </p:cNvPr>
          <p:cNvSpPr>
            <a:spLocks noGrp="1"/>
          </p:cNvSpPr>
          <p:nvPr>
            <p:ph type="title"/>
          </p:nvPr>
        </p:nvSpPr>
        <p:spPr/>
        <p:txBody>
          <a:bodyPr/>
          <a:lstStyle/>
          <a:p>
            <a:r>
              <a:rPr lang="en-US" dirty="0"/>
              <a:t>Molecular Simulations:</a:t>
            </a:r>
            <a:br>
              <a:rPr lang="en-US" dirty="0"/>
            </a:br>
            <a:r>
              <a:rPr lang="en-US" dirty="0"/>
              <a:t>Introducing the Monte Carlo Method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AFC5B7-BC7E-443D-4FBA-EF1AC217280E}"/>
                  </a:ext>
                </a:extLst>
              </p:cNvPr>
              <p:cNvSpPr>
                <a:spLocks noGrp="1"/>
              </p:cNvSpPr>
              <p:nvPr>
                <p:ph idx="1"/>
              </p:nvPr>
            </p:nvSpPr>
            <p:spPr>
              <a:xfrm>
                <a:off x="838200" y="1825624"/>
                <a:ext cx="10515600" cy="5032375"/>
              </a:xfrm>
            </p:spPr>
            <p:txBody>
              <a:bodyPr>
                <a:normAutofit/>
              </a:bodyPr>
              <a:lstStyle/>
              <a:p>
                <a:r>
                  <a:rPr lang="en-US" dirty="0"/>
                  <a:t>Selecting a probability density function (PDF):</a:t>
                </a:r>
              </a:p>
              <a:p>
                <a:pPr lvl="1"/>
                <a:r>
                  <a:rPr lang="en-US" dirty="0"/>
                  <a:t>Technically, you can select any PDF but the simplest is a uniform probability density function (UPDF):</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𝑉</m:t>
                          </m:r>
                        </m:den>
                      </m:f>
                    </m:oMath>
                  </m:oMathPara>
                </a14:m>
                <a:endParaRPr lang="en-US" dirty="0"/>
              </a:p>
              <a:p>
                <a:pPr marL="457200" lvl="1" indent="0">
                  <a:buNone/>
                </a:pPr>
                <a:r>
                  <a:rPr lang="en-US" dirty="0"/>
                  <a:t>	where V is the sample volume</a:t>
                </a:r>
              </a:p>
            </p:txBody>
          </p:sp>
        </mc:Choice>
        <mc:Fallback>
          <p:sp>
            <p:nvSpPr>
              <p:cNvPr id="3" name="Content Placeholder 2">
                <a:extLst>
                  <a:ext uri="{FF2B5EF4-FFF2-40B4-BE49-F238E27FC236}">
                    <a16:creationId xmlns:a16="http://schemas.microsoft.com/office/drawing/2014/main" id="{C6AFC5B7-BC7E-443D-4FBA-EF1AC217280E}"/>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86" t="-2015"/>
                </a:stretch>
              </a:blipFill>
            </p:spPr>
            <p:txBody>
              <a:bodyPr/>
              <a:lstStyle/>
              <a:p>
                <a:r>
                  <a:rPr lang="en-US">
                    <a:noFill/>
                  </a:rPr>
                  <a:t> </a:t>
                </a:r>
              </a:p>
            </p:txBody>
          </p:sp>
        </mc:Fallback>
      </mc:AlternateContent>
    </p:spTree>
    <p:extLst>
      <p:ext uri="{BB962C8B-B14F-4D97-AF65-F5344CB8AC3E}">
        <p14:creationId xmlns:p14="http://schemas.microsoft.com/office/powerpoint/2010/main" val="151157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D80F-5F09-9C8D-3B78-EA6333A5437E}"/>
              </a:ext>
            </a:extLst>
          </p:cNvPr>
          <p:cNvSpPr>
            <a:spLocks noGrp="1"/>
          </p:cNvSpPr>
          <p:nvPr>
            <p:ph type="title"/>
          </p:nvPr>
        </p:nvSpPr>
        <p:spPr/>
        <p:txBody>
          <a:bodyPr/>
          <a:lstStyle/>
          <a:p>
            <a:r>
              <a:rPr lang="en-US" dirty="0"/>
              <a:t>Molecular Simulations:</a:t>
            </a:r>
            <a:br>
              <a:rPr lang="en-US" dirty="0"/>
            </a:br>
            <a:r>
              <a:rPr lang="en-US" dirty="0"/>
              <a:t>Introducing the Monte Carlo Methods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AFC5B7-BC7E-443D-4FBA-EF1AC217280E}"/>
                  </a:ext>
                </a:extLst>
              </p:cNvPr>
              <p:cNvSpPr>
                <a:spLocks noGrp="1"/>
              </p:cNvSpPr>
              <p:nvPr>
                <p:ph idx="1"/>
              </p:nvPr>
            </p:nvSpPr>
            <p:spPr>
              <a:xfrm>
                <a:off x="838200" y="1825624"/>
                <a:ext cx="10515600" cy="5032375"/>
              </a:xfrm>
            </p:spPr>
            <p:txBody>
              <a:bodyPr>
                <a:normAutofit fontScale="92500" lnSpcReduction="10000"/>
              </a:bodyPr>
              <a:lstStyle/>
              <a:p>
                <a:r>
                  <a:rPr lang="en-US" dirty="0"/>
                  <a:t>Selecting a probability density function (PDF):</a:t>
                </a:r>
              </a:p>
              <a:p>
                <a:pPr lvl="1"/>
                <a:r>
                  <a:rPr lang="en-US" dirty="0"/>
                  <a:t>Technically, you can select any PDF but the simplest is a uniform probability density function (UPDF):</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𝑉</m:t>
                          </m:r>
                        </m:den>
                      </m:f>
                    </m:oMath>
                  </m:oMathPara>
                </a14:m>
                <a:endParaRPr lang="en-US" dirty="0"/>
              </a:p>
              <a:p>
                <a:pPr marL="457200" lvl="1" indent="0">
                  <a:buNone/>
                </a:pPr>
                <a:r>
                  <a:rPr lang="en-US" dirty="0"/>
                  <a:t>	where V is the sample volume</a:t>
                </a:r>
              </a:p>
              <a:p>
                <a:r>
                  <a:rPr lang="en-US" dirty="0"/>
                  <a:t>Applying UPDF to MC integration yields:</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𝑐𝑢𝑟𝑣𝑒</m:t>
                          </m:r>
                        </m:sub>
                      </m:sSub>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𝑉</m:t>
                          </m:r>
                        </m:sub>
                        <m:sup/>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𝑑𝑥</m:t>
                          </m:r>
                        </m:e>
                      </m:nary>
                      <m:r>
                        <a:rPr lang="en-US" i="1">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𝑉</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𝑡𝑜𝑡𝑎𝑙</m:t>
                              </m:r>
                            </m:sub>
                          </m:sSub>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𝑖𝑛𝑠𝑖𝑑𝑒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𝑐𝑢𝑟𝑣𝑒</m:t>
                              </m:r>
                            </m:sub>
                          </m:sSub>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𝑡𝑜𝑡𝑎𝑙</m:t>
                              </m:r>
                            </m:sub>
                          </m:sSub>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𝐴𝑟𝑒</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𝑡𝑒𝑠𝑡𝑒𝑑</m:t>
                          </m:r>
                        </m:sub>
                      </m:sSub>
                    </m:oMath>
                  </m:oMathPara>
                </a14:m>
                <a:endParaRPr lang="en-US" dirty="0"/>
              </a:p>
              <a:p>
                <a:pPr marL="0" indent="0">
                  <a:buNone/>
                </a:pPr>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𝑡𝑜𝑡𝑎𝑙</m:t>
                        </m:r>
                      </m:sub>
                    </m:sSub>
                  </m:oMath>
                </a14:m>
                <a:r>
                  <a:rPr lang="en-US" dirty="0"/>
                  <a:t> is the total number of sampled points within your 	system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𝑖𝑛𝑠𝑖𝑑𝑒</m:t>
                        </m:r>
                        <m:r>
                          <a:rPr lang="en-US" b="0" i="1" smtClean="0">
                            <a:latin typeface="Cambria Math" panose="02040503050406030204" pitchFamily="18" charset="0"/>
                          </a:rPr>
                          <m:t> </m:t>
                        </m:r>
                        <m:r>
                          <a:rPr lang="en-US" b="0" i="1" smtClean="0">
                            <a:latin typeface="Cambria Math" panose="02040503050406030204" pitchFamily="18" charset="0"/>
                          </a:rPr>
                          <m:t>𝑐𝑢𝑟𝑣𝑒</m:t>
                        </m:r>
                      </m:sub>
                    </m:sSub>
                  </m:oMath>
                </a14:m>
                <a:r>
                  <a:rPr lang="en-US" dirty="0"/>
                  <a:t> is the number of sampled points within f(x) 	bounds</a:t>
                </a:r>
              </a:p>
            </p:txBody>
          </p:sp>
        </mc:Choice>
        <mc:Fallback>
          <p:sp>
            <p:nvSpPr>
              <p:cNvPr id="3" name="Content Placeholder 2">
                <a:extLst>
                  <a:ext uri="{FF2B5EF4-FFF2-40B4-BE49-F238E27FC236}">
                    <a16:creationId xmlns:a16="http://schemas.microsoft.com/office/drawing/2014/main" id="{C6AFC5B7-BC7E-443D-4FBA-EF1AC217280E}"/>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965" t="-2267" b="-21662"/>
                </a:stretch>
              </a:blipFill>
            </p:spPr>
            <p:txBody>
              <a:bodyPr/>
              <a:lstStyle/>
              <a:p>
                <a:r>
                  <a:rPr lang="en-US">
                    <a:noFill/>
                  </a:rPr>
                  <a:t> </a:t>
                </a:r>
              </a:p>
            </p:txBody>
          </p:sp>
        </mc:Fallback>
      </mc:AlternateContent>
    </p:spTree>
    <p:extLst>
      <p:ext uri="{BB962C8B-B14F-4D97-AF65-F5344CB8AC3E}">
        <p14:creationId xmlns:p14="http://schemas.microsoft.com/office/powerpoint/2010/main" val="2077867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D80F-5F09-9C8D-3B78-EA6333A5437E}"/>
              </a:ext>
            </a:extLst>
          </p:cNvPr>
          <p:cNvSpPr>
            <a:spLocks noGrp="1"/>
          </p:cNvSpPr>
          <p:nvPr>
            <p:ph type="title"/>
          </p:nvPr>
        </p:nvSpPr>
        <p:spPr/>
        <p:txBody>
          <a:bodyPr/>
          <a:lstStyle/>
          <a:p>
            <a:r>
              <a:rPr lang="en-US" dirty="0"/>
              <a:t>Molecular Simulations:</a:t>
            </a:r>
            <a:br>
              <a:rPr lang="en-US" dirty="0"/>
            </a:br>
            <a:r>
              <a:rPr lang="en-US" dirty="0"/>
              <a:t>Applying MC Integration to Estimate Pi</a:t>
            </a:r>
          </a:p>
        </p:txBody>
      </p:sp>
      <p:pic>
        <p:nvPicPr>
          <p:cNvPr id="17" name="Content Placeholder 16" descr="A black circle with a blue center and a red arrow&#10;&#10;Description automatically generated">
            <a:extLst>
              <a:ext uri="{FF2B5EF4-FFF2-40B4-BE49-F238E27FC236}">
                <a16:creationId xmlns:a16="http://schemas.microsoft.com/office/drawing/2014/main" id="{F7217F2E-0C84-90CE-79D4-020389880EA3}"/>
              </a:ext>
            </a:extLst>
          </p:cNvPr>
          <p:cNvPicPr>
            <a:picLocks noGrp="1" noChangeAspect="1"/>
          </p:cNvPicPr>
          <p:nvPr>
            <p:ph idx="1"/>
          </p:nvPr>
        </p:nvPicPr>
        <p:blipFill>
          <a:blip r:embed="rId2"/>
          <a:stretch>
            <a:fillRect/>
          </a:stretch>
        </p:blipFill>
        <p:spPr>
          <a:xfrm>
            <a:off x="8843059" y="2219165"/>
            <a:ext cx="3184786" cy="3176061"/>
          </a:xfrm>
        </p:spPr>
      </p:pic>
      <mc:AlternateContent xmlns:mc="http://schemas.openxmlformats.org/markup-compatibility/2006">
        <mc:Choice xmlns:a14="http://schemas.microsoft.com/office/drawing/2010/main" Requires="a14">
          <p:sp>
            <p:nvSpPr>
              <p:cNvPr id="18" name="Content Placeholder 2">
                <a:extLst>
                  <a:ext uri="{FF2B5EF4-FFF2-40B4-BE49-F238E27FC236}">
                    <a16:creationId xmlns:a16="http://schemas.microsoft.com/office/drawing/2014/main" id="{D9C7D433-FE72-90FF-B9BF-EE98F9F7DF7F}"/>
                  </a:ext>
                </a:extLst>
              </p:cNvPr>
              <p:cNvSpPr txBox="1">
                <a:spLocks/>
              </p:cNvSpPr>
              <p:nvPr/>
            </p:nvSpPr>
            <p:spPr>
              <a:xfrm>
                <a:off x="838200" y="1825625"/>
                <a:ext cx="800485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Consider Quadrant I of a unit circle (r = 1)</a:t>
                </a:r>
              </a:p>
              <a:p>
                <a:r>
                  <a:rPr lang="en-US" dirty="0"/>
                  <a:t>Given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oMath>
                </a14:m>
                <a:r>
                  <a:rPr lang="en-US" dirty="0"/>
                  <a:t> how can we estimate pi using MC integration?</a:t>
                </a:r>
              </a:p>
              <a:p>
                <a:pPr marL="914400" lvl="1" indent="-457200">
                  <a:buAutoNum type="arabicPeriod"/>
                </a:pPr>
                <a:r>
                  <a:rPr lang="en-US" dirty="0"/>
                  <a:t>Generate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𝑡𝑜𝑡𝑎𝑙</m:t>
                        </m:r>
                      </m:sub>
                    </m:sSub>
                  </m:oMath>
                </a14:m>
                <a:r>
                  <a:rPr lang="en-US" dirty="0"/>
                  <a:t> random (</a:t>
                </a:r>
                <a:r>
                  <a:rPr lang="en-US" dirty="0" err="1"/>
                  <a:t>x,y</a:t>
                </a:r>
                <a:r>
                  <a:rPr lang="en-US" dirty="0"/>
                  <a:t>) coordinates in domain [0,1] and range [0,1] and calculate each point’s radial distance from the origin</a:t>
                </a:r>
              </a:p>
              <a:p>
                <a:pPr marL="914400" lvl="1" indent="-457200">
                  <a:buAutoNum type="arabicPeriod"/>
                </a:pPr>
                <a:r>
                  <a:rPr lang="en-US" dirty="0"/>
                  <a:t>If calculated r is &lt; 1,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𝑖𝑛𝑠𝑖𝑑𝑒</m:t>
                        </m:r>
                        <m:r>
                          <a:rPr lang="en-US" b="0" i="1" smtClean="0">
                            <a:latin typeface="Cambria Math" panose="02040503050406030204" pitchFamily="18" charset="0"/>
                          </a:rPr>
                          <m:t> </m:t>
                        </m:r>
                        <m:r>
                          <a:rPr lang="en-US" b="0" i="1" smtClean="0">
                            <a:latin typeface="Cambria Math" panose="02040503050406030204" pitchFamily="18" charset="0"/>
                          </a:rPr>
                          <m:t>𝑐𝑢𝑟𝑣𝑒</m:t>
                        </m:r>
                      </m:sub>
                    </m:sSub>
                  </m:oMath>
                </a14:m>
                <a:r>
                  <a:rPr lang="en-US" dirty="0"/>
                  <a:t> count increases +1</a:t>
                </a:r>
              </a:p>
              <a:p>
                <a:pPr marL="914400" lvl="1" indent="-457200">
                  <a:buAutoNum type="arabicPeriod"/>
                </a:pPr>
                <a:r>
                  <a:rPr lang="en-US" dirty="0"/>
                  <a:t>Calculate </a:t>
                </a: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𝑖𝑛𝑠𝑖𝑑𝑒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𝑐𝑢𝑟𝑣𝑒</m:t>
                            </m:r>
                          </m:sub>
                        </m:sSub>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𝑡𝑜𝑡𝑎𝑙</m:t>
                            </m:r>
                          </m:sub>
                        </m:sSub>
                      </m:den>
                    </m:f>
                    <m:r>
                      <a:rPr lang="en-US" b="0" i="1" smtClean="0">
                        <a:latin typeface="Cambria Math" panose="02040503050406030204" pitchFamily="18" charset="0"/>
                        <a:ea typeface="Cambria Math" panose="02040503050406030204" pitchFamily="18" charset="0"/>
                      </a:rPr>
                      <m:t>∗4 </m:t>
                    </m:r>
                  </m:oMath>
                </a14:m>
                <a:endParaRPr lang="en-US" dirty="0"/>
              </a:p>
              <a:p>
                <a:pPr lvl="2"/>
                <a:r>
                  <a:rPr lang="en-US" dirty="0"/>
                  <a:t>Multiply by 4 because our generated sample set describes ¼ of the total unit circle, where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=1</m:t>
                    </m:r>
                  </m:oMath>
                </a14:m>
                <a:r>
                  <a:rPr lang="en-US" dirty="0"/>
                  <a:t> is the area of the rectangle defined by the unit circle “function” radial bounds (1,0) and (0,1)</a:t>
                </a:r>
              </a:p>
              <a:p>
                <a:pPr marL="914400" lvl="1" indent="-457200">
                  <a:buAutoNum type="arabicPeriod"/>
                </a:pPr>
                <a:endParaRPr lang="en-US" dirty="0"/>
              </a:p>
            </p:txBody>
          </p:sp>
        </mc:Choice>
        <mc:Fallback>
          <p:sp>
            <p:nvSpPr>
              <p:cNvPr id="18" name="Content Placeholder 2">
                <a:extLst>
                  <a:ext uri="{FF2B5EF4-FFF2-40B4-BE49-F238E27FC236}">
                    <a16:creationId xmlns:a16="http://schemas.microsoft.com/office/drawing/2014/main" id="{D9C7D433-FE72-90FF-B9BF-EE98F9F7DF7F}"/>
                  </a:ext>
                </a:extLst>
              </p:cNvPr>
              <p:cNvSpPr txBox="1">
                <a:spLocks noRot="1" noChangeAspect="1" noMove="1" noResize="1" noEditPoints="1" noAdjustHandles="1" noChangeArrowheads="1" noChangeShapeType="1" noTextEdit="1"/>
              </p:cNvSpPr>
              <p:nvPr/>
            </p:nvSpPr>
            <p:spPr>
              <a:xfrm>
                <a:off x="838200" y="1825625"/>
                <a:ext cx="8004859" cy="4351338"/>
              </a:xfrm>
              <a:prstGeom prst="rect">
                <a:avLst/>
              </a:prstGeom>
              <a:blipFill>
                <a:blip r:embed="rId3"/>
                <a:stretch>
                  <a:fillRect l="-1426" t="-2326" r="-634" b="-581"/>
                </a:stretch>
              </a:blipFill>
            </p:spPr>
            <p:txBody>
              <a:bodyPr/>
              <a:lstStyle/>
              <a:p>
                <a:r>
                  <a:rPr lang="en-US">
                    <a:noFill/>
                  </a:rPr>
                  <a:t> </a:t>
                </a:r>
              </a:p>
            </p:txBody>
          </p:sp>
        </mc:Fallback>
      </mc:AlternateContent>
    </p:spTree>
    <p:extLst>
      <p:ext uri="{BB962C8B-B14F-4D97-AF65-F5344CB8AC3E}">
        <p14:creationId xmlns:p14="http://schemas.microsoft.com/office/powerpoint/2010/main" val="359459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D80F-5F09-9C8D-3B78-EA6333A5437E}"/>
              </a:ext>
            </a:extLst>
          </p:cNvPr>
          <p:cNvSpPr>
            <a:spLocks noGrp="1"/>
          </p:cNvSpPr>
          <p:nvPr>
            <p:ph type="title"/>
          </p:nvPr>
        </p:nvSpPr>
        <p:spPr/>
        <p:txBody>
          <a:bodyPr/>
          <a:lstStyle/>
          <a:p>
            <a:r>
              <a:rPr lang="en-US" dirty="0"/>
              <a:t>Molecular Simulations:</a:t>
            </a:r>
            <a:br>
              <a:rPr lang="en-US" dirty="0"/>
            </a:br>
            <a:r>
              <a:rPr lang="en-US" dirty="0"/>
              <a:t>Applying MC Integration to Estimate Pi</a:t>
            </a:r>
          </a:p>
        </p:txBody>
      </p:sp>
      <p:pic>
        <p:nvPicPr>
          <p:cNvPr id="5" name="Content Placeholder 4" descr="A graph with blue dots and red stars&#10;&#10;Description automatically generated">
            <a:extLst>
              <a:ext uri="{FF2B5EF4-FFF2-40B4-BE49-F238E27FC236}">
                <a16:creationId xmlns:a16="http://schemas.microsoft.com/office/drawing/2014/main" id="{5D9029B1-E576-79F3-5F00-CF4E39A5E734}"/>
              </a:ext>
            </a:extLst>
          </p:cNvPr>
          <p:cNvPicPr>
            <a:picLocks noGrp="1" noChangeAspect="1"/>
          </p:cNvPicPr>
          <p:nvPr>
            <p:ph idx="1"/>
          </p:nvPr>
        </p:nvPicPr>
        <p:blipFill>
          <a:blip r:embed="rId2"/>
          <a:stretch>
            <a:fillRect/>
          </a:stretch>
        </p:blipFill>
        <p:spPr>
          <a:xfrm>
            <a:off x="838200" y="3657821"/>
            <a:ext cx="2562022" cy="2442038"/>
          </a:xfrm>
        </p:spPr>
      </p:pic>
      <p:pic>
        <p:nvPicPr>
          <p:cNvPr id="7" name="Picture 6" descr="A diagram of a function&#10;&#10;Description automatically generated with medium confidence">
            <a:extLst>
              <a:ext uri="{FF2B5EF4-FFF2-40B4-BE49-F238E27FC236}">
                <a16:creationId xmlns:a16="http://schemas.microsoft.com/office/drawing/2014/main" id="{164DEEEC-BC56-73B4-E9A9-9AF586E159E2}"/>
              </a:ext>
            </a:extLst>
          </p:cNvPr>
          <p:cNvPicPr>
            <a:picLocks noChangeAspect="1"/>
          </p:cNvPicPr>
          <p:nvPr/>
        </p:nvPicPr>
        <p:blipFill>
          <a:blip r:embed="rId3"/>
          <a:stretch>
            <a:fillRect/>
          </a:stretch>
        </p:blipFill>
        <p:spPr>
          <a:xfrm>
            <a:off x="4814989" y="3658821"/>
            <a:ext cx="2562022" cy="2441038"/>
          </a:xfrm>
          <a:prstGeom prst="rect">
            <a:avLst/>
          </a:prstGeom>
        </p:spPr>
      </p:pic>
      <p:pic>
        <p:nvPicPr>
          <p:cNvPr id="9" name="Picture 8" descr="A red and blue graph&#10;&#10;Description automatically generated">
            <a:extLst>
              <a:ext uri="{FF2B5EF4-FFF2-40B4-BE49-F238E27FC236}">
                <a16:creationId xmlns:a16="http://schemas.microsoft.com/office/drawing/2014/main" id="{D7D6F171-F5C2-664A-A399-6DE51946B117}"/>
              </a:ext>
            </a:extLst>
          </p:cNvPr>
          <p:cNvPicPr>
            <a:picLocks noChangeAspect="1"/>
          </p:cNvPicPr>
          <p:nvPr/>
        </p:nvPicPr>
        <p:blipFill>
          <a:blip r:embed="rId4"/>
          <a:stretch>
            <a:fillRect/>
          </a:stretch>
        </p:blipFill>
        <p:spPr>
          <a:xfrm>
            <a:off x="8791778" y="3638591"/>
            <a:ext cx="2562022" cy="2461268"/>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AE7E8BDE-6DB1-9608-F078-7E535D02C728}"/>
                  </a:ext>
                </a:extLst>
              </p:cNvPr>
              <p:cNvSpPr txBox="1"/>
              <p:nvPr/>
            </p:nvSpPr>
            <p:spPr>
              <a:xfrm>
                <a:off x="1393262" y="6204031"/>
                <a:ext cx="1315424"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𝑡𝑜𝑡𝑎𝑙</m:t>
                          </m:r>
                        </m:sub>
                      </m:sSub>
                      <m:r>
                        <a:rPr lang="en-US" b="0" i="1" smtClean="0">
                          <a:latin typeface="Cambria Math" panose="02040503050406030204" pitchFamily="18" charset="0"/>
                        </a:rPr>
                        <m:t>=100</m:t>
                      </m:r>
                    </m:oMath>
                  </m:oMathPara>
                </a14:m>
                <a:endParaRPr lang="en-US" b="0" dirty="0"/>
              </a:p>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i="1" smtClean="0">
                          <a:latin typeface="Cambria Math" panose="02040503050406030204" pitchFamily="18" charset="0"/>
                          <a:ea typeface="Cambria Math" panose="02040503050406030204" pitchFamily="18" charset="0"/>
                        </a:rPr>
                        <m:t>≈2.68</m:t>
                      </m:r>
                    </m:oMath>
                  </m:oMathPara>
                </a14:m>
                <a:endParaRPr lang="en-US" dirty="0"/>
              </a:p>
            </p:txBody>
          </p:sp>
        </mc:Choice>
        <mc:Fallback>
          <p:sp>
            <p:nvSpPr>
              <p:cNvPr id="11" name="TextBox 10">
                <a:extLst>
                  <a:ext uri="{FF2B5EF4-FFF2-40B4-BE49-F238E27FC236}">
                    <a16:creationId xmlns:a16="http://schemas.microsoft.com/office/drawing/2014/main" id="{AE7E8BDE-6DB1-9608-F078-7E535D02C728}"/>
                  </a:ext>
                </a:extLst>
              </p:cNvPr>
              <p:cNvSpPr txBox="1">
                <a:spLocks noRot="1" noChangeAspect="1" noMove="1" noResize="1" noEditPoints="1" noAdjustHandles="1" noChangeArrowheads="1" noChangeShapeType="1" noTextEdit="1"/>
              </p:cNvSpPr>
              <p:nvPr/>
            </p:nvSpPr>
            <p:spPr>
              <a:xfrm>
                <a:off x="1393262" y="6204031"/>
                <a:ext cx="1315424" cy="553998"/>
              </a:xfrm>
              <a:prstGeom prst="rect">
                <a:avLst/>
              </a:prstGeom>
              <a:blipFill>
                <a:blip r:embed="rId5"/>
                <a:stretch>
                  <a:fillRect l="-2857" r="-2857" b="-22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AD96106-428E-392D-5DDA-AB6D8A3463CA}"/>
                  </a:ext>
                </a:extLst>
              </p:cNvPr>
              <p:cNvSpPr txBox="1"/>
              <p:nvPr/>
            </p:nvSpPr>
            <p:spPr>
              <a:xfrm>
                <a:off x="5438288" y="6204031"/>
                <a:ext cx="144366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𝑡𝑜𝑡𝑎𝑙</m:t>
                          </m:r>
                        </m:sub>
                      </m:sSub>
                      <m:r>
                        <a:rPr lang="en-US" b="0" i="1" smtClean="0">
                          <a:latin typeface="Cambria Math" panose="02040503050406030204" pitchFamily="18" charset="0"/>
                        </a:rPr>
                        <m:t>=1000</m:t>
                      </m:r>
                    </m:oMath>
                  </m:oMathPara>
                </a14:m>
                <a:endParaRPr lang="en-US" b="0" dirty="0"/>
              </a:p>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i="1" smtClean="0">
                          <a:latin typeface="Cambria Math" panose="02040503050406030204" pitchFamily="18" charset="0"/>
                          <a:ea typeface="Cambria Math" panose="02040503050406030204" pitchFamily="18" charset="0"/>
                        </a:rPr>
                        <m:t>≈3.17</m:t>
                      </m:r>
                      <m:r>
                        <a:rPr lang="en-US" b="0" i="1" smtClean="0">
                          <a:latin typeface="Cambria Math" panose="02040503050406030204" pitchFamily="18" charset="0"/>
                          <a:ea typeface="Cambria Math" panose="02040503050406030204" pitchFamily="18" charset="0"/>
                        </a:rPr>
                        <m:t>2</m:t>
                      </m:r>
                    </m:oMath>
                  </m:oMathPara>
                </a14:m>
                <a:endParaRPr lang="en-US" dirty="0"/>
              </a:p>
            </p:txBody>
          </p:sp>
        </mc:Choice>
        <mc:Fallback>
          <p:sp>
            <p:nvSpPr>
              <p:cNvPr id="12" name="TextBox 11">
                <a:extLst>
                  <a:ext uri="{FF2B5EF4-FFF2-40B4-BE49-F238E27FC236}">
                    <a16:creationId xmlns:a16="http://schemas.microsoft.com/office/drawing/2014/main" id="{BAD96106-428E-392D-5DDA-AB6D8A3463CA}"/>
                  </a:ext>
                </a:extLst>
              </p:cNvPr>
              <p:cNvSpPr txBox="1">
                <a:spLocks noRot="1" noChangeAspect="1" noMove="1" noResize="1" noEditPoints="1" noAdjustHandles="1" noChangeArrowheads="1" noChangeShapeType="1" noTextEdit="1"/>
              </p:cNvSpPr>
              <p:nvPr/>
            </p:nvSpPr>
            <p:spPr>
              <a:xfrm>
                <a:off x="5438288" y="6204031"/>
                <a:ext cx="1443665" cy="553998"/>
              </a:xfrm>
              <a:prstGeom prst="rect">
                <a:avLst/>
              </a:prstGeom>
              <a:blipFill>
                <a:blip r:embed="rId6"/>
                <a:stretch>
                  <a:fillRect l="-3509" r="-3509" b="-22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B8281B2-53B0-6A49-AF74-F0C780DE4DD8}"/>
                  </a:ext>
                </a:extLst>
              </p:cNvPr>
              <p:cNvSpPr txBox="1"/>
              <p:nvPr/>
            </p:nvSpPr>
            <p:spPr>
              <a:xfrm>
                <a:off x="9415077" y="6204031"/>
                <a:ext cx="157190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𝑡𝑜𝑡𝑎𝑙</m:t>
                          </m:r>
                        </m:sub>
                      </m:sSub>
                      <m:r>
                        <a:rPr lang="en-US" b="0" i="1" smtClean="0">
                          <a:latin typeface="Cambria Math" panose="02040503050406030204" pitchFamily="18" charset="0"/>
                        </a:rPr>
                        <m:t>=10000</m:t>
                      </m:r>
                    </m:oMath>
                  </m:oMathPara>
                </a14:m>
                <a:endParaRPr lang="en-US" b="0" dirty="0"/>
              </a:p>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i="1" smtClean="0">
                          <a:latin typeface="Cambria Math" panose="02040503050406030204" pitchFamily="18" charset="0"/>
                          <a:ea typeface="Cambria Math" panose="02040503050406030204" pitchFamily="18" charset="0"/>
                        </a:rPr>
                        <m:t>≈3.14</m:t>
                      </m:r>
                      <m:r>
                        <a:rPr lang="en-US" b="0" i="1" smtClean="0">
                          <a:latin typeface="Cambria Math" panose="02040503050406030204" pitchFamily="18" charset="0"/>
                          <a:ea typeface="Cambria Math" panose="02040503050406030204" pitchFamily="18" charset="0"/>
                        </a:rPr>
                        <m:t>4</m:t>
                      </m:r>
                    </m:oMath>
                  </m:oMathPara>
                </a14:m>
                <a:endParaRPr lang="en-US" dirty="0"/>
              </a:p>
            </p:txBody>
          </p:sp>
        </mc:Choice>
        <mc:Fallback>
          <p:sp>
            <p:nvSpPr>
              <p:cNvPr id="13" name="TextBox 12">
                <a:extLst>
                  <a:ext uri="{FF2B5EF4-FFF2-40B4-BE49-F238E27FC236}">
                    <a16:creationId xmlns:a16="http://schemas.microsoft.com/office/drawing/2014/main" id="{9B8281B2-53B0-6A49-AF74-F0C780DE4DD8}"/>
                  </a:ext>
                </a:extLst>
              </p:cNvPr>
              <p:cNvSpPr txBox="1">
                <a:spLocks noRot="1" noChangeAspect="1" noMove="1" noResize="1" noEditPoints="1" noAdjustHandles="1" noChangeArrowheads="1" noChangeShapeType="1" noTextEdit="1"/>
              </p:cNvSpPr>
              <p:nvPr/>
            </p:nvSpPr>
            <p:spPr>
              <a:xfrm>
                <a:off x="9415077" y="6204031"/>
                <a:ext cx="1571905" cy="553998"/>
              </a:xfrm>
              <a:prstGeom prst="rect">
                <a:avLst/>
              </a:prstGeom>
              <a:blipFill>
                <a:blip r:embed="rId7"/>
                <a:stretch>
                  <a:fillRect l="-3226" r="-3226" b="-22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AEF87C-BE91-15DB-EAFD-30554AD2DC11}"/>
                  </a:ext>
                </a:extLst>
              </p:cNvPr>
              <p:cNvSpPr txBox="1">
                <a:spLocks/>
              </p:cNvSpPr>
              <p:nvPr/>
            </p:nvSpPr>
            <p:spPr>
              <a:xfrm>
                <a:off x="838200" y="1825624"/>
                <a:ext cx="10515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Increasing the number of generated points → increased probability of a better-defined unit circle → increased goodness of prediction for the value of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a:t> when averaged over multiple simulations</a:t>
                </a:r>
              </a:p>
            </p:txBody>
          </p:sp>
        </mc:Choice>
        <mc:Fallback>
          <p:sp>
            <p:nvSpPr>
              <p:cNvPr id="3" name="Content Placeholder 2">
                <a:extLst>
                  <a:ext uri="{FF2B5EF4-FFF2-40B4-BE49-F238E27FC236}">
                    <a16:creationId xmlns:a16="http://schemas.microsoft.com/office/drawing/2014/main" id="{33AEF87C-BE91-15DB-EAFD-30554AD2DC11}"/>
                  </a:ext>
                </a:extLst>
              </p:cNvPr>
              <p:cNvSpPr txBox="1">
                <a:spLocks noRot="1" noChangeAspect="1" noMove="1" noResize="1" noEditPoints="1" noAdjustHandles="1" noChangeArrowheads="1" noChangeShapeType="1" noTextEdit="1"/>
              </p:cNvSpPr>
              <p:nvPr/>
            </p:nvSpPr>
            <p:spPr>
              <a:xfrm>
                <a:off x="838200" y="1825624"/>
                <a:ext cx="10515600" cy="5032375"/>
              </a:xfrm>
              <a:prstGeom prst="rect">
                <a:avLst/>
              </a:prstGeom>
              <a:blipFill>
                <a:blip r:embed="rId8"/>
                <a:stretch>
                  <a:fillRect l="-1086" t="-2015" r="-603"/>
                </a:stretch>
              </a:blipFill>
            </p:spPr>
            <p:txBody>
              <a:bodyPr/>
              <a:lstStyle/>
              <a:p>
                <a:r>
                  <a:rPr lang="en-US">
                    <a:noFill/>
                  </a:rPr>
                  <a:t> </a:t>
                </a:r>
              </a:p>
            </p:txBody>
          </p:sp>
        </mc:Fallback>
      </mc:AlternateContent>
    </p:spTree>
    <p:extLst>
      <p:ext uri="{BB962C8B-B14F-4D97-AF65-F5344CB8AC3E}">
        <p14:creationId xmlns:p14="http://schemas.microsoft.com/office/powerpoint/2010/main" val="1712011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D80F-5F09-9C8D-3B78-EA6333A5437E}"/>
              </a:ext>
            </a:extLst>
          </p:cNvPr>
          <p:cNvSpPr>
            <a:spLocks noGrp="1"/>
          </p:cNvSpPr>
          <p:nvPr>
            <p:ph type="title"/>
          </p:nvPr>
        </p:nvSpPr>
        <p:spPr/>
        <p:txBody>
          <a:bodyPr/>
          <a:lstStyle/>
          <a:p>
            <a:r>
              <a:rPr lang="en-US" dirty="0"/>
              <a:t>Molecular Simulations:</a:t>
            </a:r>
            <a:br>
              <a:rPr lang="en-US" dirty="0"/>
            </a:br>
            <a:r>
              <a:rPr lang="en-US" dirty="0"/>
              <a:t>Applying MC Integration to an Atomic System</a:t>
            </a:r>
          </a:p>
        </p:txBody>
      </p:sp>
      <p:pic>
        <p:nvPicPr>
          <p:cNvPr id="5" name="Content Placeholder 4" descr="A graph of a function&#10;&#10;Description automatically generated">
            <a:extLst>
              <a:ext uri="{FF2B5EF4-FFF2-40B4-BE49-F238E27FC236}">
                <a16:creationId xmlns:a16="http://schemas.microsoft.com/office/drawing/2014/main" id="{45E2D1E3-8146-FC55-1D74-92129492CB67}"/>
              </a:ext>
            </a:extLst>
          </p:cNvPr>
          <p:cNvPicPr>
            <a:picLocks noGrp="1" noChangeAspect="1"/>
          </p:cNvPicPr>
          <p:nvPr>
            <p:ph idx="1"/>
          </p:nvPr>
        </p:nvPicPr>
        <p:blipFill rotWithShape="1">
          <a:blip r:embed="rId2"/>
          <a:srcRect l="2226" r="-1" b="1240"/>
          <a:stretch/>
        </p:blipFill>
        <p:spPr>
          <a:xfrm>
            <a:off x="7462777" y="2010820"/>
            <a:ext cx="4729223" cy="4297383"/>
          </a:xfrm>
        </p:spPr>
      </p:pic>
      <p:sp>
        <p:nvSpPr>
          <p:cNvPr id="6" name="Rectangle 5">
            <a:extLst>
              <a:ext uri="{FF2B5EF4-FFF2-40B4-BE49-F238E27FC236}">
                <a16:creationId xmlns:a16="http://schemas.microsoft.com/office/drawing/2014/main" id="{39868CC3-80E3-5352-59BE-A50F4A70EB7A}"/>
              </a:ext>
            </a:extLst>
          </p:cNvPr>
          <p:cNvSpPr/>
          <p:nvPr/>
        </p:nvSpPr>
        <p:spPr>
          <a:xfrm>
            <a:off x="8137003" y="4884516"/>
            <a:ext cx="3605077" cy="6244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9FF6196D-7564-C2E6-1B7D-C1EBB7FC3F3D}"/>
              </a:ext>
            </a:extLst>
          </p:cNvPr>
          <p:cNvSpPr txBox="1">
            <a:spLocks/>
          </p:cNvSpPr>
          <p:nvPr/>
        </p:nvSpPr>
        <p:spPr>
          <a:xfrm>
            <a:off x="231494" y="2015671"/>
            <a:ext cx="6243049" cy="416129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Consider two atoms far apart at a distance where they do not interact that begin to move closer together</a:t>
            </a:r>
          </a:p>
          <a:p>
            <a:r>
              <a:rPr lang="en-US" sz="2400" dirty="0"/>
              <a:t>Initially, the interatomic potential thermodynamically favors the atoms to move closer together until an equilibrium distance is reached, then at closer distances the interaction becomes energetically unfavorable</a:t>
            </a:r>
          </a:p>
          <a:p>
            <a:r>
              <a:rPr lang="en-US" sz="2400" dirty="0"/>
              <a:t>Now expand this spatial-dependent potential energy to a system of several moles of atoms</a:t>
            </a:r>
          </a:p>
          <a:p>
            <a:pPr lvl="1"/>
            <a:r>
              <a:rPr lang="en-US" sz="2000" dirty="0"/>
              <a:t>Calculating the potential between selected pairs of atoms is feasible but system-wide calculations quickly become arduous</a:t>
            </a:r>
          </a:p>
        </p:txBody>
      </p:sp>
    </p:spTree>
    <p:extLst>
      <p:ext uri="{BB962C8B-B14F-4D97-AF65-F5344CB8AC3E}">
        <p14:creationId xmlns:p14="http://schemas.microsoft.com/office/powerpoint/2010/main" val="254995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D80F-5F09-9C8D-3B78-EA6333A5437E}"/>
              </a:ext>
            </a:extLst>
          </p:cNvPr>
          <p:cNvSpPr>
            <a:spLocks noGrp="1"/>
          </p:cNvSpPr>
          <p:nvPr>
            <p:ph type="title"/>
          </p:nvPr>
        </p:nvSpPr>
        <p:spPr/>
        <p:txBody>
          <a:bodyPr/>
          <a:lstStyle/>
          <a:p>
            <a:r>
              <a:rPr lang="en-US" dirty="0"/>
              <a:t>Molecular Simulations:</a:t>
            </a:r>
            <a:br>
              <a:rPr lang="en-US" dirty="0"/>
            </a:br>
            <a:r>
              <a:rPr lang="en-US" dirty="0"/>
              <a:t>Applying MC Integration to an Atomic System</a:t>
            </a:r>
          </a:p>
        </p:txBody>
      </p:sp>
      <p:sp>
        <p:nvSpPr>
          <p:cNvPr id="6" name="Rectangle 5">
            <a:extLst>
              <a:ext uri="{FF2B5EF4-FFF2-40B4-BE49-F238E27FC236}">
                <a16:creationId xmlns:a16="http://schemas.microsoft.com/office/drawing/2014/main" id="{39868CC3-80E3-5352-59BE-A50F4A70EB7A}"/>
              </a:ext>
            </a:extLst>
          </p:cNvPr>
          <p:cNvSpPr/>
          <p:nvPr/>
        </p:nvSpPr>
        <p:spPr>
          <a:xfrm>
            <a:off x="8137003" y="4884516"/>
            <a:ext cx="3605077" cy="6244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AF3E6E6-3044-1838-E44D-A8CC3A827332}"/>
                  </a:ext>
                </a:extLst>
              </p:cNvPr>
              <p:cNvSpPr>
                <a:spLocks noGrp="1"/>
              </p:cNvSpPr>
              <p:nvPr>
                <p:ph idx="1"/>
              </p:nvPr>
            </p:nvSpPr>
            <p:spPr>
              <a:xfrm>
                <a:off x="838200" y="1825624"/>
                <a:ext cx="10515600" cy="5032375"/>
              </a:xfrm>
            </p:spPr>
            <p:txBody>
              <a:bodyPr>
                <a:normAutofit fontScale="92500"/>
              </a:bodyPr>
              <a:lstStyle/>
              <a:p>
                <a:r>
                  <a:rPr lang="en-US" dirty="0"/>
                  <a:t>Lennard-Jones equation calculates the potential energy, U, between two particles as a function of interparticle distance, 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𝜖</m:t>
                      </m:r>
                      <m:d>
                        <m:dPr>
                          <m:begChr m:val="["/>
                          <m:endChr m:val="]"/>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𝜎</m:t>
                                      </m:r>
                                    </m:num>
                                    <m:den>
                                      <m:r>
                                        <a:rPr lang="en-US" b="0" i="1" smtClean="0">
                                          <a:latin typeface="Cambria Math" panose="02040503050406030204" pitchFamily="18" charset="0"/>
                                          <a:ea typeface="Cambria Math" panose="02040503050406030204" pitchFamily="18" charset="0"/>
                                        </a:rPr>
                                        <m:t>𝑟</m:t>
                                      </m:r>
                                    </m:den>
                                  </m:f>
                                </m:e>
                              </m:d>
                            </m:e>
                            <m:sup>
                              <m:r>
                                <a:rPr lang="en-US" b="0" i="1" smtClean="0">
                                  <a:latin typeface="Cambria Math" panose="02040503050406030204" pitchFamily="18" charset="0"/>
                                  <a:ea typeface="Cambria Math" panose="02040503050406030204" pitchFamily="18" charset="0"/>
                                </a:rPr>
                                <m:t>12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𝜎</m:t>
                                      </m:r>
                                    </m:num>
                                    <m:den>
                                      <m:r>
                                        <a:rPr lang="en-US" b="0" i="1" smtClean="0">
                                          <a:latin typeface="Cambria Math" panose="02040503050406030204" pitchFamily="18" charset="0"/>
                                          <a:ea typeface="Cambria Math" panose="02040503050406030204" pitchFamily="18" charset="0"/>
                                        </a:rPr>
                                        <m:t>𝑟</m:t>
                                      </m:r>
                                    </m:den>
                                  </m:f>
                                </m:e>
                              </m:d>
                            </m:e>
                            <m:sup>
                              <m:r>
                                <a:rPr lang="en-US" b="0" i="1" smtClean="0">
                                  <a:latin typeface="Cambria Math" panose="02040503050406030204" pitchFamily="18" charset="0"/>
                                  <a:ea typeface="Cambria Math" panose="02040503050406030204" pitchFamily="18" charset="0"/>
                                </a:rPr>
                                <m:t>6</m:t>
                              </m:r>
                            </m:sup>
                          </m:sSup>
                        </m:e>
                      </m:d>
                    </m:oMath>
                  </m:oMathPara>
                </a14:m>
                <a:endParaRPr lang="en-US" dirty="0"/>
              </a:p>
              <a:p>
                <a:r>
                  <a:rPr lang="en-US" dirty="0"/>
                  <a:t>The same Monte Carlo method used to estimate pi enables integration of the LJ equation across an entire system of particles in reduced units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𝑁</m:t>
                              </m:r>
                            </m:sup>
                          </m:sSup>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&gt;</m:t>
                              </m:r>
                              <m:r>
                                <a:rPr lang="en-US" b="0" i="1" smtClean="0">
                                  <a:latin typeface="Cambria Math" panose="02040503050406030204" pitchFamily="18" charset="0"/>
                                </a:rPr>
                                <m:t>𝑖</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𝑈</m:t>
                                  </m:r>
                                </m:e>
                                <m:sup>
                                  <m:r>
                                    <a:rPr lang="en-US" b="0" i="1" smtClean="0">
                                      <a:latin typeface="Cambria Math" panose="02040503050406030204" pitchFamily="18" charset="0"/>
                                    </a:rPr>
                                    <m:t>∗</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𝑖𝑗</m:t>
                                  </m:r>
                                </m:sub>
                                <m:sup>
                                  <m:r>
                                    <a:rPr lang="en-US" b="0" i="1" smtClean="0">
                                      <a:latin typeface="Cambria Math" panose="02040503050406030204" pitchFamily="18" charset="0"/>
                                    </a:rPr>
                                    <m:t>∗</m:t>
                                  </m:r>
                                </m:sup>
                              </m:sSubSup>
                              <m:r>
                                <a:rPr lang="en-US" b="0" i="1" smtClean="0">
                                  <a:latin typeface="Cambria Math" panose="02040503050406030204" pitchFamily="18" charset="0"/>
                                </a:rPr>
                                <m:t>)</m:t>
                              </m:r>
                            </m:e>
                          </m:nary>
                        </m:e>
                      </m:nary>
                    </m:oMath>
                  </m:oMathPara>
                </a14:m>
                <a:endParaRPr lang="en-US" dirty="0"/>
              </a:p>
              <a:p>
                <a:pPr marL="0" indent="0">
                  <a:buNone/>
                </a:pPr>
                <a:r>
                  <a:rPr lang="en-US" dirty="0"/>
                  <a:t>	</a:t>
                </a:r>
              </a:p>
              <a:p>
                <a:pPr marL="0" indent="0">
                  <a:buNone/>
                </a:pPr>
                <a:r>
                  <a:rPr lang="en-US" dirty="0"/>
                  <a:t>			where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𝑈</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𝑖𝑗</m:t>
                            </m:r>
                          </m:sub>
                          <m:sup>
                            <m:r>
                              <a:rPr lang="en-US" b="0" i="1" smtClean="0">
                                <a:latin typeface="Cambria Math" panose="02040503050406030204" pitchFamily="18" charset="0"/>
                              </a:rPr>
                              <m:t>∗</m:t>
                            </m:r>
                          </m:sup>
                        </m:sSubSup>
                      </m:e>
                    </m:d>
                    <m:r>
                      <a:rPr lang="en-US" b="0" i="1" smtClean="0">
                        <a:latin typeface="Cambria Math" panose="02040503050406030204" pitchFamily="18" charset="0"/>
                      </a:rPr>
                      <m:t>=4</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𝑖𝑗</m:t>
                                        </m:r>
                                      </m:sub>
                                      <m:sup>
                                        <m:r>
                                          <a:rPr lang="en-US" b="0" i="1" smtClean="0">
                                            <a:latin typeface="Cambria Math" panose="02040503050406030204" pitchFamily="18" charset="0"/>
                                          </a:rPr>
                                          <m:t>∗</m:t>
                                        </m:r>
                                      </m:sup>
                                    </m:sSubSup>
                                  </m:den>
                                </m:f>
                              </m:e>
                            </m:d>
                          </m:e>
                          <m:sup>
                            <m:r>
                              <a:rPr lang="en-US" b="0" i="1" smtClean="0">
                                <a:latin typeface="Cambria Math" panose="02040503050406030204" pitchFamily="18" charset="0"/>
                              </a:rPr>
                              <m:t>12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𝑖𝑗</m:t>
                                        </m:r>
                                      </m:sub>
                                      <m:sup>
                                        <m:r>
                                          <a:rPr lang="en-US" b="0" i="1" smtClean="0">
                                            <a:latin typeface="Cambria Math" panose="02040503050406030204" pitchFamily="18" charset="0"/>
                                          </a:rPr>
                                          <m:t>∗</m:t>
                                        </m:r>
                                      </m:sup>
                                    </m:sSubSup>
                                  </m:den>
                                </m:f>
                              </m:e>
                            </m:d>
                          </m:e>
                          <m:sup>
                            <m:r>
                              <a:rPr lang="en-US" b="0" i="1" smtClean="0">
                                <a:latin typeface="Cambria Math" panose="02040503050406030204" pitchFamily="18" charset="0"/>
                              </a:rPr>
                              <m:t>6</m:t>
                            </m:r>
                          </m:sup>
                        </m:sSup>
                      </m:e>
                    </m:d>
                  </m:oMath>
                </a14:m>
                <a:endParaRPr lang="en-US" dirty="0"/>
              </a:p>
            </p:txBody>
          </p:sp>
        </mc:Choice>
        <mc:Fallback>
          <p:sp>
            <p:nvSpPr>
              <p:cNvPr id="4" name="Content Placeholder 3">
                <a:extLst>
                  <a:ext uri="{FF2B5EF4-FFF2-40B4-BE49-F238E27FC236}">
                    <a16:creationId xmlns:a16="http://schemas.microsoft.com/office/drawing/2014/main" id="{AAF3E6E6-3044-1838-E44D-A8CC3A82733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965" t="-1763" b="-6297"/>
                </a:stretch>
              </a:blipFill>
            </p:spPr>
            <p:txBody>
              <a:bodyPr/>
              <a:lstStyle/>
              <a:p>
                <a:r>
                  <a:rPr lang="en-US">
                    <a:noFill/>
                  </a:rPr>
                  <a:t> </a:t>
                </a:r>
              </a:p>
            </p:txBody>
          </p:sp>
        </mc:Fallback>
      </mc:AlternateContent>
    </p:spTree>
    <p:extLst>
      <p:ext uri="{BB962C8B-B14F-4D97-AF65-F5344CB8AC3E}">
        <p14:creationId xmlns:p14="http://schemas.microsoft.com/office/powerpoint/2010/main" val="216252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D80F-5F09-9C8D-3B78-EA6333A5437E}"/>
              </a:ext>
            </a:extLst>
          </p:cNvPr>
          <p:cNvSpPr>
            <a:spLocks noGrp="1"/>
          </p:cNvSpPr>
          <p:nvPr>
            <p:ph type="title"/>
          </p:nvPr>
        </p:nvSpPr>
        <p:spPr/>
        <p:txBody>
          <a:bodyPr/>
          <a:lstStyle/>
          <a:p>
            <a:r>
              <a:rPr lang="en-US" dirty="0"/>
              <a:t>Molecular Simulations:</a:t>
            </a:r>
            <a:br>
              <a:rPr lang="en-US" dirty="0"/>
            </a:br>
            <a:r>
              <a:rPr lang="en-US" dirty="0"/>
              <a:t>Applying MC Integration to an Atomic System</a:t>
            </a:r>
          </a:p>
        </p:txBody>
      </p:sp>
      <p:sp>
        <p:nvSpPr>
          <p:cNvPr id="6" name="Rectangle 5">
            <a:extLst>
              <a:ext uri="{FF2B5EF4-FFF2-40B4-BE49-F238E27FC236}">
                <a16:creationId xmlns:a16="http://schemas.microsoft.com/office/drawing/2014/main" id="{39868CC3-80E3-5352-59BE-A50F4A70EB7A}"/>
              </a:ext>
            </a:extLst>
          </p:cNvPr>
          <p:cNvSpPr/>
          <p:nvPr/>
        </p:nvSpPr>
        <p:spPr>
          <a:xfrm>
            <a:off x="8137003" y="4884516"/>
            <a:ext cx="3605077" cy="6244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AAF3E6E6-3044-1838-E44D-A8CC3A827332}"/>
              </a:ext>
            </a:extLst>
          </p:cNvPr>
          <p:cNvSpPr>
            <a:spLocks noGrp="1"/>
          </p:cNvSpPr>
          <p:nvPr>
            <p:ph idx="1"/>
          </p:nvPr>
        </p:nvSpPr>
        <p:spPr>
          <a:xfrm>
            <a:off x="838200" y="1825624"/>
            <a:ext cx="10515600" cy="5032375"/>
          </a:xfrm>
        </p:spPr>
        <p:txBody>
          <a:bodyPr>
            <a:normAutofit/>
          </a:bodyPr>
          <a:lstStyle/>
          <a:p>
            <a:r>
              <a:rPr lang="en-US" dirty="0"/>
              <a:t>For the argon system considered, all parameters (T, V, P, n) were held constant while the spatial arrangement was varied</a:t>
            </a:r>
          </a:p>
          <a:p>
            <a:pPr lvl="1"/>
            <a:r>
              <a:rPr lang="en-US" dirty="0"/>
              <a:t>Spatial arrangement can be varied by generating random sets of coordinates for the same number n of particles or reading in different coordinates from a file</a:t>
            </a:r>
          </a:p>
          <a:p>
            <a:r>
              <a:rPr lang="en-US" dirty="0"/>
              <a:t>It is also necessary to define a unit volume within the system that is representative of the entire system’s behavior</a:t>
            </a:r>
          </a:p>
          <a:p>
            <a:pPr lvl="1"/>
            <a:r>
              <a:rPr lang="en-US" dirty="0"/>
              <a:t>Similar to the pi calculation: Quadrant I was taken to be the representative unit cell that, when mirrored across the other three quadrants, accurately depicted the state of each quadrant and, subsequently, the entire circle</a:t>
            </a:r>
          </a:p>
        </p:txBody>
      </p:sp>
    </p:spTree>
    <p:extLst>
      <p:ext uri="{BB962C8B-B14F-4D97-AF65-F5344CB8AC3E}">
        <p14:creationId xmlns:p14="http://schemas.microsoft.com/office/powerpoint/2010/main" val="3190051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1282</TotalTime>
  <Words>1753</Words>
  <Application>Microsoft Macintosh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CHEM 280: Final Presentation</vt:lpstr>
      <vt:lpstr>Molecular Simulations: Introducing the Monte Carlo Methods </vt:lpstr>
      <vt:lpstr>Molecular Simulations: Introducing the Monte Carlo Method </vt:lpstr>
      <vt:lpstr>Molecular Simulations: Introducing the Monte Carlo Methods </vt:lpstr>
      <vt:lpstr>Molecular Simulations: Applying MC Integration to Estimate Pi</vt:lpstr>
      <vt:lpstr>Molecular Simulations: Applying MC Integration to Estimate Pi</vt:lpstr>
      <vt:lpstr>Molecular Simulations: Applying MC Integration to an Atomic System</vt:lpstr>
      <vt:lpstr>Molecular Simulations: Applying MC Integration to an Atomic System</vt:lpstr>
      <vt:lpstr>Molecular Simulations: Applying MC Integration to an Atomic System</vt:lpstr>
      <vt:lpstr>Programming: Comparing Python and C++ Languages </vt:lpstr>
      <vt:lpstr>Programming: Comparing Python and C++ Languages </vt:lpstr>
      <vt:lpstr>Programming: Comparing Python and C++ Languages </vt:lpstr>
      <vt:lpstr>Programming: Assessing Code Performance</vt:lpstr>
      <vt:lpstr>Programming: Assessing Code Performance</vt:lpstr>
      <vt:lpstr>Programming: Assessing Code Performance</vt:lpstr>
      <vt:lpstr>PowerPoint Presentation</vt:lpstr>
      <vt:lpstr>Software Engineering: Integrating a Workflow to Projects</vt:lpstr>
      <vt:lpstr>Software Engineering: Integrating a Workflow to Projects</vt:lpstr>
      <vt:lpstr>Software Engineering: Process Flow Considerations for Code Efficiency</vt:lpstr>
      <vt:lpstr>Software Engineering: Assessment Commands as Sanity Checks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 280: Final Presentation</dc:title>
  <dc:creator>Spencer Schmidt</dc:creator>
  <cp:lastModifiedBy>Spencer Schmidt</cp:lastModifiedBy>
  <cp:revision>179</cp:revision>
  <dcterms:created xsi:type="dcterms:W3CDTF">2023-08-19T06:10:08Z</dcterms:created>
  <dcterms:modified xsi:type="dcterms:W3CDTF">2023-08-22T08:04:55Z</dcterms:modified>
</cp:coreProperties>
</file>