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0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A72B-F688-4CAE-AE83-0EC9EDEAEAA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8005-315D-4448-BA56-D64A6CF10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88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A72B-F688-4CAE-AE83-0EC9EDEAEAA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8005-315D-4448-BA56-D64A6CF10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58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A72B-F688-4CAE-AE83-0EC9EDEAEAA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8005-315D-4448-BA56-D64A6CF10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0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A72B-F688-4CAE-AE83-0EC9EDEAEAA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8005-315D-4448-BA56-D64A6CF10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65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A72B-F688-4CAE-AE83-0EC9EDEAEAA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8005-315D-4448-BA56-D64A6CF10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23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A72B-F688-4CAE-AE83-0EC9EDEAEAA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8005-315D-4448-BA56-D64A6CF10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28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A72B-F688-4CAE-AE83-0EC9EDEAEAA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8005-315D-4448-BA56-D64A6CF10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A72B-F688-4CAE-AE83-0EC9EDEAEAA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8005-315D-4448-BA56-D64A6CF10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34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A72B-F688-4CAE-AE83-0EC9EDEAEAA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8005-315D-4448-BA56-D64A6CF10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22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A72B-F688-4CAE-AE83-0EC9EDEAEAA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8005-315D-4448-BA56-D64A6CF10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35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A72B-F688-4CAE-AE83-0EC9EDEAEAA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8005-315D-4448-BA56-D64A6CF10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59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A72B-F688-4CAE-AE83-0EC9EDEAEAA0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8005-315D-4448-BA56-D64A6CF10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86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3111" y="414362"/>
            <a:ext cx="102841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What we have done: </a:t>
            </a:r>
          </a:p>
          <a:p>
            <a:endParaRPr lang="en-GB" sz="2400" dirty="0"/>
          </a:p>
          <a:p>
            <a:endParaRPr lang="en-GB" sz="2400" dirty="0" smtClean="0"/>
          </a:p>
          <a:p>
            <a:pPr marL="342900" indent="-342900">
              <a:buAutoNum type="arabicPeriod"/>
            </a:pPr>
            <a:r>
              <a:rPr lang="en-GB" sz="2400" dirty="0" smtClean="0"/>
              <a:t>Coupled </a:t>
            </a:r>
            <a:r>
              <a:rPr lang="en-GB" sz="2400" dirty="0" err="1" smtClean="0"/>
              <a:t>Tilio's</a:t>
            </a:r>
            <a:r>
              <a:rPr lang="en-GB" sz="2400" dirty="0" smtClean="0"/>
              <a:t> thermodynamic model to the core evolution code. </a:t>
            </a:r>
          </a:p>
          <a:p>
            <a:pPr marL="342900" indent="-342900">
              <a:buAutoNum type="arabicPeriod"/>
            </a:pPr>
            <a:endParaRPr lang="en-GB" sz="2400" dirty="0" smtClean="0"/>
          </a:p>
          <a:p>
            <a:pPr marL="742950" lvl="1" indent="-285750">
              <a:buFontTx/>
              <a:buChar char="-"/>
            </a:pPr>
            <a:r>
              <a:rPr lang="en-GB" sz="2400" dirty="0" smtClean="0"/>
              <a:t>For given P and composition, self-consistent calculation of latent heat, </a:t>
            </a:r>
            <a:r>
              <a:rPr lang="en-GB" sz="2400" dirty="0" err="1" smtClean="0"/>
              <a:t>Cp</a:t>
            </a:r>
            <a:r>
              <a:rPr lang="en-GB" sz="2400" dirty="0" smtClean="0"/>
              <a:t>, </a:t>
            </a:r>
            <a:r>
              <a:rPr lang="en-GB" sz="2400" dirty="0" err="1" smtClean="0"/>
              <a:t>expansivities</a:t>
            </a:r>
            <a:r>
              <a:rPr lang="en-GB" sz="2400" dirty="0" smtClean="0"/>
              <a:t>, density</a:t>
            </a:r>
          </a:p>
          <a:p>
            <a:pPr marL="742950" lvl="1" indent="-285750">
              <a:buFontTx/>
              <a:buChar char="-"/>
            </a:pPr>
            <a:endParaRPr lang="en-GB" sz="2400" dirty="0" smtClean="0"/>
          </a:p>
          <a:p>
            <a:pPr marL="742950" lvl="1" indent="-285750">
              <a:buFontTx/>
              <a:buChar char="-"/>
            </a:pPr>
            <a:r>
              <a:rPr lang="en-GB" sz="2400" dirty="0" smtClean="0"/>
              <a:t>Empirical relation between electrical resistivity and S concentration. </a:t>
            </a:r>
          </a:p>
          <a:p>
            <a:pPr marL="742950" lvl="1" indent="-285750">
              <a:buFontTx/>
              <a:buChar char="-"/>
            </a:pPr>
            <a:endParaRPr lang="en-GB" sz="2400" dirty="0" smtClean="0"/>
          </a:p>
          <a:p>
            <a:pPr marL="742950" lvl="1" indent="-285750">
              <a:buFontTx/>
              <a:buChar char="-"/>
            </a:pPr>
            <a:r>
              <a:rPr lang="en-GB" sz="2400" dirty="0" smtClean="0"/>
              <a:t>Scaling relations to estimate internal magnetic field strength, magnetic Reynolds number, </a:t>
            </a:r>
            <a:r>
              <a:rPr lang="en-GB" sz="2400" dirty="0" err="1" smtClean="0"/>
              <a:t>Rossby</a:t>
            </a:r>
            <a:r>
              <a:rPr lang="en-GB" sz="2400" dirty="0" smtClean="0"/>
              <a:t> number and convective </a:t>
            </a:r>
            <a:r>
              <a:rPr lang="en-GB" sz="2400" dirty="0" err="1" smtClean="0"/>
              <a:t>lengthscale</a:t>
            </a:r>
            <a:endParaRPr lang="en-GB" sz="2400" dirty="0" smtClean="0"/>
          </a:p>
          <a:p>
            <a:pPr marL="285750" indent="-285750">
              <a:buFontTx/>
              <a:buChar char="-"/>
            </a:pPr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71026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5" y="1286933"/>
            <a:ext cx="10939982" cy="49868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01018" y="388245"/>
            <a:ext cx="2108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u="sng" dirty="0" smtClean="0"/>
              <a:t>300 km body</a:t>
            </a:r>
            <a:endParaRPr lang="en-GB" sz="28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80753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11" y="3680178"/>
            <a:ext cx="7845050" cy="30875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885" y="334715"/>
            <a:ext cx="7927576" cy="30942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069689" y="1196622"/>
                <a:ext cx="20094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300 km body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5 </a:t>
                </a:r>
                <a:r>
                  <a:rPr lang="en-GB" dirty="0" err="1" smtClean="0"/>
                  <a:t>wt</a:t>
                </a:r>
                <a:r>
                  <a:rPr lang="en-GB" dirty="0" smtClean="0"/>
                  <a:t>% S, </a:t>
                </a: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𝑐𝑚𝑏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err="1" smtClean="0"/>
                  <a:t>mW</a:t>
                </a:r>
                <a:r>
                  <a:rPr lang="en-GB" dirty="0" smtClean="0"/>
                  <a:t> m</a:t>
                </a:r>
                <a:r>
                  <a:rPr lang="en-GB" baseline="30000" dirty="0" smtClean="0"/>
                  <a:t>-2</a:t>
                </a:r>
                <a:endParaRPr lang="en-GB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689" y="1196622"/>
                <a:ext cx="2009422" cy="1200329"/>
              </a:xfrm>
              <a:prstGeom prst="rect">
                <a:avLst/>
              </a:prstGeom>
              <a:blipFill>
                <a:blip r:embed="rId4"/>
                <a:stretch>
                  <a:fillRect l="-2736" t="-2538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89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4" y="903111"/>
            <a:ext cx="11138376" cy="54904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744178" y="316089"/>
                <a:ext cx="4447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5 </a:t>
                </a:r>
                <a:r>
                  <a:rPr lang="en-GB" dirty="0" err="1" smtClean="0"/>
                  <a:t>wt</a:t>
                </a:r>
                <a:r>
                  <a:rPr lang="en-GB" dirty="0" smtClean="0"/>
                  <a:t>% 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𝑐𝑚𝑏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err="1" smtClean="0"/>
                  <a:t>mW</a:t>
                </a:r>
                <a:r>
                  <a:rPr lang="en-GB" dirty="0" smtClean="0"/>
                  <a:t> m</a:t>
                </a:r>
                <a:r>
                  <a:rPr lang="en-GB" baseline="30000" dirty="0" smtClean="0"/>
                  <a:t>-2</a:t>
                </a:r>
                <a:endParaRPr lang="en-GB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178" y="316089"/>
                <a:ext cx="4447822" cy="369332"/>
              </a:xfrm>
              <a:prstGeom prst="rect">
                <a:avLst/>
              </a:prstGeom>
              <a:blipFill>
                <a:blip r:embed="rId3"/>
                <a:stretch>
                  <a:fillRect l="-1096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42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11"/>
          <a:stretch/>
        </p:blipFill>
        <p:spPr>
          <a:xfrm>
            <a:off x="0" y="186961"/>
            <a:ext cx="8730864" cy="216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9423397" y="751681"/>
                <a:ext cx="230293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smtClean="0"/>
                  <a:t>15 </a:t>
                </a:r>
                <a:r>
                  <a:rPr lang="en-GB" dirty="0" err="1" smtClean="0"/>
                  <a:t>wt</a:t>
                </a:r>
                <a:r>
                  <a:rPr lang="en-GB" dirty="0" smtClean="0"/>
                  <a:t>% S, </a:t>
                </a: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𝑐𝑚𝑏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err="1" smtClean="0"/>
                  <a:t>mW</a:t>
                </a:r>
                <a:r>
                  <a:rPr lang="en-GB" dirty="0" smtClean="0"/>
                  <a:t> m</a:t>
                </a:r>
                <a:r>
                  <a:rPr lang="en-GB" baseline="30000" dirty="0" smtClean="0"/>
                  <a:t>-2</a:t>
                </a:r>
                <a:endParaRPr lang="en-GB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397" y="751681"/>
                <a:ext cx="2302933" cy="646331"/>
              </a:xfrm>
              <a:prstGeom prst="rect">
                <a:avLst/>
              </a:prstGeom>
              <a:blipFill>
                <a:blip r:embed="rId3"/>
                <a:stretch>
                  <a:fillRect l="-2381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66"/>
          <a:stretch/>
        </p:blipFill>
        <p:spPr>
          <a:xfrm>
            <a:off x="-40150" y="2474909"/>
            <a:ext cx="8810803" cy="216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9499598" y="3093244"/>
                <a:ext cx="215053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smtClean="0"/>
                  <a:t>15 </a:t>
                </a:r>
                <a:r>
                  <a:rPr lang="en-GB" dirty="0" err="1" smtClean="0"/>
                  <a:t>wt</a:t>
                </a:r>
                <a:r>
                  <a:rPr lang="en-GB" dirty="0" smtClean="0"/>
                  <a:t>% S, </a:t>
                </a: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𝑐𝑚𝑏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err="1" smtClean="0"/>
                  <a:t>mW</a:t>
                </a:r>
                <a:r>
                  <a:rPr lang="en-GB" dirty="0" smtClean="0"/>
                  <a:t> m</a:t>
                </a:r>
                <a:r>
                  <a:rPr lang="en-GB" baseline="30000" dirty="0" smtClean="0"/>
                  <a:t>-2</a:t>
                </a:r>
                <a:endParaRPr lang="en-GB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598" y="3093244"/>
                <a:ext cx="2150533" cy="646331"/>
              </a:xfrm>
              <a:prstGeom prst="rect">
                <a:avLst/>
              </a:prstGeom>
              <a:blipFill>
                <a:blip r:embed="rId5"/>
                <a:stretch>
                  <a:fillRect l="-2266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38"/>
          <a:stretch/>
        </p:blipFill>
        <p:spPr>
          <a:xfrm>
            <a:off x="0" y="4698000"/>
            <a:ext cx="8770654" cy="216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9499599" y="5316335"/>
                <a:ext cx="215053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smtClean="0"/>
                  <a:t>5 </a:t>
                </a:r>
                <a:r>
                  <a:rPr lang="en-GB" dirty="0" err="1" smtClean="0"/>
                  <a:t>wt</a:t>
                </a:r>
                <a:r>
                  <a:rPr lang="en-GB" dirty="0" smtClean="0"/>
                  <a:t>% S, </a:t>
                </a: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𝑐𝑚𝑏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err="1" smtClean="0"/>
                  <a:t>mW</a:t>
                </a:r>
                <a:r>
                  <a:rPr lang="en-GB" dirty="0" smtClean="0"/>
                  <a:t> m</a:t>
                </a:r>
                <a:r>
                  <a:rPr lang="en-GB" baseline="30000" dirty="0" smtClean="0"/>
                  <a:t>-2</a:t>
                </a:r>
                <a:endParaRPr lang="en-GB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599" y="5316335"/>
                <a:ext cx="2150533" cy="646331"/>
              </a:xfrm>
              <a:prstGeom prst="rect">
                <a:avLst/>
              </a:prstGeom>
              <a:blipFill>
                <a:blip r:embed="rId7"/>
                <a:stretch>
                  <a:fillRect l="-2266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68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861636" cy="306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87" y="0"/>
            <a:ext cx="5795813" cy="306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87" y="3839185"/>
            <a:ext cx="5787048" cy="30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" y="3798000"/>
            <a:ext cx="5823870" cy="306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8662" y="218912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300 km body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246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"/>
            <a:ext cx="5788972" cy="306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87" y="1362"/>
            <a:ext cx="5795813" cy="306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53" y="3989929"/>
            <a:ext cx="5787047" cy="30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4404"/>
            <a:ext cx="5489777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7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02005" cy="306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606" y="0"/>
            <a:ext cx="5795813" cy="306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606" y="3877555"/>
            <a:ext cx="5858394" cy="30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8000"/>
            <a:ext cx="5489777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9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3111" y="414362"/>
            <a:ext cx="102841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What we have done: </a:t>
            </a:r>
          </a:p>
          <a:p>
            <a:endParaRPr lang="en-GB" dirty="0"/>
          </a:p>
          <a:p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Coupled </a:t>
            </a:r>
            <a:r>
              <a:rPr lang="en-GB" dirty="0" err="1" smtClean="0"/>
              <a:t>Tilio's</a:t>
            </a:r>
            <a:r>
              <a:rPr lang="en-GB" dirty="0" smtClean="0"/>
              <a:t> thermodynamic model to the core evolution code. 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For give P and composition, self-consistent calculation of latent heat, </a:t>
            </a:r>
            <a:r>
              <a:rPr lang="en-GB" dirty="0" err="1" smtClean="0"/>
              <a:t>Cp</a:t>
            </a:r>
            <a:r>
              <a:rPr lang="en-GB" dirty="0" smtClean="0"/>
              <a:t>, </a:t>
            </a:r>
            <a:r>
              <a:rPr lang="en-GB" dirty="0" err="1" smtClean="0"/>
              <a:t>expansivities</a:t>
            </a:r>
            <a:r>
              <a:rPr lang="en-GB" dirty="0" smtClean="0"/>
              <a:t>, density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Empirical relation between electrical resistivity and S concentration. 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Scaling relations to estimate internal magnetic field strength, magnetic Reynolds number, </a:t>
            </a:r>
            <a:r>
              <a:rPr lang="en-GB" dirty="0" err="1" smtClean="0"/>
              <a:t>Rossby</a:t>
            </a:r>
            <a:r>
              <a:rPr lang="en-GB" dirty="0" smtClean="0"/>
              <a:t> number and convective </a:t>
            </a:r>
            <a:r>
              <a:rPr lang="en-GB" dirty="0" err="1" smtClean="0"/>
              <a:t>lengthscale</a:t>
            </a: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Future models? </a:t>
            </a:r>
          </a:p>
          <a:p>
            <a:endParaRPr lang="en-GB" dirty="0" smtClean="0"/>
          </a:p>
          <a:p>
            <a:r>
              <a:rPr lang="en-GB" dirty="0" smtClean="0"/>
              <a:t>1. Thermal </a:t>
            </a:r>
            <a:r>
              <a:rPr lang="en-GB" dirty="0" err="1" smtClean="0"/>
              <a:t>strat</a:t>
            </a:r>
            <a:r>
              <a:rPr lang="en-GB" dirty="0" smtClean="0"/>
              <a:t> models? Let core become completely stratified and see if we still get snow </a:t>
            </a:r>
          </a:p>
          <a:p>
            <a:r>
              <a:rPr lang="en-GB" dirty="0" smtClean="0"/>
              <a:t>2. Different CMB pressures? Does this open up a wider range of core chemistry's that allow snow?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98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Davies</dc:creator>
  <cp:lastModifiedBy>Christopher Davies</cp:lastModifiedBy>
  <cp:revision>8</cp:revision>
  <dcterms:created xsi:type="dcterms:W3CDTF">2022-04-14T11:06:08Z</dcterms:created>
  <dcterms:modified xsi:type="dcterms:W3CDTF">2022-04-14T11:52:39Z</dcterms:modified>
</cp:coreProperties>
</file>