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avi" ContentType="video/x-msvide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93" r:id="rId4"/>
    <p:sldId id="279" r:id="rId5"/>
    <p:sldId id="260" r:id="rId6"/>
    <p:sldId id="282" r:id="rId7"/>
    <p:sldId id="283" r:id="rId8"/>
    <p:sldId id="292" r:id="rId9"/>
    <p:sldId id="285" r:id="rId10"/>
    <p:sldId id="280" r:id="rId11"/>
    <p:sldId id="294" r:id="rId12"/>
    <p:sldId id="274" r:id="rId13"/>
    <p:sldId id="275" r:id="rId14"/>
    <p:sldId id="276" r:id="rId15"/>
    <p:sldId id="288" r:id="rId16"/>
    <p:sldId id="295" r:id="rId17"/>
    <p:sldId id="291" r:id="rId18"/>
    <p:sldId id="266" r:id="rId19"/>
    <p:sldId id="290" r:id="rId20"/>
    <p:sldId id="281" r:id="rId21"/>
    <p:sldId id="267" r:id="rId22"/>
    <p:sldId id="284" r:id="rId23"/>
    <p:sldId id="286" r:id="rId24"/>
    <p:sldId id="265" r:id="rId25"/>
    <p:sldId id="268" r:id="rId26"/>
    <p:sldId id="289" r:id="rId27"/>
    <p:sldId id="264" r:id="rId28"/>
    <p:sldId id="271" r:id="rId29"/>
    <p:sldId id="272" r:id="rId30"/>
    <p:sldId id="273" r:id="rId3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7" autoAdjust="0"/>
    <p:restoredTop sz="82737" autoAdjust="0"/>
  </p:normalViewPr>
  <p:slideViewPr>
    <p:cSldViewPr>
      <p:cViewPr varScale="1">
        <p:scale>
          <a:sx n="58" d="100"/>
          <a:sy n="58" d="100"/>
        </p:scale>
        <p:origin x="172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62E624-E393-4A6C-B568-205F478339AA}" type="datetimeFigureOut">
              <a:rPr lang="de-DE" smtClean="0"/>
              <a:t>11.04.2018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C537AD-74C2-4B33-B055-151E6C090046}" type="slidenum">
              <a:rPr lang="de-DE" smtClean="0"/>
              <a:t>‹#›</a:t>
            </a:fld>
            <a:endParaRPr lang="de-DE"/>
          </a:p>
        </p:txBody>
      </p:sp>
    </p:spTree>
    <p:extLst>
      <p:ext uri="{BB962C8B-B14F-4D97-AF65-F5344CB8AC3E}">
        <p14:creationId xmlns:p14="http://schemas.microsoft.com/office/powerpoint/2010/main" val="218049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5</a:t>
            </a:fld>
            <a:endParaRPr lang="de-DE"/>
          </a:p>
        </p:txBody>
      </p:sp>
    </p:spTree>
    <p:extLst>
      <p:ext uri="{BB962C8B-B14F-4D97-AF65-F5344CB8AC3E}">
        <p14:creationId xmlns:p14="http://schemas.microsoft.com/office/powerpoint/2010/main" val="271459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1C537AD-74C2-4B33-B055-151E6C090046}" type="slidenum">
              <a:rPr lang="de-DE" smtClean="0"/>
              <a:t>23</a:t>
            </a:fld>
            <a:endParaRPr lang="de-DE"/>
          </a:p>
        </p:txBody>
      </p:sp>
    </p:spTree>
    <p:extLst>
      <p:ext uri="{BB962C8B-B14F-4D97-AF65-F5344CB8AC3E}">
        <p14:creationId xmlns:p14="http://schemas.microsoft.com/office/powerpoint/2010/main" val="3531119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look first at the evolution of the ice hydrometeor</a:t>
            </a:r>
            <a:r>
              <a:rPr lang="en-US" baseline="0" dirty="0" smtClean="0"/>
              <a:t> number in the adiabatically rising parcel.</a:t>
            </a:r>
            <a:endParaRPr lang="en-US" dirty="0" smtClean="0"/>
          </a:p>
          <a:p>
            <a:endParaRPr lang="en-US" dirty="0" smtClean="0"/>
          </a:p>
          <a:p>
            <a:r>
              <a:rPr lang="en-US" dirty="0" smtClean="0"/>
              <a:t>We run ten</a:t>
            </a:r>
            <a:r>
              <a:rPr lang="en-US" baseline="0" dirty="0" smtClean="0"/>
              <a:t> simulations for each process with varying INP number concentrations from 0.001 L-1 up to 100 L-1. These variations make a large impact on both the magnitude and timing of the breakup tendency. They have an impact on the timing of the rime splintering one. And do not make much difference to the droplet shattering ones.</a:t>
            </a:r>
          </a:p>
          <a:p>
            <a:endParaRPr lang="en-US" baseline="0" dirty="0" smtClean="0"/>
          </a:p>
          <a:p>
            <a:r>
              <a:rPr lang="en-US" baseline="0" dirty="0" smtClean="0"/>
              <a:t>Droplet shattering simulations must be run from warmer initial temperatures to allow the formation of sufficiently large droplets by coalescence. Condensational growth is insufficient.</a:t>
            </a:r>
          </a:p>
          <a:p>
            <a:endParaRPr lang="en-US" baseline="0" dirty="0" smtClean="0"/>
          </a:p>
          <a:p>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26</a:t>
            </a:fld>
            <a:endParaRPr lang="de-DE"/>
          </a:p>
        </p:txBody>
      </p:sp>
    </p:spTree>
    <p:extLst>
      <p:ext uri="{BB962C8B-B14F-4D97-AF65-F5344CB8AC3E}">
        <p14:creationId xmlns:p14="http://schemas.microsoft.com/office/powerpoint/2010/main" val="254885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a:t>
            </a:r>
            <a:r>
              <a:rPr lang="en-US" baseline="0" dirty="0" smtClean="0"/>
              <a:t> to note that now the ice generation rate is proportional to the number of ice crystals. If the fragment number is only 2, there is no net gain; for every collision, one crystal is generated and one is consumed. But in the case the dependence on the number of nucleating aerosol is much higher.</a:t>
            </a:r>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27</a:t>
            </a:fld>
            <a:endParaRPr lang="de-DE"/>
          </a:p>
        </p:txBody>
      </p:sp>
    </p:spTree>
    <p:extLst>
      <p:ext uri="{BB962C8B-B14F-4D97-AF65-F5344CB8AC3E}">
        <p14:creationId xmlns:p14="http://schemas.microsoft.com/office/powerpoint/2010/main" val="11694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When the dots are black, no enhancement in ice crystal number concentration from secondary production occurs. When</a:t>
            </a:r>
            <a:r>
              <a:rPr lang="en-US" baseline="0" dirty="0" smtClean="0"/>
              <a:t> there is no nucleation rate reduction, 8% of the parameter space has no enhancement; when it is reduced 10-fold, 32% of the space; and when it is reduce 100-fold, 84% of the space. </a:t>
            </a:r>
          </a:p>
          <a:p>
            <a:endParaRPr lang="en-US" baseline="0" dirty="0" smtClean="0"/>
          </a:p>
          <a:p>
            <a:r>
              <a:rPr lang="en-US" dirty="0" smtClean="0"/>
              <a:t>(2) </a:t>
            </a:r>
            <a:r>
              <a:rPr lang="en-US" dirty="0" err="1" smtClean="0"/>
              <a:t>F_br</a:t>
            </a:r>
            <a:r>
              <a:rPr lang="en-US" dirty="0" smtClean="0"/>
              <a:t> is the</a:t>
            </a:r>
            <a:r>
              <a:rPr lang="en-US" baseline="0" dirty="0" smtClean="0"/>
              <a:t> leading coefficient of the fragment generation function from breakup. As it gets higher, fewer INP are needed to generate an enhancement from secondary production.</a:t>
            </a:r>
          </a:p>
          <a:p>
            <a:endParaRPr lang="en-US" baseline="0" dirty="0" smtClean="0"/>
          </a:p>
          <a:p>
            <a:r>
              <a:rPr lang="en-US" baseline="0" dirty="0" smtClean="0"/>
              <a:t>(3) </a:t>
            </a:r>
            <a:r>
              <a:rPr lang="en-US" baseline="0" dirty="0" err="1" smtClean="0"/>
              <a:t>T_min</a:t>
            </a:r>
            <a:r>
              <a:rPr lang="en-US" baseline="0" dirty="0" smtClean="0"/>
              <a:t> is the lower bound, the temperature below which no collisional breakup occurs. As it gets higher, more INP are needed to generate an enhancement from secondary production.</a:t>
            </a:r>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28</a:t>
            </a:fld>
            <a:endParaRPr lang="de-DE"/>
          </a:p>
        </p:txBody>
      </p:sp>
    </p:spTree>
    <p:extLst>
      <p:ext uri="{BB962C8B-B14F-4D97-AF65-F5344CB8AC3E}">
        <p14:creationId xmlns:p14="http://schemas.microsoft.com/office/powerpoint/2010/main" val="3221306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smtClean="0"/>
              <a:t>DSpp</a:t>
            </a:r>
            <a:r>
              <a:rPr lang="en-US" sz="1200" dirty="0" smtClean="0"/>
              <a:t>: On the</a:t>
            </a:r>
            <a:r>
              <a:rPr lang="en-US" sz="1200" baseline="0" dirty="0" smtClean="0"/>
              <a:t> y-axis</a:t>
            </a:r>
            <a:r>
              <a:rPr lang="en-US" sz="1200" dirty="0" smtClean="0"/>
              <a:t>, are different fragment generation functions,</a:t>
            </a:r>
            <a:r>
              <a:rPr lang="en-US" sz="1200" baseline="0" dirty="0" smtClean="0"/>
              <a:t> e.g. (7.5, D^4) is a fourth-order polynomial with 7.5 leading coefficient and (-0.016, 500) are two parameters within a sigmoid. These functions are also shown in supplementary slides. On the x-axis are different maximum probability of shatter.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sz="1200" dirty="0" smtClean="0"/>
              <a:t>The largest enhancements come from a sigmoidal fragment generation function because this calculates more fragments from small droplets (D ~ 100 um) and less for very large ones (D ~ 1 mm) than the polynomial fragment generation function.</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sz="1200" dirty="0" smtClean="0"/>
              <a:t>There</a:t>
            </a:r>
            <a:r>
              <a:rPr lang="en-US" sz="1200" baseline="0" dirty="0" smtClean="0"/>
              <a:t> are monotonic, linear increases in the enhancement magnitude with </a:t>
            </a:r>
            <a:r>
              <a:rPr lang="en-US" sz="1200" baseline="0" dirty="0" err="1" smtClean="0"/>
              <a:t>p_sh^max</a:t>
            </a:r>
            <a:r>
              <a:rPr lang="en-US" sz="1200" baseline="0" dirty="0" smtClean="0"/>
              <a:t>.</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endParaRPr lang="en-US"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RSpp</a:t>
            </a:r>
            <a:r>
              <a:rPr lang="en-US" sz="1200" baseline="0" dirty="0" smtClean="0"/>
              <a:t>: </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29</a:t>
            </a:fld>
            <a:endParaRPr lang="de-DE"/>
          </a:p>
        </p:txBody>
      </p:sp>
    </p:spTree>
    <p:extLst>
      <p:ext uri="{BB962C8B-B14F-4D97-AF65-F5344CB8AC3E}">
        <p14:creationId xmlns:p14="http://schemas.microsoft.com/office/powerpoint/2010/main" val="3914579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smtClean="0"/>
              <a:t>RSpp</a:t>
            </a:r>
            <a:r>
              <a:rPr lang="en-US" sz="1200" dirty="0" smtClean="0"/>
              <a:t>: On the</a:t>
            </a:r>
            <a:r>
              <a:rPr lang="en-US" sz="1200" baseline="0" dirty="0" smtClean="0"/>
              <a:t> y-axis</a:t>
            </a:r>
            <a:r>
              <a:rPr lang="en-US" sz="1200" dirty="0" smtClean="0"/>
              <a:t>, are different </a:t>
            </a:r>
            <a:r>
              <a:rPr lang="en-US" sz="1200" dirty="0" err="1" smtClean="0"/>
              <a:t>different</a:t>
            </a:r>
            <a:r>
              <a:rPr lang="en-US" sz="1200" dirty="0" smtClean="0"/>
              <a:t> nucleation rates; </a:t>
            </a:r>
            <a:r>
              <a:rPr lang="en-US" sz="1200" dirty="0" err="1" smtClean="0"/>
              <a:t>f_red</a:t>
            </a:r>
            <a:r>
              <a:rPr lang="en-US" sz="1200" dirty="0" smtClean="0"/>
              <a:t> represents a nucleation reduction factor</a:t>
            </a:r>
            <a:r>
              <a:rPr lang="en-US" sz="1200" baseline="0" dirty="0" smtClean="0"/>
              <a:t>. On the x-axis is the leading coefficient of the fragment generation function (i.e. fragments generated per kg of rime). ** Now we are looking at the timing of enhancement, not its magnitude.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sz="1200" baseline="0" dirty="0" smtClean="0"/>
              <a:t>Reducing the nucleation rate slows the enhancement timing, although it has no meaningful impact on </a:t>
            </a:r>
            <a:r>
              <a:rPr lang="en-US" sz="1200" baseline="0" dirty="0" err="1" smtClean="0"/>
              <a:t>N_ice^max</a:t>
            </a:r>
            <a:r>
              <a:rPr lang="en-US" sz="1200" baseline="0" dirty="0" smtClean="0"/>
              <a:t> as seen in the default sims. Reducing the fragments generated per kg rime also slows enhancement 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sz="1200" baseline="0" dirty="0" smtClean="0"/>
              <a:t>The “liquid phase change”, i.e. that to F_RS, has a bigger impact than the “ice phase change”, i.e. that to </a:t>
            </a:r>
            <a:r>
              <a:rPr lang="en-US" sz="1200" baseline="0" dirty="0" err="1" smtClean="0"/>
              <a:t>f_red</a:t>
            </a:r>
            <a:r>
              <a:rPr lang="en-US" sz="1200" baseline="0" dirty="0" smtClean="0"/>
              <a:t>.</a:t>
            </a:r>
          </a:p>
          <a:p>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30</a:t>
            </a:fld>
            <a:endParaRPr lang="de-DE"/>
          </a:p>
        </p:txBody>
      </p:sp>
    </p:spTree>
    <p:extLst>
      <p:ext uri="{BB962C8B-B14F-4D97-AF65-F5344CB8AC3E}">
        <p14:creationId xmlns:p14="http://schemas.microsoft.com/office/powerpoint/2010/main" val="391473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Cyan </a:t>
            </a:r>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7</a:t>
            </a:fld>
            <a:endParaRPr lang="de-DE"/>
          </a:p>
        </p:txBody>
      </p:sp>
    </p:spTree>
    <p:extLst>
      <p:ext uri="{BB962C8B-B14F-4D97-AF65-F5344CB8AC3E}">
        <p14:creationId xmlns:p14="http://schemas.microsoft.com/office/powerpoint/2010/main" val="2297580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agreement with observations</a:t>
            </a:r>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9</a:t>
            </a:fld>
            <a:endParaRPr lang="de-DE"/>
          </a:p>
        </p:txBody>
      </p:sp>
    </p:spTree>
    <p:extLst>
      <p:ext uri="{BB962C8B-B14F-4D97-AF65-F5344CB8AC3E}">
        <p14:creationId xmlns:p14="http://schemas.microsoft.com/office/powerpoint/2010/main" val="1507488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weightings, eta, to “turn on and off”,</a:t>
            </a:r>
            <a:r>
              <a:rPr lang="en-US" baseline="0" dirty="0" smtClean="0"/>
              <a:t> different processes. This gives an idea of the maximum ice crystal number concentration enhancement from each process.</a:t>
            </a:r>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12</a:t>
            </a:fld>
            <a:endParaRPr lang="de-DE"/>
          </a:p>
        </p:txBody>
      </p:sp>
    </p:spTree>
    <p:extLst>
      <p:ext uri="{BB962C8B-B14F-4D97-AF65-F5344CB8AC3E}">
        <p14:creationId xmlns:p14="http://schemas.microsoft.com/office/powerpoint/2010/main" val="3571053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First we show enhancements for a fixed updraft and a range of initial temperatures.</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endParaRPr lang="en-US"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For BR, N_INP^(</a:t>
            </a:r>
            <a:r>
              <a:rPr lang="en-US" dirty="0" err="1" smtClean="0"/>
              <a:t>lim</a:t>
            </a:r>
            <a:r>
              <a:rPr lang="en-US" dirty="0" smtClean="0"/>
              <a:t>) ranges from 32.8 </a:t>
            </a:r>
            <a:r>
              <a:rPr lang="en-US" baseline="0" dirty="0" smtClean="0"/>
              <a:t>m-3</a:t>
            </a:r>
            <a:r>
              <a:rPr lang="en-US" dirty="0" smtClean="0"/>
              <a:t> at 272 K to 21.5 </a:t>
            </a:r>
            <a:r>
              <a:rPr lang="en-US" baseline="0" dirty="0" smtClean="0"/>
              <a:t>m-3</a:t>
            </a:r>
            <a:r>
              <a:rPr lang="en-US" dirty="0" smtClean="0"/>
              <a:t> at</a:t>
            </a:r>
            <a:r>
              <a:rPr lang="en-US" baseline="0" dirty="0" smtClean="0"/>
              <a:t> 270 K to 2.1 m-3 at 268 K. It goes back up to 0.143 L-1 at 266 K. The enhancements occur from warmer initial temperatures only because these allow the formation of </a:t>
            </a:r>
            <a:r>
              <a:rPr lang="en-US" baseline="0" dirty="0" err="1" smtClean="0"/>
              <a:t>graupel</a:t>
            </a:r>
            <a:r>
              <a:rPr lang="en-US" baseline="0" dirty="0" smtClean="0"/>
              <a:t>. If T_0 is too low, sufficient riming does not occur; the parcel reaches the temperature for homogeneous nucleation too quickly.</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baseline="0" dirty="0" smtClean="0"/>
              <a:t>For RS, a clear optimal temperature zone is evident in panel b at 268 and 270 K. This “blurs out” at the higher updraft in panel d because the parcel spends less time in just this optimal zone, so enhancements of lower magnitude occur over a wider T0 range.</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baseline="0" dirty="0" smtClean="0"/>
              <a:t>For DS, a very warm cloud base temperature is needed for large enhancement (although from 272 to 290 K there is still about a not-so-visible, 5-fold enhancement). The model incorporates a basic representation of large droplet coalescence at warmer temperatures, and if T0 is too low, there is insufficient time for droplets of “shatter-ale” diameter to form. This formulation is due to ICE-T / COPE observations from Lawson et al. 2015, Taylor et al. 2016, and Lawson et al. 2017.</a:t>
            </a:r>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13</a:t>
            </a:fld>
            <a:endParaRPr lang="de-DE"/>
          </a:p>
        </p:txBody>
      </p:sp>
    </p:spTree>
    <p:extLst>
      <p:ext uri="{BB962C8B-B14F-4D97-AF65-F5344CB8AC3E}">
        <p14:creationId xmlns:p14="http://schemas.microsoft.com/office/powerpoint/2010/main" val="278575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Now we show enhancements for a fixed initial temperature and a range of updrafts.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Again BR is the only process with clear </a:t>
            </a:r>
            <a:r>
              <a:rPr lang="en-US" dirty="0" err="1" smtClean="0"/>
              <a:t>N_INP^lim</a:t>
            </a:r>
            <a:r>
              <a:rPr lang="en-US" dirty="0" smtClean="0"/>
              <a:t> values. For all processes, but particularly those involving the liquid phase, there seem to be kind of “sweet spots” in the updraft velocity. These modest vertical motions keep the hydrometeors</a:t>
            </a:r>
            <a:r>
              <a:rPr lang="en-US" baseline="0" dirty="0" smtClean="0"/>
              <a:t> in an appropriate temperature range for a longer time. They also allow formation of larger hydrometeors (either large droplets or large </a:t>
            </a:r>
            <a:r>
              <a:rPr lang="en-US" baseline="0" dirty="0" err="1" smtClean="0"/>
              <a:t>graupel</a:t>
            </a:r>
            <a:r>
              <a:rPr lang="en-US" baseline="0" dirty="0" smtClean="0"/>
              <a:t> by coalescence or riming respectively) which are a key ingredient in the secondary production tendencies.</a:t>
            </a:r>
            <a:endParaRPr lang="en-US" dirty="0" smtClean="0"/>
          </a:p>
        </p:txBody>
      </p:sp>
      <p:sp>
        <p:nvSpPr>
          <p:cNvPr id="4" name="Slide Number Placeholder 3"/>
          <p:cNvSpPr>
            <a:spLocks noGrp="1"/>
          </p:cNvSpPr>
          <p:nvPr>
            <p:ph type="sldNum" sz="quarter" idx="10"/>
          </p:nvPr>
        </p:nvSpPr>
        <p:spPr/>
        <p:txBody>
          <a:bodyPr/>
          <a:lstStyle/>
          <a:p>
            <a:fld id="{D1C537AD-74C2-4B33-B055-151E6C090046}" type="slidenum">
              <a:rPr lang="de-DE" smtClean="0"/>
              <a:t>14</a:t>
            </a:fld>
            <a:endParaRPr lang="de-DE"/>
          </a:p>
        </p:txBody>
      </p:sp>
    </p:spTree>
    <p:extLst>
      <p:ext uri="{BB962C8B-B14F-4D97-AF65-F5344CB8AC3E}">
        <p14:creationId xmlns:p14="http://schemas.microsoft.com/office/powerpoint/2010/main" val="61478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17</a:t>
            </a:fld>
            <a:endParaRPr lang="de-DE"/>
          </a:p>
        </p:txBody>
      </p:sp>
    </p:spTree>
    <p:extLst>
      <p:ext uri="{BB962C8B-B14F-4D97-AF65-F5344CB8AC3E}">
        <p14:creationId xmlns:p14="http://schemas.microsoft.com/office/powerpoint/2010/main" val="2405992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Spheroidal geometry from Jensen and Harrington 2015 and an </a:t>
            </a:r>
            <a:r>
              <a:rPr lang="en-US" sz="1200" i="1" dirty="0" smtClean="0">
                <a:solidFill>
                  <a:srgbClr val="FF0000"/>
                </a:solidFill>
              </a:rPr>
              <a:t>inherent growth factor</a:t>
            </a:r>
            <a:r>
              <a:rPr lang="en-US" sz="1200" dirty="0" smtClean="0"/>
              <a:t> from Chen and Lamb 1994</a:t>
            </a:r>
            <a:r>
              <a:rPr lang="en-US" sz="1200" baseline="0" dirty="0" smtClean="0"/>
              <a:t> are used</a:t>
            </a:r>
            <a:endParaRPr lang="en-US" sz="1200" dirty="0" smtClean="0"/>
          </a:p>
          <a:p>
            <a:endParaRPr lang="de-DE" dirty="0"/>
          </a:p>
        </p:txBody>
      </p:sp>
      <p:sp>
        <p:nvSpPr>
          <p:cNvPr id="4" name="Foliennummernplatzhalter 3"/>
          <p:cNvSpPr>
            <a:spLocks noGrp="1"/>
          </p:cNvSpPr>
          <p:nvPr>
            <p:ph type="sldNum" sz="quarter" idx="10"/>
          </p:nvPr>
        </p:nvSpPr>
        <p:spPr/>
        <p:txBody>
          <a:bodyPr/>
          <a:lstStyle/>
          <a:p>
            <a:fld id="{645AA533-F445-4937-BBBC-51550A0808B6}" type="slidenum">
              <a:rPr lang="de-DE" smtClean="0"/>
              <a:t>20</a:t>
            </a:fld>
            <a:endParaRPr lang="de-DE"/>
          </a:p>
        </p:txBody>
      </p:sp>
    </p:spTree>
    <p:extLst>
      <p:ext uri="{BB962C8B-B14F-4D97-AF65-F5344CB8AC3E}">
        <p14:creationId xmlns:p14="http://schemas.microsoft.com/office/powerpoint/2010/main" val="3855248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rime splintering formulation is based upon Hallett and</a:t>
            </a:r>
            <a:r>
              <a:rPr lang="en-US" baseline="0" dirty="0" smtClean="0"/>
              <a:t> Mossop 1974. It uses their laboratory measurement of 3 x 10^8 fragments per kilogram rime multiplied by the mass of riming large droplets. The droplet shattering formulation is based upon droplet levitation experiments (</a:t>
            </a:r>
            <a:r>
              <a:rPr lang="en-US" baseline="0" dirty="0" err="1" smtClean="0"/>
              <a:t>Lauber</a:t>
            </a:r>
            <a:r>
              <a:rPr lang="en-US" baseline="0" dirty="0" smtClean="0"/>
              <a:t> et al. 2017 in preparation) and </a:t>
            </a:r>
            <a:r>
              <a:rPr lang="en-US" baseline="0" dirty="0" err="1" smtClean="0"/>
              <a:t>Paukert</a:t>
            </a:r>
            <a:r>
              <a:rPr lang="en-US" baseline="0" dirty="0" smtClean="0"/>
              <a:t> et al. 2017. The shattering probability is assumed to be normally distributed. Then the freezing probability uses the </a:t>
            </a:r>
            <a:r>
              <a:rPr lang="en-US" baseline="0" dirty="0" err="1" smtClean="0"/>
              <a:t>DeMott</a:t>
            </a:r>
            <a:r>
              <a:rPr lang="en-US" baseline="0" dirty="0" smtClean="0"/>
              <a:t> et al. immersion INP parameterization scaled by a fraction (1 - </a:t>
            </a:r>
            <a:r>
              <a:rPr lang="en-US" baseline="0" dirty="0" err="1" smtClean="0"/>
              <a:t>f_imm</a:t>
            </a:r>
            <a:r>
              <a:rPr lang="en-US" baseline="0" dirty="0" smtClean="0"/>
              <a:t>) that do not nucleate immediately and a factor (50) of small droplets that coalesce to form a large one. The nucleation rate is reduced accordingly. F_DS comes from Lawson et al. 2017 or a sigmoid from droplet levitation experiments (shown on next two slides).</a:t>
            </a:r>
            <a:endParaRPr lang="fr-FR" dirty="0"/>
          </a:p>
        </p:txBody>
      </p:sp>
      <p:sp>
        <p:nvSpPr>
          <p:cNvPr id="4" name="Slide Number Placeholder 3"/>
          <p:cNvSpPr>
            <a:spLocks noGrp="1"/>
          </p:cNvSpPr>
          <p:nvPr>
            <p:ph type="sldNum" sz="quarter" idx="10"/>
          </p:nvPr>
        </p:nvSpPr>
        <p:spPr/>
        <p:txBody>
          <a:bodyPr/>
          <a:lstStyle/>
          <a:p>
            <a:fld id="{D1C537AD-74C2-4B33-B055-151E6C090046}" type="slidenum">
              <a:rPr lang="de-DE" smtClean="0"/>
              <a:t>21</a:t>
            </a:fld>
            <a:endParaRPr lang="de-DE"/>
          </a:p>
        </p:txBody>
      </p:sp>
    </p:spTree>
    <p:extLst>
      <p:ext uri="{BB962C8B-B14F-4D97-AF65-F5344CB8AC3E}">
        <p14:creationId xmlns:p14="http://schemas.microsoft.com/office/powerpoint/2010/main" val="178998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64333F4-E63E-48CE-9980-3E1F3AA95F54}" type="datetime1">
              <a:rPr lang="de-DE" smtClean="0"/>
              <a:t>11.04.2018</a:t>
            </a:fld>
            <a:endParaRPr lang="de-DE"/>
          </a:p>
        </p:txBody>
      </p:sp>
      <p:sp>
        <p:nvSpPr>
          <p:cNvPr id="5" name="Fußzeilenplatzhalter 4"/>
          <p:cNvSpPr>
            <a:spLocks noGrp="1"/>
          </p:cNvSpPr>
          <p:nvPr>
            <p:ph type="ftr" sz="quarter" idx="11"/>
          </p:nvPr>
        </p:nvSpPr>
        <p:spPr/>
        <p:txBody>
          <a:bodyPr/>
          <a:lstStyle/>
          <a:p>
            <a:r>
              <a:rPr lang="de-DE" smtClean="0"/>
              <a:t>Sullivan et al. 2016</a:t>
            </a:r>
            <a:endParaRPr lang="de-DE"/>
          </a:p>
        </p:txBody>
      </p:sp>
      <p:sp>
        <p:nvSpPr>
          <p:cNvPr id="6" name="Foliennummernplatzhalter 5"/>
          <p:cNvSpPr>
            <a:spLocks noGrp="1"/>
          </p:cNvSpPr>
          <p:nvPr>
            <p:ph type="sldNum" sz="quarter" idx="12"/>
          </p:nvPr>
        </p:nvSpPr>
        <p:spPr/>
        <p:txBody>
          <a:bodyPr/>
          <a:lstStyle/>
          <a:p>
            <a:fld id="{EAEEEE38-2B64-4669-8FF4-18E0F1250081}" type="slidenum">
              <a:rPr lang="de-DE" smtClean="0"/>
              <a:t>‹#›</a:t>
            </a:fld>
            <a:endParaRPr lang="de-DE"/>
          </a:p>
        </p:txBody>
      </p:sp>
    </p:spTree>
    <p:extLst>
      <p:ext uri="{BB962C8B-B14F-4D97-AF65-F5344CB8AC3E}">
        <p14:creationId xmlns:p14="http://schemas.microsoft.com/office/powerpoint/2010/main" val="212121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D5FFC75-4004-487F-8C75-3AB6DC18DB48}" type="datetime1">
              <a:rPr lang="de-DE" smtClean="0"/>
              <a:t>11.04.2018</a:t>
            </a:fld>
            <a:endParaRPr lang="de-DE"/>
          </a:p>
        </p:txBody>
      </p:sp>
      <p:sp>
        <p:nvSpPr>
          <p:cNvPr id="5" name="Fußzeilenplatzhalter 4"/>
          <p:cNvSpPr>
            <a:spLocks noGrp="1"/>
          </p:cNvSpPr>
          <p:nvPr>
            <p:ph type="ftr" sz="quarter" idx="11"/>
          </p:nvPr>
        </p:nvSpPr>
        <p:spPr/>
        <p:txBody>
          <a:bodyPr/>
          <a:lstStyle/>
          <a:p>
            <a:r>
              <a:rPr lang="de-DE" smtClean="0"/>
              <a:t>Sullivan et al. 2016</a:t>
            </a:r>
            <a:endParaRPr lang="de-DE"/>
          </a:p>
        </p:txBody>
      </p:sp>
      <p:sp>
        <p:nvSpPr>
          <p:cNvPr id="6" name="Foliennummernplatzhalter 5"/>
          <p:cNvSpPr>
            <a:spLocks noGrp="1"/>
          </p:cNvSpPr>
          <p:nvPr>
            <p:ph type="sldNum" sz="quarter" idx="12"/>
          </p:nvPr>
        </p:nvSpPr>
        <p:spPr/>
        <p:txBody>
          <a:bodyPr/>
          <a:lstStyle/>
          <a:p>
            <a:fld id="{EAEEEE38-2B64-4669-8FF4-18E0F1250081}" type="slidenum">
              <a:rPr lang="de-DE" smtClean="0"/>
              <a:t>‹#›</a:t>
            </a:fld>
            <a:endParaRPr lang="de-DE"/>
          </a:p>
        </p:txBody>
      </p:sp>
    </p:spTree>
    <p:extLst>
      <p:ext uri="{BB962C8B-B14F-4D97-AF65-F5344CB8AC3E}">
        <p14:creationId xmlns:p14="http://schemas.microsoft.com/office/powerpoint/2010/main" val="303552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FAD9C7A-9A4B-4D2D-8625-D0A59D17BA34}" type="datetime1">
              <a:rPr lang="de-DE" smtClean="0"/>
              <a:t>11.04.2018</a:t>
            </a:fld>
            <a:endParaRPr lang="de-DE"/>
          </a:p>
        </p:txBody>
      </p:sp>
      <p:sp>
        <p:nvSpPr>
          <p:cNvPr id="5" name="Fußzeilenplatzhalter 4"/>
          <p:cNvSpPr>
            <a:spLocks noGrp="1"/>
          </p:cNvSpPr>
          <p:nvPr>
            <p:ph type="ftr" sz="quarter" idx="11"/>
          </p:nvPr>
        </p:nvSpPr>
        <p:spPr/>
        <p:txBody>
          <a:bodyPr/>
          <a:lstStyle/>
          <a:p>
            <a:r>
              <a:rPr lang="de-DE" smtClean="0"/>
              <a:t>Sullivan et al. 2016</a:t>
            </a:r>
            <a:endParaRPr lang="de-DE"/>
          </a:p>
        </p:txBody>
      </p:sp>
      <p:sp>
        <p:nvSpPr>
          <p:cNvPr id="6" name="Foliennummernplatzhalter 5"/>
          <p:cNvSpPr>
            <a:spLocks noGrp="1"/>
          </p:cNvSpPr>
          <p:nvPr>
            <p:ph type="sldNum" sz="quarter" idx="12"/>
          </p:nvPr>
        </p:nvSpPr>
        <p:spPr/>
        <p:txBody>
          <a:bodyPr/>
          <a:lstStyle/>
          <a:p>
            <a:fld id="{EAEEEE38-2B64-4669-8FF4-18E0F1250081}" type="slidenum">
              <a:rPr lang="de-DE" smtClean="0"/>
              <a:t>‹#›</a:t>
            </a:fld>
            <a:endParaRPr lang="de-DE"/>
          </a:p>
        </p:txBody>
      </p:sp>
    </p:spTree>
    <p:extLst>
      <p:ext uri="{BB962C8B-B14F-4D97-AF65-F5344CB8AC3E}">
        <p14:creationId xmlns:p14="http://schemas.microsoft.com/office/powerpoint/2010/main" val="300951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55E18EB-9F17-4B3D-8CEA-DC13E9044F22}" type="datetime1">
              <a:rPr lang="de-DE" smtClean="0"/>
              <a:t>11.04.2018</a:t>
            </a:fld>
            <a:endParaRPr lang="de-DE"/>
          </a:p>
        </p:txBody>
      </p:sp>
      <p:sp>
        <p:nvSpPr>
          <p:cNvPr id="5" name="Fußzeilenplatzhalter 4"/>
          <p:cNvSpPr>
            <a:spLocks noGrp="1"/>
          </p:cNvSpPr>
          <p:nvPr>
            <p:ph type="ftr" sz="quarter" idx="11"/>
          </p:nvPr>
        </p:nvSpPr>
        <p:spPr/>
        <p:txBody>
          <a:bodyPr/>
          <a:lstStyle/>
          <a:p>
            <a:r>
              <a:rPr lang="de-DE" smtClean="0"/>
              <a:t>Sullivan et al. 2016</a:t>
            </a:r>
            <a:endParaRPr lang="de-DE"/>
          </a:p>
        </p:txBody>
      </p:sp>
      <p:sp>
        <p:nvSpPr>
          <p:cNvPr id="6" name="Foliennummernplatzhalter 5"/>
          <p:cNvSpPr>
            <a:spLocks noGrp="1"/>
          </p:cNvSpPr>
          <p:nvPr>
            <p:ph type="sldNum" sz="quarter" idx="12"/>
          </p:nvPr>
        </p:nvSpPr>
        <p:spPr/>
        <p:txBody>
          <a:bodyPr/>
          <a:lstStyle/>
          <a:p>
            <a:fld id="{EAEEEE38-2B64-4669-8FF4-18E0F1250081}" type="slidenum">
              <a:rPr lang="de-DE" smtClean="0"/>
              <a:t>‹#›</a:t>
            </a:fld>
            <a:endParaRPr lang="de-DE"/>
          </a:p>
        </p:txBody>
      </p:sp>
    </p:spTree>
    <p:extLst>
      <p:ext uri="{BB962C8B-B14F-4D97-AF65-F5344CB8AC3E}">
        <p14:creationId xmlns:p14="http://schemas.microsoft.com/office/powerpoint/2010/main" val="313538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67A27F98-DEB9-4E40-BC59-1FA085E997DE}" type="datetime1">
              <a:rPr lang="de-DE" smtClean="0"/>
              <a:t>11.04.2018</a:t>
            </a:fld>
            <a:endParaRPr lang="de-DE"/>
          </a:p>
        </p:txBody>
      </p:sp>
      <p:sp>
        <p:nvSpPr>
          <p:cNvPr id="5" name="Fußzeilenplatzhalter 4"/>
          <p:cNvSpPr>
            <a:spLocks noGrp="1"/>
          </p:cNvSpPr>
          <p:nvPr>
            <p:ph type="ftr" sz="quarter" idx="11"/>
          </p:nvPr>
        </p:nvSpPr>
        <p:spPr/>
        <p:txBody>
          <a:bodyPr/>
          <a:lstStyle/>
          <a:p>
            <a:r>
              <a:rPr lang="de-DE" smtClean="0"/>
              <a:t>Sullivan et al. 2016</a:t>
            </a:r>
            <a:endParaRPr lang="de-DE"/>
          </a:p>
        </p:txBody>
      </p:sp>
      <p:sp>
        <p:nvSpPr>
          <p:cNvPr id="6" name="Foliennummernplatzhalter 5"/>
          <p:cNvSpPr>
            <a:spLocks noGrp="1"/>
          </p:cNvSpPr>
          <p:nvPr>
            <p:ph type="sldNum" sz="quarter" idx="12"/>
          </p:nvPr>
        </p:nvSpPr>
        <p:spPr/>
        <p:txBody>
          <a:bodyPr/>
          <a:lstStyle/>
          <a:p>
            <a:fld id="{EAEEEE38-2B64-4669-8FF4-18E0F1250081}" type="slidenum">
              <a:rPr lang="de-DE" smtClean="0"/>
              <a:t>‹#›</a:t>
            </a:fld>
            <a:endParaRPr lang="de-DE"/>
          </a:p>
        </p:txBody>
      </p:sp>
    </p:spTree>
    <p:extLst>
      <p:ext uri="{BB962C8B-B14F-4D97-AF65-F5344CB8AC3E}">
        <p14:creationId xmlns:p14="http://schemas.microsoft.com/office/powerpoint/2010/main" val="382670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5963F7A8-0C28-40DB-B9B6-68343B4E6F79}" type="datetime1">
              <a:rPr lang="de-DE" smtClean="0"/>
              <a:t>11.04.2018</a:t>
            </a:fld>
            <a:endParaRPr lang="de-DE"/>
          </a:p>
        </p:txBody>
      </p:sp>
      <p:sp>
        <p:nvSpPr>
          <p:cNvPr id="6" name="Fußzeilenplatzhalter 5"/>
          <p:cNvSpPr>
            <a:spLocks noGrp="1"/>
          </p:cNvSpPr>
          <p:nvPr>
            <p:ph type="ftr" sz="quarter" idx="11"/>
          </p:nvPr>
        </p:nvSpPr>
        <p:spPr/>
        <p:txBody>
          <a:bodyPr/>
          <a:lstStyle/>
          <a:p>
            <a:r>
              <a:rPr lang="de-DE" smtClean="0"/>
              <a:t>Sullivan et al. 2016</a:t>
            </a:r>
            <a:endParaRPr lang="de-DE"/>
          </a:p>
        </p:txBody>
      </p:sp>
      <p:sp>
        <p:nvSpPr>
          <p:cNvPr id="7" name="Foliennummernplatzhalter 6"/>
          <p:cNvSpPr>
            <a:spLocks noGrp="1"/>
          </p:cNvSpPr>
          <p:nvPr>
            <p:ph type="sldNum" sz="quarter" idx="12"/>
          </p:nvPr>
        </p:nvSpPr>
        <p:spPr/>
        <p:txBody>
          <a:bodyPr/>
          <a:lstStyle/>
          <a:p>
            <a:fld id="{EAEEEE38-2B64-4669-8FF4-18E0F1250081}" type="slidenum">
              <a:rPr lang="de-DE" smtClean="0"/>
              <a:t>‹#›</a:t>
            </a:fld>
            <a:endParaRPr lang="de-DE"/>
          </a:p>
        </p:txBody>
      </p:sp>
    </p:spTree>
    <p:extLst>
      <p:ext uri="{BB962C8B-B14F-4D97-AF65-F5344CB8AC3E}">
        <p14:creationId xmlns:p14="http://schemas.microsoft.com/office/powerpoint/2010/main" val="216157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B49555B6-B0C7-4CFD-8F6E-07D1A47F066A}" type="datetime1">
              <a:rPr lang="de-DE" smtClean="0"/>
              <a:t>11.04.2018</a:t>
            </a:fld>
            <a:endParaRPr lang="de-DE"/>
          </a:p>
        </p:txBody>
      </p:sp>
      <p:sp>
        <p:nvSpPr>
          <p:cNvPr id="8" name="Fußzeilenplatzhalter 7"/>
          <p:cNvSpPr>
            <a:spLocks noGrp="1"/>
          </p:cNvSpPr>
          <p:nvPr>
            <p:ph type="ftr" sz="quarter" idx="11"/>
          </p:nvPr>
        </p:nvSpPr>
        <p:spPr/>
        <p:txBody>
          <a:bodyPr/>
          <a:lstStyle/>
          <a:p>
            <a:r>
              <a:rPr lang="de-DE" smtClean="0"/>
              <a:t>Sullivan et al. 2016</a:t>
            </a:r>
            <a:endParaRPr lang="de-DE"/>
          </a:p>
        </p:txBody>
      </p:sp>
      <p:sp>
        <p:nvSpPr>
          <p:cNvPr id="9" name="Foliennummernplatzhalter 8"/>
          <p:cNvSpPr>
            <a:spLocks noGrp="1"/>
          </p:cNvSpPr>
          <p:nvPr>
            <p:ph type="sldNum" sz="quarter" idx="12"/>
          </p:nvPr>
        </p:nvSpPr>
        <p:spPr/>
        <p:txBody>
          <a:bodyPr/>
          <a:lstStyle/>
          <a:p>
            <a:fld id="{EAEEEE38-2B64-4669-8FF4-18E0F1250081}" type="slidenum">
              <a:rPr lang="de-DE" smtClean="0"/>
              <a:t>‹#›</a:t>
            </a:fld>
            <a:endParaRPr lang="de-DE"/>
          </a:p>
        </p:txBody>
      </p:sp>
    </p:spTree>
    <p:extLst>
      <p:ext uri="{BB962C8B-B14F-4D97-AF65-F5344CB8AC3E}">
        <p14:creationId xmlns:p14="http://schemas.microsoft.com/office/powerpoint/2010/main" val="189474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2E267B8-60C2-40C4-8CD9-A03568BCEA7C}" type="datetime1">
              <a:rPr lang="de-DE" smtClean="0"/>
              <a:t>11.04.2018</a:t>
            </a:fld>
            <a:endParaRPr lang="de-DE"/>
          </a:p>
        </p:txBody>
      </p:sp>
      <p:sp>
        <p:nvSpPr>
          <p:cNvPr id="4" name="Fußzeilenplatzhalter 3"/>
          <p:cNvSpPr>
            <a:spLocks noGrp="1"/>
          </p:cNvSpPr>
          <p:nvPr>
            <p:ph type="ftr" sz="quarter" idx="11"/>
          </p:nvPr>
        </p:nvSpPr>
        <p:spPr/>
        <p:txBody>
          <a:bodyPr/>
          <a:lstStyle/>
          <a:p>
            <a:r>
              <a:rPr lang="de-DE" smtClean="0"/>
              <a:t>Sullivan et al. 2016</a:t>
            </a:r>
            <a:endParaRPr lang="de-DE"/>
          </a:p>
        </p:txBody>
      </p:sp>
      <p:sp>
        <p:nvSpPr>
          <p:cNvPr id="5" name="Foliennummernplatzhalter 4"/>
          <p:cNvSpPr>
            <a:spLocks noGrp="1"/>
          </p:cNvSpPr>
          <p:nvPr>
            <p:ph type="sldNum" sz="quarter" idx="12"/>
          </p:nvPr>
        </p:nvSpPr>
        <p:spPr/>
        <p:txBody>
          <a:bodyPr/>
          <a:lstStyle/>
          <a:p>
            <a:fld id="{EAEEEE38-2B64-4669-8FF4-18E0F1250081}" type="slidenum">
              <a:rPr lang="de-DE" smtClean="0"/>
              <a:t>‹#›</a:t>
            </a:fld>
            <a:endParaRPr lang="de-DE"/>
          </a:p>
        </p:txBody>
      </p:sp>
    </p:spTree>
    <p:extLst>
      <p:ext uri="{BB962C8B-B14F-4D97-AF65-F5344CB8AC3E}">
        <p14:creationId xmlns:p14="http://schemas.microsoft.com/office/powerpoint/2010/main" val="239599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74994E3-71F2-47A1-A2FA-CCBE85701020}" type="datetime1">
              <a:rPr lang="de-DE" smtClean="0"/>
              <a:t>11.04.2018</a:t>
            </a:fld>
            <a:endParaRPr lang="de-DE"/>
          </a:p>
        </p:txBody>
      </p:sp>
      <p:sp>
        <p:nvSpPr>
          <p:cNvPr id="3" name="Fußzeilenplatzhalter 2"/>
          <p:cNvSpPr>
            <a:spLocks noGrp="1"/>
          </p:cNvSpPr>
          <p:nvPr>
            <p:ph type="ftr" sz="quarter" idx="11"/>
          </p:nvPr>
        </p:nvSpPr>
        <p:spPr/>
        <p:txBody>
          <a:bodyPr/>
          <a:lstStyle/>
          <a:p>
            <a:r>
              <a:rPr lang="de-DE" smtClean="0"/>
              <a:t>Sullivan et al. 2016</a:t>
            </a:r>
            <a:endParaRPr lang="de-DE"/>
          </a:p>
        </p:txBody>
      </p:sp>
      <p:sp>
        <p:nvSpPr>
          <p:cNvPr id="4" name="Foliennummernplatzhalter 3"/>
          <p:cNvSpPr>
            <a:spLocks noGrp="1"/>
          </p:cNvSpPr>
          <p:nvPr>
            <p:ph type="sldNum" sz="quarter" idx="12"/>
          </p:nvPr>
        </p:nvSpPr>
        <p:spPr/>
        <p:txBody>
          <a:bodyPr/>
          <a:lstStyle/>
          <a:p>
            <a:fld id="{EAEEEE38-2B64-4669-8FF4-18E0F1250081}" type="slidenum">
              <a:rPr lang="de-DE" smtClean="0"/>
              <a:t>‹#›</a:t>
            </a:fld>
            <a:endParaRPr lang="de-DE"/>
          </a:p>
        </p:txBody>
      </p:sp>
    </p:spTree>
    <p:extLst>
      <p:ext uri="{BB962C8B-B14F-4D97-AF65-F5344CB8AC3E}">
        <p14:creationId xmlns:p14="http://schemas.microsoft.com/office/powerpoint/2010/main" val="246419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F6AF8E5-1361-4C91-9F8A-69E353725A5C}" type="datetime1">
              <a:rPr lang="de-DE" smtClean="0"/>
              <a:t>11.04.2018</a:t>
            </a:fld>
            <a:endParaRPr lang="de-DE"/>
          </a:p>
        </p:txBody>
      </p:sp>
      <p:sp>
        <p:nvSpPr>
          <p:cNvPr id="6" name="Fußzeilenplatzhalter 5"/>
          <p:cNvSpPr>
            <a:spLocks noGrp="1"/>
          </p:cNvSpPr>
          <p:nvPr>
            <p:ph type="ftr" sz="quarter" idx="11"/>
          </p:nvPr>
        </p:nvSpPr>
        <p:spPr/>
        <p:txBody>
          <a:bodyPr/>
          <a:lstStyle/>
          <a:p>
            <a:r>
              <a:rPr lang="de-DE" smtClean="0"/>
              <a:t>Sullivan et al. 2016</a:t>
            </a:r>
            <a:endParaRPr lang="de-DE"/>
          </a:p>
        </p:txBody>
      </p:sp>
      <p:sp>
        <p:nvSpPr>
          <p:cNvPr id="7" name="Foliennummernplatzhalter 6"/>
          <p:cNvSpPr>
            <a:spLocks noGrp="1"/>
          </p:cNvSpPr>
          <p:nvPr>
            <p:ph type="sldNum" sz="quarter" idx="12"/>
          </p:nvPr>
        </p:nvSpPr>
        <p:spPr/>
        <p:txBody>
          <a:bodyPr/>
          <a:lstStyle/>
          <a:p>
            <a:fld id="{EAEEEE38-2B64-4669-8FF4-18E0F1250081}" type="slidenum">
              <a:rPr lang="de-DE" smtClean="0"/>
              <a:t>‹#›</a:t>
            </a:fld>
            <a:endParaRPr lang="de-DE"/>
          </a:p>
        </p:txBody>
      </p:sp>
    </p:spTree>
    <p:extLst>
      <p:ext uri="{BB962C8B-B14F-4D97-AF65-F5344CB8AC3E}">
        <p14:creationId xmlns:p14="http://schemas.microsoft.com/office/powerpoint/2010/main" val="152674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A4EDA1E0-EC8B-4039-A51C-A7AA7644B76D}" type="datetime1">
              <a:rPr lang="de-DE" smtClean="0"/>
              <a:t>11.04.2018</a:t>
            </a:fld>
            <a:endParaRPr lang="de-DE"/>
          </a:p>
        </p:txBody>
      </p:sp>
      <p:sp>
        <p:nvSpPr>
          <p:cNvPr id="6" name="Fußzeilenplatzhalter 5"/>
          <p:cNvSpPr>
            <a:spLocks noGrp="1"/>
          </p:cNvSpPr>
          <p:nvPr>
            <p:ph type="ftr" sz="quarter" idx="11"/>
          </p:nvPr>
        </p:nvSpPr>
        <p:spPr/>
        <p:txBody>
          <a:bodyPr/>
          <a:lstStyle/>
          <a:p>
            <a:r>
              <a:rPr lang="de-DE" smtClean="0"/>
              <a:t>Sullivan et al. 2016</a:t>
            </a:r>
            <a:endParaRPr lang="de-DE"/>
          </a:p>
        </p:txBody>
      </p:sp>
      <p:sp>
        <p:nvSpPr>
          <p:cNvPr id="7" name="Foliennummernplatzhalter 6"/>
          <p:cNvSpPr>
            <a:spLocks noGrp="1"/>
          </p:cNvSpPr>
          <p:nvPr>
            <p:ph type="sldNum" sz="quarter" idx="12"/>
          </p:nvPr>
        </p:nvSpPr>
        <p:spPr/>
        <p:txBody>
          <a:bodyPr/>
          <a:lstStyle/>
          <a:p>
            <a:fld id="{EAEEEE38-2B64-4669-8FF4-18E0F1250081}" type="slidenum">
              <a:rPr lang="de-DE" smtClean="0"/>
              <a:t>‹#›</a:t>
            </a:fld>
            <a:endParaRPr lang="de-DE"/>
          </a:p>
        </p:txBody>
      </p:sp>
    </p:spTree>
    <p:extLst>
      <p:ext uri="{BB962C8B-B14F-4D97-AF65-F5344CB8AC3E}">
        <p14:creationId xmlns:p14="http://schemas.microsoft.com/office/powerpoint/2010/main" val="170510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527AA-055D-44E3-8C8E-ACAF319A282F}" type="datetime1">
              <a:rPr lang="de-DE" smtClean="0"/>
              <a:t>11.04.2018</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Sullivan et al. 2016</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EEE38-2B64-4669-8FF4-18E0F1250081}" type="slidenum">
              <a:rPr lang="de-DE" smtClean="0"/>
              <a:t>‹#›</a:t>
            </a:fld>
            <a:endParaRPr lang="de-DE"/>
          </a:p>
        </p:txBody>
      </p:sp>
    </p:spTree>
    <p:extLst>
      <p:ext uri="{BB962C8B-B14F-4D97-AF65-F5344CB8AC3E}">
        <p14:creationId xmlns:p14="http://schemas.microsoft.com/office/powerpoint/2010/main" val="1281044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mailto:alexei.kiselev@kit.edu" TargetMode="External"/><Relationship Id="rId3" Type="http://schemas.openxmlformats.org/officeDocument/2006/relationships/slideLayout" Target="../slideLayouts/slideLayout2.xml"/><Relationship Id="rId7" Type="http://schemas.openxmlformats.org/officeDocument/2006/relationships/image" Target="../media/image33.png"/><Relationship Id="rId2" Type="http://schemas.microsoft.com/office/2007/relationships/media" Target="../media/media1.avi"/><Relationship Id="rId1" Type="http://schemas.openxmlformats.org/officeDocument/2006/relationships/video" Target="NULL" TargetMode="External"/><Relationship Id="rId6" Type="http://schemas.microsoft.com/office/2007/relationships/hdphoto" Target="../media/hdphoto1.wdp"/><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hyperlink" Target="http://www.imk-aaf.kit.edu/43_979.php"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38.png"/><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11000" b="-11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38603" y="474428"/>
            <a:ext cx="8901743" cy="1942855"/>
          </a:xfrm>
        </p:spPr>
        <p:txBody>
          <a:bodyPr>
            <a:noAutofit/>
          </a:bodyPr>
          <a:lstStyle/>
          <a:p>
            <a:r>
              <a:rPr lang="en-US" sz="4800" b="1" dirty="0" smtClean="0"/>
              <a:t>Modeling secondary ice production in mixed-phase clouds</a:t>
            </a:r>
            <a:endParaRPr lang="de-DE" sz="4800" b="1" dirty="0"/>
          </a:p>
        </p:txBody>
      </p:sp>
      <p:sp>
        <p:nvSpPr>
          <p:cNvPr id="3" name="Untertitel 2"/>
          <p:cNvSpPr>
            <a:spLocks noGrp="1"/>
          </p:cNvSpPr>
          <p:nvPr>
            <p:ph type="subTitle" idx="1"/>
          </p:nvPr>
        </p:nvSpPr>
        <p:spPr>
          <a:xfrm>
            <a:off x="347740" y="2762163"/>
            <a:ext cx="8489481" cy="2696807"/>
          </a:xfrm>
        </p:spPr>
        <p:txBody>
          <a:bodyPr>
            <a:normAutofit fontScale="70000" lnSpcReduction="20000"/>
          </a:bodyPr>
          <a:lstStyle/>
          <a:p>
            <a:pPr algn="l"/>
            <a:r>
              <a:rPr lang="en-US" sz="3600" dirty="0" smtClean="0">
                <a:solidFill>
                  <a:schemeClr val="tx1"/>
                </a:solidFill>
              </a:rPr>
              <a:t>Sylvia Sullivan</a:t>
            </a:r>
            <a:r>
              <a:rPr lang="en-US" sz="3600" baseline="30000" dirty="0" smtClean="0">
                <a:solidFill>
                  <a:schemeClr val="tx1"/>
                </a:solidFill>
              </a:rPr>
              <a:t>1</a:t>
            </a:r>
            <a:r>
              <a:rPr lang="en-US" sz="3600" dirty="0" smtClean="0">
                <a:solidFill>
                  <a:schemeClr val="tx1"/>
                </a:solidFill>
              </a:rPr>
              <a:t>, Corinna Hoose</a:t>
            </a:r>
            <a:r>
              <a:rPr lang="en-US" sz="3600" baseline="30000" dirty="0" smtClean="0">
                <a:solidFill>
                  <a:schemeClr val="tx1"/>
                </a:solidFill>
              </a:rPr>
              <a:t>2</a:t>
            </a:r>
            <a:r>
              <a:rPr lang="en-US" sz="3600" dirty="0" smtClean="0">
                <a:solidFill>
                  <a:schemeClr val="tx1"/>
                </a:solidFill>
              </a:rPr>
              <a:t>, Alexei Kiselev</a:t>
            </a:r>
            <a:r>
              <a:rPr lang="en-US" sz="3600" baseline="30000" dirty="0">
                <a:solidFill>
                  <a:schemeClr val="tx1"/>
                </a:solidFill>
              </a:rPr>
              <a:t>2</a:t>
            </a:r>
            <a:r>
              <a:rPr lang="en-US" sz="3600" dirty="0" smtClean="0">
                <a:solidFill>
                  <a:schemeClr val="tx1"/>
                </a:solidFill>
              </a:rPr>
              <a:t>, Thomas Leisner</a:t>
            </a:r>
            <a:r>
              <a:rPr lang="en-US" sz="3600" baseline="30000" dirty="0">
                <a:solidFill>
                  <a:schemeClr val="tx1"/>
                </a:solidFill>
              </a:rPr>
              <a:t>2</a:t>
            </a:r>
            <a:r>
              <a:rPr lang="en-US" sz="3600" dirty="0" smtClean="0">
                <a:solidFill>
                  <a:schemeClr val="tx1"/>
                </a:solidFill>
              </a:rPr>
              <a:t>, and Athanasios Nenes</a:t>
            </a:r>
            <a:r>
              <a:rPr lang="en-US" sz="3600" baseline="30000" dirty="0" smtClean="0">
                <a:solidFill>
                  <a:schemeClr val="tx1"/>
                </a:solidFill>
              </a:rPr>
              <a:t>1,3,4</a:t>
            </a:r>
          </a:p>
          <a:p>
            <a:pPr algn="l"/>
            <a:endParaRPr lang="en-US" sz="2700" baseline="30000" dirty="0" smtClean="0">
              <a:solidFill>
                <a:schemeClr val="tx1"/>
              </a:solidFill>
            </a:endParaRPr>
          </a:p>
          <a:p>
            <a:pPr algn="l"/>
            <a:r>
              <a:rPr lang="en-US" sz="2800" dirty="0" smtClean="0">
                <a:solidFill>
                  <a:schemeClr val="tx1"/>
                </a:solidFill>
              </a:rPr>
              <a:t>EGU AS3.3 – Atmospheric Ice Particles</a:t>
            </a:r>
          </a:p>
          <a:p>
            <a:pPr algn="l"/>
            <a:endParaRPr lang="en-US" sz="2800" baseline="30000" dirty="0" smtClean="0">
              <a:solidFill>
                <a:schemeClr val="tx1"/>
              </a:solidFill>
            </a:endParaRPr>
          </a:p>
          <a:p>
            <a:pPr algn="l"/>
            <a:r>
              <a:rPr lang="en-US" sz="2800" baseline="30000" dirty="0" smtClean="0">
                <a:solidFill>
                  <a:schemeClr val="tx1"/>
                </a:solidFill>
              </a:rPr>
              <a:t>1 </a:t>
            </a:r>
            <a:r>
              <a:rPr lang="en-US" sz="2400" dirty="0">
                <a:solidFill>
                  <a:schemeClr val="tx1"/>
                </a:solidFill>
              </a:rPr>
              <a:t>Department of Chemical and Biomolecular Engineering, Georgia Institute of </a:t>
            </a:r>
            <a:r>
              <a:rPr lang="en-US" sz="2400" dirty="0" smtClean="0">
                <a:solidFill>
                  <a:schemeClr val="tx1"/>
                </a:solidFill>
              </a:rPr>
              <a:t>Technology </a:t>
            </a:r>
          </a:p>
          <a:p>
            <a:pPr algn="l"/>
            <a:r>
              <a:rPr lang="en-US" sz="2400" baseline="30000" dirty="0" smtClean="0">
                <a:solidFill>
                  <a:schemeClr val="tx1"/>
                </a:solidFill>
              </a:rPr>
              <a:t>2 </a:t>
            </a:r>
            <a:r>
              <a:rPr lang="de-DE" sz="2400" dirty="0" smtClean="0">
                <a:solidFill>
                  <a:schemeClr val="tx1"/>
                </a:solidFill>
              </a:rPr>
              <a:t>Institute </a:t>
            </a:r>
            <a:r>
              <a:rPr lang="de-DE" sz="2400" dirty="0" err="1" smtClean="0">
                <a:solidFill>
                  <a:schemeClr val="tx1"/>
                </a:solidFill>
              </a:rPr>
              <a:t>of</a:t>
            </a:r>
            <a:r>
              <a:rPr lang="de-DE" sz="2400" dirty="0" smtClean="0">
                <a:solidFill>
                  <a:schemeClr val="tx1"/>
                </a:solidFill>
              </a:rPr>
              <a:t> </a:t>
            </a:r>
            <a:r>
              <a:rPr lang="de-DE" sz="2400" dirty="0" err="1" smtClean="0">
                <a:solidFill>
                  <a:schemeClr val="tx1"/>
                </a:solidFill>
              </a:rPr>
              <a:t>Meteorology</a:t>
            </a:r>
            <a:r>
              <a:rPr lang="de-DE" sz="2400" dirty="0" smtClean="0">
                <a:solidFill>
                  <a:schemeClr val="tx1"/>
                </a:solidFill>
              </a:rPr>
              <a:t> und </a:t>
            </a:r>
            <a:r>
              <a:rPr lang="de-DE" sz="2400" dirty="0" err="1" smtClean="0">
                <a:solidFill>
                  <a:schemeClr val="tx1"/>
                </a:solidFill>
              </a:rPr>
              <a:t>Climate</a:t>
            </a:r>
            <a:r>
              <a:rPr lang="de-DE" sz="2400" dirty="0" smtClean="0">
                <a:solidFill>
                  <a:schemeClr val="tx1"/>
                </a:solidFill>
              </a:rPr>
              <a:t> Research, K</a:t>
            </a:r>
            <a:r>
              <a:rPr lang="en-US" sz="2400" dirty="0" err="1" smtClean="0">
                <a:solidFill>
                  <a:schemeClr val="tx1"/>
                </a:solidFill>
              </a:rPr>
              <a:t>arlsruhe</a:t>
            </a:r>
            <a:r>
              <a:rPr lang="en-US" sz="2400" dirty="0" smtClean="0">
                <a:solidFill>
                  <a:schemeClr val="tx1"/>
                </a:solidFill>
              </a:rPr>
              <a:t> Institute of Technology</a:t>
            </a:r>
            <a:r>
              <a:rPr lang="de-DE" sz="2400" dirty="0" smtClean="0">
                <a:solidFill>
                  <a:schemeClr val="tx1"/>
                </a:solidFill>
              </a:rPr>
              <a:t> </a:t>
            </a:r>
          </a:p>
          <a:p>
            <a:pPr algn="l"/>
            <a:r>
              <a:rPr lang="en-US" sz="2400" baseline="30000" dirty="0" smtClean="0">
                <a:solidFill>
                  <a:schemeClr val="tx1"/>
                </a:solidFill>
              </a:rPr>
              <a:t>3</a:t>
            </a:r>
            <a:r>
              <a:rPr lang="en-US" sz="2400" dirty="0" smtClean="0">
                <a:solidFill>
                  <a:schemeClr val="tx1"/>
                </a:solidFill>
              </a:rPr>
              <a:t> </a:t>
            </a:r>
            <a:r>
              <a:rPr lang="en-US" sz="2400" dirty="0">
                <a:solidFill>
                  <a:schemeClr val="tx1"/>
                </a:solidFill>
              </a:rPr>
              <a:t>IERSD, National Observatory </a:t>
            </a:r>
            <a:r>
              <a:rPr lang="en-US" sz="2400" dirty="0" smtClean="0">
                <a:solidFill>
                  <a:schemeClr val="tx1"/>
                </a:solidFill>
              </a:rPr>
              <a:t>of Athens</a:t>
            </a:r>
            <a:r>
              <a:rPr lang="en-US" sz="2400" dirty="0">
                <a:solidFill>
                  <a:schemeClr val="tx1"/>
                </a:solidFill>
              </a:rPr>
              <a:t>, </a:t>
            </a:r>
            <a:r>
              <a:rPr lang="en-US" sz="2400" dirty="0" err="1">
                <a:solidFill>
                  <a:schemeClr val="tx1"/>
                </a:solidFill>
              </a:rPr>
              <a:t>Palea</a:t>
            </a:r>
            <a:r>
              <a:rPr lang="en-US" sz="2400" dirty="0">
                <a:solidFill>
                  <a:schemeClr val="tx1"/>
                </a:solidFill>
              </a:rPr>
              <a:t> </a:t>
            </a:r>
            <a:r>
              <a:rPr lang="en-US" sz="2400" dirty="0" err="1">
                <a:solidFill>
                  <a:schemeClr val="tx1"/>
                </a:solidFill>
              </a:rPr>
              <a:t>Penteli</a:t>
            </a:r>
            <a:r>
              <a:rPr lang="en-US" sz="2400" dirty="0">
                <a:solidFill>
                  <a:schemeClr val="tx1"/>
                </a:solidFill>
              </a:rPr>
              <a:t>, </a:t>
            </a:r>
            <a:r>
              <a:rPr lang="en-US" sz="2400" dirty="0" smtClean="0">
                <a:solidFill>
                  <a:schemeClr val="tx1"/>
                </a:solidFill>
              </a:rPr>
              <a:t>Greece </a:t>
            </a:r>
          </a:p>
          <a:p>
            <a:pPr algn="l"/>
            <a:r>
              <a:rPr lang="en-US" sz="2400" baseline="30000" dirty="0" smtClean="0">
                <a:solidFill>
                  <a:schemeClr val="tx1"/>
                </a:solidFill>
              </a:rPr>
              <a:t>4</a:t>
            </a:r>
            <a:r>
              <a:rPr lang="en-US" sz="2400" dirty="0" smtClean="0">
                <a:solidFill>
                  <a:schemeClr val="tx1"/>
                </a:solidFill>
              </a:rPr>
              <a:t> ICE-HT, Foundation for Research and Technology Hellas, </a:t>
            </a:r>
            <a:r>
              <a:rPr lang="en-US" sz="2400" dirty="0" err="1" smtClean="0">
                <a:solidFill>
                  <a:schemeClr val="tx1"/>
                </a:solidFill>
              </a:rPr>
              <a:t>Patras</a:t>
            </a:r>
            <a:r>
              <a:rPr lang="en-US" sz="2400" dirty="0" smtClean="0">
                <a:solidFill>
                  <a:schemeClr val="tx1"/>
                </a:solidFill>
              </a:rPr>
              <a:t>, Greece</a:t>
            </a:r>
            <a:endParaRPr lang="de-DE" sz="2400" baseline="30000" dirty="0">
              <a:solidFill>
                <a:schemeClr val="tx1"/>
              </a:solidFill>
            </a:endParaRPr>
          </a:p>
        </p:txBody>
      </p:sp>
      <p:pic>
        <p:nvPicPr>
          <p:cNvPr id="1026" name="Picture 2" descr="http://www.forschung-mie.de/img/kit_logo_de_farbe_positiv.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8283" y="5895537"/>
            <a:ext cx="1449487" cy="6626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me.gatech.edu/files/branding/logos/Georgia-Institute-of-Technology-rv-539+12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610" y="5803850"/>
            <a:ext cx="2548827" cy="7215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nasa.gov/sites/default/files/images/nasaLogo-570x45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9091" y="5803850"/>
            <a:ext cx="1268751" cy="1001646"/>
          </a:xfrm>
          <a:prstGeom prst="rect">
            <a:avLst/>
          </a:prstGeom>
          <a:noFill/>
          <a:extLst>
            <a:ext uri="{909E8E84-426E-40DD-AFC4-6F175D3DCCD1}">
              <a14:hiddenFill xmlns:a14="http://schemas.microsoft.com/office/drawing/2010/main">
                <a:solidFill>
                  <a:srgbClr val="FFFFFF"/>
                </a:solidFill>
              </a14:hiddenFill>
            </a:ext>
          </a:extLst>
        </p:spPr>
      </p:pic>
      <p:sp>
        <p:nvSpPr>
          <p:cNvPr id="11" name="Untertitel 2"/>
          <p:cNvSpPr txBox="1">
            <a:spLocks/>
          </p:cNvSpPr>
          <p:nvPr/>
        </p:nvSpPr>
        <p:spPr>
          <a:xfrm>
            <a:off x="-31097" y="6621135"/>
            <a:ext cx="4240088" cy="19977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100" dirty="0" smtClean="0">
                <a:solidFill>
                  <a:schemeClr val="tx1"/>
                </a:solidFill>
              </a:rPr>
              <a:t>Image taken from Kenneth </a:t>
            </a:r>
            <a:r>
              <a:rPr lang="en-US" sz="1100" dirty="0" err="1" smtClean="0">
                <a:solidFill>
                  <a:schemeClr val="tx1"/>
                </a:solidFill>
              </a:rPr>
              <a:t>Libbrecht</a:t>
            </a:r>
            <a:r>
              <a:rPr lang="en-US" sz="1100" dirty="0" smtClean="0">
                <a:solidFill>
                  <a:schemeClr val="tx1"/>
                </a:solidFill>
              </a:rPr>
              <a:t> www.its.caltech.edu/~atomic/</a:t>
            </a:r>
            <a:endParaRPr lang="de-DE" sz="1100" dirty="0">
              <a:solidFill>
                <a:schemeClr val="tx1"/>
              </a:solidFill>
            </a:endParaRPr>
          </a:p>
        </p:txBody>
      </p:sp>
      <p:sp>
        <p:nvSpPr>
          <p:cNvPr id="7" name="Foliennummernplatzhalter 6"/>
          <p:cNvSpPr>
            <a:spLocks noGrp="1"/>
          </p:cNvSpPr>
          <p:nvPr>
            <p:ph type="sldNum" sz="quarter" idx="12"/>
          </p:nvPr>
        </p:nvSpPr>
        <p:spPr/>
        <p:txBody>
          <a:bodyPr/>
          <a:lstStyle/>
          <a:p>
            <a:fld id="{EAEEEE38-2B64-4669-8FF4-18E0F1250081}" type="slidenum">
              <a:rPr lang="de-DE" smtClean="0"/>
              <a:t>1</a:t>
            </a:fld>
            <a:endParaRPr lang="de-DE"/>
          </a:p>
        </p:txBody>
      </p:sp>
      <p:pic>
        <p:nvPicPr>
          <p:cNvPr id="5" name="Picture 2" descr="https://upload.wikimedia.org/wikipedia/commons/thumb/b/bf/US-DeptOfEnergy-Seal.svg/2000px-US-DeptOfEnergy-Seal.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73733" y="5803850"/>
            <a:ext cx="992672" cy="9926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Image result for egu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2481" y="5831505"/>
            <a:ext cx="1897774" cy="79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997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0648"/>
            <a:ext cx="8784976" cy="861774"/>
          </a:xfrm>
          <a:prstGeom prst="rect">
            <a:avLst/>
          </a:prstGeom>
          <a:noFill/>
        </p:spPr>
        <p:txBody>
          <a:bodyPr wrap="square" rtlCol="0">
            <a:spAutoFit/>
          </a:bodyPr>
          <a:lstStyle/>
          <a:p>
            <a:r>
              <a:rPr lang="en-US" sz="2500" dirty="0" smtClean="0"/>
              <a:t>I. How much can secondary production </a:t>
            </a:r>
            <a:r>
              <a:rPr lang="en-US" sz="2500" b="1" i="1" dirty="0" smtClean="0"/>
              <a:t>enhance</a:t>
            </a:r>
            <a:r>
              <a:rPr lang="en-US" sz="2500" dirty="0" smtClean="0"/>
              <a:t> ice crystal number concentrations?</a:t>
            </a:r>
          </a:p>
        </p:txBody>
      </p:sp>
      <p:sp>
        <p:nvSpPr>
          <p:cNvPr id="5" name="TextBox 4"/>
          <p:cNvSpPr txBox="1"/>
          <p:nvPr/>
        </p:nvSpPr>
        <p:spPr>
          <a:xfrm>
            <a:off x="251520" y="3356992"/>
            <a:ext cx="7704856" cy="861774"/>
          </a:xfrm>
          <a:prstGeom prst="rect">
            <a:avLst/>
          </a:prstGeom>
          <a:noFill/>
        </p:spPr>
        <p:txBody>
          <a:bodyPr wrap="square" rtlCol="0">
            <a:spAutoFit/>
          </a:bodyPr>
          <a:lstStyle/>
          <a:p>
            <a:r>
              <a:rPr lang="en-US" sz="2500" dirty="0" smtClean="0"/>
              <a:t>II</a:t>
            </a:r>
            <a:r>
              <a:rPr lang="en-US" sz="2500" dirty="0"/>
              <a:t>. </a:t>
            </a:r>
            <a:r>
              <a:rPr lang="en-US" sz="2500" dirty="0">
                <a:solidFill>
                  <a:prstClr val="black"/>
                </a:solidFill>
              </a:rPr>
              <a:t>How much primarily nucleated ice </a:t>
            </a:r>
            <a:r>
              <a:rPr lang="en-US" sz="2500" dirty="0" smtClean="0">
                <a:solidFill>
                  <a:prstClr val="black"/>
                </a:solidFill>
              </a:rPr>
              <a:t>must exist to initiate secondary production?</a:t>
            </a:r>
            <a:endParaRPr lang="fr-FR" sz="2500" dirty="0">
              <a:solidFill>
                <a:prstClr val="black"/>
              </a:solidFill>
            </a:endParaRPr>
          </a:p>
        </p:txBody>
      </p:sp>
      <p:sp>
        <p:nvSpPr>
          <p:cNvPr id="2" name="Rectangle 1"/>
          <p:cNvSpPr/>
          <p:nvPr/>
        </p:nvSpPr>
        <p:spPr>
          <a:xfrm>
            <a:off x="1619672" y="1340768"/>
            <a:ext cx="1103059" cy="523220"/>
          </a:xfrm>
          <a:prstGeom prst="rect">
            <a:avLst/>
          </a:prstGeom>
        </p:spPr>
        <p:txBody>
          <a:bodyPr wrap="none">
            <a:spAutoFit/>
          </a:bodyPr>
          <a:lstStyle/>
          <a:p>
            <a:r>
              <a:rPr lang="en-US" sz="2800" dirty="0"/>
              <a:t>by </a:t>
            </a:r>
            <a:r>
              <a:rPr lang="en-US" sz="2800" dirty="0" smtClean="0">
                <a:solidFill>
                  <a:srgbClr val="FF0000"/>
                </a:solidFill>
              </a:rPr>
              <a:t>10</a:t>
            </a:r>
            <a:r>
              <a:rPr lang="en-US" sz="2800" baseline="30000" dirty="0" smtClean="0">
                <a:solidFill>
                  <a:srgbClr val="FF0000"/>
                </a:solidFill>
              </a:rPr>
              <a:t>3</a:t>
            </a:r>
            <a:endParaRPr lang="fr-FR" sz="2800" dirty="0"/>
          </a:p>
        </p:txBody>
      </p:sp>
      <p:sp>
        <p:nvSpPr>
          <p:cNvPr id="3" name="Rectangle 2"/>
          <p:cNvSpPr/>
          <p:nvPr/>
        </p:nvSpPr>
        <p:spPr>
          <a:xfrm>
            <a:off x="1619672" y="2122113"/>
            <a:ext cx="6770661" cy="523220"/>
          </a:xfrm>
          <a:prstGeom prst="rect">
            <a:avLst/>
          </a:prstGeom>
        </p:spPr>
        <p:txBody>
          <a:bodyPr wrap="square">
            <a:spAutoFit/>
          </a:bodyPr>
          <a:lstStyle/>
          <a:p>
            <a:r>
              <a:rPr lang="en-US" sz="2800" dirty="0" smtClean="0"/>
              <a:t>largest </a:t>
            </a:r>
            <a:r>
              <a:rPr lang="en-US" sz="2800" dirty="0"/>
              <a:t>for </a:t>
            </a:r>
            <a:r>
              <a:rPr lang="en-US" sz="2800" dirty="0">
                <a:solidFill>
                  <a:srgbClr val="FF0000"/>
                </a:solidFill>
              </a:rPr>
              <a:t>maritime convective clouds</a:t>
            </a:r>
            <a:endParaRPr lang="fr-FR" sz="2800" dirty="0"/>
          </a:p>
        </p:txBody>
      </p:sp>
      <p:sp>
        <p:nvSpPr>
          <p:cNvPr id="8" name="Slide Number Placeholder 7"/>
          <p:cNvSpPr>
            <a:spLocks noGrp="1"/>
          </p:cNvSpPr>
          <p:nvPr>
            <p:ph type="sldNum" sz="quarter" idx="12"/>
          </p:nvPr>
        </p:nvSpPr>
        <p:spPr/>
        <p:txBody>
          <a:bodyPr/>
          <a:lstStyle/>
          <a:p>
            <a:fld id="{EAEEEE38-2B64-4669-8FF4-18E0F1250081}" type="slidenum">
              <a:rPr lang="de-DE" smtClean="0"/>
              <a:t>10</a:t>
            </a:fld>
            <a:endParaRPr lang="de-DE"/>
          </a:p>
        </p:txBody>
      </p:sp>
    </p:spTree>
    <p:extLst>
      <p:ext uri="{BB962C8B-B14F-4D97-AF65-F5344CB8AC3E}">
        <p14:creationId xmlns:p14="http://schemas.microsoft.com/office/powerpoint/2010/main" val="291143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 name="Group 296"/>
          <p:cNvGrpSpPr/>
          <p:nvPr/>
        </p:nvGrpSpPr>
        <p:grpSpPr>
          <a:xfrm>
            <a:off x="2365035" y="2868917"/>
            <a:ext cx="3747949" cy="3059899"/>
            <a:chOff x="722449" y="687258"/>
            <a:chExt cx="4075750" cy="3773658"/>
          </a:xfrm>
        </p:grpSpPr>
        <p:sp>
          <p:nvSpPr>
            <p:cNvPr id="298" name="Oval 297"/>
            <p:cNvSpPr/>
            <p:nvPr/>
          </p:nvSpPr>
          <p:spPr>
            <a:xfrm>
              <a:off x="2256978" y="248599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nvGrpSpPr>
            <p:cNvPr id="299" name="Group 298"/>
            <p:cNvGrpSpPr/>
            <p:nvPr/>
          </p:nvGrpSpPr>
          <p:grpSpPr>
            <a:xfrm>
              <a:off x="722449" y="687258"/>
              <a:ext cx="4075750" cy="3773658"/>
              <a:chOff x="946328" y="745279"/>
              <a:chExt cx="3850728" cy="3773658"/>
            </a:xfrm>
          </p:grpSpPr>
          <p:cxnSp>
            <p:nvCxnSpPr>
              <p:cNvPr id="300" name="Straight Connector 299"/>
              <p:cNvCxnSpPr/>
              <p:nvPr/>
            </p:nvCxnSpPr>
            <p:spPr>
              <a:xfrm flipV="1">
                <a:off x="1409789" y="1059055"/>
                <a:ext cx="3024430" cy="28454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1" name="Oval 300"/>
              <p:cNvSpPr/>
              <p:nvPr/>
            </p:nvSpPr>
            <p:spPr>
              <a:xfrm>
                <a:off x="2253576" y="247109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2" name="Oval 301"/>
              <p:cNvSpPr/>
              <p:nvPr/>
            </p:nvSpPr>
            <p:spPr>
              <a:xfrm>
                <a:off x="2902857" y="1941481"/>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3" name="Oval 302"/>
              <p:cNvSpPr/>
              <p:nvPr/>
            </p:nvSpPr>
            <p:spPr>
              <a:xfrm>
                <a:off x="2421187" y="228811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4" name="Oval 303"/>
              <p:cNvSpPr/>
              <p:nvPr/>
            </p:nvSpPr>
            <p:spPr>
              <a:xfrm>
                <a:off x="2326644" y="201640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nvGrpSpPr>
              <p:cNvPr id="305" name="Group 304"/>
              <p:cNvGrpSpPr/>
              <p:nvPr/>
            </p:nvGrpSpPr>
            <p:grpSpPr>
              <a:xfrm>
                <a:off x="946328" y="745279"/>
                <a:ext cx="3850728" cy="3773658"/>
                <a:chOff x="-1708225" y="-163587"/>
                <a:chExt cx="3850728" cy="3773658"/>
              </a:xfrm>
            </p:grpSpPr>
            <p:grpSp>
              <p:nvGrpSpPr>
                <p:cNvPr id="317" name="Group 316"/>
                <p:cNvGrpSpPr/>
                <p:nvPr/>
              </p:nvGrpSpPr>
              <p:grpSpPr>
                <a:xfrm>
                  <a:off x="-1244764" y="-163587"/>
                  <a:ext cx="3387267" cy="3159265"/>
                  <a:chOff x="-312462" y="791301"/>
                  <a:chExt cx="2728686" cy="2488566"/>
                </a:xfrm>
              </p:grpSpPr>
              <p:cxnSp>
                <p:nvCxnSpPr>
                  <p:cNvPr id="357" name="Straight Arrow Connector 356"/>
                  <p:cNvCxnSpPr/>
                  <p:nvPr/>
                </p:nvCxnSpPr>
                <p:spPr>
                  <a:xfrm>
                    <a:off x="-312462" y="3279867"/>
                    <a:ext cx="27286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p:nvPr/>
                </p:nvCxnSpPr>
                <p:spPr>
                  <a:xfrm flipV="1">
                    <a:off x="-312462" y="791301"/>
                    <a:ext cx="0" cy="24768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8" name="TextBox 317"/>
                <p:cNvSpPr txBox="1"/>
                <p:nvPr/>
              </p:nvSpPr>
              <p:spPr>
                <a:xfrm rot="16200000">
                  <a:off x="-1818084" y="-5654"/>
                  <a:ext cx="684973" cy="465255"/>
                </a:xfrm>
                <a:prstGeom prst="rect">
                  <a:avLst/>
                </a:prstGeom>
                <a:noFill/>
              </p:spPr>
              <p:txBody>
                <a:bodyPr wrap="none" rtlCol="0">
                  <a:spAutoFit/>
                </a:bodyPr>
                <a:lstStyle/>
                <a:p>
                  <a:r>
                    <a:rPr lang="en-US" b="1" i="1" dirty="0"/>
                    <a:t>N</a:t>
                  </a:r>
                  <a:r>
                    <a:rPr lang="en-US" b="1" i="1" baseline="-25000" dirty="0"/>
                    <a:t>ice</a:t>
                  </a:r>
                  <a:endParaRPr lang="fr-FR" b="1" i="1" dirty="0"/>
                </a:p>
              </p:txBody>
            </p:sp>
            <p:sp>
              <p:nvSpPr>
                <p:cNvPr id="319" name="TextBox 318"/>
                <p:cNvSpPr txBox="1"/>
                <p:nvPr/>
              </p:nvSpPr>
              <p:spPr>
                <a:xfrm>
                  <a:off x="615546" y="3117628"/>
                  <a:ext cx="707172" cy="492443"/>
                </a:xfrm>
                <a:prstGeom prst="rect">
                  <a:avLst/>
                </a:prstGeom>
                <a:noFill/>
              </p:spPr>
              <p:txBody>
                <a:bodyPr wrap="none" rtlCol="0">
                  <a:spAutoFit/>
                </a:bodyPr>
                <a:lstStyle/>
                <a:p>
                  <a:r>
                    <a:rPr lang="en-US" b="1" i="1" dirty="0"/>
                    <a:t>N</a:t>
                  </a:r>
                  <a:r>
                    <a:rPr lang="en-US" b="1" i="1" baseline="-25000" dirty="0"/>
                    <a:t>INP</a:t>
                  </a:r>
                  <a:endParaRPr lang="fr-FR" b="1" i="1" dirty="0"/>
                </a:p>
              </p:txBody>
            </p:sp>
            <p:sp>
              <p:nvSpPr>
                <p:cNvPr id="320" name="TextBox 319"/>
                <p:cNvSpPr txBox="1"/>
                <p:nvPr/>
              </p:nvSpPr>
              <p:spPr>
                <a:xfrm>
                  <a:off x="1107745" y="1019850"/>
                  <a:ext cx="894970" cy="400110"/>
                </a:xfrm>
                <a:prstGeom prst="rect">
                  <a:avLst/>
                </a:prstGeom>
                <a:noFill/>
              </p:spPr>
              <p:txBody>
                <a:bodyPr wrap="none" rtlCol="0">
                  <a:spAutoFit/>
                </a:bodyPr>
                <a:lstStyle/>
                <a:p>
                  <a:r>
                    <a:rPr lang="en-US" sz="1350" b="1" i="1" dirty="0"/>
                    <a:t>1:1 line</a:t>
                  </a:r>
                  <a:endParaRPr lang="fr-FR" sz="1350" b="1" i="1" dirty="0"/>
                </a:p>
              </p:txBody>
            </p:sp>
            <p:grpSp>
              <p:nvGrpSpPr>
                <p:cNvPr id="321" name="Group 320"/>
                <p:cNvGrpSpPr/>
                <p:nvPr/>
              </p:nvGrpSpPr>
              <p:grpSpPr>
                <a:xfrm>
                  <a:off x="-1047029" y="429246"/>
                  <a:ext cx="2041865" cy="2018278"/>
                  <a:chOff x="-1047029" y="429246"/>
                  <a:chExt cx="2041865" cy="2018278"/>
                </a:xfrm>
              </p:grpSpPr>
              <p:sp>
                <p:nvSpPr>
                  <p:cNvPr id="322" name="Oval 321"/>
                  <p:cNvSpPr/>
                  <p:nvPr/>
                </p:nvSpPr>
                <p:spPr>
                  <a:xfrm>
                    <a:off x="-984596" y="160551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3" name="Oval 322"/>
                  <p:cNvSpPr/>
                  <p:nvPr/>
                </p:nvSpPr>
                <p:spPr>
                  <a:xfrm>
                    <a:off x="-910605" y="141589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4" name="Oval 323"/>
                  <p:cNvSpPr/>
                  <p:nvPr/>
                </p:nvSpPr>
                <p:spPr>
                  <a:xfrm>
                    <a:off x="-758205" y="156829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5" name="Oval 324"/>
                  <p:cNvSpPr/>
                  <p:nvPr/>
                </p:nvSpPr>
                <p:spPr>
                  <a:xfrm flipV="1">
                    <a:off x="-712486" y="1350137"/>
                    <a:ext cx="45719" cy="657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6" name="Oval 325"/>
                  <p:cNvSpPr/>
                  <p:nvPr/>
                </p:nvSpPr>
                <p:spPr>
                  <a:xfrm flipV="1">
                    <a:off x="-560086" y="1501399"/>
                    <a:ext cx="45719" cy="66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7" name="Oval 326"/>
                  <p:cNvSpPr/>
                  <p:nvPr/>
                </p:nvSpPr>
                <p:spPr>
                  <a:xfrm>
                    <a:off x="-1047029" y="224256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8" name="Oval 327"/>
                  <p:cNvSpPr/>
                  <p:nvPr/>
                </p:nvSpPr>
                <p:spPr>
                  <a:xfrm>
                    <a:off x="-894629" y="239496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9" name="Oval 328"/>
                  <p:cNvSpPr/>
                  <p:nvPr/>
                </p:nvSpPr>
                <p:spPr>
                  <a:xfrm>
                    <a:off x="-866357" y="227357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0" name="Oval 329"/>
                  <p:cNvSpPr/>
                  <p:nvPr/>
                </p:nvSpPr>
                <p:spPr>
                  <a:xfrm>
                    <a:off x="-984596" y="102742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1" name="Oval 330"/>
                  <p:cNvSpPr/>
                  <p:nvPr/>
                </p:nvSpPr>
                <p:spPr>
                  <a:xfrm>
                    <a:off x="-679796" y="9970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2" name="Oval 331"/>
                  <p:cNvSpPr/>
                  <p:nvPr/>
                </p:nvSpPr>
                <p:spPr>
                  <a:xfrm>
                    <a:off x="-859572" y="131038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3" name="Oval 332"/>
                  <p:cNvSpPr/>
                  <p:nvPr/>
                </p:nvSpPr>
                <p:spPr>
                  <a:xfrm>
                    <a:off x="-765089" y="210505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4" name="Oval 333"/>
                  <p:cNvSpPr/>
                  <p:nvPr/>
                </p:nvSpPr>
                <p:spPr>
                  <a:xfrm>
                    <a:off x="-527396" y="11494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5" name="Oval 334"/>
                  <p:cNvSpPr/>
                  <p:nvPr/>
                </p:nvSpPr>
                <p:spPr>
                  <a:xfrm>
                    <a:off x="-374996" y="13018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6" name="Oval 335"/>
                  <p:cNvSpPr/>
                  <p:nvPr/>
                </p:nvSpPr>
                <p:spPr>
                  <a:xfrm>
                    <a:off x="-521298" y="174259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7" name="Oval 336"/>
                  <p:cNvSpPr/>
                  <p:nvPr/>
                </p:nvSpPr>
                <p:spPr>
                  <a:xfrm>
                    <a:off x="-401258" y="8446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8" name="Oval 337"/>
                  <p:cNvSpPr/>
                  <p:nvPr/>
                </p:nvSpPr>
                <p:spPr>
                  <a:xfrm>
                    <a:off x="-440832" y="201021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9" name="Oval 338"/>
                  <p:cNvSpPr/>
                  <p:nvPr/>
                </p:nvSpPr>
                <p:spPr>
                  <a:xfrm>
                    <a:off x="-600880" y="190718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0" name="Oval 339"/>
                  <p:cNvSpPr/>
                  <p:nvPr/>
                </p:nvSpPr>
                <p:spPr>
                  <a:xfrm>
                    <a:off x="796717" y="77681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1" name="Oval 340"/>
                  <p:cNvSpPr/>
                  <p:nvPr/>
                </p:nvSpPr>
                <p:spPr>
                  <a:xfrm>
                    <a:off x="-392906" y="67697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2" name="Oval 341"/>
                  <p:cNvSpPr/>
                  <p:nvPr/>
                </p:nvSpPr>
                <p:spPr>
                  <a:xfrm>
                    <a:off x="-219549" y="182588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3" name="Oval 342"/>
                  <p:cNvSpPr/>
                  <p:nvPr/>
                </p:nvSpPr>
                <p:spPr>
                  <a:xfrm>
                    <a:off x="-240506" y="82937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4" name="Oval 343"/>
                  <p:cNvSpPr/>
                  <p:nvPr/>
                </p:nvSpPr>
                <p:spPr>
                  <a:xfrm>
                    <a:off x="-797779" y="164044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5" name="Oval 344"/>
                  <p:cNvSpPr/>
                  <p:nvPr/>
                </p:nvSpPr>
                <p:spPr>
                  <a:xfrm>
                    <a:off x="-900887" y="182295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6" name="Oval 345"/>
                  <p:cNvSpPr/>
                  <p:nvPr/>
                </p:nvSpPr>
                <p:spPr>
                  <a:xfrm>
                    <a:off x="-695423" y="1635468"/>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7" name="Oval 346"/>
                  <p:cNvSpPr/>
                  <p:nvPr/>
                </p:nvSpPr>
                <p:spPr>
                  <a:xfrm>
                    <a:off x="752673" y="429246"/>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8" name="Oval 347"/>
                  <p:cNvSpPr/>
                  <p:nvPr/>
                </p:nvSpPr>
                <p:spPr>
                  <a:xfrm>
                    <a:off x="-612689" y="225745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9" name="Oval 348"/>
                  <p:cNvSpPr/>
                  <p:nvPr/>
                </p:nvSpPr>
                <p:spPr>
                  <a:xfrm>
                    <a:off x="-368898" y="189499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0" name="Oval 349"/>
                  <p:cNvSpPr/>
                  <p:nvPr/>
                </p:nvSpPr>
                <p:spPr>
                  <a:xfrm>
                    <a:off x="-225999" y="61231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1" name="Oval 350"/>
                  <p:cNvSpPr/>
                  <p:nvPr/>
                </p:nvSpPr>
                <p:spPr>
                  <a:xfrm>
                    <a:off x="949117" y="92921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2" name="Oval 351"/>
                  <p:cNvSpPr/>
                  <p:nvPr/>
                </p:nvSpPr>
                <p:spPr>
                  <a:xfrm>
                    <a:off x="-143778" y="194907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3" name="Oval 352"/>
                  <p:cNvSpPr/>
                  <p:nvPr/>
                </p:nvSpPr>
                <p:spPr>
                  <a:xfrm>
                    <a:off x="-645379" y="179284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4" name="Oval 353"/>
                  <p:cNvSpPr/>
                  <p:nvPr/>
                </p:nvSpPr>
                <p:spPr>
                  <a:xfrm>
                    <a:off x="-748487" y="197535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5" name="Oval 354"/>
                  <p:cNvSpPr/>
                  <p:nvPr/>
                </p:nvSpPr>
                <p:spPr>
                  <a:xfrm>
                    <a:off x="185590" y="1865344"/>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6" name="Oval 355"/>
                  <p:cNvSpPr/>
                  <p:nvPr/>
                </p:nvSpPr>
                <p:spPr>
                  <a:xfrm>
                    <a:off x="905073" y="581646"/>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grpSp>
          <p:sp>
            <p:nvSpPr>
              <p:cNvPr id="306" name="Oval 305"/>
              <p:cNvSpPr/>
              <p:nvPr/>
            </p:nvSpPr>
            <p:spPr>
              <a:xfrm>
                <a:off x="2409378" y="263839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7" name="Oval 306"/>
              <p:cNvSpPr/>
              <p:nvPr/>
            </p:nvSpPr>
            <p:spPr>
              <a:xfrm>
                <a:off x="2653169" y="2275934"/>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8" name="Oval 307"/>
              <p:cNvSpPr/>
              <p:nvPr/>
            </p:nvSpPr>
            <p:spPr>
              <a:xfrm>
                <a:off x="2733635" y="254354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9" name="Oval 308"/>
              <p:cNvSpPr/>
              <p:nvPr/>
            </p:nvSpPr>
            <p:spPr>
              <a:xfrm>
                <a:off x="2573587" y="244051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0" name="Oval 309"/>
              <p:cNvSpPr/>
              <p:nvPr/>
            </p:nvSpPr>
            <p:spPr>
              <a:xfrm>
                <a:off x="3055257" y="2093881"/>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1" name="Oval 310"/>
              <p:cNvSpPr/>
              <p:nvPr/>
            </p:nvSpPr>
            <p:spPr>
              <a:xfrm>
                <a:off x="2878289" y="233001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2" name="Oval 311"/>
              <p:cNvSpPr/>
              <p:nvPr/>
            </p:nvSpPr>
            <p:spPr>
              <a:xfrm>
                <a:off x="2376688" y="217378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3" name="Oval 312"/>
              <p:cNvSpPr/>
              <p:nvPr/>
            </p:nvSpPr>
            <p:spPr>
              <a:xfrm>
                <a:off x="2273580" y="235629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4" name="Oval 313"/>
              <p:cNvSpPr/>
              <p:nvPr/>
            </p:nvSpPr>
            <p:spPr>
              <a:xfrm>
                <a:off x="2479044" y="216880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5" name="Oval 314"/>
              <p:cNvSpPr/>
              <p:nvPr/>
            </p:nvSpPr>
            <p:spPr>
              <a:xfrm>
                <a:off x="3207657" y="2246281"/>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6" name="Oval 315"/>
              <p:cNvSpPr/>
              <p:nvPr/>
            </p:nvSpPr>
            <p:spPr>
              <a:xfrm>
                <a:off x="3011213" y="1746314"/>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grpSp>
      <p:sp>
        <p:nvSpPr>
          <p:cNvPr id="9" name="Slide Number Placeholder 8"/>
          <p:cNvSpPr>
            <a:spLocks noGrp="1"/>
          </p:cNvSpPr>
          <p:nvPr>
            <p:ph type="sldNum" sz="quarter" idx="12"/>
          </p:nvPr>
        </p:nvSpPr>
        <p:spPr/>
        <p:txBody>
          <a:bodyPr/>
          <a:lstStyle/>
          <a:p>
            <a:fld id="{EAEEEE38-2B64-4669-8FF4-18E0F1250081}" type="slidenum">
              <a:rPr lang="de-DE" smtClean="0"/>
              <a:t>11</a:t>
            </a:fld>
            <a:endParaRPr lang="de-DE"/>
          </a:p>
        </p:txBody>
      </p:sp>
      <p:sp>
        <p:nvSpPr>
          <p:cNvPr id="93" name="Rectangle 92"/>
          <p:cNvSpPr/>
          <p:nvPr/>
        </p:nvSpPr>
        <p:spPr>
          <a:xfrm>
            <a:off x="285605" y="236406"/>
            <a:ext cx="8597811" cy="586314"/>
          </a:xfrm>
          <a:prstGeom prst="rect">
            <a:avLst/>
          </a:prstGeom>
        </p:spPr>
        <p:txBody>
          <a:bodyPr wrap="square">
            <a:spAutoFit/>
          </a:bodyPr>
          <a:lstStyle/>
          <a:p>
            <a:pPr>
              <a:lnSpc>
                <a:spcPct val="107000"/>
              </a:lnSpc>
              <a:spcAft>
                <a:spcPts val="800"/>
              </a:spcAft>
            </a:pPr>
            <a:r>
              <a:rPr lang="en-US" sz="3000" dirty="0">
                <a:latin typeface="Serial Publication" panose="02000000000000000000" pitchFamily="2" charset="0"/>
                <a:ea typeface="Calibri" panose="020F0502020204030204" pitchFamily="34" charset="0"/>
                <a:cs typeface="Times New Roman" panose="02020603050405020304" pitchFamily="18" charset="0"/>
              </a:rPr>
              <a:t>Could secondary ice production explain the difference</a:t>
            </a:r>
            <a:r>
              <a:rPr lang="en-US" sz="3000" dirty="0">
                <a:latin typeface="Bernard MT Condensed" panose="02050806060905020404" pitchFamily="18" charset="0"/>
                <a:ea typeface="Calibri" panose="020F0502020204030204" pitchFamily="34" charset="0"/>
                <a:cs typeface="Times New Roman" panose="02020603050405020304" pitchFamily="18" charset="0"/>
              </a:rPr>
              <a:t>?</a:t>
            </a:r>
            <a:endParaRPr lang="fr-FR" sz="30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94" name="Group 93"/>
          <p:cNvGrpSpPr/>
          <p:nvPr/>
        </p:nvGrpSpPr>
        <p:grpSpPr>
          <a:xfrm>
            <a:off x="143294" y="3035065"/>
            <a:ext cx="2148276" cy="2560542"/>
            <a:chOff x="691062" y="1066940"/>
            <a:chExt cx="2470586" cy="2937060"/>
          </a:xfrm>
        </p:grpSpPr>
        <p:grpSp>
          <p:nvGrpSpPr>
            <p:cNvPr id="95" name="Group 94"/>
            <p:cNvGrpSpPr/>
            <p:nvPr/>
          </p:nvGrpSpPr>
          <p:grpSpPr>
            <a:xfrm>
              <a:off x="691062" y="1066940"/>
              <a:ext cx="2470586" cy="2937060"/>
              <a:chOff x="326363" y="3150219"/>
              <a:chExt cx="3099354" cy="3696311"/>
            </a:xfrm>
          </p:grpSpPr>
          <p:grpSp>
            <p:nvGrpSpPr>
              <p:cNvPr id="97" name="Group 96"/>
              <p:cNvGrpSpPr/>
              <p:nvPr/>
            </p:nvGrpSpPr>
            <p:grpSpPr>
              <a:xfrm>
                <a:off x="326363" y="3150219"/>
                <a:ext cx="3099354" cy="3696311"/>
                <a:chOff x="326363" y="3150219"/>
                <a:chExt cx="3099354" cy="3696311"/>
              </a:xfrm>
            </p:grpSpPr>
            <p:grpSp>
              <p:nvGrpSpPr>
                <p:cNvPr id="99" name="Group 32"/>
                <p:cNvGrpSpPr/>
                <p:nvPr/>
              </p:nvGrpSpPr>
              <p:grpSpPr>
                <a:xfrm>
                  <a:off x="326363" y="3150219"/>
                  <a:ext cx="3099354" cy="3696311"/>
                  <a:chOff x="610492" y="3997730"/>
                  <a:chExt cx="3196283" cy="3800700"/>
                </a:xfrm>
              </p:grpSpPr>
              <p:sp>
                <p:nvSpPr>
                  <p:cNvPr id="111" name="Rectangle 57"/>
                  <p:cNvSpPr/>
                  <p:nvPr/>
                </p:nvSpPr>
                <p:spPr>
                  <a:xfrm>
                    <a:off x="869774" y="4403911"/>
                    <a:ext cx="1104900" cy="2261237"/>
                  </a:xfrm>
                  <a:prstGeom prst="rect">
                    <a:avLst/>
                  </a:prstGeom>
                  <a:solidFill>
                    <a:schemeClr val="accent1">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00"/>
                  </a:p>
                </p:txBody>
              </p:sp>
              <p:grpSp>
                <p:nvGrpSpPr>
                  <p:cNvPr id="112" name="Group 9"/>
                  <p:cNvGrpSpPr/>
                  <p:nvPr/>
                </p:nvGrpSpPr>
                <p:grpSpPr>
                  <a:xfrm>
                    <a:off x="610492" y="3997730"/>
                    <a:ext cx="3196283" cy="3800700"/>
                    <a:chOff x="639357" y="4269400"/>
                    <a:chExt cx="3196283" cy="3800700"/>
                  </a:xfrm>
                </p:grpSpPr>
                <p:sp>
                  <p:nvSpPr>
                    <p:cNvPr id="113" name="Hexagon 10"/>
                    <p:cNvSpPr/>
                    <p:nvPr/>
                  </p:nvSpPr>
                  <p:spPr>
                    <a:xfrm>
                      <a:off x="917265" y="4269400"/>
                      <a:ext cx="1060704" cy="914400"/>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grpSp>
                  <p:nvGrpSpPr>
                    <p:cNvPr id="114" name="Group 11"/>
                    <p:cNvGrpSpPr/>
                    <p:nvPr/>
                  </p:nvGrpSpPr>
                  <p:grpSpPr>
                    <a:xfrm>
                      <a:off x="1147297" y="5542405"/>
                      <a:ext cx="600639" cy="938329"/>
                      <a:chOff x="2142562" y="4138657"/>
                      <a:chExt cx="600639" cy="938329"/>
                    </a:xfrm>
                  </p:grpSpPr>
                  <p:sp>
                    <p:nvSpPr>
                      <p:cNvPr id="126" name="Oval 22"/>
                      <p:cNvSpPr/>
                      <p:nvPr/>
                    </p:nvSpPr>
                    <p:spPr>
                      <a:xfrm>
                        <a:off x="2285999" y="4138657"/>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7" name="Oval 23"/>
                      <p:cNvSpPr/>
                      <p:nvPr/>
                    </p:nvSpPr>
                    <p:spPr>
                      <a:xfrm>
                        <a:off x="2438399" y="4291057"/>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8" name="Oval 24"/>
                      <p:cNvSpPr/>
                      <p:nvPr/>
                    </p:nvSpPr>
                    <p:spPr>
                      <a:xfrm>
                        <a:off x="2142562" y="4291057"/>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9" name="Oval 25"/>
                      <p:cNvSpPr/>
                      <p:nvPr/>
                    </p:nvSpPr>
                    <p:spPr>
                      <a:xfrm>
                        <a:off x="2285999" y="443897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39" name="Oval 26"/>
                      <p:cNvSpPr/>
                      <p:nvPr/>
                    </p:nvSpPr>
                    <p:spPr>
                      <a:xfrm>
                        <a:off x="2438399" y="459137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40" name="Oval 27"/>
                      <p:cNvSpPr/>
                      <p:nvPr/>
                    </p:nvSpPr>
                    <p:spPr>
                      <a:xfrm>
                        <a:off x="2142562" y="459137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41" name="Oval 28"/>
                      <p:cNvSpPr/>
                      <p:nvPr/>
                    </p:nvSpPr>
                    <p:spPr>
                      <a:xfrm>
                        <a:off x="2429436" y="4776668"/>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42" name="Oval 29"/>
                      <p:cNvSpPr/>
                      <p:nvPr/>
                    </p:nvSpPr>
                    <p:spPr>
                      <a:xfrm>
                        <a:off x="2581836" y="4929068"/>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43" name="Oval 30"/>
                      <p:cNvSpPr/>
                      <p:nvPr/>
                    </p:nvSpPr>
                    <p:spPr>
                      <a:xfrm>
                        <a:off x="2285999" y="4929068"/>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grpSp>
                <p:grpSp>
                  <p:nvGrpSpPr>
                    <p:cNvPr id="115" name="Group 12"/>
                    <p:cNvGrpSpPr/>
                    <p:nvPr/>
                  </p:nvGrpSpPr>
                  <p:grpSpPr>
                    <a:xfrm>
                      <a:off x="2665260" y="4479138"/>
                      <a:ext cx="1060704" cy="914400"/>
                      <a:chOff x="2826624" y="4386133"/>
                      <a:chExt cx="1060704" cy="914400"/>
                    </a:xfrm>
                  </p:grpSpPr>
                  <p:sp>
                    <p:nvSpPr>
                      <p:cNvPr id="122" name="Hexagon 18"/>
                      <p:cNvSpPr/>
                      <p:nvPr/>
                    </p:nvSpPr>
                    <p:spPr>
                      <a:xfrm>
                        <a:off x="2826624" y="4386133"/>
                        <a:ext cx="1060704" cy="914400"/>
                      </a:xfrm>
                      <a:prstGeom prst="hexagon">
                        <a:avLst/>
                      </a:prstGeom>
                      <a:gradFill>
                        <a:gsLst>
                          <a:gs pos="0">
                            <a:srgbClr val="00B0F0"/>
                          </a:gs>
                          <a:gs pos="43000">
                            <a:schemeClr val="accent1">
                              <a:lumMod val="45000"/>
                              <a:lumOff val="55000"/>
                            </a:schemeClr>
                          </a:gs>
                          <a:gs pos="63000">
                            <a:schemeClr val="accent1">
                              <a:lumMod val="45000"/>
                              <a:lumOff val="55000"/>
                            </a:schemeClr>
                          </a:gs>
                          <a:gs pos="100000">
                            <a:schemeClr val="accent1">
                              <a:lumMod val="30000"/>
                              <a:lumOff val="70000"/>
                            </a:schemeClr>
                          </a:gs>
                        </a:gsLst>
                        <a:path path="circle">
                          <a:fillToRect l="100000" t="100000"/>
                        </a:path>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3" name="Oval 19"/>
                      <p:cNvSpPr/>
                      <p:nvPr/>
                    </p:nvSpPr>
                    <p:spPr>
                      <a:xfrm>
                        <a:off x="3015113" y="4764185"/>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4" name="Oval 20"/>
                      <p:cNvSpPr/>
                      <p:nvPr/>
                    </p:nvSpPr>
                    <p:spPr>
                      <a:xfrm>
                        <a:off x="3277492" y="474849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5" name="Oval 21"/>
                      <p:cNvSpPr/>
                      <p:nvPr/>
                    </p:nvSpPr>
                    <p:spPr>
                      <a:xfrm>
                        <a:off x="3113146" y="494011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grpSp>
                <p:cxnSp>
                  <p:nvCxnSpPr>
                    <p:cNvPr id="116" name="Straight Arrow Connector 13"/>
                    <p:cNvCxnSpPr/>
                    <p:nvPr/>
                  </p:nvCxnSpPr>
                  <p:spPr>
                    <a:xfrm>
                      <a:off x="639357" y="4800559"/>
                      <a:ext cx="0" cy="815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Oval 14"/>
                    <p:cNvSpPr/>
                    <p:nvPr/>
                  </p:nvSpPr>
                  <p:spPr>
                    <a:xfrm>
                      <a:off x="3032464" y="4597772"/>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19" name="Oval 15"/>
                    <p:cNvSpPr/>
                    <p:nvPr/>
                  </p:nvSpPr>
                  <p:spPr>
                    <a:xfrm>
                      <a:off x="3325466" y="4709273"/>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0" name="Oval 16"/>
                    <p:cNvSpPr/>
                    <p:nvPr/>
                  </p:nvSpPr>
                  <p:spPr>
                    <a:xfrm>
                      <a:off x="3277494" y="501180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1" name="TextBox 28"/>
                    <p:cNvSpPr txBox="1"/>
                    <p:nvPr/>
                  </p:nvSpPr>
                  <p:spPr>
                    <a:xfrm>
                      <a:off x="1093557" y="7563750"/>
                      <a:ext cx="2742083" cy="50635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7030A0"/>
                          </a:solidFill>
                        </a:rPr>
                        <a:t>Rime splintering</a:t>
                      </a:r>
                    </a:p>
                  </p:txBody>
                </p:sp>
              </p:grpSp>
            </p:grpSp>
            <p:sp>
              <p:nvSpPr>
                <p:cNvPr id="100" name="Hexagon 39"/>
                <p:cNvSpPr/>
                <p:nvPr/>
              </p:nvSpPr>
              <p:spPr>
                <a:xfrm>
                  <a:off x="2551495" y="4989291"/>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1" name="Hexagon 40"/>
                <p:cNvSpPr/>
                <p:nvPr/>
              </p:nvSpPr>
              <p:spPr>
                <a:xfrm>
                  <a:off x="2553707" y="5205960"/>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b="1" dirty="0"/>
                </a:p>
              </p:txBody>
            </p:sp>
            <p:sp>
              <p:nvSpPr>
                <p:cNvPr id="102" name="Hexagon 41"/>
                <p:cNvSpPr/>
                <p:nvPr/>
              </p:nvSpPr>
              <p:spPr>
                <a:xfrm>
                  <a:off x="2758226" y="5104466"/>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3" name="Hexagon 42"/>
                <p:cNvSpPr/>
                <p:nvPr/>
              </p:nvSpPr>
              <p:spPr>
                <a:xfrm>
                  <a:off x="2763393" y="5332890"/>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4" name="Hexagon 43"/>
                <p:cNvSpPr/>
                <p:nvPr/>
              </p:nvSpPr>
              <p:spPr>
                <a:xfrm>
                  <a:off x="2473602" y="5389058"/>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5" name="Hexagon 44"/>
                <p:cNvSpPr/>
                <p:nvPr/>
              </p:nvSpPr>
              <p:spPr>
                <a:xfrm>
                  <a:off x="2936347" y="5260457"/>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6" name="Hexagon 45"/>
                <p:cNvSpPr/>
                <p:nvPr/>
              </p:nvSpPr>
              <p:spPr>
                <a:xfrm>
                  <a:off x="2659658" y="5492964"/>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7" name="Hexagon 46"/>
                <p:cNvSpPr/>
                <p:nvPr/>
              </p:nvSpPr>
              <p:spPr>
                <a:xfrm>
                  <a:off x="2302863" y="5230314"/>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8" name="Hexagon 47"/>
                <p:cNvSpPr/>
                <p:nvPr/>
              </p:nvSpPr>
              <p:spPr>
                <a:xfrm>
                  <a:off x="2936347" y="5491222"/>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9" name="Hexagon 48"/>
                <p:cNvSpPr/>
                <p:nvPr/>
              </p:nvSpPr>
              <p:spPr>
                <a:xfrm>
                  <a:off x="2927667" y="4963420"/>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10" name="Hexagon 49"/>
                <p:cNvSpPr/>
                <p:nvPr/>
              </p:nvSpPr>
              <p:spPr>
                <a:xfrm>
                  <a:off x="3140865" y="5148060"/>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grpSp>
          <p:cxnSp>
            <p:nvCxnSpPr>
              <p:cNvPr id="98" name="Straight Arrow Connector 35"/>
              <p:cNvCxnSpPr/>
              <p:nvPr/>
            </p:nvCxnSpPr>
            <p:spPr>
              <a:xfrm flipH="1">
                <a:off x="2834879" y="4492121"/>
                <a:ext cx="1239" cy="3362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6" name="Explosion 2 95"/>
            <p:cNvSpPr/>
            <p:nvPr/>
          </p:nvSpPr>
          <p:spPr>
            <a:xfrm>
              <a:off x="1198991" y="1316968"/>
              <a:ext cx="186551" cy="127876"/>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sp>
        <p:nvSpPr>
          <p:cNvPr id="144" name="TextBox 28"/>
          <p:cNvSpPr txBox="1"/>
          <p:nvPr/>
        </p:nvSpPr>
        <p:spPr>
          <a:xfrm>
            <a:off x="6512557" y="5284093"/>
            <a:ext cx="2640947" cy="58477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7030A0"/>
                </a:solidFill>
              </a:rPr>
              <a:t>Breakup upon ice hydrometeor collision </a:t>
            </a:r>
          </a:p>
        </p:txBody>
      </p:sp>
      <p:grpSp>
        <p:nvGrpSpPr>
          <p:cNvPr id="145" name="Group 144"/>
          <p:cNvGrpSpPr/>
          <p:nvPr/>
        </p:nvGrpSpPr>
        <p:grpSpPr>
          <a:xfrm>
            <a:off x="6245927" y="2697563"/>
            <a:ext cx="2775569" cy="2371087"/>
            <a:chOff x="5140326" y="991619"/>
            <a:chExt cx="2865582" cy="2437516"/>
          </a:xfrm>
        </p:grpSpPr>
        <p:grpSp>
          <p:nvGrpSpPr>
            <p:cNvPr id="146" name="Group 145"/>
            <p:cNvGrpSpPr/>
            <p:nvPr/>
          </p:nvGrpSpPr>
          <p:grpSpPr>
            <a:xfrm>
              <a:off x="5140326" y="991619"/>
              <a:ext cx="2865582" cy="2437516"/>
              <a:chOff x="4693025" y="3162384"/>
              <a:chExt cx="3035978" cy="2609561"/>
            </a:xfrm>
          </p:grpSpPr>
          <p:grpSp>
            <p:nvGrpSpPr>
              <p:cNvPr id="151" name="Group 66"/>
              <p:cNvGrpSpPr/>
              <p:nvPr/>
            </p:nvGrpSpPr>
            <p:grpSpPr>
              <a:xfrm>
                <a:off x="4693025" y="3162384"/>
                <a:ext cx="3035978" cy="2609561"/>
                <a:chOff x="6430280" y="3365084"/>
                <a:chExt cx="3966246" cy="3300065"/>
              </a:xfrm>
            </p:grpSpPr>
            <p:sp>
              <p:nvSpPr>
                <p:cNvPr id="155" name="Rectangle 31"/>
                <p:cNvSpPr/>
                <p:nvPr/>
              </p:nvSpPr>
              <p:spPr>
                <a:xfrm>
                  <a:off x="6915950" y="3958725"/>
                  <a:ext cx="1104900" cy="2706424"/>
                </a:xfrm>
                <a:prstGeom prst="rect">
                  <a:avLst/>
                </a:prstGeom>
                <a:solidFill>
                  <a:schemeClr val="accent1">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cxnSp>
              <p:nvCxnSpPr>
                <p:cNvPr id="156" name="Straight Arrow Connector 34"/>
                <p:cNvCxnSpPr/>
                <p:nvPr/>
              </p:nvCxnSpPr>
              <p:spPr>
                <a:xfrm>
                  <a:off x="8202915" y="3365084"/>
                  <a:ext cx="0" cy="815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35"/>
                <p:cNvCxnSpPr/>
                <p:nvPr/>
              </p:nvCxnSpPr>
              <p:spPr>
                <a:xfrm flipH="1">
                  <a:off x="6430280" y="5232942"/>
                  <a:ext cx="1619" cy="425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8" name="Group 38"/>
                <p:cNvGrpSpPr/>
                <p:nvPr/>
              </p:nvGrpSpPr>
              <p:grpSpPr>
                <a:xfrm>
                  <a:off x="9098229" y="5517036"/>
                  <a:ext cx="1298297" cy="852862"/>
                  <a:chOff x="9319954" y="3135590"/>
                  <a:chExt cx="1298297" cy="852862"/>
                </a:xfrm>
              </p:grpSpPr>
              <p:sp>
                <p:nvSpPr>
                  <p:cNvPr id="163" name="Hexagon 39"/>
                  <p:cNvSpPr/>
                  <p:nvPr/>
                </p:nvSpPr>
                <p:spPr>
                  <a:xfrm>
                    <a:off x="9644771" y="3168306"/>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4" name="Hexagon 40"/>
                  <p:cNvSpPr/>
                  <p:nvPr/>
                </p:nvSpPr>
                <p:spPr>
                  <a:xfrm>
                    <a:off x="9647660" y="3442307"/>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b="1" dirty="0"/>
                  </a:p>
                </p:txBody>
              </p:sp>
              <p:sp>
                <p:nvSpPr>
                  <p:cNvPr id="165" name="Hexagon 41"/>
                  <p:cNvSpPr/>
                  <p:nvPr/>
                </p:nvSpPr>
                <p:spPr>
                  <a:xfrm>
                    <a:off x="9914847" y="3313957"/>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6" name="Hexagon 42"/>
                  <p:cNvSpPr/>
                  <p:nvPr/>
                </p:nvSpPr>
                <p:spPr>
                  <a:xfrm>
                    <a:off x="9921597" y="3602824"/>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7" name="Hexagon 43"/>
                  <p:cNvSpPr/>
                  <p:nvPr/>
                </p:nvSpPr>
                <p:spPr>
                  <a:xfrm>
                    <a:off x="9543010" y="3673854"/>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8" name="Hexagon 44"/>
                  <p:cNvSpPr/>
                  <p:nvPr/>
                </p:nvSpPr>
                <p:spPr>
                  <a:xfrm>
                    <a:off x="10147547" y="3511224"/>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9" name="Hexagon 45"/>
                  <p:cNvSpPr/>
                  <p:nvPr/>
                </p:nvSpPr>
                <p:spPr>
                  <a:xfrm>
                    <a:off x="9786076" y="3805254"/>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70" name="Hexagon 46"/>
                  <p:cNvSpPr/>
                  <p:nvPr/>
                </p:nvSpPr>
                <p:spPr>
                  <a:xfrm>
                    <a:off x="9319954" y="3473105"/>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71" name="Hexagon 47"/>
                  <p:cNvSpPr/>
                  <p:nvPr/>
                </p:nvSpPr>
                <p:spPr>
                  <a:xfrm>
                    <a:off x="10147547" y="3803051"/>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72" name="Hexagon 48"/>
                  <p:cNvSpPr/>
                  <p:nvPr/>
                </p:nvSpPr>
                <p:spPr>
                  <a:xfrm>
                    <a:off x="10136207" y="3135590"/>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73" name="Hexagon 49"/>
                  <p:cNvSpPr/>
                  <p:nvPr/>
                </p:nvSpPr>
                <p:spPr>
                  <a:xfrm>
                    <a:off x="10414732" y="3369086"/>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grpSp>
            <p:sp>
              <p:nvSpPr>
                <p:cNvPr id="159" name="Hexagon 50"/>
                <p:cNvSpPr/>
                <p:nvPr/>
              </p:nvSpPr>
              <p:spPr>
                <a:xfrm>
                  <a:off x="6932030" y="3458428"/>
                  <a:ext cx="1088819" cy="914400"/>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0" name="Hexagon 51"/>
                <p:cNvSpPr/>
                <p:nvPr/>
              </p:nvSpPr>
              <p:spPr>
                <a:xfrm>
                  <a:off x="6645848" y="5185513"/>
                  <a:ext cx="494700" cy="386924"/>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1" name="Hexagon 52"/>
                <p:cNvSpPr/>
                <p:nvPr/>
              </p:nvSpPr>
              <p:spPr>
                <a:xfrm>
                  <a:off x="9259852" y="3864972"/>
                  <a:ext cx="1088820" cy="914400"/>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2" name="Hexagon 53"/>
                <p:cNvSpPr/>
                <p:nvPr/>
              </p:nvSpPr>
              <p:spPr>
                <a:xfrm>
                  <a:off x="9133408" y="4607645"/>
                  <a:ext cx="494700" cy="386924"/>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grpSp>
          <p:cxnSp>
            <p:nvCxnSpPr>
              <p:cNvPr id="154" name="Straight Arrow Connector 35"/>
              <p:cNvCxnSpPr/>
              <p:nvPr/>
            </p:nvCxnSpPr>
            <p:spPr>
              <a:xfrm flipH="1">
                <a:off x="7211063" y="4452640"/>
                <a:ext cx="1239" cy="3362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7" name="Explosion 2 146"/>
            <p:cNvSpPr/>
            <p:nvPr/>
          </p:nvSpPr>
          <p:spPr>
            <a:xfrm>
              <a:off x="5808372" y="1326524"/>
              <a:ext cx="158323" cy="141992"/>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8" name="Explosion 2 147"/>
            <p:cNvSpPr/>
            <p:nvPr/>
          </p:nvSpPr>
          <p:spPr>
            <a:xfrm>
              <a:off x="5392592" y="2419438"/>
              <a:ext cx="90779" cy="95391"/>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9" name="Explosion 2 148"/>
            <p:cNvSpPr/>
            <p:nvPr/>
          </p:nvSpPr>
          <p:spPr>
            <a:xfrm>
              <a:off x="7599355" y="1582328"/>
              <a:ext cx="90779" cy="95391"/>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0" name="Explosion 2 149"/>
            <p:cNvSpPr/>
            <p:nvPr/>
          </p:nvSpPr>
          <p:spPr>
            <a:xfrm>
              <a:off x="7222707" y="2003937"/>
              <a:ext cx="90779" cy="95391"/>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grpSp>
        <p:nvGrpSpPr>
          <p:cNvPr id="174" name="Group 173"/>
          <p:cNvGrpSpPr/>
          <p:nvPr/>
        </p:nvGrpSpPr>
        <p:grpSpPr>
          <a:xfrm>
            <a:off x="2390201" y="1078288"/>
            <a:ext cx="4100068" cy="1409881"/>
            <a:chOff x="5980715" y="4665849"/>
            <a:chExt cx="4972366" cy="1744541"/>
          </a:xfrm>
        </p:grpSpPr>
        <p:grpSp>
          <p:nvGrpSpPr>
            <p:cNvPr id="175" name="Gruppieren 40"/>
            <p:cNvGrpSpPr/>
            <p:nvPr/>
          </p:nvGrpSpPr>
          <p:grpSpPr>
            <a:xfrm>
              <a:off x="5980715" y="4665849"/>
              <a:ext cx="4972366" cy="1744541"/>
              <a:chOff x="-1748203" y="4982415"/>
              <a:chExt cx="4972366" cy="1744541"/>
            </a:xfrm>
          </p:grpSpPr>
          <p:sp>
            <p:nvSpPr>
              <p:cNvPr id="177" name="Ellipse 73"/>
              <p:cNvSpPr/>
              <p:nvPr/>
            </p:nvSpPr>
            <p:spPr>
              <a:xfrm>
                <a:off x="65795" y="5004813"/>
                <a:ext cx="980613" cy="95671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grpSp>
            <p:nvGrpSpPr>
              <p:cNvPr id="178" name="Gruppieren 37"/>
              <p:cNvGrpSpPr/>
              <p:nvPr/>
            </p:nvGrpSpPr>
            <p:grpSpPr>
              <a:xfrm>
                <a:off x="2214078" y="5164992"/>
                <a:ext cx="986092" cy="677441"/>
                <a:chOff x="459482" y="5149578"/>
                <a:chExt cx="986092" cy="677441"/>
              </a:xfrm>
            </p:grpSpPr>
            <p:sp>
              <p:nvSpPr>
                <p:cNvPr id="183" name="Hexagon 39"/>
                <p:cNvSpPr/>
                <p:nvPr/>
              </p:nvSpPr>
              <p:spPr>
                <a:xfrm>
                  <a:off x="708114" y="5175450"/>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84" name="Hexagon 40"/>
                <p:cNvSpPr/>
                <p:nvPr/>
              </p:nvSpPr>
              <p:spPr>
                <a:xfrm>
                  <a:off x="710326" y="5392118"/>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b="1" dirty="0"/>
                </a:p>
              </p:txBody>
            </p:sp>
            <p:sp>
              <p:nvSpPr>
                <p:cNvPr id="185" name="Hexagon 41"/>
                <p:cNvSpPr/>
                <p:nvPr/>
              </p:nvSpPr>
              <p:spPr>
                <a:xfrm>
                  <a:off x="914845" y="5290626"/>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86" name="Hexagon 42"/>
                <p:cNvSpPr/>
                <p:nvPr/>
              </p:nvSpPr>
              <p:spPr>
                <a:xfrm>
                  <a:off x="920011" y="5519049"/>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87" name="Hexagon 43"/>
                <p:cNvSpPr/>
                <p:nvPr/>
              </p:nvSpPr>
              <p:spPr>
                <a:xfrm>
                  <a:off x="577263" y="5613059"/>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88" name="Hexagon 44"/>
                <p:cNvSpPr/>
                <p:nvPr/>
              </p:nvSpPr>
              <p:spPr>
                <a:xfrm>
                  <a:off x="1092966" y="5446616"/>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89" name="Hexagon 45"/>
                <p:cNvSpPr/>
                <p:nvPr/>
              </p:nvSpPr>
              <p:spPr>
                <a:xfrm>
                  <a:off x="816277" y="5679124"/>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90" name="Hexagon 46"/>
                <p:cNvSpPr/>
                <p:nvPr/>
              </p:nvSpPr>
              <p:spPr>
                <a:xfrm>
                  <a:off x="459482" y="5416473"/>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91" name="Hexagon 47"/>
                <p:cNvSpPr/>
                <p:nvPr/>
              </p:nvSpPr>
              <p:spPr>
                <a:xfrm>
                  <a:off x="1092966" y="5677381"/>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92" name="Hexagon 48"/>
                <p:cNvSpPr/>
                <p:nvPr/>
              </p:nvSpPr>
              <p:spPr>
                <a:xfrm>
                  <a:off x="1084286" y="5149578"/>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93" name="Hexagon 49"/>
                <p:cNvSpPr/>
                <p:nvPr/>
              </p:nvSpPr>
              <p:spPr>
                <a:xfrm>
                  <a:off x="1297483" y="5334218"/>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grpSp>
          <p:sp>
            <p:nvSpPr>
              <p:cNvPr id="179" name="TextBox 28"/>
              <p:cNvSpPr txBox="1"/>
              <p:nvPr/>
            </p:nvSpPr>
            <p:spPr>
              <a:xfrm>
                <a:off x="-353210" y="6234513"/>
                <a:ext cx="3577373" cy="492443"/>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7030A0"/>
                    </a:solidFill>
                  </a:rPr>
                  <a:t>Droplet shattering</a:t>
                </a:r>
              </a:p>
            </p:txBody>
          </p:sp>
          <p:sp>
            <p:nvSpPr>
              <p:cNvPr id="180" name="Ellipse 38"/>
              <p:cNvSpPr/>
              <p:nvPr/>
            </p:nvSpPr>
            <p:spPr>
              <a:xfrm>
                <a:off x="-1748203" y="4982415"/>
                <a:ext cx="914400" cy="9144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cxnSp>
            <p:nvCxnSpPr>
              <p:cNvPr id="181" name="Straight Arrow Connector 35"/>
              <p:cNvCxnSpPr/>
              <p:nvPr/>
            </p:nvCxnSpPr>
            <p:spPr>
              <a:xfrm>
                <a:off x="-644209" y="5439615"/>
                <a:ext cx="435924" cy="6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Ellipse 72"/>
              <p:cNvSpPr/>
              <p:nvPr/>
            </p:nvSpPr>
            <p:spPr>
              <a:xfrm>
                <a:off x="163197" y="5112506"/>
                <a:ext cx="765340" cy="73681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grpSp>
        <p:cxnSp>
          <p:nvCxnSpPr>
            <p:cNvPr id="176" name="Straight Arrow Connector 35"/>
            <p:cNvCxnSpPr/>
            <p:nvPr/>
          </p:nvCxnSpPr>
          <p:spPr>
            <a:xfrm>
              <a:off x="9046474" y="5159697"/>
              <a:ext cx="582603" cy="103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94" name="Picture 193"/>
          <p:cNvPicPr>
            <a:picLocks noChangeAspect="1"/>
          </p:cNvPicPr>
          <p:nvPr/>
        </p:nvPicPr>
        <p:blipFill>
          <a:blip r:embed="rId2"/>
          <a:stretch>
            <a:fillRect/>
          </a:stretch>
        </p:blipFill>
        <p:spPr>
          <a:xfrm>
            <a:off x="2381505" y="5829456"/>
            <a:ext cx="1708062" cy="999604"/>
          </a:xfrm>
          <a:prstGeom prst="rect">
            <a:avLst/>
          </a:prstGeom>
        </p:spPr>
      </p:pic>
      <p:sp>
        <p:nvSpPr>
          <p:cNvPr id="195" name="Rectangle 194"/>
          <p:cNvSpPr/>
          <p:nvPr/>
        </p:nvSpPr>
        <p:spPr>
          <a:xfrm>
            <a:off x="4173578" y="6033703"/>
            <a:ext cx="3443087" cy="646331"/>
          </a:xfrm>
          <a:prstGeom prst="rect">
            <a:avLst/>
          </a:prstGeom>
        </p:spPr>
        <p:txBody>
          <a:bodyPr wrap="square">
            <a:spAutoFit/>
          </a:bodyPr>
          <a:lstStyle/>
          <a:p>
            <a:r>
              <a:rPr lang="en-US" dirty="0" smtClean="0">
                <a:solidFill>
                  <a:prstClr val="black"/>
                </a:solidFill>
              </a:rPr>
              <a:t>Ice-nucleating particle to initiate secondary ice production</a:t>
            </a:r>
            <a:endParaRPr lang="fr-FR" dirty="0"/>
          </a:p>
        </p:txBody>
      </p:sp>
    </p:spTree>
    <p:extLst>
      <p:ext uri="{BB962C8B-B14F-4D97-AF65-F5344CB8AC3E}">
        <p14:creationId xmlns:p14="http://schemas.microsoft.com/office/powerpoint/2010/main" val="181644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9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418815425"/>
              </p:ext>
            </p:extLst>
          </p:nvPr>
        </p:nvGraphicFramePr>
        <p:xfrm>
          <a:off x="314209" y="1124745"/>
          <a:ext cx="6274015" cy="1584193"/>
        </p:xfrm>
        <a:graphic>
          <a:graphicData uri="http://schemas.openxmlformats.org/drawingml/2006/table">
            <a:tbl>
              <a:tblPr firstRow="1" bandRow="1">
                <a:tableStyleId>{5940675A-B579-460E-94D1-54222C63F5DA}</a:tableStyleId>
              </a:tblPr>
              <a:tblGrid>
                <a:gridCol w="1354443"/>
                <a:gridCol w="1548533"/>
                <a:gridCol w="1667651"/>
                <a:gridCol w="1703388"/>
              </a:tblGrid>
              <a:tr h="449564">
                <a:tc>
                  <a:txBody>
                    <a:bodyPr/>
                    <a:lstStyle/>
                    <a:p>
                      <a:pPr algn="ctr"/>
                      <a:endParaRPr lang="en-US" sz="2500" dirty="0"/>
                    </a:p>
                  </a:txBody>
                  <a:tcPr marL="68580" marR="68580" marT="34290" marB="34290"/>
                </a:tc>
                <a:tc>
                  <a:txBody>
                    <a:bodyPr/>
                    <a:lstStyle/>
                    <a:p>
                      <a:pPr algn="ctr"/>
                      <a:r>
                        <a:rPr lang="en-US" sz="2500" dirty="0" err="1" smtClean="0"/>
                        <a:t>BRth</a:t>
                      </a:r>
                      <a:endParaRPr lang="en-US" sz="2500" dirty="0"/>
                    </a:p>
                  </a:txBody>
                  <a:tcPr marL="68580" marR="68580" marT="34290" marB="34290"/>
                </a:tc>
                <a:tc>
                  <a:txBody>
                    <a:bodyPr/>
                    <a:lstStyle/>
                    <a:p>
                      <a:pPr algn="ctr"/>
                      <a:r>
                        <a:rPr lang="en-US" sz="2500" dirty="0" err="1" smtClean="0"/>
                        <a:t>RSth</a:t>
                      </a:r>
                      <a:endParaRPr lang="en-US" sz="2500" dirty="0"/>
                    </a:p>
                  </a:txBody>
                  <a:tcPr marL="68580" marR="68580" marT="34290" marB="34290"/>
                </a:tc>
                <a:tc>
                  <a:txBody>
                    <a:bodyPr/>
                    <a:lstStyle/>
                    <a:p>
                      <a:pPr algn="ctr"/>
                      <a:r>
                        <a:rPr lang="en-US" sz="2500" dirty="0" err="1" smtClean="0"/>
                        <a:t>DSth</a:t>
                      </a:r>
                      <a:endParaRPr lang="en-US" sz="2500" dirty="0"/>
                    </a:p>
                  </a:txBody>
                  <a:tcPr marL="68580" marR="68580" marT="34290" marB="34290"/>
                </a:tc>
              </a:tr>
              <a:tr h="513787">
                <a:tc>
                  <a:txBody>
                    <a:bodyPr/>
                    <a:lstStyle/>
                    <a:p>
                      <a:pPr algn="ctr"/>
                      <a:r>
                        <a:rPr lang="en-US" sz="2500" i="1" dirty="0" smtClean="0"/>
                        <a:t>T</a:t>
                      </a:r>
                      <a:r>
                        <a:rPr lang="en-US" sz="2500" i="1" baseline="-25000" dirty="0" smtClean="0"/>
                        <a:t>0</a:t>
                      </a:r>
                      <a:endParaRPr lang="en-US" sz="2500" i="1" dirty="0"/>
                    </a:p>
                  </a:txBody>
                  <a:tcPr marL="68580" marR="68580" marT="34290" marB="34290"/>
                </a:tc>
                <a:tc gridSpan="3">
                  <a:txBody>
                    <a:bodyPr/>
                    <a:lstStyle/>
                    <a:p>
                      <a:pPr algn="ctr"/>
                      <a:r>
                        <a:rPr lang="en-US" sz="2500" dirty="0" smtClean="0"/>
                        <a:t>256, 258, 260, 262, …, 272 K</a:t>
                      </a:r>
                      <a:endParaRPr lang="en-US" sz="2500" dirty="0"/>
                    </a:p>
                  </a:txBody>
                  <a:tcPr marL="68580" marR="68580" marT="34290" marB="34290"/>
                </a:tc>
                <a:tc hMerge="1">
                  <a:txBody>
                    <a:bodyPr/>
                    <a:lstStyle/>
                    <a:p>
                      <a:pPr algn="ctr"/>
                      <a:endParaRPr lang="en-US" sz="2500" dirty="0"/>
                    </a:p>
                  </a:txBody>
                  <a:tcPr marL="68580" marR="68580" marT="34290" marB="34290"/>
                </a:tc>
                <a:tc hMerge="1">
                  <a:txBody>
                    <a:bodyPr/>
                    <a:lstStyle/>
                    <a:p>
                      <a:pPr algn="ctr"/>
                      <a:endParaRPr lang="en-US" sz="2500" dirty="0"/>
                    </a:p>
                  </a:txBody>
                  <a:tcPr marL="68580" marR="68580" marT="34290" marB="34290"/>
                </a:tc>
              </a:tr>
              <a:tr h="620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i="1" dirty="0" err="1" smtClean="0"/>
                        <a:t>u</a:t>
                      </a:r>
                      <a:r>
                        <a:rPr lang="en-US" sz="2500" i="1" baseline="-25000" dirty="0" err="1" smtClean="0"/>
                        <a:t>z</a:t>
                      </a:r>
                      <a:endParaRPr lang="en-US" sz="2500" i="1" dirty="0" smtClean="0"/>
                    </a:p>
                  </a:txBody>
                  <a:tcPr marL="68580" marR="68580" marT="34290" marB="34290"/>
                </a:tc>
                <a:tc gridSpan="3">
                  <a:txBody>
                    <a:bodyPr/>
                    <a:lstStyle/>
                    <a:p>
                      <a:pPr algn="ctr"/>
                      <a:r>
                        <a:rPr lang="en-US" sz="2500" dirty="0" smtClean="0"/>
                        <a:t>0.1, 0.5, 1, 1.5,</a:t>
                      </a:r>
                      <a:r>
                        <a:rPr lang="en-US" sz="2500" baseline="0" dirty="0" smtClean="0"/>
                        <a:t> 2, …, 5 m s</a:t>
                      </a:r>
                      <a:r>
                        <a:rPr lang="en-US" sz="2500" baseline="30000" dirty="0" smtClean="0"/>
                        <a:t>-1</a:t>
                      </a:r>
                      <a:endParaRPr lang="en-US" sz="2500" dirty="0"/>
                    </a:p>
                  </a:txBody>
                  <a:tcPr marL="68580" marR="68580" marT="34290" marB="34290"/>
                </a:tc>
                <a:tc hMerge="1">
                  <a:txBody>
                    <a:bodyPr/>
                    <a:lstStyle/>
                    <a:p>
                      <a:pPr algn="ctr"/>
                      <a:endParaRPr lang="en-US" sz="2500" dirty="0"/>
                    </a:p>
                  </a:txBody>
                  <a:tcPr marL="68580" marR="68580" marT="34290" marB="34290"/>
                </a:tc>
                <a:tc hMerge="1">
                  <a:txBody>
                    <a:bodyPr/>
                    <a:lstStyle/>
                    <a:p>
                      <a:pPr algn="ctr"/>
                      <a:endParaRPr lang="en-US" sz="2500" dirty="0"/>
                    </a:p>
                  </a:txBody>
                  <a:tcPr marL="68580" marR="68580" marT="34290" marB="34290"/>
                </a:tc>
              </a:tr>
            </a:tbl>
          </a:graphicData>
        </a:graphic>
      </p:graphicFrame>
      <p:sp>
        <p:nvSpPr>
          <p:cNvPr id="14" name="TextBox 13"/>
          <p:cNvSpPr txBox="1"/>
          <p:nvPr/>
        </p:nvSpPr>
        <p:spPr>
          <a:xfrm>
            <a:off x="323528" y="332656"/>
            <a:ext cx="6427914" cy="523220"/>
          </a:xfrm>
          <a:prstGeom prst="rect">
            <a:avLst/>
          </a:prstGeom>
          <a:noFill/>
        </p:spPr>
        <p:txBody>
          <a:bodyPr wrap="none" rtlCol="0">
            <a:spAutoFit/>
          </a:bodyPr>
          <a:lstStyle/>
          <a:p>
            <a:r>
              <a:rPr lang="en-US" sz="2800" dirty="0" smtClean="0"/>
              <a:t>A set of thermodynamic simulations is run.</a:t>
            </a:r>
            <a:endParaRPr lang="fr-FR" sz="2800" dirty="0"/>
          </a:p>
        </p:txBody>
      </p:sp>
      <p:cxnSp>
        <p:nvCxnSpPr>
          <p:cNvPr id="16" name="Straight Connector 15"/>
          <p:cNvCxnSpPr/>
          <p:nvPr/>
        </p:nvCxnSpPr>
        <p:spPr>
          <a:xfrm flipH="1" flipV="1">
            <a:off x="1277855" y="2977807"/>
            <a:ext cx="1480022" cy="36419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1636810" y="5397790"/>
            <a:ext cx="2513480" cy="892201"/>
            <a:chOff x="1194424" y="4220456"/>
            <a:chExt cx="3004636" cy="1108857"/>
          </a:xfrm>
        </p:grpSpPr>
        <p:sp>
          <p:nvSpPr>
            <p:cNvPr id="18" name="Cloud 17"/>
            <p:cNvSpPr/>
            <p:nvPr/>
          </p:nvSpPr>
          <p:spPr>
            <a:xfrm>
              <a:off x="1194424" y="4220456"/>
              <a:ext cx="3004636" cy="1108857"/>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 34"/>
            <p:cNvGrpSpPr/>
            <p:nvPr/>
          </p:nvGrpSpPr>
          <p:grpSpPr>
            <a:xfrm>
              <a:off x="1586640" y="4328369"/>
              <a:ext cx="2217892" cy="893029"/>
              <a:chOff x="6385225" y="2304007"/>
              <a:chExt cx="3837114" cy="1539755"/>
            </a:xfrm>
          </p:grpSpPr>
          <p:grpSp>
            <p:nvGrpSpPr>
              <p:cNvPr id="36" name="Group 35"/>
              <p:cNvGrpSpPr/>
              <p:nvPr/>
            </p:nvGrpSpPr>
            <p:grpSpPr>
              <a:xfrm>
                <a:off x="6385225" y="2304007"/>
                <a:ext cx="3837114" cy="1539755"/>
                <a:chOff x="6385225" y="2304007"/>
                <a:chExt cx="3837114" cy="1539755"/>
              </a:xfrm>
            </p:grpSpPr>
            <p:sp>
              <p:nvSpPr>
                <p:cNvPr id="42" name="Oval 41"/>
                <p:cNvSpPr/>
                <p:nvPr/>
              </p:nvSpPr>
              <p:spPr>
                <a:xfrm>
                  <a:off x="6945296" y="2568408"/>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Oval 42"/>
                <p:cNvSpPr/>
                <p:nvPr/>
              </p:nvSpPr>
              <p:spPr>
                <a:xfrm>
                  <a:off x="8960539" y="3037922"/>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43"/>
                <p:cNvSpPr/>
                <p:nvPr/>
              </p:nvSpPr>
              <p:spPr>
                <a:xfrm>
                  <a:off x="9683586" y="2304007"/>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p:cNvSpPr/>
                <p:nvPr/>
              </p:nvSpPr>
              <p:spPr>
                <a:xfrm>
                  <a:off x="8093435" y="3613535"/>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Oval 45"/>
                <p:cNvSpPr/>
                <p:nvPr/>
              </p:nvSpPr>
              <p:spPr>
                <a:xfrm>
                  <a:off x="8061459" y="23742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Oval 46"/>
                <p:cNvSpPr/>
                <p:nvPr/>
              </p:nvSpPr>
              <p:spPr>
                <a:xfrm>
                  <a:off x="6640648" y="3313115"/>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Hexagon 47"/>
                <p:cNvSpPr/>
                <p:nvPr/>
              </p:nvSpPr>
              <p:spPr>
                <a:xfrm>
                  <a:off x="8739250" y="2419188"/>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Hexagon 48"/>
                <p:cNvSpPr/>
                <p:nvPr/>
              </p:nvSpPr>
              <p:spPr>
                <a:xfrm>
                  <a:off x="7480755" y="2931757"/>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Oval 49"/>
                <p:cNvSpPr/>
                <p:nvPr/>
              </p:nvSpPr>
              <p:spPr>
                <a:xfrm>
                  <a:off x="8278699" y="2886837"/>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Oval 50"/>
                <p:cNvSpPr/>
                <p:nvPr/>
              </p:nvSpPr>
              <p:spPr>
                <a:xfrm>
                  <a:off x="8519696"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val 51"/>
                <p:cNvSpPr/>
                <p:nvPr/>
              </p:nvSpPr>
              <p:spPr>
                <a:xfrm>
                  <a:off x="9567839" y="3268149"/>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Oval 52"/>
                <p:cNvSpPr/>
                <p:nvPr/>
              </p:nvSpPr>
              <p:spPr>
                <a:xfrm>
                  <a:off x="10005100" y="2683521"/>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Oval 53"/>
                <p:cNvSpPr/>
                <p:nvPr/>
              </p:nvSpPr>
              <p:spPr>
                <a:xfrm>
                  <a:off x="6385225" y="2816643"/>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p:cNvSpPr/>
                <p:nvPr/>
              </p:nvSpPr>
              <p:spPr>
                <a:xfrm>
                  <a:off x="7246275"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7" name="Hexagon 36"/>
              <p:cNvSpPr/>
              <p:nvPr/>
            </p:nvSpPr>
            <p:spPr>
              <a:xfrm>
                <a:off x="9294866" y="2744031"/>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 37"/>
              <p:cNvSpPr/>
              <p:nvPr/>
            </p:nvSpPr>
            <p:spPr>
              <a:xfrm>
                <a:off x="7946648" y="3202025"/>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 38"/>
              <p:cNvSpPr/>
              <p:nvPr/>
            </p:nvSpPr>
            <p:spPr>
              <a:xfrm>
                <a:off x="7432817" y="2534233"/>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Hexagon 39"/>
              <p:cNvSpPr/>
              <p:nvPr/>
            </p:nvSpPr>
            <p:spPr>
              <a:xfrm>
                <a:off x="7009287" y="310782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Hexagon 40"/>
              <p:cNvSpPr/>
              <p:nvPr/>
            </p:nvSpPr>
            <p:spPr>
              <a:xfrm>
                <a:off x="9235862" y="340266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56" name="TextBox 55"/>
          <p:cNvSpPr txBox="1"/>
          <p:nvPr/>
        </p:nvSpPr>
        <p:spPr>
          <a:xfrm>
            <a:off x="750986" y="5672793"/>
            <a:ext cx="700833" cy="553998"/>
          </a:xfrm>
          <a:prstGeom prst="rect">
            <a:avLst/>
          </a:prstGeom>
          <a:noFill/>
        </p:spPr>
        <p:txBody>
          <a:bodyPr wrap="none" rtlCol="0">
            <a:spAutoFit/>
          </a:bodyPr>
          <a:lstStyle/>
          <a:p>
            <a:r>
              <a:rPr lang="en-US" sz="3000" b="1" i="1" dirty="0" smtClean="0">
                <a:solidFill>
                  <a:srgbClr val="FF0000"/>
                </a:solidFill>
              </a:rPr>
              <a:t>T</a:t>
            </a:r>
            <a:r>
              <a:rPr lang="en-US" sz="3000" b="1" i="1" baseline="-25000" dirty="0" smtClean="0">
                <a:solidFill>
                  <a:srgbClr val="FF0000"/>
                </a:solidFill>
              </a:rPr>
              <a:t>0,1</a:t>
            </a:r>
            <a:endParaRPr lang="fr-FR" sz="3000" b="1" i="1" dirty="0">
              <a:solidFill>
                <a:srgbClr val="FF0000"/>
              </a:solidFill>
            </a:endParaRPr>
          </a:p>
        </p:txBody>
      </p:sp>
      <p:sp>
        <p:nvSpPr>
          <p:cNvPr id="58" name="TextBox 57"/>
          <p:cNvSpPr txBox="1"/>
          <p:nvPr/>
        </p:nvSpPr>
        <p:spPr>
          <a:xfrm>
            <a:off x="168566" y="3997763"/>
            <a:ext cx="700833" cy="553998"/>
          </a:xfrm>
          <a:prstGeom prst="rect">
            <a:avLst/>
          </a:prstGeom>
          <a:noFill/>
        </p:spPr>
        <p:txBody>
          <a:bodyPr wrap="none" rtlCol="0">
            <a:spAutoFit/>
          </a:bodyPr>
          <a:lstStyle/>
          <a:p>
            <a:r>
              <a:rPr lang="en-US" sz="3000" b="1" i="1" dirty="0" smtClean="0">
                <a:solidFill>
                  <a:srgbClr val="FF0000"/>
                </a:solidFill>
              </a:rPr>
              <a:t>T</a:t>
            </a:r>
            <a:r>
              <a:rPr lang="en-US" sz="3000" b="1" i="1" baseline="-25000" dirty="0" smtClean="0">
                <a:solidFill>
                  <a:srgbClr val="FF0000"/>
                </a:solidFill>
              </a:rPr>
              <a:t>0,2</a:t>
            </a:r>
            <a:endParaRPr lang="fr-FR" sz="3000" b="1" i="1" dirty="0">
              <a:solidFill>
                <a:srgbClr val="FF0000"/>
              </a:solidFill>
            </a:endParaRPr>
          </a:p>
        </p:txBody>
      </p:sp>
      <p:grpSp>
        <p:nvGrpSpPr>
          <p:cNvPr id="60" name="Group 59"/>
          <p:cNvGrpSpPr/>
          <p:nvPr/>
        </p:nvGrpSpPr>
        <p:grpSpPr>
          <a:xfrm>
            <a:off x="884196" y="3730664"/>
            <a:ext cx="2513480" cy="892201"/>
            <a:chOff x="1194424" y="4220456"/>
            <a:chExt cx="3004636" cy="1108857"/>
          </a:xfrm>
        </p:grpSpPr>
        <p:sp>
          <p:nvSpPr>
            <p:cNvPr id="61" name="Cloud 60"/>
            <p:cNvSpPr/>
            <p:nvPr/>
          </p:nvSpPr>
          <p:spPr>
            <a:xfrm>
              <a:off x="1194424" y="4220456"/>
              <a:ext cx="3004636" cy="1108857"/>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2" name="Group 61"/>
            <p:cNvGrpSpPr/>
            <p:nvPr/>
          </p:nvGrpSpPr>
          <p:grpSpPr>
            <a:xfrm>
              <a:off x="1586640" y="4328369"/>
              <a:ext cx="2217892" cy="893029"/>
              <a:chOff x="6385225" y="2304007"/>
              <a:chExt cx="3837114" cy="1539755"/>
            </a:xfrm>
          </p:grpSpPr>
          <p:grpSp>
            <p:nvGrpSpPr>
              <p:cNvPr id="63" name="Group 62"/>
              <p:cNvGrpSpPr/>
              <p:nvPr/>
            </p:nvGrpSpPr>
            <p:grpSpPr>
              <a:xfrm>
                <a:off x="6385225" y="2304007"/>
                <a:ext cx="3837114" cy="1539755"/>
                <a:chOff x="6385225" y="2304007"/>
                <a:chExt cx="3837114" cy="1539755"/>
              </a:xfrm>
            </p:grpSpPr>
            <p:sp>
              <p:nvSpPr>
                <p:cNvPr id="69" name="Oval 68"/>
                <p:cNvSpPr/>
                <p:nvPr/>
              </p:nvSpPr>
              <p:spPr>
                <a:xfrm>
                  <a:off x="6945296" y="2568408"/>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Oval 69"/>
                <p:cNvSpPr/>
                <p:nvPr/>
              </p:nvSpPr>
              <p:spPr>
                <a:xfrm>
                  <a:off x="8960539" y="3037922"/>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Oval 70"/>
                <p:cNvSpPr/>
                <p:nvPr/>
              </p:nvSpPr>
              <p:spPr>
                <a:xfrm>
                  <a:off x="9683586" y="2304007"/>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Oval 71"/>
                <p:cNvSpPr/>
                <p:nvPr/>
              </p:nvSpPr>
              <p:spPr>
                <a:xfrm>
                  <a:off x="8093435" y="3613535"/>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Oval 72"/>
                <p:cNvSpPr/>
                <p:nvPr/>
              </p:nvSpPr>
              <p:spPr>
                <a:xfrm>
                  <a:off x="8061459" y="23742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Oval 73"/>
                <p:cNvSpPr/>
                <p:nvPr/>
              </p:nvSpPr>
              <p:spPr>
                <a:xfrm>
                  <a:off x="6640648" y="3313115"/>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Hexagon 74"/>
                <p:cNvSpPr/>
                <p:nvPr/>
              </p:nvSpPr>
              <p:spPr>
                <a:xfrm>
                  <a:off x="8739250" y="2419188"/>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Hexagon 75"/>
                <p:cNvSpPr/>
                <p:nvPr/>
              </p:nvSpPr>
              <p:spPr>
                <a:xfrm>
                  <a:off x="7480755" y="2931757"/>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Oval 76"/>
                <p:cNvSpPr/>
                <p:nvPr/>
              </p:nvSpPr>
              <p:spPr>
                <a:xfrm>
                  <a:off x="8278699" y="2886837"/>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Oval 77"/>
                <p:cNvSpPr/>
                <p:nvPr/>
              </p:nvSpPr>
              <p:spPr>
                <a:xfrm>
                  <a:off x="8519696"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Oval 78"/>
                <p:cNvSpPr/>
                <p:nvPr/>
              </p:nvSpPr>
              <p:spPr>
                <a:xfrm>
                  <a:off x="9567839" y="3268149"/>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Oval 79"/>
                <p:cNvSpPr/>
                <p:nvPr/>
              </p:nvSpPr>
              <p:spPr>
                <a:xfrm>
                  <a:off x="10005100" y="2683521"/>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Oval 80"/>
                <p:cNvSpPr/>
                <p:nvPr/>
              </p:nvSpPr>
              <p:spPr>
                <a:xfrm>
                  <a:off x="6385225" y="2816643"/>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Oval 81"/>
                <p:cNvSpPr/>
                <p:nvPr/>
              </p:nvSpPr>
              <p:spPr>
                <a:xfrm>
                  <a:off x="7246275"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4" name="Hexagon 63"/>
              <p:cNvSpPr/>
              <p:nvPr/>
            </p:nvSpPr>
            <p:spPr>
              <a:xfrm>
                <a:off x="9294866" y="2744031"/>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Hexagon 64"/>
              <p:cNvSpPr/>
              <p:nvPr/>
            </p:nvSpPr>
            <p:spPr>
              <a:xfrm>
                <a:off x="7946648" y="3202025"/>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Hexagon 65"/>
              <p:cNvSpPr/>
              <p:nvPr/>
            </p:nvSpPr>
            <p:spPr>
              <a:xfrm>
                <a:off x="7432817" y="2534233"/>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Hexagon 66"/>
              <p:cNvSpPr/>
              <p:nvPr/>
            </p:nvSpPr>
            <p:spPr>
              <a:xfrm>
                <a:off x="7009287" y="310782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Hexagon 67"/>
              <p:cNvSpPr/>
              <p:nvPr/>
            </p:nvSpPr>
            <p:spPr>
              <a:xfrm>
                <a:off x="9235862" y="340266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83" name="TextBox 82"/>
          <p:cNvSpPr txBox="1"/>
          <p:nvPr/>
        </p:nvSpPr>
        <p:spPr>
          <a:xfrm>
            <a:off x="4147942" y="4302064"/>
            <a:ext cx="498855" cy="523220"/>
          </a:xfrm>
          <a:prstGeom prst="rect">
            <a:avLst/>
          </a:prstGeom>
          <a:noFill/>
        </p:spPr>
        <p:txBody>
          <a:bodyPr wrap="none" rtlCol="0">
            <a:spAutoFit/>
          </a:bodyPr>
          <a:lstStyle/>
          <a:p>
            <a:r>
              <a:rPr lang="en-US" sz="2800" dirty="0" smtClean="0"/>
              <a:t>or</a:t>
            </a:r>
            <a:endParaRPr lang="fr-FR" sz="2800" dirty="0"/>
          </a:p>
        </p:txBody>
      </p:sp>
      <p:cxnSp>
        <p:nvCxnSpPr>
          <p:cNvPr id="84" name="Straight Connector 83"/>
          <p:cNvCxnSpPr/>
          <p:nvPr/>
        </p:nvCxnSpPr>
        <p:spPr>
          <a:xfrm flipH="1" flipV="1">
            <a:off x="6588224" y="2977806"/>
            <a:ext cx="1480022" cy="36419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6228184" y="5880826"/>
            <a:ext cx="2513480" cy="892201"/>
            <a:chOff x="1194424" y="4220456"/>
            <a:chExt cx="3004636" cy="1108857"/>
          </a:xfrm>
        </p:grpSpPr>
        <p:sp>
          <p:nvSpPr>
            <p:cNvPr id="86" name="Cloud 85"/>
            <p:cNvSpPr/>
            <p:nvPr/>
          </p:nvSpPr>
          <p:spPr>
            <a:xfrm>
              <a:off x="1194424" y="4220456"/>
              <a:ext cx="3004636" cy="1108857"/>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7" name="Group 86"/>
            <p:cNvGrpSpPr/>
            <p:nvPr/>
          </p:nvGrpSpPr>
          <p:grpSpPr>
            <a:xfrm>
              <a:off x="1586640" y="4328369"/>
              <a:ext cx="2217892" cy="893029"/>
              <a:chOff x="6385225" y="2304007"/>
              <a:chExt cx="3837114" cy="1539755"/>
            </a:xfrm>
          </p:grpSpPr>
          <p:grpSp>
            <p:nvGrpSpPr>
              <p:cNvPr id="88" name="Group 87"/>
              <p:cNvGrpSpPr/>
              <p:nvPr/>
            </p:nvGrpSpPr>
            <p:grpSpPr>
              <a:xfrm>
                <a:off x="6385225" y="2304007"/>
                <a:ext cx="3837114" cy="1539755"/>
                <a:chOff x="6385225" y="2304007"/>
                <a:chExt cx="3837114" cy="1539755"/>
              </a:xfrm>
            </p:grpSpPr>
            <p:sp>
              <p:nvSpPr>
                <p:cNvPr id="94" name="Oval 93"/>
                <p:cNvSpPr/>
                <p:nvPr/>
              </p:nvSpPr>
              <p:spPr>
                <a:xfrm>
                  <a:off x="6945296" y="2568408"/>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Oval 94"/>
                <p:cNvSpPr/>
                <p:nvPr/>
              </p:nvSpPr>
              <p:spPr>
                <a:xfrm>
                  <a:off x="8960539" y="3037922"/>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Oval 95"/>
                <p:cNvSpPr/>
                <p:nvPr/>
              </p:nvSpPr>
              <p:spPr>
                <a:xfrm>
                  <a:off x="9683586" y="2304007"/>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Oval 96"/>
                <p:cNvSpPr/>
                <p:nvPr/>
              </p:nvSpPr>
              <p:spPr>
                <a:xfrm>
                  <a:off x="8093435" y="3613535"/>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Oval 97"/>
                <p:cNvSpPr/>
                <p:nvPr/>
              </p:nvSpPr>
              <p:spPr>
                <a:xfrm>
                  <a:off x="8061459" y="23742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Oval 98"/>
                <p:cNvSpPr/>
                <p:nvPr/>
              </p:nvSpPr>
              <p:spPr>
                <a:xfrm>
                  <a:off x="6640648" y="3313115"/>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Hexagon 99"/>
                <p:cNvSpPr/>
                <p:nvPr/>
              </p:nvSpPr>
              <p:spPr>
                <a:xfrm>
                  <a:off x="8739250" y="2419188"/>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Hexagon 100"/>
                <p:cNvSpPr/>
                <p:nvPr/>
              </p:nvSpPr>
              <p:spPr>
                <a:xfrm>
                  <a:off x="7480755" y="2931757"/>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Oval 101"/>
                <p:cNvSpPr/>
                <p:nvPr/>
              </p:nvSpPr>
              <p:spPr>
                <a:xfrm>
                  <a:off x="8278699" y="2886837"/>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Oval 102"/>
                <p:cNvSpPr/>
                <p:nvPr/>
              </p:nvSpPr>
              <p:spPr>
                <a:xfrm>
                  <a:off x="8519696"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Oval 103"/>
                <p:cNvSpPr/>
                <p:nvPr/>
              </p:nvSpPr>
              <p:spPr>
                <a:xfrm>
                  <a:off x="9567839" y="3268149"/>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Oval 104"/>
                <p:cNvSpPr/>
                <p:nvPr/>
              </p:nvSpPr>
              <p:spPr>
                <a:xfrm>
                  <a:off x="10005100" y="2683521"/>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Oval 105"/>
                <p:cNvSpPr/>
                <p:nvPr/>
              </p:nvSpPr>
              <p:spPr>
                <a:xfrm>
                  <a:off x="6385225" y="2816643"/>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Oval 106"/>
                <p:cNvSpPr/>
                <p:nvPr/>
              </p:nvSpPr>
              <p:spPr>
                <a:xfrm>
                  <a:off x="7246275"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9" name="Hexagon 88"/>
              <p:cNvSpPr/>
              <p:nvPr/>
            </p:nvSpPr>
            <p:spPr>
              <a:xfrm>
                <a:off x="9294866" y="2744031"/>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Hexagon 89"/>
              <p:cNvSpPr/>
              <p:nvPr/>
            </p:nvSpPr>
            <p:spPr>
              <a:xfrm>
                <a:off x="7946648" y="3202025"/>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Hexagon 90"/>
              <p:cNvSpPr/>
              <p:nvPr/>
            </p:nvSpPr>
            <p:spPr>
              <a:xfrm>
                <a:off x="7432817" y="2534233"/>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Hexagon 91"/>
              <p:cNvSpPr/>
              <p:nvPr/>
            </p:nvSpPr>
            <p:spPr>
              <a:xfrm>
                <a:off x="7009287" y="310782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Hexagon 92"/>
              <p:cNvSpPr/>
              <p:nvPr/>
            </p:nvSpPr>
            <p:spPr>
              <a:xfrm>
                <a:off x="9235862" y="340266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108" name="TextBox 107"/>
          <p:cNvSpPr txBox="1"/>
          <p:nvPr/>
        </p:nvSpPr>
        <p:spPr>
          <a:xfrm>
            <a:off x="5532547" y="5723346"/>
            <a:ext cx="686406" cy="553998"/>
          </a:xfrm>
          <a:prstGeom prst="rect">
            <a:avLst/>
          </a:prstGeom>
          <a:noFill/>
        </p:spPr>
        <p:txBody>
          <a:bodyPr wrap="none" rtlCol="0">
            <a:spAutoFit/>
          </a:bodyPr>
          <a:lstStyle/>
          <a:p>
            <a:r>
              <a:rPr lang="en-US" sz="3000" b="1" i="1" dirty="0" smtClean="0">
                <a:solidFill>
                  <a:srgbClr val="FF0000"/>
                </a:solidFill>
              </a:rPr>
              <a:t>u</a:t>
            </a:r>
            <a:r>
              <a:rPr lang="en-US" sz="3000" b="1" i="1" baseline="-25000" dirty="0">
                <a:solidFill>
                  <a:srgbClr val="FF0000"/>
                </a:solidFill>
              </a:rPr>
              <a:t>z</a:t>
            </a:r>
            <a:r>
              <a:rPr lang="en-US" sz="3000" b="1" i="1" baseline="-25000" dirty="0" smtClean="0">
                <a:solidFill>
                  <a:srgbClr val="FF0000"/>
                </a:solidFill>
              </a:rPr>
              <a:t>,1</a:t>
            </a:r>
            <a:endParaRPr lang="fr-FR" sz="3000" b="1" i="1" dirty="0">
              <a:solidFill>
                <a:srgbClr val="FF0000"/>
              </a:solidFill>
            </a:endParaRPr>
          </a:p>
        </p:txBody>
      </p:sp>
      <p:sp>
        <p:nvSpPr>
          <p:cNvPr id="109" name="TextBox 108"/>
          <p:cNvSpPr txBox="1"/>
          <p:nvPr/>
        </p:nvSpPr>
        <p:spPr>
          <a:xfrm>
            <a:off x="4950127" y="4048316"/>
            <a:ext cx="713657" cy="553998"/>
          </a:xfrm>
          <a:prstGeom prst="rect">
            <a:avLst/>
          </a:prstGeom>
          <a:noFill/>
        </p:spPr>
        <p:txBody>
          <a:bodyPr wrap="none" rtlCol="0">
            <a:spAutoFit/>
          </a:bodyPr>
          <a:lstStyle/>
          <a:p>
            <a:r>
              <a:rPr lang="en-US" sz="3000" b="1" i="1" dirty="0" smtClean="0">
                <a:solidFill>
                  <a:srgbClr val="FF0000"/>
                </a:solidFill>
              </a:rPr>
              <a:t>u</a:t>
            </a:r>
            <a:r>
              <a:rPr lang="en-US" sz="3000" b="1" i="1" baseline="-25000" dirty="0" smtClean="0">
                <a:solidFill>
                  <a:srgbClr val="FF0000"/>
                </a:solidFill>
              </a:rPr>
              <a:t>z,2</a:t>
            </a:r>
            <a:endParaRPr lang="fr-FR" sz="3000" b="1" i="1" dirty="0">
              <a:solidFill>
                <a:srgbClr val="FF0000"/>
              </a:solidFill>
            </a:endParaRPr>
          </a:p>
        </p:txBody>
      </p:sp>
      <p:sp>
        <p:nvSpPr>
          <p:cNvPr id="4" name="Slide Number Placeholder 3"/>
          <p:cNvSpPr>
            <a:spLocks noGrp="1"/>
          </p:cNvSpPr>
          <p:nvPr>
            <p:ph type="sldNum" sz="quarter" idx="12"/>
          </p:nvPr>
        </p:nvSpPr>
        <p:spPr/>
        <p:txBody>
          <a:bodyPr/>
          <a:lstStyle/>
          <a:p>
            <a:fld id="{EAEEEE38-2B64-4669-8FF4-18E0F1250081}" type="slidenum">
              <a:rPr lang="de-DE" smtClean="0"/>
              <a:t>12</a:t>
            </a:fld>
            <a:endParaRPr lang="de-DE"/>
          </a:p>
        </p:txBody>
      </p:sp>
    </p:spTree>
    <p:extLst>
      <p:ext uri="{BB962C8B-B14F-4D97-AF65-F5344CB8AC3E}">
        <p14:creationId xmlns:p14="http://schemas.microsoft.com/office/powerpoint/2010/main" val="342506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3.61111E-6 -3.7037E-6 L -0.04775 -0.17569 " pathEditMode="relative" rAng="0" ptsTypes="AA">
                                      <p:cBhvr>
                                        <p:cTn id="28" dur="3000" fill="hold"/>
                                        <p:tgtEl>
                                          <p:spTgt spid="85"/>
                                        </p:tgtEl>
                                        <p:attrNameLst>
                                          <p:attrName>ppt_x</p:attrName>
                                          <p:attrName>ppt_y</p:attrName>
                                        </p:attrNameLst>
                                      </p:cBhvr>
                                      <p:rCtr x="-2396" y="-8796"/>
                                    </p:animMotion>
                                  </p:childTnLst>
                                </p:cTn>
                              </p:par>
                              <p:par>
                                <p:cTn id="29" presetID="1" presetClass="entr" presetSubtype="0"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childTnLst>
                          </p:cTn>
                        </p:par>
                        <p:par>
                          <p:cTn id="31" fill="hold">
                            <p:stCondLst>
                              <p:cond delay="3000"/>
                            </p:stCondLst>
                            <p:childTnLst>
                              <p:par>
                                <p:cTn id="32" presetID="42" presetClass="path" presetSubtype="0" accel="50000" decel="50000" fill="hold" nodeType="afterEffect">
                                  <p:stCondLst>
                                    <p:cond delay="0"/>
                                  </p:stCondLst>
                                  <p:childTnLst>
                                    <p:animMotion origin="layout" path="M -0.04775 -0.17569 L -0.12014 -0.41203 " pathEditMode="relative" rAng="0" ptsTypes="AA">
                                      <p:cBhvr>
                                        <p:cTn id="33" dur="500" fill="hold"/>
                                        <p:tgtEl>
                                          <p:spTgt spid="85"/>
                                        </p:tgtEl>
                                        <p:attrNameLst>
                                          <p:attrName>ppt_x</p:attrName>
                                          <p:attrName>ppt_y</p:attrName>
                                        </p:attrNameLst>
                                      </p:cBhvr>
                                      <p:rCtr x="-3628" y="-11829"/>
                                    </p:animMotion>
                                  </p:childTnLst>
                                </p:cTn>
                              </p:par>
                              <p:par>
                                <p:cTn id="34" presetID="1" presetClass="entr" presetSubtype="0" fill="hold" grpId="0" nodeType="withEffect">
                                  <p:stCondLst>
                                    <p:cond delay="0"/>
                                  </p:stCondLst>
                                  <p:childTnLst>
                                    <p:set>
                                      <p:cBhvr>
                                        <p:cTn id="35"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P spid="83" grpId="0"/>
      <p:bldP spid="108" grpId="0"/>
      <p:bldP spid="10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588580" y="3569320"/>
            <a:ext cx="638175" cy="342900"/>
          </a:xfrm>
          <a:prstGeom prst="rect">
            <a:avLst/>
          </a:prstGeom>
        </p:spPr>
      </p:pic>
      <p:pic>
        <p:nvPicPr>
          <p:cNvPr id="11" name="Picture 10"/>
          <p:cNvPicPr>
            <a:picLocks noChangeAspect="1"/>
          </p:cNvPicPr>
          <p:nvPr/>
        </p:nvPicPr>
        <p:blipFill>
          <a:blip r:embed="rId4"/>
          <a:stretch>
            <a:fillRect/>
          </a:stretch>
        </p:blipFill>
        <p:spPr>
          <a:xfrm>
            <a:off x="1575518" y="3464392"/>
            <a:ext cx="2664297" cy="2896737"/>
          </a:xfrm>
          <a:prstGeom prst="rect">
            <a:avLst/>
          </a:prstGeom>
        </p:spPr>
      </p:pic>
      <p:sp>
        <p:nvSpPr>
          <p:cNvPr id="5" name="TextBox 4"/>
          <p:cNvSpPr txBox="1"/>
          <p:nvPr/>
        </p:nvSpPr>
        <p:spPr>
          <a:xfrm>
            <a:off x="129552" y="0"/>
            <a:ext cx="8784976" cy="523220"/>
          </a:xfrm>
          <a:prstGeom prst="rect">
            <a:avLst/>
          </a:prstGeom>
          <a:noFill/>
        </p:spPr>
        <p:txBody>
          <a:bodyPr wrap="square" rtlCol="0">
            <a:spAutoFit/>
          </a:bodyPr>
          <a:lstStyle/>
          <a:p>
            <a:r>
              <a:rPr lang="en-US" sz="2200" dirty="0"/>
              <a:t>B</a:t>
            </a:r>
            <a:r>
              <a:rPr lang="en-US" sz="2200" dirty="0" smtClean="0"/>
              <a:t>reakup can have an </a:t>
            </a:r>
            <a:r>
              <a:rPr lang="en-US" sz="2200" i="1" dirty="0" smtClean="0"/>
              <a:t>N</a:t>
            </a:r>
            <a:r>
              <a:rPr lang="en-US" sz="2200" i="1" baseline="-25000" dirty="0" smtClean="0"/>
              <a:t>INP</a:t>
            </a:r>
            <a:r>
              <a:rPr lang="en-US" sz="2200" i="1" baseline="30000" dirty="0" smtClean="0"/>
              <a:t>(</a:t>
            </a:r>
            <a:r>
              <a:rPr lang="en-US" sz="2200" i="1" baseline="30000" dirty="0" err="1" smtClean="0"/>
              <a:t>lim</a:t>
            </a:r>
            <a:r>
              <a:rPr lang="en-US" sz="2200" i="1" baseline="30000" dirty="0" smtClean="0"/>
              <a:t>) </a:t>
            </a:r>
            <a:r>
              <a:rPr lang="en-US" sz="2200" dirty="0" smtClean="0"/>
              <a:t>of up to </a:t>
            </a:r>
            <a:r>
              <a:rPr lang="en-US" sz="2800" dirty="0" smtClean="0">
                <a:solidFill>
                  <a:srgbClr val="FF0000"/>
                </a:solidFill>
              </a:rPr>
              <a:t>0.07 L</a:t>
            </a:r>
            <a:r>
              <a:rPr lang="en-US" sz="2800" baseline="30000" dirty="0" smtClean="0">
                <a:solidFill>
                  <a:srgbClr val="FF0000"/>
                </a:solidFill>
              </a:rPr>
              <a:t>-1</a:t>
            </a:r>
            <a:r>
              <a:rPr lang="en-US" sz="2200" baseline="-25000" dirty="0" smtClean="0"/>
              <a:t>.</a:t>
            </a:r>
            <a:r>
              <a:rPr lang="en-US" sz="2200" dirty="0" smtClean="0"/>
              <a:t> </a:t>
            </a:r>
            <a:endParaRPr lang="fr-FR" sz="2200" dirty="0"/>
          </a:p>
        </p:txBody>
      </p:sp>
      <p:sp>
        <p:nvSpPr>
          <p:cNvPr id="2" name="Rectangle 1"/>
          <p:cNvSpPr/>
          <p:nvPr/>
        </p:nvSpPr>
        <p:spPr>
          <a:xfrm>
            <a:off x="251520" y="6115906"/>
            <a:ext cx="8640960" cy="769441"/>
          </a:xfrm>
          <a:prstGeom prst="rect">
            <a:avLst/>
          </a:prstGeom>
        </p:spPr>
        <p:txBody>
          <a:bodyPr wrap="square">
            <a:spAutoFit/>
          </a:bodyPr>
          <a:lstStyle/>
          <a:p>
            <a:r>
              <a:rPr lang="en-US" sz="2200" dirty="0"/>
              <a:t>For </a:t>
            </a:r>
            <a:r>
              <a:rPr lang="en-US" sz="2200" dirty="0" smtClean="0"/>
              <a:t>droplet shattering and rime splintering, </a:t>
            </a:r>
            <a:r>
              <a:rPr lang="en-US" sz="2200" dirty="0"/>
              <a:t>appropriate temperature ranges are more important.</a:t>
            </a:r>
            <a:endParaRPr lang="fr-FR" sz="2200" dirty="0"/>
          </a:p>
        </p:txBody>
      </p:sp>
      <p:pic>
        <p:nvPicPr>
          <p:cNvPr id="3" name="Picture 2"/>
          <p:cNvPicPr>
            <a:picLocks noChangeAspect="1"/>
          </p:cNvPicPr>
          <p:nvPr/>
        </p:nvPicPr>
        <p:blipFill>
          <a:blip r:embed="rId5"/>
          <a:stretch>
            <a:fillRect/>
          </a:stretch>
        </p:blipFill>
        <p:spPr>
          <a:xfrm>
            <a:off x="606940" y="492704"/>
            <a:ext cx="3963280" cy="3043233"/>
          </a:xfrm>
          <a:prstGeom prst="rect">
            <a:avLst/>
          </a:prstGeom>
        </p:spPr>
      </p:pic>
      <p:sp>
        <p:nvSpPr>
          <p:cNvPr id="6" name="Right Arrow 5"/>
          <p:cNvSpPr/>
          <p:nvPr/>
        </p:nvSpPr>
        <p:spPr>
          <a:xfrm rot="8507129">
            <a:off x="2923395" y="906562"/>
            <a:ext cx="1719209" cy="313039"/>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Picture 6"/>
          <p:cNvPicPr>
            <a:picLocks noChangeAspect="1"/>
          </p:cNvPicPr>
          <p:nvPr/>
        </p:nvPicPr>
        <p:blipFill>
          <a:blip r:embed="rId6"/>
          <a:stretch>
            <a:fillRect/>
          </a:stretch>
        </p:blipFill>
        <p:spPr>
          <a:xfrm>
            <a:off x="157090" y="3290714"/>
            <a:ext cx="853476" cy="2830835"/>
          </a:xfrm>
          <a:prstGeom prst="rect">
            <a:avLst/>
          </a:prstGeom>
        </p:spPr>
      </p:pic>
      <p:pic>
        <p:nvPicPr>
          <p:cNvPr id="8" name="Picture 7"/>
          <p:cNvPicPr>
            <a:picLocks noChangeAspect="1"/>
          </p:cNvPicPr>
          <p:nvPr/>
        </p:nvPicPr>
        <p:blipFill>
          <a:blip r:embed="rId7"/>
          <a:stretch>
            <a:fillRect/>
          </a:stretch>
        </p:blipFill>
        <p:spPr>
          <a:xfrm>
            <a:off x="5526116" y="160791"/>
            <a:ext cx="3460794" cy="2737565"/>
          </a:xfrm>
          <a:prstGeom prst="rect">
            <a:avLst/>
          </a:prstGeom>
        </p:spPr>
      </p:pic>
      <p:pic>
        <p:nvPicPr>
          <p:cNvPr id="9" name="Picture 8"/>
          <p:cNvPicPr>
            <a:picLocks noChangeAspect="1"/>
          </p:cNvPicPr>
          <p:nvPr/>
        </p:nvPicPr>
        <p:blipFill>
          <a:blip r:embed="rId8"/>
          <a:stretch>
            <a:fillRect/>
          </a:stretch>
        </p:blipFill>
        <p:spPr>
          <a:xfrm>
            <a:off x="5526117" y="2898355"/>
            <a:ext cx="3555224" cy="3244749"/>
          </a:xfrm>
          <a:prstGeom prst="rect">
            <a:avLst/>
          </a:prstGeom>
        </p:spPr>
      </p:pic>
      <p:sp>
        <p:nvSpPr>
          <p:cNvPr id="13" name="TextBox 12"/>
          <p:cNvSpPr txBox="1"/>
          <p:nvPr/>
        </p:nvSpPr>
        <p:spPr>
          <a:xfrm>
            <a:off x="7039092" y="6542457"/>
            <a:ext cx="1882438" cy="307777"/>
          </a:xfrm>
          <a:prstGeom prst="rect">
            <a:avLst/>
          </a:prstGeom>
          <a:noFill/>
        </p:spPr>
        <p:txBody>
          <a:bodyPr wrap="none" rtlCol="0">
            <a:spAutoFit/>
          </a:bodyPr>
          <a:lstStyle/>
          <a:p>
            <a:r>
              <a:rPr lang="en-US" sz="1400" dirty="0" smtClean="0"/>
              <a:t>Sullivan et al. 2018 </a:t>
            </a:r>
            <a:r>
              <a:rPr lang="en-US" sz="1400" i="1" dirty="0" smtClean="0"/>
              <a:t>ACP</a:t>
            </a:r>
            <a:endParaRPr lang="fr-FR" sz="1400" i="1" dirty="0"/>
          </a:p>
        </p:txBody>
      </p:sp>
      <p:sp>
        <p:nvSpPr>
          <p:cNvPr id="14" name="Slide Number Placeholder 13"/>
          <p:cNvSpPr>
            <a:spLocks noGrp="1"/>
          </p:cNvSpPr>
          <p:nvPr>
            <p:ph type="sldNum" sz="quarter" idx="12"/>
          </p:nvPr>
        </p:nvSpPr>
        <p:spPr/>
        <p:txBody>
          <a:bodyPr/>
          <a:lstStyle/>
          <a:p>
            <a:fld id="{EAEEEE38-2B64-4669-8FF4-18E0F1250081}" type="slidenum">
              <a:rPr lang="de-DE" smtClean="0"/>
              <a:t>13</a:t>
            </a:fld>
            <a:endParaRPr lang="de-DE"/>
          </a:p>
        </p:txBody>
      </p:sp>
    </p:spTree>
    <p:extLst>
      <p:ext uri="{BB962C8B-B14F-4D97-AF65-F5344CB8AC3E}">
        <p14:creationId xmlns:p14="http://schemas.microsoft.com/office/powerpoint/2010/main" val="33890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56355" y="903033"/>
            <a:ext cx="7429160" cy="5954967"/>
          </a:xfrm>
          <a:prstGeom prst="rect">
            <a:avLst/>
          </a:prstGeom>
        </p:spPr>
      </p:pic>
      <p:sp>
        <p:nvSpPr>
          <p:cNvPr id="6" name="TextBox 5"/>
          <p:cNvSpPr txBox="1"/>
          <p:nvPr/>
        </p:nvSpPr>
        <p:spPr>
          <a:xfrm>
            <a:off x="171809" y="1833551"/>
            <a:ext cx="1807903" cy="1154162"/>
          </a:xfrm>
          <a:prstGeom prst="rect">
            <a:avLst/>
          </a:prstGeom>
          <a:noFill/>
        </p:spPr>
        <p:txBody>
          <a:bodyPr wrap="square" rtlCol="0">
            <a:spAutoFit/>
          </a:bodyPr>
          <a:lstStyle/>
          <a:p>
            <a:r>
              <a:rPr lang="en-US" sz="2300" i="1" dirty="0" smtClean="0"/>
              <a:t>N</a:t>
            </a:r>
            <a:r>
              <a:rPr lang="en-US" sz="2300" i="1" baseline="-25000" dirty="0" smtClean="0"/>
              <a:t>INP</a:t>
            </a:r>
            <a:r>
              <a:rPr lang="en-US" sz="2300" i="1" baseline="30000" dirty="0" smtClean="0"/>
              <a:t>(</a:t>
            </a:r>
            <a:r>
              <a:rPr lang="en-US" sz="2300" i="1" baseline="30000" dirty="0" err="1" smtClean="0"/>
              <a:t>lim</a:t>
            </a:r>
            <a:r>
              <a:rPr lang="en-US" sz="2300" baseline="30000" dirty="0" smtClean="0"/>
              <a:t>)</a:t>
            </a:r>
            <a:r>
              <a:rPr lang="en-US" sz="2300" dirty="0" smtClean="0"/>
              <a:t> is evident again.</a:t>
            </a:r>
            <a:endParaRPr lang="fr-FR" sz="2300" dirty="0"/>
          </a:p>
        </p:txBody>
      </p:sp>
      <p:sp>
        <p:nvSpPr>
          <p:cNvPr id="7" name="Right Arrow 6"/>
          <p:cNvSpPr/>
          <p:nvPr/>
        </p:nvSpPr>
        <p:spPr>
          <a:xfrm rot="723462">
            <a:off x="1409227" y="2186361"/>
            <a:ext cx="2749969" cy="373587"/>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 name="Group 13"/>
          <p:cNvGrpSpPr/>
          <p:nvPr/>
        </p:nvGrpSpPr>
        <p:grpSpPr>
          <a:xfrm>
            <a:off x="71935" y="191553"/>
            <a:ext cx="9252520" cy="5740535"/>
            <a:chOff x="71935" y="191553"/>
            <a:chExt cx="9252520" cy="5740535"/>
          </a:xfrm>
        </p:grpSpPr>
        <p:sp>
          <p:nvSpPr>
            <p:cNvPr id="10" name="Left Brace 9"/>
            <p:cNvSpPr/>
            <p:nvPr/>
          </p:nvSpPr>
          <p:spPr>
            <a:xfrm rot="16200000">
              <a:off x="3297388" y="4819314"/>
              <a:ext cx="494345" cy="1599503"/>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Left Brace 10"/>
            <p:cNvSpPr/>
            <p:nvPr/>
          </p:nvSpPr>
          <p:spPr>
            <a:xfrm rot="16200000">
              <a:off x="6557077" y="5324876"/>
              <a:ext cx="494345" cy="720079"/>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Left Brace 11"/>
            <p:cNvSpPr/>
            <p:nvPr/>
          </p:nvSpPr>
          <p:spPr>
            <a:xfrm rot="16200000">
              <a:off x="6737097" y="2486717"/>
              <a:ext cx="494345" cy="1080121"/>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TextBox 12"/>
            <p:cNvSpPr txBox="1"/>
            <p:nvPr/>
          </p:nvSpPr>
          <p:spPr>
            <a:xfrm>
              <a:off x="71935" y="191553"/>
              <a:ext cx="9252520" cy="492443"/>
            </a:xfrm>
            <a:prstGeom prst="rect">
              <a:avLst/>
            </a:prstGeom>
            <a:noFill/>
          </p:spPr>
          <p:txBody>
            <a:bodyPr wrap="square" rtlCol="0">
              <a:spAutoFit/>
            </a:bodyPr>
            <a:lstStyle/>
            <a:p>
              <a:r>
                <a:rPr lang="en-US" sz="2300" dirty="0" smtClean="0"/>
                <a:t>For the processes involving the liquid phase, there are </a:t>
              </a:r>
              <a:r>
                <a:rPr lang="en-US" sz="2600" i="1" dirty="0" err="1" smtClean="0">
                  <a:solidFill>
                    <a:srgbClr val="FF0000"/>
                  </a:solidFill>
                </a:rPr>
                <a:t>u</a:t>
              </a:r>
              <a:r>
                <a:rPr lang="en-US" sz="2600" i="1" baseline="-25000" dirty="0" err="1" smtClean="0">
                  <a:solidFill>
                    <a:srgbClr val="FF0000"/>
                  </a:solidFill>
                </a:rPr>
                <a:t>z</a:t>
              </a:r>
              <a:r>
                <a:rPr lang="en-US" sz="2600" dirty="0" smtClean="0">
                  <a:solidFill>
                    <a:srgbClr val="FF0000"/>
                  </a:solidFill>
                </a:rPr>
                <a:t> ‘sweet spots’</a:t>
              </a:r>
              <a:r>
                <a:rPr lang="en-US" sz="2200" dirty="0" smtClean="0"/>
                <a:t>.</a:t>
              </a:r>
              <a:endParaRPr lang="fr-FR" sz="2200" dirty="0"/>
            </a:p>
          </p:txBody>
        </p:sp>
      </p:grpSp>
      <p:sp>
        <p:nvSpPr>
          <p:cNvPr id="15" name="TextBox 14"/>
          <p:cNvSpPr txBox="1"/>
          <p:nvPr/>
        </p:nvSpPr>
        <p:spPr>
          <a:xfrm>
            <a:off x="0" y="6544138"/>
            <a:ext cx="1882438" cy="307777"/>
          </a:xfrm>
          <a:prstGeom prst="rect">
            <a:avLst/>
          </a:prstGeom>
          <a:noFill/>
        </p:spPr>
        <p:txBody>
          <a:bodyPr wrap="none" rtlCol="0">
            <a:spAutoFit/>
          </a:bodyPr>
          <a:lstStyle/>
          <a:p>
            <a:r>
              <a:rPr lang="en-US" sz="1400" dirty="0" smtClean="0"/>
              <a:t>Sullivan et al. 2018 </a:t>
            </a:r>
            <a:r>
              <a:rPr lang="en-US" sz="1400" i="1" dirty="0" smtClean="0"/>
              <a:t>ACP</a:t>
            </a:r>
            <a:endParaRPr lang="fr-FR" sz="1400" i="1" dirty="0"/>
          </a:p>
        </p:txBody>
      </p:sp>
      <p:sp>
        <p:nvSpPr>
          <p:cNvPr id="5" name="Slide Number Placeholder 4"/>
          <p:cNvSpPr>
            <a:spLocks noGrp="1"/>
          </p:cNvSpPr>
          <p:nvPr>
            <p:ph type="sldNum" sz="quarter" idx="12"/>
          </p:nvPr>
        </p:nvSpPr>
        <p:spPr/>
        <p:txBody>
          <a:bodyPr/>
          <a:lstStyle/>
          <a:p>
            <a:fld id="{EAEEEE38-2B64-4669-8FF4-18E0F1250081}" type="slidenum">
              <a:rPr lang="de-DE" smtClean="0"/>
              <a:t>14</a:t>
            </a:fld>
            <a:endParaRPr lang="de-DE"/>
          </a:p>
        </p:txBody>
      </p:sp>
    </p:spTree>
    <p:extLst>
      <p:ext uri="{BB962C8B-B14F-4D97-AF65-F5344CB8AC3E}">
        <p14:creationId xmlns:p14="http://schemas.microsoft.com/office/powerpoint/2010/main" val="109150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88" y="400428"/>
            <a:ext cx="8784976" cy="861774"/>
          </a:xfrm>
          <a:prstGeom prst="rect">
            <a:avLst/>
          </a:prstGeom>
          <a:noFill/>
        </p:spPr>
        <p:txBody>
          <a:bodyPr wrap="square" rtlCol="0">
            <a:spAutoFit/>
          </a:bodyPr>
          <a:lstStyle/>
          <a:p>
            <a:r>
              <a:rPr lang="en-US" sz="2500" dirty="0" smtClean="0"/>
              <a:t>I. How much can secondary production </a:t>
            </a:r>
            <a:r>
              <a:rPr lang="en-US" sz="2500" b="1" i="1" dirty="0" smtClean="0"/>
              <a:t>enhance</a:t>
            </a:r>
            <a:r>
              <a:rPr lang="en-US" sz="2500" dirty="0" smtClean="0"/>
              <a:t> ice crystal number concentrations?</a:t>
            </a:r>
          </a:p>
        </p:txBody>
      </p:sp>
      <p:sp>
        <p:nvSpPr>
          <p:cNvPr id="5" name="TextBox 4"/>
          <p:cNvSpPr txBox="1"/>
          <p:nvPr/>
        </p:nvSpPr>
        <p:spPr>
          <a:xfrm>
            <a:off x="273988" y="3369300"/>
            <a:ext cx="7704856" cy="861774"/>
          </a:xfrm>
          <a:prstGeom prst="rect">
            <a:avLst/>
          </a:prstGeom>
          <a:noFill/>
        </p:spPr>
        <p:txBody>
          <a:bodyPr wrap="square" rtlCol="0">
            <a:spAutoFit/>
          </a:bodyPr>
          <a:lstStyle/>
          <a:p>
            <a:r>
              <a:rPr lang="en-US" sz="2500" dirty="0" smtClean="0"/>
              <a:t>II</a:t>
            </a:r>
            <a:r>
              <a:rPr lang="en-US" sz="2500" dirty="0"/>
              <a:t>. </a:t>
            </a:r>
            <a:r>
              <a:rPr lang="en-US" sz="2500" dirty="0">
                <a:solidFill>
                  <a:prstClr val="black"/>
                </a:solidFill>
              </a:rPr>
              <a:t>How much primarily nucleated ice </a:t>
            </a:r>
            <a:r>
              <a:rPr lang="en-US" sz="2500" dirty="0" smtClean="0">
                <a:solidFill>
                  <a:prstClr val="black"/>
                </a:solidFill>
              </a:rPr>
              <a:t>must exist to trigger secondary production?</a:t>
            </a:r>
            <a:endParaRPr lang="fr-FR" sz="2500" dirty="0">
              <a:solidFill>
                <a:prstClr val="black"/>
              </a:solidFill>
            </a:endParaRPr>
          </a:p>
        </p:txBody>
      </p:sp>
      <p:sp>
        <p:nvSpPr>
          <p:cNvPr id="2" name="Rectangle 1"/>
          <p:cNvSpPr/>
          <p:nvPr/>
        </p:nvSpPr>
        <p:spPr>
          <a:xfrm>
            <a:off x="1331640" y="1546806"/>
            <a:ext cx="2068067" cy="523220"/>
          </a:xfrm>
          <a:prstGeom prst="rect">
            <a:avLst/>
          </a:prstGeom>
        </p:spPr>
        <p:txBody>
          <a:bodyPr wrap="none">
            <a:spAutoFit/>
          </a:bodyPr>
          <a:lstStyle/>
          <a:p>
            <a:r>
              <a:rPr lang="en-US" sz="2800" dirty="0"/>
              <a:t>by </a:t>
            </a:r>
            <a:r>
              <a:rPr lang="en-US" sz="2800" dirty="0">
                <a:solidFill>
                  <a:srgbClr val="FF0000"/>
                </a:solidFill>
              </a:rPr>
              <a:t>10</a:t>
            </a:r>
            <a:r>
              <a:rPr lang="en-US" sz="2800" baseline="30000" dirty="0">
                <a:solidFill>
                  <a:srgbClr val="FF0000"/>
                </a:solidFill>
              </a:rPr>
              <a:t>3</a:t>
            </a:r>
            <a:r>
              <a:rPr lang="en-US" sz="2800" dirty="0">
                <a:solidFill>
                  <a:srgbClr val="FF0000"/>
                </a:solidFill>
              </a:rPr>
              <a:t> or 10</a:t>
            </a:r>
            <a:r>
              <a:rPr lang="en-US" sz="2800" baseline="30000" dirty="0">
                <a:solidFill>
                  <a:srgbClr val="FF0000"/>
                </a:solidFill>
              </a:rPr>
              <a:t>4</a:t>
            </a:r>
            <a:endParaRPr lang="fr-FR" sz="2800" dirty="0"/>
          </a:p>
        </p:txBody>
      </p:sp>
      <p:sp>
        <p:nvSpPr>
          <p:cNvPr id="3" name="Rectangle 2"/>
          <p:cNvSpPr/>
          <p:nvPr/>
        </p:nvSpPr>
        <p:spPr>
          <a:xfrm>
            <a:off x="1331640" y="2328151"/>
            <a:ext cx="6770661" cy="523220"/>
          </a:xfrm>
          <a:prstGeom prst="rect">
            <a:avLst/>
          </a:prstGeom>
        </p:spPr>
        <p:txBody>
          <a:bodyPr wrap="square">
            <a:spAutoFit/>
          </a:bodyPr>
          <a:lstStyle/>
          <a:p>
            <a:r>
              <a:rPr lang="en-US" sz="2800" dirty="0" smtClean="0"/>
              <a:t>largest </a:t>
            </a:r>
            <a:r>
              <a:rPr lang="en-US" sz="2800" dirty="0"/>
              <a:t>for </a:t>
            </a:r>
            <a:r>
              <a:rPr lang="en-US" sz="2800" dirty="0">
                <a:solidFill>
                  <a:srgbClr val="FF0000"/>
                </a:solidFill>
              </a:rPr>
              <a:t>maritime convective clouds</a:t>
            </a:r>
            <a:endParaRPr lang="fr-FR" sz="2800" dirty="0"/>
          </a:p>
        </p:txBody>
      </p:sp>
      <p:sp>
        <p:nvSpPr>
          <p:cNvPr id="6" name="Rectangle 5"/>
          <p:cNvSpPr/>
          <p:nvPr/>
        </p:nvSpPr>
        <p:spPr>
          <a:xfrm>
            <a:off x="1324520" y="4753509"/>
            <a:ext cx="4903664" cy="523220"/>
          </a:xfrm>
          <a:prstGeom prst="rect">
            <a:avLst/>
          </a:prstGeom>
        </p:spPr>
        <p:txBody>
          <a:bodyPr wrap="square">
            <a:spAutoFit/>
          </a:bodyPr>
          <a:lstStyle/>
          <a:p>
            <a:r>
              <a:rPr lang="en-US" sz="2800" dirty="0"/>
              <a:t>u</a:t>
            </a:r>
            <a:r>
              <a:rPr lang="en-US" sz="2800" dirty="0" smtClean="0"/>
              <a:t>p to </a:t>
            </a:r>
            <a:r>
              <a:rPr lang="en-US" sz="2800" dirty="0" smtClean="0">
                <a:solidFill>
                  <a:srgbClr val="FF0000"/>
                </a:solidFill>
              </a:rPr>
              <a:t>0.07 L</a:t>
            </a:r>
            <a:r>
              <a:rPr lang="en-US" sz="2800" baseline="30000" dirty="0" smtClean="0">
                <a:solidFill>
                  <a:srgbClr val="FF0000"/>
                </a:solidFill>
              </a:rPr>
              <a:t>-1</a:t>
            </a:r>
            <a:r>
              <a:rPr lang="en-US" sz="2800" baseline="-25000" dirty="0" smtClean="0">
                <a:solidFill>
                  <a:srgbClr val="FF0000"/>
                </a:solidFill>
              </a:rPr>
              <a:t> </a:t>
            </a:r>
            <a:r>
              <a:rPr lang="en-US" sz="2800" dirty="0" smtClean="0"/>
              <a:t>for breakup</a:t>
            </a:r>
            <a:endParaRPr lang="fr-FR" sz="2800" dirty="0"/>
          </a:p>
        </p:txBody>
      </p:sp>
      <p:sp>
        <p:nvSpPr>
          <p:cNvPr id="7" name="Rectangle 6"/>
          <p:cNvSpPr/>
          <p:nvPr/>
        </p:nvSpPr>
        <p:spPr>
          <a:xfrm>
            <a:off x="1332702" y="5540119"/>
            <a:ext cx="7726262" cy="954107"/>
          </a:xfrm>
          <a:prstGeom prst="rect">
            <a:avLst/>
          </a:prstGeom>
        </p:spPr>
        <p:txBody>
          <a:bodyPr wrap="square">
            <a:spAutoFit/>
          </a:bodyPr>
          <a:lstStyle/>
          <a:p>
            <a:r>
              <a:rPr lang="en-US" sz="2800" i="1" dirty="0" smtClean="0">
                <a:solidFill>
                  <a:srgbClr val="FF0000"/>
                </a:solidFill>
              </a:rPr>
              <a:t>T</a:t>
            </a:r>
            <a:r>
              <a:rPr lang="en-US" sz="2800" i="1" baseline="-25000" dirty="0" smtClean="0">
                <a:solidFill>
                  <a:srgbClr val="FF0000"/>
                </a:solidFill>
              </a:rPr>
              <a:t>0</a:t>
            </a:r>
            <a:r>
              <a:rPr lang="en-US" sz="2800" i="1" dirty="0" smtClean="0">
                <a:solidFill>
                  <a:srgbClr val="FF0000"/>
                </a:solidFill>
              </a:rPr>
              <a:t> </a:t>
            </a:r>
            <a:r>
              <a:rPr lang="en-US" sz="2800" dirty="0" smtClean="0">
                <a:solidFill>
                  <a:srgbClr val="FF0000"/>
                </a:solidFill>
              </a:rPr>
              <a:t>and</a:t>
            </a:r>
            <a:r>
              <a:rPr lang="en-US" sz="2800" i="1" dirty="0" smtClean="0">
                <a:solidFill>
                  <a:srgbClr val="FF0000"/>
                </a:solidFill>
              </a:rPr>
              <a:t> </a:t>
            </a:r>
            <a:r>
              <a:rPr lang="en-US" sz="2800" i="1" dirty="0" err="1" smtClean="0">
                <a:solidFill>
                  <a:srgbClr val="FF0000"/>
                </a:solidFill>
              </a:rPr>
              <a:t>u</a:t>
            </a:r>
            <a:r>
              <a:rPr lang="en-US" sz="2800" i="1" baseline="-25000" dirty="0" err="1" smtClean="0">
                <a:solidFill>
                  <a:srgbClr val="FF0000"/>
                </a:solidFill>
              </a:rPr>
              <a:t>z</a:t>
            </a:r>
            <a:r>
              <a:rPr lang="en-US" sz="2800" i="1" dirty="0" smtClean="0">
                <a:solidFill>
                  <a:srgbClr val="FF0000"/>
                </a:solidFill>
              </a:rPr>
              <a:t> </a:t>
            </a:r>
            <a:r>
              <a:rPr lang="en-US" sz="2800" dirty="0" smtClean="0"/>
              <a:t>are more influential when the liquid phase is involved</a:t>
            </a:r>
            <a:endParaRPr lang="fr-FR" sz="2800" dirty="0"/>
          </a:p>
        </p:txBody>
      </p:sp>
      <p:sp>
        <p:nvSpPr>
          <p:cNvPr id="10" name="Slide Number Placeholder 9"/>
          <p:cNvSpPr>
            <a:spLocks noGrp="1"/>
          </p:cNvSpPr>
          <p:nvPr>
            <p:ph type="sldNum" sz="quarter" idx="12"/>
          </p:nvPr>
        </p:nvSpPr>
        <p:spPr/>
        <p:txBody>
          <a:bodyPr/>
          <a:lstStyle/>
          <a:p>
            <a:fld id="{EAEEEE38-2B64-4669-8FF4-18E0F1250081}" type="slidenum">
              <a:rPr lang="de-DE" smtClean="0"/>
              <a:t>15</a:t>
            </a:fld>
            <a:endParaRPr lang="de-DE"/>
          </a:p>
        </p:txBody>
      </p:sp>
    </p:spTree>
    <p:extLst>
      <p:ext uri="{BB962C8B-B14F-4D97-AF65-F5344CB8AC3E}">
        <p14:creationId xmlns:p14="http://schemas.microsoft.com/office/powerpoint/2010/main" val="32449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14575" y="1089586"/>
            <a:ext cx="5246345" cy="373335"/>
          </a:xfrm>
        </p:spPr>
        <p:txBody>
          <a:bodyPr>
            <a:normAutofit fontScale="90000"/>
          </a:bodyPr>
          <a:lstStyle/>
          <a:p>
            <a:r>
              <a:rPr lang="en-US" dirty="0" smtClean="0"/>
              <a:t>Open PhD position at KIT, Germany, to study droplet shattering and rime-splintering  </a:t>
            </a:r>
            <a:endParaRPr lang="en-US" dirty="0"/>
          </a:p>
        </p:txBody>
      </p:sp>
      <p:pic>
        <p:nvPicPr>
          <p:cNvPr id="8" name="ID_5715_T262_breakup_shot_eject">
            <a:hlinkClick r:id="" action="ppaction://media"/>
          </p:cNvPr>
          <p:cNvPicPr>
            <a:picLocks noChangeAspect="1"/>
          </p:cNvPicPr>
          <p:nvPr>
            <a:videoFile r:link="rId1"/>
            <p:extLst>
              <p:ext uri="{DAA4B4D4-6D71-4841-9C94-3DE7FCFB9230}">
                <p14:media xmlns:p14="http://schemas.microsoft.com/office/powerpoint/2010/main" r:embed="rId2">
                  <p14:trim end="3742"/>
                </p14:media>
              </p:ext>
            </p:extLst>
          </p:nvPr>
        </p:nvPicPr>
        <p:blipFill rotWithShape="1">
          <a:blip r:embed="rId4"/>
          <a:srcRect l="22323" t="20564" r="29563" b="13776"/>
          <a:stretch>
            <a:fillRect/>
          </a:stretch>
        </p:blipFill>
        <p:spPr>
          <a:xfrm>
            <a:off x="1066587" y="2121073"/>
            <a:ext cx="2932982" cy="3001993"/>
          </a:xfrm>
          <a:prstGeom prst="rect">
            <a:avLst/>
          </a:prstGeom>
        </p:spPr>
      </p:pic>
      <p:grpSp>
        <p:nvGrpSpPr>
          <p:cNvPr id="10" name="Gruppieren 9"/>
          <p:cNvGrpSpPr/>
          <p:nvPr/>
        </p:nvGrpSpPr>
        <p:grpSpPr>
          <a:xfrm>
            <a:off x="1211634" y="4638136"/>
            <a:ext cx="1872208" cy="400110"/>
            <a:chOff x="215707" y="5751307"/>
            <a:chExt cx="1872208" cy="400110"/>
          </a:xfrm>
        </p:grpSpPr>
        <p:sp>
          <p:nvSpPr>
            <p:cNvPr id="11" name="Rechteck 10"/>
            <p:cNvSpPr/>
            <p:nvPr/>
          </p:nvSpPr>
          <p:spPr>
            <a:xfrm>
              <a:off x="215707" y="5843350"/>
              <a:ext cx="1872208" cy="216024"/>
            </a:xfrm>
            <a:prstGeom prst="rect">
              <a:avLst/>
            </a:prstGeom>
            <a:solidFill>
              <a:schemeClr val="bg2">
                <a:lumMod val="75000"/>
              </a:schemeClr>
            </a:solidFill>
            <a:ln>
              <a:solidFill>
                <a:schemeClr val="bg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2" name="Textfeld 11"/>
            <p:cNvSpPr txBox="1"/>
            <p:nvPr/>
          </p:nvSpPr>
          <p:spPr>
            <a:xfrm>
              <a:off x="737285" y="5751307"/>
              <a:ext cx="984565"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4</a:t>
              </a:r>
              <a:r>
                <a:rPr kumimoji="0" lang="en-US" sz="2000" b="1"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00 µm</a:t>
              </a:r>
              <a:endParaRPr kumimoji="0" lang="en-US" sz="2000" b="1"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grpSp>
      <p:pic>
        <p:nvPicPr>
          <p:cNvPr id="13" name="Grafik 12"/>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20000"/>
                    </a14:imgEffect>
                  </a14:imgLayer>
                </a14:imgProps>
              </a:ext>
            </a:extLst>
          </a:blip>
          <a:stretch>
            <a:fillRect/>
          </a:stretch>
        </p:blipFill>
        <p:spPr>
          <a:xfrm>
            <a:off x="4919052" y="2641102"/>
            <a:ext cx="3671901" cy="2251495"/>
          </a:xfrm>
          <a:prstGeom prst="rect">
            <a:avLst/>
          </a:prstGeom>
        </p:spPr>
      </p:pic>
      <p:pic>
        <p:nvPicPr>
          <p:cNvPr id="14" name="Picture 9" descr="KITlogo_4c_frutiger"/>
          <p:cNvPicPr>
            <a:picLocks noChangeAspect="1" noChangeArrowheads="1"/>
          </p:cNvPicPr>
          <p:nvPr/>
        </p:nvPicPr>
        <p:blipFill>
          <a:blip r:embed="rId7" cstate="print"/>
          <a:srcRect/>
          <a:stretch>
            <a:fillRect/>
          </a:stretch>
        </p:blipFill>
        <p:spPr bwMode="auto">
          <a:xfrm>
            <a:off x="467530" y="377086"/>
            <a:ext cx="2377005" cy="1085835"/>
          </a:xfrm>
          <a:prstGeom prst="rect">
            <a:avLst/>
          </a:prstGeom>
          <a:noFill/>
          <a:ln w="9525">
            <a:noFill/>
            <a:miter lim="800000"/>
            <a:headEnd/>
            <a:tailEnd/>
          </a:ln>
        </p:spPr>
      </p:pic>
      <p:sp>
        <p:nvSpPr>
          <p:cNvPr id="3" name="Textfeld 2"/>
          <p:cNvSpPr txBox="1"/>
          <p:nvPr/>
        </p:nvSpPr>
        <p:spPr>
          <a:xfrm>
            <a:off x="336429" y="5353535"/>
            <a:ext cx="8453887" cy="738664"/>
          </a:xfrm>
          <a:prstGeom prst="rect">
            <a:avLst/>
          </a:prstGeom>
          <a:noFill/>
        </p:spPr>
        <p:txBody>
          <a:bodyPr wrap="square" rtlCol="0">
            <a:spAutoFit/>
          </a:bodyPr>
          <a:lstStyle/>
          <a:p>
            <a:r>
              <a:rPr lang="en-US" sz="1400" dirty="0" smtClean="0"/>
              <a:t>Contact: </a:t>
            </a:r>
            <a:r>
              <a:rPr lang="en-US" sz="1400" dirty="0" smtClean="0">
                <a:solidFill>
                  <a:srgbClr val="0070C0"/>
                </a:solidFill>
              </a:rPr>
              <a:t>Alexei Kiselev </a:t>
            </a:r>
            <a:r>
              <a:rPr lang="en-US" sz="1400" dirty="0" smtClean="0">
                <a:hlinkClick r:id="rId8"/>
              </a:rPr>
              <a:t>alexei.kiselev@kit.edu</a:t>
            </a:r>
            <a:r>
              <a:rPr lang="en-US" sz="1400" dirty="0"/>
              <a:t>  </a:t>
            </a:r>
            <a:r>
              <a:rPr lang="en-US" sz="1400" dirty="0">
                <a:hlinkClick r:id="rId9"/>
              </a:rPr>
              <a:t>http://</a:t>
            </a:r>
            <a:r>
              <a:rPr lang="en-US" sz="1400" dirty="0" smtClean="0">
                <a:hlinkClick r:id="rId9"/>
              </a:rPr>
              <a:t>www.imk-aaf.kit.edu/43_979.php</a:t>
            </a:r>
            <a:r>
              <a:rPr lang="en-US" sz="1400" dirty="0" smtClean="0"/>
              <a:t>  </a:t>
            </a:r>
          </a:p>
          <a:p>
            <a:r>
              <a:rPr lang="en-US" sz="1400" dirty="0"/>
              <a:t>During the </a:t>
            </a:r>
            <a:r>
              <a:rPr lang="en-US" sz="1400" dirty="0" smtClean="0"/>
              <a:t>EGU, please contact </a:t>
            </a:r>
            <a:r>
              <a:rPr lang="en-US" sz="1400" dirty="0">
                <a:solidFill>
                  <a:srgbClr val="0070C0"/>
                </a:solidFill>
              </a:rPr>
              <a:t>Dr. Heike Wex</a:t>
            </a:r>
            <a:r>
              <a:rPr lang="en-US" sz="1400" dirty="0"/>
              <a:t>, the co-convener of the AS3.3 Session “Atmospheric</a:t>
            </a:r>
          </a:p>
          <a:p>
            <a:r>
              <a:rPr lang="en-US" sz="1400" dirty="0"/>
              <a:t>Ice Particles” on </a:t>
            </a:r>
            <a:r>
              <a:rPr lang="en-US" sz="1400" dirty="0" smtClean="0"/>
              <a:t>Wednesday from </a:t>
            </a:r>
            <a:r>
              <a:rPr lang="en-US" sz="1400" dirty="0"/>
              <a:t>8:30 to 12:00 in hall </a:t>
            </a:r>
            <a:r>
              <a:rPr lang="en-US" sz="1400" dirty="0" smtClean="0"/>
              <a:t>X5 or during the poster session</a:t>
            </a:r>
            <a:endParaRPr lang="en-US" sz="1400" dirty="0"/>
          </a:p>
        </p:txBody>
      </p:sp>
    </p:spTree>
    <p:extLst>
      <p:ext uri="{BB962C8B-B14F-4D97-AF65-F5344CB8AC3E}">
        <p14:creationId xmlns:p14="http://schemas.microsoft.com/office/powerpoint/2010/main" val="6218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25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918" y="233525"/>
            <a:ext cx="8784976" cy="861774"/>
          </a:xfrm>
          <a:prstGeom prst="rect">
            <a:avLst/>
          </a:prstGeom>
          <a:noFill/>
        </p:spPr>
        <p:txBody>
          <a:bodyPr wrap="square" rtlCol="0">
            <a:spAutoFit/>
          </a:bodyPr>
          <a:lstStyle/>
          <a:p>
            <a:r>
              <a:rPr lang="en-US" sz="2500" dirty="0" smtClean="0"/>
              <a:t>I. How much can secondary production </a:t>
            </a:r>
            <a:r>
              <a:rPr lang="en-US" sz="2500" b="1" i="1" dirty="0" smtClean="0"/>
              <a:t>enhance</a:t>
            </a:r>
            <a:r>
              <a:rPr lang="en-US" sz="2500" dirty="0" smtClean="0"/>
              <a:t> ice crystal number concentrations?</a:t>
            </a:r>
          </a:p>
        </p:txBody>
      </p:sp>
      <p:sp>
        <p:nvSpPr>
          <p:cNvPr id="5" name="TextBox 4"/>
          <p:cNvSpPr txBox="1"/>
          <p:nvPr/>
        </p:nvSpPr>
        <p:spPr>
          <a:xfrm>
            <a:off x="200918" y="2794738"/>
            <a:ext cx="7704856" cy="861774"/>
          </a:xfrm>
          <a:prstGeom prst="rect">
            <a:avLst/>
          </a:prstGeom>
          <a:noFill/>
        </p:spPr>
        <p:txBody>
          <a:bodyPr wrap="square" rtlCol="0">
            <a:spAutoFit/>
          </a:bodyPr>
          <a:lstStyle/>
          <a:p>
            <a:r>
              <a:rPr lang="en-US" sz="2500" dirty="0" smtClean="0"/>
              <a:t>II</a:t>
            </a:r>
            <a:r>
              <a:rPr lang="en-US" sz="2500" dirty="0"/>
              <a:t>. </a:t>
            </a:r>
            <a:r>
              <a:rPr lang="en-US" sz="2500" dirty="0">
                <a:solidFill>
                  <a:prstClr val="black"/>
                </a:solidFill>
              </a:rPr>
              <a:t>How much primarily nucleated ice </a:t>
            </a:r>
            <a:r>
              <a:rPr lang="en-US" sz="2500" dirty="0" smtClean="0">
                <a:solidFill>
                  <a:prstClr val="black"/>
                </a:solidFill>
              </a:rPr>
              <a:t>must exist to trigger secondary production?</a:t>
            </a:r>
            <a:endParaRPr lang="fr-FR" sz="2500" dirty="0">
              <a:solidFill>
                <a:prstClr val="black"/>
              </a:solidFill>
            </a:endParaRPr>
          </a:p>
        </p:txBody>
      </p:sp>
      <p:sp>
        <p:nvSpPr>
          <p:cNvPr id="2" name="Rectangle 1"/>
          <p:cNvSpPr/>
          <p:nvPr/>
        </p:nvSpPr>
        <p:spPr>
          <a:xfrm>
            <a:off x="1251450" y="1141576"/>
            <a:ext cx="2068067" cy="523220"/>
          </a:xfrm>
          <a:prstGeom prst="rect">
            <a:avLst/>
          </a:prstGeom>
        </p:spPr>
        <p:txBody>
          <a:bodyPr wrap="none">
            <a:spAutoFit/>
          </a:bodyPr>
          <a:lstStyle/>
          <a:p>
            <a:r>
              <a:rPr lang="en-US" sz="2800" dirty="0"/>
              <a:t>by </a:t>
            </a:r>
            <a:r>
              <a:rPr lang="en-US" sz="2800" dirty="0">
                <a:solidFill>
                  <a:srgbClr val="FF0000"/>
                </a:solidFill>
              </a:rPr>
              <a:t>10</a:t>
            </a:r>
            <a:r>
              <a:rPr lang="en-US" sz="2800" baseline="30000" dirty="0">
                <a:solidFill>
                  <a:srgbClr val="FF0000"/>
                </a:solidFill>
              </a:rPr>
              <a:t>3</a:t>
            </a:r>
            <a:r>
              <a:rPr lang="en-US" sz="2800" dirty="0">
                <a:solidFill>
                  <a:srgbClr val="FF0000"/>
                </a:solidFill>
              </a:rPr>
              <a:t> or 10</a:t>
            </a:r>
            <a:r>
              <a:rPr lang="en-US" sz="2800" baseline="30000" dirty="0">
                <a:solidFill>
                  <a:srgbClr val="FF0000"/>
                </a:solidFill>
              </a:rPr>
              <a:t>4</a:t>
            </a:r>
            <a:endParaRPr lang="fr-FR" sz="2800" dirty="0"/>
          </a:p>
        </p:txBody>
      </p:sp>
      <p:sp>
        <p:nvSpPr>
          <p:cNvPr id="3" name="Rectangle 2"/>
          <p:cNvSpPr/>
          <p:nvPr/>
        </p:nvSpPr>
        <p:spPr>
          <a:xfrm>
            <a:off x="1225104" y="1711073"/>
            <a:ext cx="6770661" cy="523220"/>
          </a:xfrm>
          <a:prstGeom prst="rect">
            <a:avLst/>
          </a:prstGeom>
        </p:spPr>
        <p:txBody>
          <a:bodyPr wrap="square">
            <a:spAutoFit/>
          </a:bodyPr>
          <a:lstStyle/>
          <a:p>
            <a:r>
              <a:rPr lang="en-US" sz="2800" dirty="0" smtClean="0"/>
              <a:t>largest </a:t>
            </a:r>
            <a:r>
              <a:rPr lang="en-US" sz="2800" dirty="0"/>
              <a:t>for </a:t>
            </a:r>
            <a:r>
              <a:rPr lang="en-US" sz="2800" dirty="0">
                <a:solidFill>
                  <a:srgbClr val="FF0000"/>
                </a:solidFill>
              </a:rPr>
              <a:t>maritime convective clouds</a:t>
            </a:r>
            <a:endParaRPr lang="fr-FR" sz="2800" dirty="0"/>
          </a:p>
        </p:txBody>
      </p:sp>
      <p:sp>
        <p:nvSpPr>
          <p:cNvPr id="6" name="Rectangle 5"/>
          <p:cNvSpPr/>
          <p:nvPr/>
        </p:nvSpPr>
        <p:spPr>
          <a:xfrm>
            <a:off x="1260330" y="3730034"/>
            <a:ext cx="3751536" cy="523220"/>
          </a:xfrm>
          <a:prstGeom prst="rect">
            <a:avLst/>
          </a:prstGeom>
        </p:spPr>
        <p:txBody>
          <a:bodyPr wrap="square">
            <a:spAutoFit/>
          </a:bodyPr>
          <a:lstStyle/>
          <a:p>
            <a:r>
              <a:rPr lang="en-US" sz="2800" dirty="0"/>
              <a:t>u</a:t>
            </a:r>
            <a:r>
              <a:rPr lang="en-US" sz="2800" dirty="0" smtClean="0"/>
              <a:t>p to </a:t>
            </a:r>
            <a:r>
              <a:rPr lang="en-US" sz="2800" dirty="0" smtClean="0">
                <a:solidFill>
                  <a:srgbClr val="FF0000"/>
                </a:solidFill>
              </a:rPr>
              <a:t>0.7 L</a:t>
            </a:r>
            <a:r>
              <a:rPr lang="en-US" sz="2800" baseline="30000" dirty="0" smtClean="0">
                <a:solidFill>
                  <a:srgbClr val="FF0000"/>
                </a:solidFill>
              </a:rPr>
              <a:t>-1</a:t>
            </a:r>
            <a:r>
              <a:rPr lang="en-US" sz="2800" baseline="-25000" dirty="0" smtClean="0">
                <a:solidFill>
                  <a:srgbClr val="FF0000"/>
                </a:solidFill>
              </a:rPr>
              <a:t> </a:t>
            </a:r>
            <a:r>
              <a:rPr lang="en-US" sz="2800" dirty="0" smtClean="0"/>
              <a:t>for breakup</a:t>
            </a:r>
            <a:endParaRPr lang="fr-FR" sz="2800" dirty="0"/>
          </a:p>
        </p:txBody>
      </p:sp>
      <p:sp>
        <p:nvSpPr>
          <p:cNvPr id="7" name="Rectangle 6"/>
          <p:cNvSpPr/>
          <p:nvPr/>
        </p:nvSpPr>
        <p:spPr>
          <a:xfrm>
            <a:off x="1282304" y="4401844"/>
            <a:ext cx="7726262" cy="954107"/>
          </a:xfrm>
          <a:prstGeom prst="rect">
            <a:avLst/>
          </a:prstGeom>
        </p:spPr>
        <p:txBody>
          <a:bodyPr wrap="square">
            <a:spAutoFit/>
          </a:bodyPr>
          <a:lstStyle/>
          <a:p>
            <a:r>
              <a:rPr lang="en-US" sz="2800" i="1" dirty="0" smtClean="0">
                <a:solidFill>
                  <a:srgbClr val="FF0000"/>
                </a:solidFill>
              </a:rPr>
              <a:t>T</a:t>
            </a:r>
            <a:r>
              <a:rPr lang="en-US" sz="2800" i="1" baseline="-25000" dirty="0" smtClean="0">
                <a:solidFill>
                  <a:srgbClr val="FF0000"/>
                </a:solidFill>
              </a:rPr>
              <a:t>0</a:t>
            </a:r>
            <a:r>
              <a:rPr lang="en-US" sz="2800" i="1" dirty="0" smtClean="0">
                <a:solidFill>
                  <a:srgbClr val="FF0000"/>
                </a:solidFill>
              </a:rPr>
              <a:t> </a:t>
            </a:r>
            <a:r>
              <a:rPr lang="en-US" sz="2800" dirty="0" smtClean="0">
                <a:solidFill>
                  <a:srgbClr val="FF0000"/>
                </a:solidFill>
              </a:rPr>
              <a:t>and</a:t>
            </a:r>
            <a:r>
              <a:rPr lang="en-US" sz="2800" i="1" dirty="0" smtClean="0">
                <a:solidFill>
                  <a:srgbClr val="FF0000"/>
                </a:solidFill>
              </a:rPr>
              <a:t> </a:t>
            </a:r>
            <a:r>
              <a:rPr lang="en-US" sz="2800" i="1" dirty="0" err="1" smtClean="0">
                <a:solidFill>
                  <a:srgbClr val="FF0000"/>
                </a:solidFill>
              </a:rPr>
              <a:t>u</a:t>
            </a:r>
            <a:r>
              <a:rPr lang="en-US" sz="2800" i="1" baseline="-25000" dirty="0" err="1" smtClean="0">
                <a:solidFill>
                  <a:srgbClr val="FF0000"/>
                </a:solidFill>
              </a:rPr>
              <a:t>z</a:t>
            </a:r>
            <a:r>
              <a:rPr lang="en-US" sz="2800" i="1" dirty="0" smtClean="0">
                <a:solidFill>
                  <a:srgbClr val="FF0000"/>
                </a:solidFill>
              </a:rPr>
              <a:t> </a:t>
            </a:r>
            <a:r>
              <a:rPr lang="en-US" sz="2800" dirty="0" smtClean="0"/>
              <a:t>are more influential when the liquid phase is involved</a:t>
            </a:r>
            <a:endParaRPr lang="fr-FR" sz="2800" dirty="0"/>
          </a:p>
        </p:txBody>
      </p:sp>
      <p:sp>
        <p:nvSpPr>
          <p:cNvPr id="10" name="Title 1"/>
          <p:cNvSpPr txBox="1">
            <a:spLocks/>
          </p:cNvSpPr>
          <p:nvPr/>
        </p:nvSpPr>
        <p:spPr>
          <a:xfrm>
            <a:off x="214440" y="5638561"/>
            <a:ext cx="8563800" cy="129614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smtClean="0"/>
              <a:t>Investigating the contribution of secondary ice production to in-cloud ice crystal numbers, </a:t>
            </a:r>
            <a:r>
              <a:rPr lang="en-US" sz="1800" i="1" dirty="0" smtClean="0"/>
              <a:t>JGR</a:t>
            </a:r>
            <a:r>
              <a:rPr lang="en-US" sz="1800" dirty="0" smtClean="0"/>
              <a:t> </a:t>
            </a:r>
            <a:r>
              <a:rPr lang="en-US" sz="1800" dirty="0"/>
              <a:t>2017 </a:t>
            </a:r>
            <a:r>
              <a:rPr lang="en-US" sz="1800" dirty="0" err="1"/>
              <a:t>doi</a:t>
            </a:r>
            <a:r>
              <a:rPr lang="en-US" sz="1800" dirty="0"/>
              <a:t>: </a:t>
            </a:r>
            <a:r>
              <a:rPr lang="en-US" sz="1800" dirty="0" smtClean="0"/>
              <a:t>10.1002/2017JD026546</a:t>
            </a:r>
          </a:p>
          <a:p>
            <a:pPr algn="l"/>
            <a:endParaRPr lang="en-US" sz="1800" dirty="0" smtClean="0"/>
          </a:p>
          <a:p>
            <a:pPr algn="l"/>
            <a:r>
              <a:rPr lang="en-US" sz="1800" dirty="0" smtClean="0"/>
              <a:t>Initiation of secondary ice production in clouds, </a:t>
            </a:r>
            <a:r>
              <a:rPr lang="en-US" sz="1800" i="1" dirty="0" smtClean="0"/>
              <a:t>ACP </a:t>
            </a:r>
            <a:r>
              <a:rPr lang="en-US" sz="1800" dirty="0" smtClean="0"/>
              <a:t>2018 </a:t>
            </a:r>
            <a:r>
              <a:rPr lang="en-US" sz="1800" dirty="0" err="1"/>
              <a:t>doi</a:t>
            </a:r>
            <a:r>
              <a:rPr lang="en-US" sz="1800" dirty="0"/>
              <a:t>: </a:t>
            </a:r>
            <a:r>
              <a:rPr lang="fr-FR" sz="1800" dirty="0" smtClean="0"/>
              <a:t>10.5194/acp-18-1593-2018</a:t>
            </a:r>
            <a:endParaRPr lang="en-US" sz="1800" dirty="0" smtClean="0"/>
          </a:p>
          <a:p>
            <a:pPr algn="l"/>
            <a:endParaRPr lang="en-US" sz="1800" dirty="0"/>
          </a:p>
          <a:p>
            <a:pPr algn="l"/>
            <a:endParaRPr lang="fr-FR" sz="1800" dirty="0"/>
          </a:p>
        </p:txBody>
      </p:sp>
      <p:sp>
        <p:nvSpPr>
          <p:cNvPr id="11" name="Slide Number Placeholder 10"/>
          <p:cNvSpPr>
            <a:spLocks noGrp="1"/>
          </p:cNvSpPr>
          <p:nvPr>
            <p:ph type="sldNum" sz="quarter" idx="12"/>
          </p:nvPr>
        </p:nvSpPr>
        <p:spPr>
          <a:xfrm>
            <a:off x="8532440" y="6305662"/>
            <a:ext cx="453454" cy="365125"/>
          </a:xfrm>
        </p:spPr>
        <p:txBody>
          <a:bodyPr/>
          <a:lstStyle/>
          <a:p>
            <a:fld id="{EAEEEE38-2B64-4669-8FF4-18E0F1250081}" type="slidenum">
              <a:rPr lang="de-DE" smtClean="0"/>
              <a:t>17</a:t>
            </a:fld>
            <a:endParaRPr lang="de-DE" dirty="0"/>
          </a:p>
        </p:txBody>
      </p:sp>
    </p:spTree>
    <p:extLst>
      <p:ext uri="{BB962C8B-B14F-4D97-AF65-F5344CB8AC3E}">
        <p14:creationId xmlns:p14="http://schemas.microsoft.com/office/powerpoint/2010/main" val="991669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44824"/>
            <a:ext cx="7772400" cy="1362075"/>
          </a:xfrm>
        </p:spPr>
        <p:txBody>
          <a:bodyPr/>
          <a:lstStyle/>
          <a:p>
            <a:r>
              <a:rPr lang="en-US" dirty="0" smtClean="0"/>
              <a:t>Supplementary slides</a:t>
            </a:r>
            <a:endParaRPr lang="fr-FR" dirty="0"/>
          </a:p>
        </p:txBody>
      </p:sp>
      <p:sp>
        <p:nvSpPr>
          <p:cNvPr id="5" name="Slide Number Placeholder 4"/>
          <p:cNvSpPr>
            <a:spLocks noGrp="1"/>
          </p:cNvSpPr>
          <p:nvPr>
            <p:ph type="sldNum" sz="quarter" idx="12"/>
          </p:nvPr>
        </p:nvSpPr>
        <p:spPr/>
        <p:txBody>
          <a:bodyPr/>
          <a:lstStyle/>
          <a:p>
            <a:fld id="{EAEEEE38-2B64-4669-8FF4-18E0F1250081}" type="slidenum">
              <a:rPr lang="de-DE" smtClean="0"/>
              <a:t>18</a:t>
            </a:fld>
            <a:endParaRPr lang="de-DE"/>
          </a:p>
        </p:txBody>
      </p:sp>
    </p:spTree>
    <p:extLst>
      <p:ext uri="{BB962C8B-B14F-4D97-AF65-F5344CB8AC3E}">
        <p14:creationId xmlns:p14="http://schemas.microsoft.com/office/powerpoint/2010/main" val="22447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4864" y="359586"/>
            <a:ext cx="5420717" cy="4365104"/>
          </a:xfrm>
          <a:prstGeom prst="rect">
            <a:avLst/>
          </a:prstGeom>
        </p:spPr>
      </p:pic>
      <p:sp>
        <p:nvSpPr>
          <p:cNvPr id="6" name="Title 1"/>
          <p:cNvSpPr txBox="1">
            <a:spLocks/>
          </p:cNvSpPr>
          <p:nvPr/>
        </p:nvSpPr>
        <p:spPr>
          <a:xfrm>
            <a:off x="179512" y="0"/>
            <a:ext cx="4968552"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Summary schematic</a:t>
            </a:r>
            <a:endParaRPr lang="fr-FR" sz="2800" dirty="0"/>
          </a:p>
        </p:txBody>
      </p:sp>
      <p:sp>
        <p:nvSpPr>
          <p:cNvPr id="9" name="Title 1"/>
          <p:cNvSpPr txBox="1">
            <a:spLocks/>
          </p:cNvSpPr>
          <p:nvPr/>
        </p:nvSpPr>
        <p:spPr>
          <a:xfrm>
            <a:off x="143825" y="4892447"/>
            <a:ext cx="8882793" cy="182902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t>Investigating the contribution of secondary ice production to in-cloud ice crystal numbers </a:t>
            </a:r>
            <a:r>
              <a:rPr lang="en-US" sz="2000" i="1" dirty="0" smtClean="0"/>
              <a:t>JGR </a:t>
            </a:r>
            <a:r>
              <a:rPr lang="en-US" sz="2000" dirty="0" smtClean="0"/>
              <a:t>2017</a:t>
            </a:r>
          </a:p>
          <a:p>
            <a:pPr algn="l"/>
            <a:r>
              <a:rPr lang="en-US" sz="1600" dirty="0" err="1" smtClean="0"/>
              <a:t>doi</a:t>
            </a:r>
            <a:r>
              <a:rPr lang="en-US" sz="1600" dirty="0" smtClean="0"/>
              <a:t>: 10.1002/2017JD026546</a:t>
            </a:r>
          </a:p>
          <a:p>
            <a:pPr algn="l"/>
            <a:endParaRPr lang="en-US" sz="2000" dirty="0" smtClean="0"/>
          </a:p>
          <a:p>
            <a:pPr algn="l"/>
            <a:r>
              <a:rPr lang="en-US" sz="2000" dirty="0" smtClean="0"/>
              <a:t>Initiation of secondary ice production in clouds </a:t>
            </a:r>
            <a:r>
              <a:rPr lang="en-US" sz="2000" i="1" dirty="0" smtClean="0"/>
              <a:t>ACP </a:t>
            </a:r>
            <a:r>
              <a:rPr lang="en-US" sz="2000" dirty="0" smtClean="0"/>
              <a:t>2018</a:t>
            </a:r>
          </a:p>
          <a:p>
            <a:pPr algn="l"/>
            <a:r>
              <a:rPr lang="en-US" sz="1600" dirty="0" err="1" smtClean="0"/>
              <a:t>doi</a:t>
            </a:r>
            <a:r>
              <a:rPr lang="en-US" sz="1600" dirty="0" smtClean="0"/>
              <a:t>: </a:t>
            </a:r>
            <a:r>
              <a:rPr lang="fr-FR" sz="1600" dirty="0"/>
              <a:t>10.5194/acp-2017-387</a:t>
            </a:r>
            <a:endParaRPr lang="en-US" sz="1600" dirty="0" smtClean="0"/>
          </a:p>
          <a:p>
            <a:pPr algn="l"/>
            <a:endParaRPr lang="en-US" sz="1600" dirty="0" smtClean="0"/>
          </a:p>
          <a:p>
            <a:pPr algn="l"/>
            <a:endParaRPr lang="en-US" sz="2000" dirty="0"/>
          </a:p>
          <a:p>
            <a:pPr algn="l"/>
            <a:endParaRPr lang="fr-FR" sz="2000" dirty="0"/>
          </a:p>
        </p:txBody>
      </p:sp>
      <p:sp>
        <p:nvSpPr>
          <p:cNvPr id="5" name="Slide Number Placeholder 4"/>
          <p:cNvSpPr>
            <a:spLocks noGrp="1"/>
          </p:cNvSpPr>
          <p:nvPr>
            <p:ph type="sldNum" sz="quarter" idx="12"/>
          </p:nvPr>
        </p:nvSpPr>
        <p:spPr/>
        <p:txBody>
          <a:bodyPr/>
          <a:lstStyle/>
          <a:p>
            <a:fld id="{EAEEEE38-2B64-4669-8FF4-18E0F1250081}" type="slidenum">
              <a:rPr lang="de-DE" smtClean="0"/>
              <a:t>19</a:t>
            </a:fld>
            <a:endParaRPr lang="de-DE"/>
          </a:p>
        </p:txBody>
      </p:sp>
    </p:spTree>
    <p:extLst>
      <p:ext uri="{BB962C8B-B14F-4D97-AF65-F5344CB8AC3E}">
        <p14:creationId xmlns:p14="http://schemas.microsoft.com/office/powerpoint/2010/main" val="2819108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487768" y="2442515"/>
            <a:ext cx="2617253"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t>Homogeneous nucleation</a:t>
            </a:r>
            <a:endParaRPr lang="fr-FR" sz="1500" dirty="0"/>
          </a:p>
        </p:txBody>
      </p:sp>
      <p:sp>
        <p:nvSpPr>
          <p:cNvPr id="6" name="TextBox 19"/>
          <p:cNvSpPr txBox="1"/>
          <p:nvPr/>
        </p:nvSpPr>
        <p:spPr>
          <a:xfrm>
            <a:off x="5171465" y="2401132"/>
            <a:ext cx="2624799"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t>Heterogeneous nucleation</a:t>
            </a:r>
            <a:endParaRPr lang="fr-FR" sz="1500" dirty="0"/>
          </a:p>
        </p:txBody>
      </p:sp>
      <p:grpSp>
        <p:nvGrpSpPr>
          <p:cNvPr id="12" name="Group 11"/>
          <p:cNvGrpSpPr/>
          <p:nvPr/>
        </p:nvGrpSpPr>
        <p:grpSpPr>
          <a:xfrm>
            <a:off x="202222" y="1462393"/>
            <a:ext cx="3384579" cy="763472"/>
            <a:chOff x="477932" y="811277"/>
            <a:chExt cx="4512772" cy="1017962"/>
          </a:xfrm>
        </p:grpSpPr>
        <p:sp>
          <p:nvSpPr>
            <p:cNvPr id="117" name="Ellipse 38"/>
            <p:cNvSpPr/>
            <p:nvPr/>
          </p:nvSpPr>
          <p:spPr>
            <a:xfrm>
              <a:off x="477932" y="811277"/>
              <a:ext cx="914400" cy="9144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cxnSp>
          <p:nvCxnSpPr>
            <p:cNvPr id="3" name="Straight Arrow Connector 2"/>
            <p:cNvCxnSpPr/>
            <p:nvPr/>
          </p:nvCxnSpPr>
          <p:spPr>
            <a:xfrm>
              <a:off x="1565825" y="1335832"/>
              <a:ext cx="3755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Ellipse 38"/>
            <p:cNvSpPr/>
            <p:nvPr/>
          </p:nvSpPr>
          <p:spPr>
            <a:xfrm>
              <a:off x="2149437" y="846151"/>
              <a:ext cx="914400" cy="9144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131" name="Hexagon 39"/>
            <p:cNvSpPr/>
            <p:nvPr/>
          </p:nvSpPr>
          <p:spPr>
            <a:xfrm>
              <a:off x="2528745" y="1230918"/>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cxnSp>
          <p:nvCxnSpPr>
            <p:cNvPr id="132" name="Straight Arrow Connector 131"/>
            <p:cNvCxnSpPr/>
            <p:nvPr/>
          </p:nvCxnSpPr>
          <p:spPr>
            <a:xfrm>
              <a:off x="3305193" y="1375784"/>
              <a:ext cx="3755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Hexagon 10"/>
            <p:cNvSpPr/>
            <p:nvPr/>
          </p:nvSpPr>
          <p:spPr>
            <a:xfrm>
              <a:off x="3962167" y="939954"/>
              <a:ext cx="1028537" cy="889285"/>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grpSp>
      <p:grpSp>
        <p:nvGrpSpPr>
          <p:cNvPr id="13" name="Group 12"/>
          <p:cNvGrpSpPr/>
          <p:nvPr/>
        </p:nvGrpSpPr>
        <p:grpSpPr>
          <a:xfrm>
            <a:off x="5391812" y="1564050"/>
            <a:ext cx="3172717" cy="666964"/>
            <a:chOff x="804726" y="2091853"/>
            <a:chExt cx="4230289" cy="889285"/>
          </a:xfrm>
        </p:grpSpPr>
        <p:sp>
          <p:nvSpPr>
            <p:cNvPr id="4" name="Explosion 2 3"/>
            <p:cNvSpPr/>
            <p:nvPr/>
          </p:nvSpPr>
          <p:spPr>
            <a:xfrm>
              <a:off x="804726" y="2473724"/>
              <a:ext cx="248735" cy="170501"/>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cxnSp>
          <p:nvCxnSpPr>
            <p:cNvPr id="11" name="Straight Arrow Connector 10"/>
            <p:cNvCxnSpPr/>
            <p:nvPr/>
          </p:nvCxnSpPr>
          <p:spPr>
            <a:xfrm>
              <a:off x="1169826" y="2532927"/>
              <a:ext cx="9796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Explosion 2 133"/>
            <p:cNvSpPr/>
            <p:nvPr/>
          </p:nvSpPr>
          <p:spPr>
            <a:xfrm>
              <a:off x="2434178" y="2473496"/>
              <a:ext cx="248735" cy="170501"/>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35" name="Hexagon 39"/>
            <p:cNvSpPr/>
            <p:nvPr/>
          </p:nvSpPr>
          <p:spPr>
            <a:xfrm>
              <a:off x="2468713" y="2336924"/>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cxnSp>
          <p:nvCxnSpPr>
            <p:cNvPr id="136" name="Straight Arrow Connector 135"/>
            <p:cNvCxnSpPr/>
            <p:nvPr/>
          </p:nvCxnSpPr>
          <p:spPr>
            <a:xfrm>
              <a:off x="2854890" y="2558746"/>
              <a:ext cx="9796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Hexagon 10"/>
            <p:cNvSpPr/>
            <p:nvPr/>
          </p:nvSpPr>
          <p:spPr>
            <a:xfrm>
              <a:off x="4006478" y="2091853"/>
              <a:ext cx="1028537" cy="889285"/>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38" name="Explosion 2 137"/>
            <p:cNvSpPr/>
            <p:nvPr/>
          </p:nvSpPr>
          <p:spPr>
            <a:xfrm>
              <a:off x="4378950" y="2457850"/>
              <a:ext cx="248735" cy="170501"/>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sp>
        <p:nvSpPr>
          <p:cNvPr id="152" name="TextBox 19"/>
          <p:cNvSpPr txBox="1"/>
          <p:nvPr/>
        </p:nvSpPr>
        <p:spPr>
          <a:xfrm>
            <a:off x="4275335" y="1475902"/>
            <a:ext cx="2413354"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smtClean="0"/>
              <a:t>ice-nucleating </a:t>
            </a:r>
            <a:r>
              <a:rPr lang="en-US" sz="1500" dirty="0"/>
              <a:t>particle</a:t>
            </a:r>
            <a:endParaRPr lang="fr-FR" sz="1500" dirty="0"/>
          </a:p>
        </p:txBody>
      </p:sp>
      <p:sp>
        <p:nvSpPr>
          <p:cNvPr id="153" name="TextBox 152"/>
          <p:cNvSpPr txBox="1"/>
          <p:nvPr/>
        </p:nvSpPr>
        <p:spPr>
          <a:xfrm>
            <a:off x="-34523" y="80945"/>
            <a:ext cx="9136798" cy="784830"/>
          </a:xfrm>
          <a:prstGeom prst="rect">
            <a:avLst/>
          </a:prstGeom>
          <a:noFill/>
        </p:spPr>
        <p:txBody>
          <a:bodyPr wrap="square" rtlCol="0">
            <a:spAutoFit/>
          </a:bodyPr>
          <a:lstStyle/>
          <a:p>
            <a:pPr algn="ctr"/>
            <a:r>
              <a:rPr lang="en-US" sz="2250" dirty="0">
                <a:solidFill>
                  <a:prstClr val="black"/>
                </a:solidFill>
              </a:rPr>
              <a:t>A</a:t>
            </a:r>
            <a:r>
              <a:rPr lang="en-US" sz="2250" dirty="0" smtClean="0">
                <a:solidFill>
                  <a:prstClr val="black"/>
                </a:solidFill>
              </a:rPr>
              <a:t>t </a:t>
            </a:r>
            <a:r>
              <a:rPr lang="en-US" sz="2250" dirty="0">
                <a:solidFill>
                  <a:prstClr val="black"/>
                </a:solidFill>
              </a:rPr>
              <a:t>warmer subzero temperatures, </a:t>
            </a:r>
            <a:r>
              <a:rPr lang="en-US" sz="2250" dirty="0" smtClean="0">
                <a:solidFill>
                  <a:prstClr val="black"/>
                </a:solidFill>
              </a:rPr>
              <a:t>measured ice numbers can be much higher than INP numbers:</a:t>
            </a:r>
            <a:endParaRPr lang="fr-FR" sz="2250" dirty="0">
              <a:solidFill>
                <a:prstClr val="black"/>
              </a:solidFill>
            </a:endParaRPr>
          </a:p>
        </p:txBody>
      </p:sp>
      <p:grpSp>
        <p:nvGrpSpPr>
          <p:cNvPr id="297" name="Group 296"/>
          <p:cNvGrpSpPr/>
          <p:nvPr/>
        </p:nvGrpSpPr>
        <p:grpSpPr>
          <a:xfrm>
            <a:off x="2267744" y="3029650"/>
            <a:ext cx="3747949" cy="3059899"/>
            <a:chOff x="722449" y="687258"/>
            <a:chExt cx="4075750" cy="3773658"/>
          </a:xfrm>
        </p:grpSpPr>
        <p:sp>
          <p:nvSpPr>
            <p:cNvPr id="298" name="Oval 297"/>
            <p:cNvSpPr/>
            <p:nvPr/>
          </p:nvSpPr>
          <p:spPr>
            <a:xfrm>
              <a:off x="2256978" y="248599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nvGrpSpPr>
            <p:cNvPr id="299" name="Group 298"/>
            <p:cNvGrpSpPr/>
            <p:nvPr/>
          </p:nvGrpSpPr>
          <p:grpSpPr>
            <a:xfrm>
              <a:off x="722449" y="687258"/>
              <a:ext cx="4075750" cy="3773658"/>
              <a:chOff x="946328" y="745279"/>
              <a:chExt cx="3850728" cy="3773658"/>
            </a:xfrm>
          </p:grpSpPr>
          <p:cxnSp>
            <p:nvCxnSpPr>
              <p:cNvPr id="300" name="Straight Connector 299"/>
              <p:cNvCxnSpPr/>
              <p:nvPr/>
            </p:nvCxnSpPr>
            <p:spPr>
              <a:xfrm flipV="1">
                <a:off x="1409789" y="1059055"/>
                <a:ext cx="3024430" cy="28454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1" name="Oval 300"/>
              <p:cNvSpPr/>
              <p:nvPr/>
            </p:nvSpPr>
            <p:spPr>
              <a:xfrm>
                <a:off x="2253576" y="247109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2" name="Oval 301"/>
              <p:cNvSpPr/>
              <p:nvPr/>
            </p:nvSpPr>
            <p:spPr>
              <a:xfrm>
                <a:off x="2902857" y="1941481"/>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3" name="Oval 302"/>
              <p:cNvSpPr/>
              <p:nvPr/>
            </p:nvSpPr>
            <p:spPr>
              <a:xfrm>
                <a:off x="2421187" y="228811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4" name="Oval 303"/>
              <p:cNvSpPr/>
              <p:nvPr/>
            </p:nvSpPr>
            <p:spPr>
              <a:xfrm>
                <a:off x="2326644" y="201640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nvGrpSpPr>
              <p:cNvPr id="305" name="Group 304"/>
              <p:cNvGrpSpPr/>
              <p:nvPr/>
            </p:nvGrpSpPr>
            <p:grpSpPr>
              <a:xfrm>
                <a:off x="946328" y="745279"/>
                <a:ext cx="3850728" cy="3773658"/>
                <a:chOff x="-1708225" y="-163587"/>
                <a:chExt cx="3850728" cy="3773658"/>
              </a:xfrm>
            </p:grpSpPr>
            <p:grpSp>
              <p:nvGrpSpPr>
                <p:cNvPr id="317" name="Group 316"/>
                <p:cNvGrpSpPr/>
                <p:nvPr/>
              </p:nvGrpSpPr>
              <p:grpSpPr>
                <a:xfrm>
                  <a:off x="-1244764" y="-163587"/>
                  <a:ext cx="3387267" cy="3159265"/>
                  <a:chOff x="-312462" y="791301"/>
                  <a:chExt cx="2728686" cy="2488566"/>
                </a:xfrm>
              </p:grpSpPr>
              <p:cxnSp>
                <p:nvCxnSpPr>
                  <p:cNvPr id="357" name="Straight Arrow Connector 356"/>
                  <p:cNvCxnSpPr/>
                  <p:nvPr/>
                </p:nvCxnSpPr>
                <p:spPr>
                  <a:xfrm>
                    <a:off x="-312462" y="3279867"/>
                    <a:ext cx="27286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p:nvPr/>
                </p:nvCxnSpPr>
                <p:spPr>
                  <a:xfrm flipV="1">
                    <a:off x="-312462" y="791301"/>
                    <a:ext cx="0" cy="24768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8" name="TextBox 317"/>
                <p:cNvSpPr txBox="1"/>
                <p:nvPr/>
              </p:nvSpPr>
              <p:spPr>
                <a:xfrm rot="16200000">
                  <a:off x="-1818084" y="-5654"/>
                  <a:ext cx="684973" cy="465255"/>
                </a:xfrm>
                <a:prstGeom prst="rect">
                  <a:avLst/>
                </a:prstGeom>
                <a:noFill/>
              </p:spPr>
              <p:txBody>
                <a:bodyPr wrap="none" rtlCol="0">
                  <a:spAutoFit/>
                </a:bodyPr>
                <a:lstStyle/>
                <a:p>
                  <a:r>
                    <a:rPr lang="en-US" b="1" i="1" dirty="0"/>
                    <a:t>N</a:t>
                  </a:r>
                  <a:r>
                    <a:rPr lang="en-US" b="1" i="1" baseline="-25000" dirty="0"/>
                    <a:t>ice</a:t>
                  </a:r>
                  <a:endParaRPr lang="fr-FR" b="1" i="1" dirty="0"/>
                </a:p>
              </p:txBody>
            </p:sp>
            <p:sp>
              <p:nvSpPr>
                <p:cNvPr id="319" name="TextBox 318"/>
                <p:cNvSpPr txBox="1"/>
                <p:nvPr/>
              </p:nvSpPr>
              <p:spPr>
                <a:xfrm>
                  <a:off x="615546" y="3117628"/>
                  <a:ext cx="707172" cy="492443"/>
                </a:xfrm>
                <a:prstGeom prst="rect">
                  <a:avLst/>
                </a:prstGeom>
                <a:noFill/>
              </p:spPr>
              <p:txBody>
                <a:bodyPr wrap="none" rtlCol="0">
                  <a:spAutoFit/>
                </a:bodyPr>
                <a:lstStyle/>
                <a:p>
                  <a:r>
                    <a:rPr lang="en-US" b="1" i="1" dirty="0"/>
                    <a:t>N</a:t>
                  </a:r>
                  <a:r>
                    <a:rPr lang="en-US" b="1" i="1" baseline="-25000" dirty="0"/>
                    <a:t>INP</a:t>
                  </a:r>
                  <a:endParaRPr lang="fr-FR" b="1" i="1" dirty="0"/>
                </a:p>
              </p:txBody>
            </p:sp>
            <p:sp>
              <p:nvSpPr>
                <p:cNvPr id="320" name="TextBox 319"/>
                <p:cNvSpPr txBox="1"/>
                <p:nvPr/>
              </p:nvSpPr>
              <p:spPr>
                <a:xfrm>
                  <a:off x="1107745" y="1019850"/>
                  <a:ext cx="894970" cy="400110"/>
                </a:xfrm>
                <a:prstGeom prst="rect">
                  <a:avLst/>
                </a:prstGeom>
                <a:noFill/>
              </p:spPr>
              <p:txBody>
                <a:bodyPr wrap="none" rtlCol="0">
                  <a:spAutoFit/>
                </a:bodyPr>
                <a:lstStyle/>
                <a:p>
                  <a:r>
                    <a:rPr lang="en-US" sz="1350" b="1" i="1" dirty="0"/>
                    <a:t>1:1 line</a:t>
                  </a:r>
                  <a:endParaRPr lang="fr-FR" sz="1350" b="1" i="1" dirty="0"/>
                </a:p>
              </p:txBody>
            </p:sp>
            <p:grpSp>
              <p:nvGrpSpPr>
                <p:cNvPr id="321" name="Group 320"/>
                <p:cNvGrpSpPr/>
                <p:nvPr/>
              </p:nvGrpSpPr>
              <p:grpSpPr>
                <a:xfrm>
                  <a:off x="-1047029" y="429246"/>
                  <a:ext cx="2041865" cy="2018278"/>
                  <a:chOff x="-1047029" y="429246"/>
                  <a:chExt cx="2041865" cy="2018278"/>
                </a:xfrm>
              </p:grpSpPr>
              <p:sp>
                <p:nvSpPr>
                  <p:cNvPr id="322" name="Oval 321"/>
                  <p:cNvSpPr/>
                  <p:nvPr/>
                </p:nvSpPr>
                <p:spPr>
                  <a:xfrm>
                    <a:off x="-984596" y="160551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3" name="Oval 322"/>
                  <p:cNvSpPr/>
                  <p:nvPr/>
                </p:nvSpPr>
                <p:spPr>
                  <a:xfrm>
                    <a:off x="-910605" y="141589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4" name="Oval 323"/>
                  <p:cNvSpPr/>
                  <p:nvPr/>
                </p:nvSpPr>
                <p:spPr>
                  <a:xfrm>
                    <a:off x="-758205" y="156829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5" name="Oval 324"/>
                  <p:cNvSpPr/>
                  <p:nvPr/>
                </p:nvSpPr>
                <p:spPr>
                  <a:xfrm flipV="1">
                    <a:off x="-712486" y="1350137"/>
                    <a:ext cx="45719" cy="657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6" name="Oval 325"/>
                  <p:cNvSpPr/>
                  <p:nvPr/>
                </p:nvSpPr>
                <p:spPr>
                  <a:xfrm flipV="1">
                    <a:off x="-560086" y="1501399"/>
                    <a:ext cx="45719" cy="66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7" name="Oval 326"/>
                  <p:cNvSpPr/>
                  <p:nvPr/>
                </p:nvSpPr>
                <p:spPr>
                  <a:xfrm>
                    <a:off x="-1047029" y="224256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8" name="Oval 327"/>
                  <p:cNvSpPr/>
                  <p:nvPr/>
                </p:nvSpPr>
                <p:spPr>
                  <a:xfrm>
                    <a:off x="-894629" y="239496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9" name="Oval 328"/>
                  <p:cNvSpPr/>
                  <p:nvPr/>
                </p:nvSpPr>
                <p:spPr>
                  <a:xfrm>
                    <a:off x="-866357" y="227357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0" name="Oval 329"/>
                  <p:cNvSpPr/>
                  <p:nvPr/>
                </p:nvSpPr>
                <p:spPr>
                  <a:xfrm>
                    <a:off x="-984596" y="102742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1" name="Oval 330"/>
                  <p:cNvSpPr/>
                  <p:nvPr/>
                </p:nvSpPr>
                <p:spPr>
                  <a:xfrm>
                    <a:off x="-679796" y="9970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2" name="Oval 331"/>
                  <p:cNvSpPr/>
                  <p:nvPr/>
                </p:nvSpPr>
                <p:spPr>
                  <a:xfrm>
                    <a:off x="-859572" y="131038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3" name="Oval 332"/>
                  <p:cNvSpPr/>
                  <p:nvPr/>
                </p:nvSpPr>
                <p:spPr>
                  <a:xfrm>
                    <a:off x="-765089" y="210505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4" name="Oval 333"/>
                  <p:cNvSpPr/>
                  <p:nvPr/>
                </p:nvSpPr>
                <p:spPr>
                  <a:xfrm>
                    <a:off x="-527396" y="11494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5" name="Oval 334"/>
                  <p:cNvSpPr/>
                  <p:nvPr/>
                </p:nvSpPr>
                <p:spPr>
                  <a:xfrm>
                    <a:off x="-374996" y="13018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6" name="Oval 335"/>
                  <p:cNvSpPr/>
                  <p:nvPr/>
                </p:nvSpPr>
                <p:spPr>
                  <a:xfrm>
                    <a:off x="-521298" y="174259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7" name="Oval 336"/>
                  <p:cNvSpPr/>
                  <p:nvPr/>
                </p:nvSpPr>
                <p:spPr>
                  <a:xfrm>
                    <a:off x="-401258" y="8446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8" name="Oval 337"/>
                  <p:cNvSpPr/>
                  <p:nvPr/>
                </p:nvSpPr>
                <p:spPr>
                  <a:xfrm>
                    <a:off x="-440832" y="201021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9" name="Oval 338"/>
                  <p:cNvSpPr/>
                  <p:nvPr/>
                </p:nvSpPr>
                <p:spPr>
                  <a:xfrm>
                    <a:off x="-600880" y="190718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0" name="Oval 339"/>
                  <p:cNvSpPr/>
                  <p:nvPr/>
                </p:nvSpPr>
                <p:spPr>
                  <a:xfrm>
                    <a:off x="796717" y="77681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1" name="Oval 340"/>
                  <p:cNvSpPr/>
                  <p:nvPr/>
                </p:nvSpPr>
                <p:spPr>
                  <a:xfrm>
                    <a:off x="-392906" y="67697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2" name="Oval 341"/>
                  <p:cNvSpPr/>
                  <p:nvPr/>
                </p:nvSpPr>
                <p:spPr>
                  <a:xfrm>
                    <a:off x="-219549" y="182588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3" name="Oval 342"/>
                  <p:cNvSpPr/>
                  <p:nvPr/>
                </p:nvSpPr>
                <p:spPr>
                  <a:xfrm>
                    <a:off x="-240506" y="82937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4" name="Oval 343"/>
                  <p:cNvSpPr/>
                  <p:nvPr/>
                </p:nvSpPr>
                <p:spPr>
                  <a:xfrm>
                    <a:off x="-797779" y="164044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5" name="Oval 344"/>
                  <p:cNvSpPr/>
                  <p:nvPr/>
                </p:nvSpPr>
                <p:spPr>
                  <a:xfrm>
                    <a:off x="-900887" y="182295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6" name="Oval 345"/>
                  <p:cNvSpPr/>
                  <p:nvPr/>
                </p:nvSpPr>
                <p:spPr>
                  <a:xfrm>
                    <a:off x="-695423" y="1635468"/>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7" name="Oval 346"/>
                  <p:cNvSpPr/>
                  <p:nvPr/>
                </p:nvSpPr>
                <p:spPr>
                  <a:xfrm>
                    <a:off x="752673" y="429246"/>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8" name="Oval 347"/>
                  <p:cNvSpPr/>
                  <p:nvPr/>
                </p:nvSpPr>
                <p:spPr>
                  <a:xfrm>
                    <a:off x="-612689" y="225745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9" name="Oval 348"/>
                  <p:cNvSpPr/>
                  <p:nvPr/>
                </p:nvSpPr>
                <p:spPr>
                  <a:xfrm>
                    <a:off x="-368898" y="189499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0" name="Oval 349"/>
                  <p:cNvSpPr/>
                  <p:nvPr/>
                </p:nvSpPr>
                <p:spPr>
                  <a:xfrm>
                    <a:off x="-225999" y="61231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1" name="Oval 350"/>
                  <p:cNvSpPr/>
                  <p:nvPr/>
                </p:nvSpPr>
                <p:spPr>
                  <a:xfrm>
                    <a:off x="949117" y="92921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2" name="Oval 351"/>
                  <p:cNvSpPr/>
                  <p:nvPr/>
                </p:nvSpPr>
                <p:spPr>
                  <a:xfrm>
                    <a:off x="-143778" y="194907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3" name="Oval 352"/>
                  <p:cNvSpPr/>
                  <p:nvPr/>
                </p:nvSpPr>
                <p:spPr>
                  <a:xfrm>
                    <a:off x="-645379" y="179284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4" name="Oval 353"/>
                  <p:cNvSpPr/>
                  <p:nvPr/>
                </p:nvSpPr>
                <p:spPr>
                  <a:xfrm>
                    <a:off x="-748487" y="197535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5" name="Oval 354"/>
                  <p:cNvSpPr/>
                  <p:nvPr/>
                </p:nvSpPr>
                <p:spPr>
                  <a:xfrm>
                    <a:off x="185590" y="1865344"/>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6" name="Oval 355"/>
                  <p:cNvSpPr/>
                  <p:nvPr/>
                </p:nvSpPr>
                <p:spPr>
                  <a:xfrm>
                    <a:off x="905073" y="581646"/>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grpSp>
          <p:sp>
            <p:nvSpPr>
              <p:cNvPr id="306" name="Oval 305"/>
              <p:cNvSpPr/>
              <p:nvPr/>
            </p:nvSpPr>
            <p:spPr>
              <a:xfrm>
                <a:off x="2409378" y="263839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7" name="Oval 306"/>
              <p:cNvSpPr/>
              <p:nvPr/>
            </p:nvSpPr>
            <p:spPr>
              <a:xfrm>
                <a:off x="2653169" y="2275934"/>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8" name="Oval 307"/>
              <p:cNvSpPr/>
              <p:nvPr/>
            </p:nvSpPr>
            <p:spPr>
              <a:xfrm>
                <a:off x="2733635" y="254354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9" name="Oval 308"/>
              <p:cNvSpPr/>
              <p:nvPr/>
            </p:nvSpPr>
            <p:spPr>
              <a:xfrm>
                <a:off x="2573587" y="244051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0" name="Oval 309"/>
              <p:cNvSpPr/>
              <p:nvPr/>
            </p:nvSpPr>
            <p:spPr>
              <a:xfrm>
                <a:off x="3055257" y="2093881"/>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1" name="Oval 310"/>
              <p:cNvSpPr/>
              <p:nvPr/>
            </p:nvSpPr>
            <p:spPr>
              <a:xfrm>
                <a:off x="2878289" y="233001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2" name="Oval 311"/>
              <p:cNvSpPr/>
              <p:nvPr/>
            </p:nvSpPr>
            <p:spPr>
              <a:xfrm>
                <a:off x="2376688" y="217378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3" name="Oval 312"/>
              <p:cNvSpPr/>
              <p:nvPr/>
            </p:nvSpPr>
            <p:spPr>
              <a:xfrm>
                <a:off x="2273580" y="235629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4" name="Oval 313"/>
              <p:cNvSpPr/>
              <p:nvPr/>
            </p:nvSpPr>
            <p:spPr>
              <a:xfrm>
                <a:off x="2479044" y="216880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5" name="Oval 314"/>
              <p:cNvSpPr/>
              <p:nvPr/>
            </p:nvSpPr>
            <p:spPr>
              <a:xfrm>
                <a:off x="3207657" y="2246281"/>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6" name="Oval 315"/>
              <p:cNvSpPr/>
              <p:nvPr/>
            </p:nvSpPr>
            <p:spPr>
              <a:xfrm>
                <a:off x="3011213" y="1746314"/>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grpSp>
      <p:pic>
        <p:nvPicPr>
          <p:cNvPr id="84" name="Picture 83"/>
          <p:cNvPicPr>
            <a:picLocks noChangeAspect="1"/>
          </p:cNvPicPr>
          <p:nvPr/>
        </p:nvPicPr>
        <p:blipFill>
          <a:blip r:embed="rId2"/>
          <a:stretch>
            <a:fillRect/>
          </a:stretch>
        </p:blipFill>
        <p:spPr>
          <a:xfrm>
            <a:off x="1847184" y="6190347"/>
            <a:ext cx="5364616" cy="560689"/>
          </a:xfrm>
          <a:prstGeom prst="rect">
            <a:avLst/>
          </a:prstGeom>
        </p:spPr>
      </p:pic>
      <p:sp>
        <p:nvSpPr>
          <p:cNvPr id="2" name="Rectangle 1"/>
          <p:cNvSpPr/>
          <p:nvPr/>
        </p:nvSpPr>
        <p:spPr>
          <a:xfrm>
            <a:off x="162216" y="1266986"/>
            <a:ext cx="3766812" cy="1465435"/>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Slide Number Placeholder 8"/>
          <p:cNvSpPr>
            <a:spLocks noGrp="1"/>
          </p:cNvSpPr>
          <p:nvPr>
            <p:ph type="sldNum" sz="quarter" idx="12"/>
          </p:nvPr>
        </p:nvSpPr>
        <p:spPr/>
        <p:txBody>
          <a:bodyPr/>
          <a:lstStyle/>
          <a:p>
            <a:fld id="{EAEEEE38-2B64-4669-8FF4-18E0F1250081}" type="slidenum">
              <a:rPr lang="de-DE" smtClean="0"/>
              <a:t>2</a:t>
            </a:fld>
            <a:endParaRPr lang="de-DE"/>
          </a:p>
        </p:txBody>
      </p:sp>
      <p:pic>
        <p:nvPicPr>
          <p:cNvPr id="7" name="Picture 6"/>
          <p:cNvPicPr>
            <a:picLocks noChangeAspect="1"/>
          </p:cNvPicPr>
          <p:nvPr/>
        </p:nvPicPr>
        <p:blipFill>
          <a:blip r:embed="rId3"/>
          <a:stretch>
            <a:fillRect/>
          </a:stretch>
        </p:blipFill>
        <p:spPr>
          <a:xfrm>
            <a:off x="280753" y="3130723"/>
            <a:ext cx="1798764" cy="491907"/>
          </a:xfrm>
          <a:prstGeom prst="rect">
            <a:avLst/>
          </a:prstGeom>
        </p:spPr>
      </p:pic>
      <p:pic>
        <p:nvPicPr>
          <p:cNvPr id="8" name="Picture 7"/>
          <p:cNvPicPr>
            <a:picLocks noChangeAspect="1"/>
          </p:cNvPicPr>
          <p:nvPr/>
        </p:nvPicPr>
        <p:blipFill>
          <a:blip r:embed="rId4"/>
          <a:stretch>
            <a:fillRect/>
          </a:stretch>
        </p:blipFill>
        <p:spPr>
          <a:xfrm>
            <a:off x="551530" y="3891218"/>
            <a:ext cx="1794264" cy="585417"/>
          </a:xfrm>
          <a:prstGeom prst="rect">
            <a:avLst/>
          </a:prstGeom>
        </p:spPr>
      </p:pic>
      <p:pic>
        <p:nvPicPr>
          <p:cNvPr id="10" name="Picture 9"/>
          <p:cNvPicPr>
            <a:picLocks noChangeAspect="1"/>
          </p:cNvPicPr>
          <p:nvPr/>
        </p:nvPicPr>
        <p:blipFill>
          <a:blip r:embed="rId5"/>
          <a:stretch>
            <a:fillRect/>
          </a:stretch>
        </p:blipFill>
        <p:spPr>
          <a:xfrm>
            <a:off x="253545" y="4635862"/>
            <a:ext cx="2094811" cy="468405"/>
          </a:xfrm>
          <a:prstGeom prst="rect">
            <a:avLst/>
          </a:prstGeom>
        </p:spPr>
      </p:pic>
      <p:pic>
        <p:nvPicPr>
          <p:cNvPr id="14" name="Picture 13"/>
          <p:cNvPicPr>
            <a:picLocks noChangeAspect="1"/>
          </p:cNvPicPr>
          <p:nvPr/>
        </p:nvPicPr>
        <p:blipFill>
          <a:blip r:embed="rId6"/>
          <a:stretch>
            <a:fillRect/>
          </a:stretch>
        </p:blipFill>
        <p:spPr>
          <a:xfrm>
            <a:off x="787667" y="5263494"/>
            <a:ext cx="1574385" cy="558010"/>
          </a:xfrm>
          <a:prstGeom prst="rect">
            <a:avLst/>
          </a:prstGeom>
        </p:spPr>
      </p:pic>
      <p:pic>
        <p:nvPicPr>
          <p:cNvPr id="15" name="Picture 14"/>
          <p:cNvPicPr>
            <a:picLocks noChangeAspect="1"/>
          </p:cNvPicPr>
          <p:nvPr/>
        </p:nvPicPr>
        <p:blipFill>
          <a:blip r:embed="rId7"/>
          <a:stretch>
            <a:fillRect/>
          </a:stretch>
        </p:blipFill>
        <p:spPr>
          <a:xfrm>
            <a:off x="6400345" y="3313248"/>
            <a:ext cx="1981666" cy="564176"/>
          </a:xfrm>
          <a:prstGeom prst="rect">
            <a:avLst/>
          </a:prstGeom>
        </p:spPr>
      </p:pic>
      <p:pic>
        <p:nvPicPr>
          <p:cNvPr id="16" name="Picture 15"/>
          <p:cNvPicPr>
            <a:picLocks noChangeAspect="1"/>
          </p:cNvPicPr>
          <p:nvPr/>
        </p:nvPicPr>
        <p:blipFill>
          <a:blip r:embed="rId8"/>
          <a:stretch>
            <a:fillRect/>
          </a:stretch>
        </p:blipFill>
        <p:spPr>
          <a:xfrm>
            <a:off x="7209540" y="4046977"/>
            <a:ext cx="1409206" cy="521928"/>
          </a:xfrm>
          <a:prstGeom prst="rect">
            <a:avLst/>
          </a:prstGeom>
        </p:spPr>
      </p:pic>
      <p:pic>
        <p:nvPicPr>
          <p:cNvPr id="17" name="Picture 16"/>
          <p:cNvPicPr>
            <a:picLocks noChangeAspect="1"/>
          </p:cNvPicPr>
          <p:nvPr/>
        </p:nvPicPr>
        <p:blipFill>
          <a:blip r:embed="rId9"/>
          <a:stretch>
            <a:fillRect/>
          </a:stretch>
        </p:blipFill>
        <p:spPr>
          <a:xfrm>
            <a:off x="6515028" y="4757844"/>
            <a:ext cx="1632020" cy="555885"/>
          </a:xfrm>
          <a:prstGeom prst="rect">
            <a:avLst/>
          </a:prstGeom>
        </p:spPr>
      </p:pic>
    </p:spTree>
    <p:extLst>
      <p:ext uri="{BB962C8B-B14F-4D97-AF65-F5344CB8AC3E}">
        <p14:creationId xmlns:p14="http://schemas.microsoft.com/office/powerpoint/2010/main" val="26558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50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500"/>
                                  </p:stCondLst>
                                  <p:childTnLst>
                                    <p:set>
                                      <p:cBhvr>
                                        <p:cTn id="28" dur="1" fill="hold">
                                          <p:stCondLst>
                                            <p:cond delay="0"/>
                                          </p:stCondLst>
                                        </p:cTn>
                                        <p:tgtEl>
                                          <p:spTgt spid="16"/>
                                        </p:tgtEl>
                                        <p:attrNameLst>
                                          <p:attrName>style.visibility</p:attrName>
                                        </p:attrNameLst>
                                      </p:cBhvr>
                                      <p:to>
                                        <p:strVal val="visible"/>
                                      </p:to>
                                    </p:set>
                                  </p:childTnLst>
                                </p:cTn>
                              </p:par>
                            </p:childTnLst>
                          </p:cTn>
                        </p:par>
                        <p:par>
                          <p:cTn id="29" fill="hold">
                            <p:stCondLst>
                              <p:cond delay="3000"/>
                            </p:stCondLst>
                            <p:childTnLst>
                              <p:par>
                                <p:cTn id="30" presetID="1" presetClass="entr" presetSubtype="0" fill="hold" nodeType="afterEffect">
                                  <p:stCondLst>
                                    <p:cond delay="500"/>
                                  </p:stCondLst>
                                  <p:childTnLst>
                                    <p:set>
                                      <p:cBhvr>
                                        <p:cTn id="31" dur="1" fill="hold">
                                          <p:stCondLst>
                                            <p:cond delay="0"/>
                                          </p:stCondLst>
                                        </p:cTn>
                                        <p:tgtEl>
                                          <p:spTgt spid="17"/>
                                        </p:tgtEl>
                                        <p:attrNameLst>
                                          <p:attrName>style.visibility</p:attrName>
                                        </p:attrNameLst>
                                      </p:cBhvr>
                                      <p:to>
                                        <p:strVal val="visible"/>
                                      </p:to>
                                    </p:set>
                                  </p:childTnLst>
                                </p:cTn>
                              </p:par>
                            </p:childTnLst>
                          </p:cTn>
                        </p:par>
                        <p:par>
                          <p:cTn id="32" fill="hold">
                            <p:stCondLst>
                              <p:cond delay="3500"/>
                            </p:stCondLst>
                            <p:childTnLst>
                              <p:par>
                                <p:cTn id="33" presetID="1" presetClass="entr" presetSubtype="0" fill="hold" nodeType="afterEffect">
                                  <p:stCondLst>
                                    <p:cond delay="100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325216" y="185599"/>
            <a:ext cx="8015629" cy="87273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300" dirty="0">
                <a:latin typeface="+mn-lt"/>
              </a:rPr>
              <a:t>Hydrometeor number and moist thermodynamic tendencies are solved iteratively.</a:t>
            </a:r>
            <a:endParaRPr lang="de-DE" sz="2300" dirty="0">
              <a:latin typeface="+mn-lt"/>
            </a:endParaRPr>
          </a:p>
        </p:txBody>
      </p:sp>
      <p:sp>
        <p:nvSpPr>
          <p:cNvPr id="11" name="Nach unten gekrümmter Pfeil 10"/>
          <p:cNvSpPr/>
          <p:nvPr/>
        </p:nvSpPr>
        <p:spPr>
          <a:xfrm rot="6102013">
            <a:off x="5854682" y="4048979"/>
            <a:ext cx="2790811" cy="894512"/>
          </a:xfrm>
          <a:prstGeom prst="curved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schemeClr val="tx1"/>
              </a:solidFill>
            </a:endParaRPr>
          </a:p>
        </p:txBody>
      </p:sp>
      <p:sp>
        <p:nvSpPr>
          <p:cNvPr id="10" name="Nach unten gekrümmter Pfeil 9"/>
          <p:cNvSpPr/>
          <p:nvPr/>
        </p:nvSpPr>
        <p:spPr>
          <a:xfrm rot="15718631">
            <a:off x="92859" y="3926981"/>
            <a:ext cx="2889936" cy="871079"/>
          </a:xfrm>
          <a:prstGeom prst="curved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solidFill>
                <a:schemeClr val="tx1"/>
              </a:solidFill>
            </a:endParaRPr>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707" y="5505714"/>
            <a:ext cx="2506070" cy="601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29"/>
          <p:cNvGrpSpPr/>
          <p:nvPr/>
        </p:nvGrpSpPr>
        <p:grpSpPr>
          <a:xfrm>
            <a:off x="1995618" y="3120270"/>
            <a:ext cx="4366067" cy="2508833"/>
            <a:chOff x="6401390" y="279925"/>
            <a:chExt cx="5705036" cy="3454070"/>
          </a:xfrm>
        </p:grpSpPr>
        <p:grpSp>
          <p:nvGrpSpPr>
            <p:cNvPr id="16" name="Group 26"/>
            <p:cNvGrpSpPr/>
            <p:nvPr/>
          </p:nvGrpSpPr>
          <p:grpSpPr>
            <a:xfrm>
              <a:off x="6401390" y="279925"/>
              <a:ext cx="5705036" cy="3454070"/>
              <a:chOff x="6401390" y="279925"/>
              <a:chExt cx="5705036" cy="3454070"/>
            </a:xfrm>
          </p:grpSpPr>
          <p:sp>
            <p:nvSpPr>
              <p:cNvPr id="18" name="Oval 8"/>
              <p:cNvSpPr/>
              <p:nvPr/>
            </p:nvSpPr>
            <p:spPr>
              <a:xfrm>
                <a:off x="6401390" y="1910731"/>
                <a:ext cx="3014949" cy="667963"/>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Oval 9"/>
              <p:cNvSpPr/>
              <p:nvPr/>
            </p:nvSpPr>
            <p:spPr>
              <a:xfrm>
                <a:off x="9642542" y="279925"/>
                <a:ext cx="309389" cy="3107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0"/>
              <p:cNvSpPr/>
              <p:nvPr/>
            </p:nvSpPr>
            <p:spPr>
              <a:xfrm>
                <a:off x="11052988" y="1423392"/>
                <a:ext cx="601623" cy="2310603"/>
              </a:xfrm>
              <a:prstGeom prst="ellipse">
                <a:avLst/>
              </a:prstGeom>
              <a:gradFill>
                <a:gsLst>
                  <a:gs pos="0">
                    <a:schemeClr val="accent1">
                      <a:lumMod val="5000"/>
                      <a:lumOff val="95000"/>
                    </a:schemeClr>
                  </a:gs>
                  <a:gs pos="39000">
                    <a:schemeClr val="accent1">
                      <a:lumMod val="45000"/>
                      <a:lumOff val="55000"/>
                    </a:schemeClr>
                  </a:gs>
                  <a:gs pos="67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1" name="Picture 2" descr="http://ih.constantcontact.com/fs186/1109572835274/img/100.jpg?a=111121138427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0074" y="651825"/>
                <a:ext cx="1237583" cy="112507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s-media-cache-ak0.pinimg.com/736x/7a/bb/f8/7abbf8338d2dd2ce79ed077dc93dabf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50766" y="279925"/>
                <a:ext cx="1155660" cy="103087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12"/>
              <p:cNvCxnSpPr/>
              <p:nvPr/>
            </p:nvCxnSpPr>
            <p:spPr>
              <a:xfrm flipH="1">
                <a:off x="8903708" y="873436"/>
                <a:ext cx="738834" cy="9233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6"/>
              <p:cNvCxnSpPr/>
              <p:nvPr/>
            </p:nvCxnSpPr>
            <p:spPr>
              <a:xfrm>
                <a:off x="9944079" y="848600"/>
                <a:ext cx="1006687" cy="10621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18"/>
              <p:cNvCxnSpPr>
                <a:endCxn id="18" idx="6"/>
              </p:cNvCxnSpPr>
              <p:nvPr/>
            </p:nvCxnSpPr>
            <p:spPr>
              <a:xfrm>
                <a:off x="7908864" y="2244712"/>
                <a:ext cx="150747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1"/>
              <p:cNvCxnSpPr/>
              <p:nvPr/>
            </p:nvCxnSpPr>
            <p:spPr>
              <a:xfrm flipH="1" flipV="1">
                <a:off x="7897091" y="1934397"/>
                <a:ext cx="11773" cy="3193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0"/>
              <p:cNvSpPr txBox="1"/>
              <p:nvPr/>
            </p:nvSpPr>
            <p:spPr>
              <a:xfrm>
                <a:off x="7583250" y="1875710"/>
                <a:ext cx="369739" cy="460387"/>
              </a:xfrm>
              <a:prstGeom prst="rect">
                <a:avLst/>
              </a:prstGeom>
              <a:noFill/>
            </p:spPr>
            <p:txBody>
              <a:bodyPr wrap="none" rtlCol="0">
                <a:spAutoFit/>
              </a:bodyPr>
              <a:lstStyle/>
              <a:p>
                <a:r>
                  <a:rPr lang="en-US" sz="1500" dirty="0"/>
                  <a:t>a</a:t>
                </a:r>
              </a:p>
            </p:txBody>
          </p:sp>
          <p:sp>
            <p:nvSpPr>
              <p:cNvPr id="28" name="TextBox 24"/>
              <p:cNvSpPr txBox="1"/>
              <p:nvPr/>
            </p:nvSpPr>
            <p:spPr>
              <a:xfrm>
                <a:off x="8293421" y="2184800"/>
                <a:ext cx="356856" cy="460387"/>
              </a:xfrm>
              <a:prstGeom prst="rect">
                <a:avLst/>
              </a:prstGeom>
              <a:noFill/>
            </p:spPr>
            <p:txBody>
              <a:bodyPr wrap="none" rtlCol="0">
                <a:spAutoFit/>
              </a:bodyPr>
              <a:lstStyle/>
              <a:p>
                <a:r>
                  <a:rPr lang="en-US" sz="1500" dirty="0"/>
                  <a:t>c</a:t>
                </a:r>
              </a:p>
            </p:txBody>
          </p:sp>
          <p:sp>
            <p:nvSpPr>
              <p:cNvPr id="29" name="TextBox 27"/>
              <p:cNvSpPr txBox="1"/>
              <p:nvPr/>
            </p:nvSpPr>
            <p:spPr>
              <a:xfrm>
                <a:off x="11340526" y="2551824"/>
                <a:ext cx="356856" cy="460387"/>
              </a:xfrm>
              <a:prstGeom prst="rect">
                <a:avLst/>
              </a:prstGeom>
              <a:noFill/>
            </p:spPr>
            <p:txBody>
              <a:bodyPr wrap="none" rtlCol="0">
                <a:spAutoFit/>
              </a:bodyPr>
              <a:lstStyle/>
              <a:p>
                <a:r>
                  <a:rPr lang="en-US" sz="1500" dirty="0"/>
                  <a:t>c</a:t>
                </a:r>
              </a:p>
            </p:txBody>
          </p:sp>
          <p:cxnSp>
            <p:nvCxnSpPr>
              <p:cNvPr id="30" name="Straight Connector 28"/>
              <p:cNvCxnSpPr/>
              <p:nvPr/>
            </p:nvCxnSpPr>
            <p:spPr>
              <a:xfrm flipH="1" flipV="1">
                <a:off x="11347913" y="1421641"/>
                <a:ext cx="5886" cy="1130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1089054" y="1934398"/>
                <a:ext cx="369739" cy="460387"/>
              </a:xfrm>
              <a:prstGeom prst="rect">
                <a:avLst/>
              </a:prstGeom>
              <a:noFill/>
            </p:spPr>
            <p:txBody>
              <a:bodyPr wrap="none" rtlCol="0">
                <a:spAutoFit/>
              </a:bodyPr>
              <a:lstStyle/>
              <a:p>
                <a:r>
                  <a:rPr lang="en-US" sz="1500" dirty="0"/>
                  <a:t>a</a:t>
                </a:r>
              </a:p>
            </p:txBody>
          </p:sp>
        </p:grpSp>
        <p:cxnSp>
          <p:nvCxnSpPr>
            <p:cNvPr id="17" name="Straight Connector 25"/>
            <p:cNvCxnSpPr/>
            <p:nvPr/>
          </p:nvCxnSpPr>
          <p:spPr>
            <a:xfrm flipV="1">
              <a:off x="11353799" y="2551824"/>
              <a:ext cx="295614" cy="2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7752" y="6525344"/>
            <a:ext cx="1859805" cy="219291"/>
          </a:xfrm>
          <a:prstGeom prst="rect">
            <a:avLst/>
          </a:prstGeom>
          <a:noFill/>
        </p:spPr>
        <p:txBody>
          <a:bodyPr wrap="none" rtlCol="0">
            <a:spAutoFit/>
          </a:bodyPr>
          <a:lstStyle/>
          <a:p>
            <a:r>
              <a:rPr lang="en-US" sz="825" dirty="0"/>
              <a:t>Crystal images from Kenneth </a:t>
            </a:r>
            <a:r>
              <a:rPr lang="en-US" sz="825" dirty="0" err="1"/>
              <a:t>Libbrecht</a:t>
            </a:r>
            <a:endParaRPr lang="en-US" sz="825" dirty="0"/>
          </a:p>
        </p:txBody>
      </p:sp>
      <p:pic>
        <p:nvPicPr>
          <p:cNvPr id="2" name="Picture 1"/>
          <p:cNvPicPr>
            <a:picLocks noChangeAspect="1"/>
          </p:cNvPicPr>
          <p:nvPr/>
        </p:nvPicPr>
        <p:blipFill>
          <a:blip r:embed="rId6"/>
          <a:stretch>
            <a:fillRect/>
          </a:stretch>
        </p:blipFill>
        <p:spPr>
          <a:xfrm>
            <a:off x="325216" y="1153002"/>
            <a:ext cx="6036469" cy="657225"/>
          </a:xfrm>
          <a:prstGeom prst="rect">
            <a:avLst/>
          </a:prstGeom>
        </p:spPr>
      </p:pic>
      <p:pic>
        <p:nvPicPr>
          <p:cNvPr id="6" name="Picture 5"/>
          <p:cNvPicPr>
            <a:picLocks noChangeAspect="1"/>
          </p:cNvPicPr>
          <p:nvPr/>
        </p:nvPicPr>
        <p:blipFill>
          <a:blip r:embed="rId7"/>
          <a:stretch>
            <a:fillRect/>
          </a:stretch>
        </p:blipFill>
        <p:spPr>
          <a:xfrm>
            <a:off x="400510" y="2153620"/>
            <a:ext cx="3393281" cy="535781"/>
          </a:xfrm>
          <a:prstGeom prst="rect">
            <a:avLst/>
          </a:prstGeom>
        </p:spPr>
      </p:pic>
      <p:pic>
        <p:nvPicPr>
          <p:cNvPr id="7" name="Picture 6"/>
          <p:cNvPicPr>
            <a:picLocks noChangeAspect="1"/>
          </p:cNvPicPr>
          <p:nvPr/>
        </p:nvPicPr>
        <p:blipFill>
          <a:blip r:embed="rId8"/>
          <a:stretch>
            <a:fillRect/>
          </a:stretch>
        </p:blipFill>
        <p:spPr>
          <a:xfrm>
            <a:off x="5003547" y="2142903"/>
            <a:ext cx="3864769" cy="557213"/>
          </a:xfrm>
          <a:prstGeom prst="rect">
            <a:avLst/>
          </a:prstGeom>
        </p:spPr>
      </p:pic>
      <p:sp>
        <p:nvSpPr>
          <p:cNvPr id="33" name="Slide Number Placeholder 1"/>
          <p:cNvSpPr>
            <a:spLocks noGrp="1"/>
          </p:cNvSpPr>
          <p:nvPr>
            <p:ph type="sldNum" sz="quarter" idx="12"/>
          </p:nvPr>
        </p:nvSpPr>
        <p:spPr>
          <a:xfrm>
            <a:off x="6935932" y="5592171"/>
            <a:ext cx="2057400" cy="273844"/>
          </a:xfrm>
        </p:spPr>
        <p:txBody>
          <a:bodyPr/>
          <a:lstStyle/>
          <a:p>
            <a:r>
              <a:rPr lang="fr-FR" sz="1125" b="1" dirty="0"/>
              <a:t>26</a:t>
            </a:r>
          </a:p>
        </p:txBody>
      </p:sp>
      <p:pic>
        <p:nvPicPr>
          <p:cNvPr id="5" name="Picture 4"/>
          <p:cNvPicPr>
            <a:picLocks noChangeAspect="1"/>
          </p:cNvPicPr>
          <p:nvPr/>
        </p:nvPicPr>
        <p:blipFill>
          <a:blip r:embed="rId9"/>
          <a:stretch>
            <a:fillRect/>
          </a:stretch>
        </p:blipFill>
        <p:spPr>
          <a:xfrm>
            <a:off x="7011273" y="1242566"/>
            <a:ext cx="1479947" cy="547526"/>
          </a:xfrm>
          <a:prstGeom prst="rect">
            <a:avLst/>
          </a:prstGeom>
        </p:spPr>
      </p:pic>
    </p:spTree>
    <p:extLst>
      <p:ext uri="{BB962C8B-B14F-4D97-AF65-F5344CB8AC3E}">
        <p14:creationId xmlns:p14="http://schemas.microsoft.com/office/powerpoint/2010/main" val="345537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22429" y="893176"/>
            <a:ext cx="4029075" cy="666750"/>
          </a:xfrm>
          <a:prstGeom prst="rect">
            <a:avLst/>
          </a:prstGeom>
        </p:spPr>
      </p:pic>
      <p:sp>
        <p:nvSpPr>
          <p:cNvPr id="7" name="TextBox 28"/>
          <p:cNvSpPr txBox="1"/>
          <p:nvPr/>
        </p:nvSpPr>
        <p:spPr>
          <a:xfrm>
            <a:off x="789762" y="6215795"/>
            <a:ext cx="4975930" cy="43088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7030A0"/>
                </a:solidFill>
              </a:rPr>
              <a:t>Breakup upon ice hydrometeor collision </a:t>
            </a:r>
          </a:p>
        </p:txBody>
      </p:sp>
      <p:sp>
        <p:nvSpPr>
          <p:cNvPr id="8" name="TextBox 28"/>
          <p:cNvSpPr txBox="1"/>
          <p:nvPr/>
        </p:nvSpPr>
        <p:spPr>
          <a:xfrm>
            <a:off x="842509" y="2391563"/>
            <a:ext cx="2090957" cy="43088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7030A0"/>
                </a:solidFill>
              </a:rPr>
              <a:t>Rime splintering</a:t>
            </a:r>
          </a:p>
        </p:txBody>
      </p:sp>
      <p:sp>
        <p:nvSpPr>
          <p:cNvPr id="9" name="TextBox 28"/>
          <p:cNvSpPr txBox="1"/>
          <p:nvPr/>
        </p:nvSpPr>
        <p:spPr>
          <a:xfrm>
            <a:off x="6632784" y="4381384"/>
            <a:ext cx="2511216" cy="43088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7030A0"/>
                </a:solidFill>
              </a:rPr>
              <a:t>Droplet shattering</a:t>
            </a:r>
          </a:p>
        </p:txBody>
      </p:sp>
      <p:sp>
        <p:nvSpPr>
          <p:cNvPr id="10" name="TextBox 9"/>
          <p:cNvSpPr txBox="1"/>
          <p:nvPr/>
        </p:nvSpPr>
        <p:spPr>
          <a:xfrm>
            <a:off x="259876" y="116632"/>
            <a:ext cx="7727244" cy="461665"/>
          </a:xfrm>
          <a:prstGeom prst="rect">
            <a:avLst/>
          </a:prstGeom>
          <a:noFill/>
        </p:spPr>
        <p:txBody>
          <a:bodyPr wrap="none" rtlCol="0">
            <a:spAutoFit/>
          </a:bodyPr>
          <a:lstStyle/>
          <a:p>
            <a:r>
              <a:rPr lang="en-US" sz="2400" dirty="0" smtClean="0"/>
              <a:t>Secondary ice production parameterizations in more detail…</a:t>
            </a:r>
            <a:endParaRPr lang="fr-FR" sz="2400" dirty="0"/>
          </a:p>
        </p:txBody>
      </p:sp>
      <p:pic>
        <p:nvPicPr>
          <p:cNvPr id="11" name="Picture 10"/>
          <p:cNvPicPr>
            <a:picLocks noChangeAspect="1"/>
          </p:cNvPicPr>
          <p:nvPr/>
        </p:nvPicPr>
        <p:blipFill>
          <a:blip r:embed="rId4"/>
          <a:stretch>
            <a:fillRect/>
          </a:stretch>
        </p:blipFill>
        <p:spPr>
          <a:xfrm>
            <a:off x="343227" y="1681462"/>
            <a:ext cx="3587477" cy="615876"/>
          </a:xfrm>
          <a:prstGeom prst="rect">
            <a:avLst/>
          </a:prstGeom>
        </p:spPr>
      </p:pic>
      <p:pic>
        <p:nvPicPr>
          <p:cNvPr id="12" name="Picture 11"/>
          <p:cNvPicPr>
            <a:picLocks noChangeAspect="1"/>
          </p:cNvPicPr>
          <p:nvPr/>
        </p:nvPicPr>
        <p:blipFill>
          <a:blip r:embed="rId5"/>
          <a:stretch>
            <a:fillRect/>
          </a:stretch>
        </p:blipFill>
        <p:spPr>
          <a:xfrm>
            <a:off x="323072" y="5416677"/>
            <a:ext cx="5642595" cy="577217"/>
          </a:xfrm>
          <a:prstGeom prst="rect">
            <a:avLst/>
          </a:prstGeom>
        </p:spPr>
      </p:pic>
      <p:pic>
        <p:nvPicPr>
          <p:cNvPr id="13" name="Picture 12"/>
          <p:cNvPicPr>
            <a:picLocks noChangeAspect="1"/>
          </p:cNvPicPr>
          <p:nvPr/>
        </p:nvPicPr>
        <p:blipFill>
          <a:blip r:embed="rId6"/>
          <a:stretch>
            <a:fillRect/>
          </a:stretch>
        </p:blipFill>
        <p:spPr>
          <a:xfrm>
            <a:off x="487010" y="4879273"/>
            <a:ext cx="1749688" cy="537404"/>
          </a:xfrm>
          <a:prstGeom prst="rect">
            <a:avLst/>
          </a:prstGeom>
        </p:spPr>
      </p:pic>
      <p:pic>
        <p:nvPicPr>
          <p:cNvPr id="14" name="Picture 13"/>
          <p:cNvPicPr>
            <a:picLocks noChangeAspect="1"/>
          </p:cNvPicPr>
          <p:nvPr/>
        </p:nvPicPr>
        <p:blipFill>
          <a:blip r:embed="rId7"/>
          <a:stretch>
            <a:fillRect/>
          </a:stretch>
        </p:blipFill>
        <p:spPr>
          <a:xfrm>
            <a:off x="3440650" y="4899234"/>
            <a:ext cx="2325042" cy="517443"/>
          </a:xfrm>
          <a:prstGeom prst="rect">
            <a:avLst/>
          </a:prstGeom>
        </p:spPr>
      </p:pic>
      <p:pic>
        <p:nvPicPr>
          <p:cNvPr id="15" name="Picture 14"/>
          <p:cNvPicPr>
            <a:picLocks noChangeAspect="1"/>
          </p:cNvPicPr>
          <p:nvPr/>
        </p:nvPicPr>
        <p:blipFill>
          <a:blip r:embed="rId8"/>
          <a:stretch>
            <a:fillRect/>
          </a:stretch>
        </p:blipFill>
        <p:spPr>
          <a:xfrm>
            <a:off x="3220688" y="2655081"/>
            <a:ext cx="5941593" cy="682317"/>
          </a:xfrm>
          <a:prstGeom prst="rect">
            <a:avLst/>
          </a:prstGeom>
        </p:spPr>
      </p:pic>
      <p:pic>
        <p:nvPicPr>
          <p:cNvPr id="16" name="Picture 15"/>
          <p:cNvPicPr>
            <a:picLocks noChangeAspect="1"/>
          </p:cNvPicPr>
          <p:nvPr/>
        </p:nvPicPr>
        <p:blipFill>
          <a:blip r:embed="rId9"/>
          <a:stretch>
            <a:fillRect/>
          </a:stretch>
        </p:blipFill>
        <p:spPr>
          <a:xfrm>
            <a:off x="4266095" y="3340553"/>
            <a:ext cx="3721025" cy="514288"/>
          </a:xfrm>
          <a:prstGeom prst="rect">
            <a:avLst/>
          </a:prstGeom>
        </p:spPr>
      </p:pic>
      <p:pic>
        <p:nvPicPr>
          <p:cNvPr id="17" name="Picture 16"/>
          <p:cNvPicPr>
            <a:picLocks noChangeAspect="1"/>
          </p:cNvPicPr>
          <p:nvPr/>
        </p:nvPicPr>
        <p:blipFill>
          <a:blip r:embed="rId10"/>
          <a:stretch>
            <a:fillRect/>
          </a:stretch>
        </p:blipFill>
        <p:spPr>
          <a:xfrm>
            <a:off x="3584836" y="3882487"/>
            <a:ext cx="5213296" cy="419515"/>
          </a:xfrm>
          <a:prstGeom prst="rect">
            <a:avLst/>
          </a:prstGeom>
        </p:spPr>
      </p:pic>
      <p:pic>
        <p:nvPicPr>
          <p:cNvPr id="18" name="Picture 17"/>
          <p:cNvPicPr>
            <a:picLocks noChangeAspect="1"/>
          </p:cNvPicPr>
          <p:nvPr/>
        </p:nvPicPr>
        <p:blipFill>
          <a:blip r:embed="rId11"/>
          <a:stretch>
            <a:fillRect/>
          </a:stretch>
        </p:blipFill>
        <p:spPr>
          <a:xfrm>
            <a:off x="6300192" y="4745162"/>
            <a:ext cx="2162182" cy="2112838"/>
          </a:xfrm>
          <a:prstGeom prst="rect">
            <a:avLst/>
          </a:prstGeom>
        </p:spPr>
      </p:pic>
      <p:sp>
        <p:nvSpPr>
          <p:cNvPr id="4" name="Slide Number Placeholder 3"/>
          <p:cNvSpPr>
            <a:spLocks noGrp="1"/>
          </p:cNvSpPr>
          <p:nvPr>
            <p:ph type="sldNum" sz="quarter" idx="12"/>
          </p:nvPr>
        </p:nvSpPr>
        <p:spPr/>
        <p:txBody>
          <a:bodyPr/>
          <a:lstStyle/>
          <a:p>
            <a:fld id="{EAEEEE38-2B64-4669-8FF4-18E0F1250081}" type="slidenum">
              <a:rPr lang="de-DE" smtClean="0"/>
              <a:t>21</a:t>
            </a:fld>
            <a:endParaRPr lang="de-DE"/>
          </a:p>
        </p:txBody>
      </p:sp>
    </p:spTree>
    <p:extLst>
      <p:ext uri="{BB962C8B-B14F-4D97-AF65-F5344CB8AC3E}">
        <p14:creationId xmlns:p14="http://schemas.microsoft.com/office/powerpoint/2010/main" val="249099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038" y="385928"/>
            <a:ext cx="8709665" cy="954107"/>
          </a:xfrm>
          <a:prstGeom prst="rect">
            <a:avLst/>
          </a:prstGeom>
          <a:noFill/>
        </p:spPr>
        <p:txBody>
          <a:bodyPr wrap="square" rtlCol="0">
            <a:spAutoFit/>
          </a:bodyPr>
          <a:lstStyle/>
          <a:p>
            <a:r>
              <a:rPr lang="en-US" sz="2800" dirty="0" smtClean="0"/>
              <a:t>The secondary production rate is ten times </a:t>
            </a:r>
            <a:r>
              <a:rPr lang="en-US" sz="2800" dirty="0"/>
              <a:t>slower when ice hydrometeor </a:t>
            </a:r>
            <a:r>
              <a:rPr lang="en-US" sz="2800" dirty="0" err="1"/>
              <a:t>sphericity</a:t>
            </a:r>
            <a:r>
              <a:rPr lang="en-US" sz="2800" dirty="0"/>
              <a:t> is assumed.</a:t>
            </a:r>
            <a:endParaRPr lang="fr-FR"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0808"/>
            <a:ext cx="9080391" cy="3499272"/>
          </a:xfrm>
          <a:prstGeom prst="rect">
            <a:avLst/>
          </a:prstGeom>
        </p:spPr>
      </p:pic>
      <p:sp>
        <p:nvSpPr>
          <p:cNvPr id="5" name="Rectangle 4"/>
          <p:cNvSpPr/>
          <p:nvPr/>
        </p:nvSpPr>
        <p:spPr>
          <a:xfrm>
            <a:off x="3923928" y="2492896"/>
            <a:ext cx="1286273" cy="714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 name="Rectangle 5"/>
          <p:cNvSpPr/>
          <p:nvPr/>
        </p:nvSpPr>
        <p:spPr>
          <a:xfrm>
            <a:off x="6843514" y="2586038"/>
            <a:ext cx="1128912" cy="714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pic>
        <p:nvPicPr>
          <p:cNvPr id="7" name="Picture 6"/>
          <p:cNvPicPr>
            <a:picLocks noChangeAspect="1"/>
          </p:cNvPicPr>
          <p:nvPr/>
        </p:nvPicPr>
        <p:blipFill>
          <a:blip r:embed="rId3"/>
          <a:stretch>
            <a:fillRect/>
          </a:stretch>
        </p:blipFill>
        <p:spPr>
          <a:xfrm>
            <a:off x="2987824" y="5349345"/>
            <a:ext cx="4176464" cy="642823"/>
          </a:xfrm>
          <a:prstGeom prst="rect">
            <a:avLst/>
          </a:prstGeom>
        </p:spPr>
      </p:pic>
      <p:sp>
        <p:nvSpPr>
          <p:cNvPr id="9" name="Slide Number Placeholder 8"/>
          <p:cNvSpPr>
            <a:spLocks noGrp="1"/>
          </p:cNvSpPr>
          <p:nvPr>
            <p:ph type="sldNum" sz="quarter" idx="12"/>
          </p:nvPr>
        </p:nvSpPr>
        <p:spPr/>
        <p:txBody>
          <a:bodyPr/>
          <a:lstStyle/>
          <a:p>
            <a:fld id="{EAEEEE38-2B64-4669-8FF4-18E0F1250081}" type="slidenum">
              <a:rPr lang="de-DE" smtClean="0"/>
              <a:t>22</a:t>
            </a:fld>
            <a:endParaRPr lang="de-DE"/>
          </a:p>
        </p:txBody>
      </p:sp>
    </p:spTree>
    <p:extLst>
      <p:ext uri="{BB962C8B-B14F-4D97-AF65-F5344CB8AC3E}">
        <p14:creationId xmlns:p14="http://schemas.microsoft.com/office/powerpoint/2010/main" val="363604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txBox="1">
            <a:spLocks/>
          </p:cNvSpPr>
          <p:nvPr/>
        </p:nvSpPr>
        <p:spPr>
          <a:xfrm>
            <a:off x="179512" y="188640"/>
            <a:ext cx="8352928" cy="5040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smtClean="0">
                <a:latin typeface="+mn-lt"/>
              </a:rPr>
              <a:t>“Cloud state simulations” set aerosol and dynamic properties representative of cloud types.</a:t>
            </a:r>
            <a:endParaRPr lang="de-DE" sz="25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788378821"/>
              </p:ext>
            </p:extLst>
          </p:nvPr>
        </p:nvGraphicFramePr>
        <p:xfrm>
          <a:off x="323528" y="1412776"/>
          <a:ext cx="8533876" cy="4968240"/>
        </p:xfrm>
        <a:graphic>
          <a:graphicData uri="http://schemas.openxmlformats.org/drawingml/2006/table">
            <a:tbl>
              <a:tblPr firstRow="1" bandRow="1">
                <a:tableStyleId>{5940675A-B579-460E-94D1-54222C63F5DA}</a:tableStyleId>
              </a:tblPr>
              <a:tblGrid>
                <a:gridCol w="2149857"/>
                <a:gridCol w="2062701"/>
                <a:gridCol w="2057676"/>
                <a:gridCol w="2263642"/>
              </a:tblGrid>
              <a:tr h="525780">
                <a:tc>
                  <a:txBody>
                    <a:bodyPr/>
                    <a:lstStyle/>
                    <a:p>
                      <a:pPr algn="ctr"/>
                      <a:endParaRPr lang="en-US" sz="2200" i="1"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b="1" dirty="0" smtClean="0">
                          <a:solidFill>
                            <a:srgbClr val="0070C0"/>
                          </a:solidFill>
                        </a:rPr>
                        <a:t>Continental convective</a:t>
                      </a:r>
                      <a:endParaRPr lang="en-US" sz="2200" b="1" dirty="0">
                        <a:solidFill>
                          <a:srgbClr val="0070C0"/>
                        </a:solidFill>
                      </a:endParaRPr>
                    </a:p>
                  </a:txBody>
                  <a:tcPr marL="68580" marR="68580" marT="34290" marB="34290">
                    <a:lnL w="12700" cap="flat" cmpd="sng" algn="ctr">
                      <a:solidFill>
                        <a:schemeClr val="tx1"/>
                      </a:solidFill>
                      <a:prstDash val="solid"/>
                      <a:round/>
                      <a:headEnd type="none" w="med" len="med"/>
                      <a:tailEnd type="none" w="med" len="med"/>
                    </a:lnL>
                    <a:noFill/>
                  </a:tcPr>
                </a:tc>
                <a:tc>
                  <a:txBody>
                    <a:bodyPr/>
                    <a:lstStyle/>
                    <a:p>
                      <a:pPr algn="ctr"/>
                      <a:r>
                        <a:rPr lang="en-US" sz="2200" b="1" dirty="0" smtClean="0">
                          <a:solidFill>
                            <a:srgbClr val="0070C0"/>
                          </a:solidFill>
                        </a:rPr>
                        <a:t>Tropical maritime</a:t>
                      </a:r>
                      <a:endParaRPr lang="en-US" sz="2200" b="1" dirty="0">
                        <a:solidFill>
                          <a:srgbClr val="0070C0"/>
                        </a:solidFill>
                      </a:endParaRPr>
                    </a:p>
                  </a:txBody>
                  <a:tcPr marL="68580" marR="68580" marT="34290" marB="34290">
                    <a:noFill/>
                  </a:tcPr>
                </a:tc>
                <a:tc>
                  <a:txBody>
                    <a:bodyPr/>
                    <a:lstStyle/>
                    <a:p>
                      <a:pPr algn="ctr"/>
                      <a:r>
                        <a:rPr lang="en-US" sz="2200" b="1" dirty="0" smtClean="0">
                          <a:solidFill>
                            <a:srgbClr val="0070C0"/>
                          </a:solidFill>
                        </a:rPr>
                        <a:t>Arctic stratocumulus</a:t>
                      </a:r>
                      <a:endParaRPr lang="en-US" sz="2200" b="1" dirty="0">
                        <a:solidFill>
                          <a:srgbClr val="0070C0"/>
                        </a:solidFill>
                      </a:endParaRPr>
                    </a:p>
                  </a:txBody>
                  <a:tcPr marL="68580" marR="68580" marT="34290" marB="34290">
                    <a:noFill/>
                  </a:tcPr>
                </a:tc>
              </a:tr>
              <a:tr h="982980">
                <a:tc>
                  <a:txBody>
                    <a:bodyPr/>
                    <a:lstStyle/>
                    <a:p>
                      <a:pPr algn="ctr"/>
                      <a:endParaRPr lang="en-US" sz="2200" b="1" dirty="0" smtClean="0">
                        <a:solidFill>
                          <a:srgbClr val="0070C0"/>
                        </a:solidFill>
                        <a:latin typeface="+mn-lt"/>
                      </a:endParaRPr>
                    </a:p>
                    <a:p>
                      <a:pPr algn="ctr"/>
                      <a:r>
                        <a:rPr lang="en-US" sz="2200" b="1" dirty="0" smtClean="0">
                          <a:solidFill>
                            <a:srgbClr val="0070C0"/>
                          </a:solidFill>
                          <a:latin typeface="+mn-lt"/>
                        </a:rPr>
                        <a:t>Updraft</a:t>
                      </a:r>
                      <a:endParaRPr lang="en-US" sz="2200" b="1" dirty="0">
                        <a:solidFill>
                          <a:srgbClr val="0070C0"/>
                        </a:solidFill>
                        <a:latin typeface="+mn-lt"/>
                      </a:endParaRPr>
                    </a:p>
                  </a:txBody>
                  <a:tcPr marL="68580" marR="68580" marT="34290" marB="34290">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en-US" sz="2200" dirty="0" smtClean="0">
                        <a:latin typeface="+mn-lt"/>
                      </a:endParaRPr>
                    </a:p>
                    <a:p>
                      <a:pPr algn="ctr"/>
                      <a:r>
                        <a:rPr lang="en-US" sz="2200" dirty="0" smtClean="0">
                          <a:latin typeface="+mn-lt"/>
                        </a:rPr>
                        <a:t>larger mean,</a:t>
                      </a:r>
                      <a:r>
                        <a:rPr lang="en-US" sz="2200" baseline="0" dirty="0" smtClean="0">
                          <a:latin typeface="+mn-lt"/>
                        </a:rPr>
                        <a:t> </a:t>
                      </a:r>
                      <a:endParaRPr lang="en-US" sz="2200" dirty="0" smtClean="0">
                        <a:latin typeface="+mn-lt"/>
                      </a:endParaRPr>
                    </a:p>
                    <a:p>
                      <a:pPr algn="ctr"/>
                      <a:r>
                        <a:rPr lang="en-US" sz="2200" dirty="0" smtClean="0">
                          <a:latin typeface="+mn-lt"/>
                        </a:rPr>
                        <a:t>more variable</a:t>
                      </a:r>
                    </a:p>
                    <a:p>
                      <a:pPr algn="ctr"/>
                      <a:endParaRPr lang="en-US" sz="2200" dirty="0">
                        <a:latin typeface="+mn-lt"/>
                      </a:endParaRPr>
                    </a:p>
                  </a:txBody>
                  <a:tcPr marL="68580" marR="68580" marT="34290" marB="34290">
                    <a:solidFill>
                      <a:schemeClr val="bg1"/>
                    </a:solidFill>
                  </a:tcPr>
                </a:tc>
                <a:tc>
                  <a:txBody>
                    <a:bodyPr/>
                    <a:lstStyle/>
                    <a:p>
                      <a:pPr algn="ctr"/>
                      <a:endParaRPr lang="en-US" sz="2200" dirty="0" smtClean="0">
                        <a:latin typeface="+mn-lt"/>
                      </a:endParaRPr>
                    </a:p>
                    <a:p>
                      <a:pPr algn="ctr"/>
                      <a:r>
                        <a:rPr lang="en-US" sz="2200" dirty="0" smtClean="0">
                          <a:latin typeface="+mn-lt"/>
                        </a:rPr>
                        <a:t>intermediate</a:t>
                      </a:r>
                      <a:r>
                        <a:rPr lang="en-US" sz="2200" baseline="0" dirty="0" smtClean="0">
                          <a:latin typeface="+mn-lt"/>
                        </a:rPr>
                        <a:t> mean and variability</a:t>
                      </a:r>
                      <a:endParaRPr lang="en-US" sz="2200" dirty="0">
                        <a:latin typeface="+mn-lt"/>
                      </a:endParaRPr>
                    </a:p>
                  </a:txBody>
                  <a:tcPr marL="68580" marR="68580" marT="34290" marB="34290">
                    <a:solidFill>
                      <a:schemeClr val="bg1"/>
                    </a:solidFill>
                  </a:tcPr>
                </a:tc>
                <a:tc>
                  <a:txBody>
                    <a:bodyPr/>
                    <a:lstStyle/>
                    <a:p>
                      <a:pPr marL="0" indent="0" algn="ctr">
                        <a:buFont typeface="Arial" panose="020B0604020202020204" pitchFamily="34" charset="0"/>
                        <a:buNone/>
                      </a:pPr>
                      <a:endParaRPr lang="en-US" sz="2200" dirty="0" smtClean="0">
                        <a:latin typeface="+mn-lt"/>
                      </a:endParaRPr>
                    </a:p>
                    <a:p>
                      <a:pPr marL="0" indent="0" algn="ctr">
                        <a:buFont typeface="Arial" panose="020B0604020202020204" pitchFamily="34" charset="0"/>
                        <a:buNone/>
                      </a:pPr>
                      <a:r>
                        <a:rPr lang="en-US" sz="2200" dirty="0" smtClean="0">
                          <a:latin typeface="+mn-lt"/>
                        </a:rPr>
                        <a:t>smaller mean,</a:t>
                      </a:r>
                    </a:p>
                    <a:p>
                      <a:pPr marL="0" indent="0" algn="ctr">
                        <a:buFont typeface="Arial" panose="020B0604020202020204" pitchFamily="34" charset="0"/>
                        <a:buNone/>
                      </a:pPr>
                      <a:r>
                        <a:rPr lang="en-US" sz="2200" dirty="0" smtClean="0">
                          <a:latin typeface="+mn-lt"/>
                        </a:rPr>
                        <a:t>less variable</a:t>
                      </a:r>
                      <a:endParaRPr lang="en-US" sz="2200" dirty="0">
                        <a:latin typeface="+mn-lt"/>
                      </a:endParaRPr>
                    </a:p>
                  </a:txBody>
                  <a:tcPr marL="68580" marR="68580" marT="34290" marB="34290">
                    <a:solidFill>
                      <a:schemeClr val="bg1"/>
                    </a:solidFill>
                  </a:tcPr>
                </a:tc>
              </a:tr>
              <a:tr h="982980">
                <a:tc>
                  <a:txBody>
                    <a:bodyPr/>
                    <a:lstStyle/>
                    <a:p>
                      <a:pPr algn="ctr"/>
                      <a:endParaRPr lang="en-US" sz="2200" b="1" dirty="0" smtClean="0">
                        <a:solidFill>
                          <a:srgbClr val="0070C0"/>
                        </a:solidFill>
                        <a:latin typeface="+mn-lt"/>
                      </a:endParaRPr>
                    </a:p>
                    <a:p>
                      <a:pPr algn="ctr"/>
                      <a:r>
                        <a:rPr lang="en-US" sz="2200" b="1" dirty="0" smtClean="0">
                          <a:solidFill>
                            <a:srgbClr val="0070C0"/>
                          </a:solidFill>
                          <a:latin typeface="+mn-lt"/>
                        </a:rPr>
                        <a:t>Cloud base temperature</a:t>
                      </a:r>
                    </a:p>
                    <a:p>
                      <a:pPr algn="ctr"/>
                      <a:endParaRPr lang="en-US" sz="2200" b="1" dirty="0">
                        <a:solidFill>
                          <a:srgbClr val="0070C0"/>
                        </a:solidFill>
                        <a:latin typeface="+mn-lt"/>
                      </a:endParaRPr>
                    </a:p>
                  </a:txBody>
                  <a:tcPr marL="68580" marR="68580" marT="34290" marB="34290">
                    <a:solidFill>
                      <a:schemeClr val="bg1"/>
                    </a:solidFill>
                  </a:tcPr>
                </a:tc>
                <a:tc>
                  <a:txBody>
                    <a:bodyPr/>
                    <a:lstStyle/>
                    <a:p>
                      <a:pPr marL="0" indent="0" algn="ctr">
                        <a:buFont typeface="Arial" panose="020B0604020202020204" pitchFamily="34" charset="0"/>
                        <a:buNone/>
                      </a:pPr>
                      <a:endParaRPr lang="en-US" sz="2200" dirty="0" smtClean="0">
                        <a:latin typeface="+mn-lt"/>
                      </a:endParaRPr>
                    </a:p>
                    <a:p>
                      <a:pPr marL="0" indent="0" algn="ctr">
                        <a:buFont typeface="Arial" panose="020B0604020202020204" pitchFamily="34" charset="0"/>
                        <a:buNone/>
                      </a:pPr>
                      <a:r>
                        <a:rPr lang="en-US" sz="2200" dirty="0" smtClean="0">
                          <a:latin typeface="+mn-lt"/>
                        </a:rPr>
                        <a:t>intermediate cloud base temperature</a:t>
                      </a:r>
                    </a:p>
                  </a:txBody>
                  <a:tcPr marL="68580" marR="68580" marT="34290" marB="34290">
                    <a:solidFill>
                      <a:schemeClr val="bg1"/>
                    </a:solidFill>
                  </a:tcPr>
                </a:tc>
                <a:tc>
                  <a:txBody>
                    <a:bodyPr/>
                    <a:lstStyle/>
                    <a:p>
                      <a:pPr algn="ctr"/>
                      <a:endParaRPr lang="en-US" sz="2200" dirty="0" smtClean="0">
                        <a:latin typeface="+mn-lt"/>
                      </a:endParaRPr>
                    </a:p>
                    <a:p>
                      <a:pPr algn="ctr"/>
                      <a:r>
                        <a:rPr lang="en-US" sz="2200" dirty="0" smtClean="0">
                          <a:latin typeface="+mn-lt"/>
                        </a:rPr>
                        <a:t>warmer cloud base temperature</a:t>
                      </a:r>
                      <a:endParaRPr lang="en-US" sz="2200" dirty="0">
                        <a:latin typeface="+mn-lt"/>
                      </a:endParaRPr>
                    </a:p>
                  </a:txBody>
                  <a:tcPr marL="68580" marR="68580" marT="34290" marB="34290">
                    <a:solidFill>
                      <a:schemeClr val="bg1"/>
                    </a:solidFill>
                  </a:tcPr>
                </a:tc>
                <a:tc>
                  <a:txBody>
                    <a:bodyPr/>
                    <a:lstStyle/>
                    <a:p>
                      <a:pPr algn="ctr"/>
                      <a:endParaRPr lang="en-US" sz="2200" dirty="0" smtClean="0">
                        <a:latin typeface="+mn-lt"/>
                      </a:endParaRPr>
                    </a:p>
                    <a:p>
                      <a:pPr algn="ctr"/>
                      <a:r>
                        <a:rPr lang="en-US" sz="2200" dirty="0" smtClean="0">
                          <a:latin typeface="+mn-lt"/>
                        </a:rPr>
                        <a:t>cold cloud base temperature</a:t>
                      </a:r>
                      <a:endParaRPr lang="en-US" sz="2200" dirty="0">
                        <a:latin typeface="+mn-lt"/>
                      </a:endParaRPr>
                    </a:p>
                  </a:txBody>
                  <a:tcPr marL="68580" marR="68580" marT="34290" marB="34290">
                    <a:solidFill>
                      <a:schemeClr val="bg1"/>
                    </a:solidFill>
                  </a:tcPr>
                </a:tc>
              </a:tr>
              <a:tr h="982980">
                <a:tc>
                  <a:txBody>
                    <a:bodyPr/>
                    <a:lstStyle/>
                    <a:p>
                      <a:pPr algn="ctr"/>
                      <a:endParaRPr lang="en-US" sz="2200" b="1" dirty="0" smtClean="0">
                        <a:solidFill>
                          <a:srgbClr val="0070C0"/>
                        </a:solidFill>
                        <a:latin typeface="+mn-lt"/>
                      </a:endParaRPr>
                    </a:p>
                    <a:p>
                      <a:pPr algn="ctr"/>
                      <a:r>
                        <a:rPr lang="en-US" sz="2200" b="1" dirty="0" smtClean="0">
                          <a:solidFill>
                            <a:srgbClr val="0070C0"/>
                          </a:solidFill>
                          <a:latin typeface="+mn-lt"/>
                        </a:rPr>
                        <a:t>Activation rate (“aerosol proxy”)</a:t>
                      </a:r>
                    </a:p>
                    <a:p>
                      <a:pPr algn="ctr"/>
                      <a:endParaRPr lang="en-US" sz="2200" b="1" dirty="0">
                        <a:solidFill>
                          <a:srgbClr val="0070C0"/>
                        </a:solidFill>
                        <a:latin typeface="+mn-lt"/>
                      </a:endParaRPr>
                    </a:p>
                  </a:txBody>
                  <a:tcPr marL="68580" marR="68580" marT="34290" marB="34290">
                    <a:solidFill>
                      <a:schemeClr val="bg1"/>
                    </a:solidFill>
                  </a:tcPr>
                </a:tc>
                <a:tc>
                  <a:txBody>
                    <a:bodyPr/>
                    <a:lstStyle/>
                    <a:p>
                      <a:pPr marL="342900" indent="-342900" algn="ctr">
                        <a:buFont typeface="Arial" panose="020B0604020202020204" pitchFamily="34" charset="0"/>
                        <a:buChar char="•"/>
                      </a:pPr>
                      <a:endParaRPr lang="en-US" sz="2200" dirty="0" smtClean="0">
                        <a:latin typeface="+mn-lt"/>
                      </a:endParaRPr>
                    </a:p>
                    <a:p>
                      <a:pPr marL="0" indent="0" algn="ctr">
                        <a:buFont typeface="Arial" panose="020B0604020202020204" pitchFamily="34" charset="0"/>
                        <a:buNone/>
                      </a:pPr>
                      <a:r>
                        <a:rPr lang="en-US" sz="2200" dirty="0" smtClean="0">
                          <a:latin typeface="+mn-lt"/>
                        </a:rPr>
                        <a:t>higher activation rates</a:t>
                      </a:r>
                    </a:p>
                  </a:txBody>
                  <a:tcPr marL="68580" marR="68580" marT="34290" marB="34290">
                    <a:solidFill>
                      <a:schemeClr val="bg1"/>
                    </a:solidFill>
                  </a:tcPr>
                </a:tc>
                <a:tc>
                  <a:txBody>
                    <a:bodyPr/>
                    <a:lstStyle/>
                    <a:p>
                      <a:pPr marL="0" indent="0" algn="ctr">
                        <a:buFont typeface="Arial" panose="020B0604020202020204" pitchFamily="34" charset="0"/>
                        <a:buNone/>
                      </a:pPr>
                      <a:endParaRPr lang="en-US" sz="2200" dirty="0" smtClean="0">
                        <a:latin typeface="+mn-lt"/>
                      </a:endParaRPr>
                    </a:p>
                    <a:p>
                      <a:pPr marL="0" indent="0" algn="ctr">
                        <a:buFont typeface="Arial" panose="020B0604020202020204" pitchFamily="34" charset="0"/>
                        <a:buNone/>
                      </a:pPr>
                      <a:r>
                        <a:rPr lang="en-US" sz="2200" dirty="0" smtClean="0">
                          <a:latin typeface="+mn-lt"/>
                        </a:rPr>
                        <a:t>intermediate activation rates</a:t>
                      </a:r>
                      <a:endParaRPr lang="en-US" sz="2200" dirty="0">
                        <a:latin typeface="+mn-lt"/>
                      </a:endParaRPr>
                    </a:p>
                  </a:txBody>
                  <a:tcPr marL="68580" marR="68580" marT="34290" marB="34290">
                    <a:solidFill>
                      <a:schemeClr val="bg1"/>
                    </a:solidFill>
                  </a:tcPr>
                </a:tc>
                <a:tc>
                  <a:txBody>
                    <a:bodyPr/>
                    <a:lstStyle/>
                    <a:p>
                      <a:pPr algn="ctr"/>
                      <a:endParaRPr lang="en-US" sz="2200" dirty="0" smtClean="0">
                        <a:latin typeface="+mn-lt"/>
                      </a:endParaRPr>
                    </a:p>
                    <a:p>
                      <a:pPr algn="ctr"/>
                      <a:r>
                        <a:rPr lang="en-US" sz="2200" dirty="0" smtClean="0">
                          <a:latin typeface="+mn-lt"/>
                        </a:rPr>
                        <a:t>lower activation rates</a:t>
                      </a:r>
                      <a:endParaRPr lang="en-US" sz="2200" dirty="0">
                        <a:latin typeface="+mn-lt"/>
                      </a:endParaRPr>
                    </a:p>
                  </a:txBody>
                  <a:tcPr marL="68580" marR="68580" marT="34290" marB="34290">
                    <a:solidFill>
                      <a:schemeClr val="bg1"/>
                    </a:solidFill>
                  </a:tcPr>
                </a:tc>
              </a:tr>
            </a:tbl>
          </a:graphicData>
        </a:graphic>
      </p:graphicFrame>
      <p:sp>
        <p:nvSpPr>
          <p:cNvPr id="5" name="Slide Number Placeholder 4"/>
          <p:cNvSpPr>
            <a:spLocks noGrp="1"/>
          </p:cNvSpPr>
          <p:nvPr>
            <p:ph type="sldNum" sz="quarter" idx="12"/>
          </p:nvPr>
        </p:nvSpPr>
        <p:spPr/>
        <p:txBody>
          <a:bodyPr/>
          <a:lstStyle/>
          <a:p>
            <a:fld id="{EAEEEE38-2B64-4669-8FF4-18E0F1250081}" type="slidenum">
              <a:rPr lang="de-DE" smtClean="0"/>
              <a:t>23</a:t>
            </a:fld>
            <a:endParaRPr lang="de-DE"/>
          </a:p>
        </p:txBody>
      </p:sp>
    </p:spTree>
    <p:extLst>
      <p:ext uri="{BB962C8B-B14F-4D97-AF65-F5344CB8AC3E}">
        <p14:creationId xmlns:p14="http://schemas.microsoft.com/office/powerpoint/2010/main" val="4020797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520" y="764704"/>
            <a:ext cx="8637517" cy="5616624"/>
          </a:xfrm>
          <a:prstGeom prst="rect">
            <a:avLst/>
          </a:prstGeom>
        </p:spPr>
      </p:pic>
      <p:sp>
        <p:nvSpPr>
          <p:cNvPr id="5" name="TextBox 4"/>
          <p:cNvSpPr txBox="1"/>
          <p:nvPr/>
        </p:nvSpPr>
        <p:spPr>
          <a:xfrm>
            <a:off x="259876" y="116632"/>
            <a:ext cx="7347974" cy="461665"/>
          </a:xfrm>
          <a:prstGeom prst="rect">
            <a:avLst/>
          </a:prstGeom>
          <a:noFill/>
        </p:spPr>
        <p:txBody>
          <a:bodyPr wrap="none" rtlCol="0">
            <a:spAutoFit/>
          </a:bodyPr>
          <a:lstStyle/>
          <a:p>
            <a:r>
              <a:rPr lang="en-US" sz="2400" dirty="0" smtClean="0"/>
              <a:t>What are the effects of various parameter perturbations?</a:t>
            </a:r>
            <a:endParaRPr lang="fr-FR" sz="2400" dirty="0"/>
          </a:p>
        </p:txBody>
      </p:sp>
      <p:sp>
        <p:nvSpPr>
          <p:cNvPr id="6" name="Slide Number Placeholder 5"/>
          <p:cNvSpPr>
            <a:spLocks noGrp="1"/>
          </p:cNvSpPr>
          <p:nvPr>
            <p:ph type="sldNum" sz="quarter" idx="12"/>
          </p:nvPr>
        </p:nvSpPr>
        <p:spPr/>
        <p:txBody>
          <a:bodyPr/>
          <a:lstStyle/>
          <a:p>
            <a:fld id="{EAEEEE38-2B64-4669-8FF4-18E0F1250081}" type="slidenum">
              <a:rPr lang="de-DE" smtClean="0"/>
              <a:t>24</a:t>
            </a:fld>
            <a:endParaRPr lang="de-DE"/>
          </a:p>
        </p:txBody>
      </p:sp>
    </p:spTree>
    <p:extLst>
      <p:ext uri="{BB962C8B-B14F-4D97-AF65-F5344CB8AC3E}">
        <p14:creationId xmlns:p14="http://schemas.microsoft.com/office/powerpoint/2010/main" val="2089493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2966" y="5589240"/>
            <a:ext cx="4320480" cy="974072"/>
          </a:xfrm>
          <a:prstGeom prst="rect">
            <a:avLst/>
          </a:prstGeom>
        </p:spPr>
      </p:pic>
      <p:sp>
        <p:nvSpPr>
          <p:cNvPr id="5" name="TextBox 4"/>
          <p:cNvSpPr txBox="1"/>
          <p:nvPr/>
        </p:nvSpPr>
        <p:spPr>
          <a:xfrm>
            <a:off x="251520" y="188640"/>
            <a:ext cx="8632603" cy="830997"/>
          </a:xfrm>
          <a:prstGeom prst="rect">
            <a:avLst/>
          </a:prstGeom>
          <a:noFill/>
        </p:spPr>
        <p:txBody>
          <a:bodyPr wrap="square" rtlCol="0">
            <a:spAutoFit/>
          </a:bodyPr>
          <a:lstStyle/>
          <a:p>
            <a:r>
              <a:rPr lang="en-US" sz="2400" dirty="0" smtClean="0"/>
              <a:t>A sigmoidal fragment number generates more fragments from small (D ~ 100 um) droplets and less from very large (D ~ 1 mm) ones.</a:t>
            </a:r>
            <a:endParaRPr lang="fr-FR" sz="2400" dirty="0"/>
          </a:p>
        </p:txBody>
      </p:sp>
      <p:pic>
        <p:nvPicPr>
          <p:cNvPr id="6" name="Picture 5"/>
          <p:cNvPicPr>
            <a:picLocks noChangeAspect="1"/>
          </p:cNvPicPr>
          <p:nvPr/>
        </p:nvPicPr>
        <p:blipFill>
          <a:blip r:embed="rId3"/>
          <a:stretch>
            <a:fillRect/>
          </a:stretch>
        </p:blipFill>
        <p:spPr>
          <a:xfrm>
            <a:off x="1547664" y="1268760"/>
            <a:ext cx="5198733" cy="4032448"/>
          </a:xfrm>
          <a:prstGeom prst="rect">
            <a:avLst/>
          </a:prstGeom>
        </p:spPr>
      </p:pic>
      <p:sp>
        <p:nvSpPr>
          <p:cNvPr id="7" name="Slide Number Placeholder 6"/>
          <p:cNvSpPr>
            <a:spLocks noGrp="1"/>
          </p:cNvSpPr>
          <p:nvPr>
            <p:ph type="sldNum" sz="quarter" idx="12"/>
          </p:nvPr>
        </p:nvSpPr>
        <p:spPr/>
        <p:txBody>
          <a:bodyPr/>
          <a:lstStyle/>
          <a:p>
            <a:fld id="{EAEEEE38-2B64-4669-8FF4-18E0F1250081}" type="slidenum">
              <a:rPr lang="de-DE" smtClean="0"/>
              <a:t>25</a:t>
            </a:fld>
            <a:endParaRPr lang="de-DE"/>
          </a:p>
        </p:txBody>
      </p:sp>
    </p:spTree>
    <p:extLst>
      <p:ext uri="{BB962C8B-B14F-4D97-AF65-F5344CB8AC3E}">
        <p14:creationId xmlns:p14="http://schemas.microsoft.com/office/powerpoint/2010/main" val="2480506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15117" y="543705"/>
            <a:ext cx="3160939" cy="1910961"/>
          </a:xfrm>
          <a:prstGeom prst="rect">
            <a:avLst/>
          </a:prstGeom>
        </p:spPr>
      </p:pic>
      <p:sp>
        <p:nvSpPr>
          <p:cNvPr id="9" name="TextBox 8"/>
          <p:cNvSpPr txBox="1"/>
          <p:nvPr/>
        </p:nvSpPr>
        <p:spPr>
          <a:xfrm>
            <a:off x="259876" y="116632"/>
            <a:ext cx="8631594" cy="430887"/>
          </a:xfrm>
          <a:prstGeom prst="rect">
            <a:avLst/>
          </a:prstGeom>
          <a:noFill/>
        </p:spPr>
        <p:txBody>
          <a:bodyPr wrap="none" rtlCol="0">
            <a:spAutoFit/>
          </a:bodyPr>
          <a:lstStyle/>
          <a:p>
            <a:r>
              <a:rPr lang="en-US" sz="2200" i="1" dirty="0"/>
              <a:t>N</a:t>
            </a:r>
            <a:r>
              <a:rPr lang="en-US" sz="2200" i="1" baseline="-25000" dirty="0"/>
              <a:t>ice</a:t>
            </a:r>
            <a:r>
              <a:rPr lang="en-US" sz="2200" dirty="0"/>
              <a:t> evolution is determined by non-linearity and one- or two-</a:t>
            </a:r>
            <a:r>
              <a:rPr lang="en-US" sz="2200" dirty="0" err="1"/>
              <a:t>phasedness</a:t>
            </a:r>
            <a:r>
              <a:rPr lang="en-US" sz="2200" dirty="0"/>
              <a:t>.</a:t>
            </a:r>
            <a:endParaRPr lang="fr-FR" sz="2200" dirty="0"/>
          </a:p>
        </p:txBody>
      </p:sp>
      <p:pic>
        <p:nvPicPr>
          <p:cNvPr id="16" name="Picture 15"/>
          <p:cNvPicPr>
            <a:picLocks noChangeAspect="1"/>
          </p:cNvPicPr>
          <p:nvPr/>
        </p:nvPicPr>
        <p:blipFill>
          <a:blip r:embed="rId4"/>
          <a:stretch>
            <a:fillRect/>
          </a:stretch>
        </p:blipFill>
        <p:spPr>
          <a:xfrm>
            <a:off x="5436096" y="587559"/>
            <a:ext cx="1404371" cy="1715544"/>
          </a:xfrm>
          <a:prstGeom prst="rect">
            <a:avLst/>
          </a:prstGeom>
        </p:spPr>
      </p:pic>
      <p:pic>
        <p:nvPicPr>
          <p:cNvPr id="8" name="Picture 7"/>
          <p:cNvPicPr>
            <a:picLocks noChangeAspect="1"/>
          </p:cNvPicPr>
          <p:nvPr/>
        </p:nvPicPr>
        <p:blipFill>
          <a:blip r:embed="rId5"/>
          <a:stretch>
            <a:fillRect/>
          </a:stretch>
        </p:blipFill>
        <p:spPr>
          <a:xfrm>
            <a:off x="2722144" y="4803932"/>
            <a:ext cx="3290016" cy="1990652"/>
          </a:xfrm>
          <a:prstGeom prst="rect">
            <a:avLst/>
          </a:prstGeom>
        </p:spPr>
      </p:pic>
      <p:grpSp>
        <p:nvGrpSpPr>
          <p:cNvPr id="11" name="Group 10"/>
          <p:cNvGrpSpPr/>
          <p:nvPr/>
        </p:nvGrpSpPr>
        <p:grpSpPr>
          <a:xfrm>
            <a:off x="275983" y="2335067"/>
            <a:ext cx="3823777" cy="2633238"/>
            <a:chOff x="275983" y="2335067"/>
            <a:chExt cx="3823777" cy="2633238"/>
          </a:xfrm>
        </p:grpSpPr>
        <p:pic>
          <p:nvPicPr>
            <p:cNvPr id="4" name="Picture 3"/>
            <p:cNvPicPr>
              <a:picLocks noChangeAspect="1"/>
            </p:cNvPicPr>
            <p:nvPr/>
          </p:nvPicPr>
          <p:blipFill>
            <a:blip r:embed="rId6"/>
            <a:stretch>
              <a:fillRect/>
            </a:stretch>
          </p:blipFill>
          <p:spPr>
            <a:xfrm>
              <a:off x="275983" y="2335067"/>
              <a:ext cx="3823777" cy="2328668"/>
            </a:xfrm>
            <a:prstGeom prst="rect">
              <a:avLst/>
            </a:prstGeom>
          </p:spPr>
        </p:pic>
        <p:pic>
          <p:nvPicPr>
            <p:cNvPr id="10" name="Picture 9"/>
            <p:cNvPicPr>
              <a:picLocks noChangeAspect="1"/>
            </p:cNvPicPr>
            <p:nvPr/>
          </p:nvPicPr>
          <p:blipFill>
            <a:blip r:embed="rId7"/>
            <a:stretch>
              <a:fillRect/>
            </a:stretch>
          </p:blipFill>
          <p:spPr>
            <a:xfrm>
              <a:off x="1259203" y="4706938"/>
              <a:ext cx="855043" cy="261367"/>
            </a:xfrm>
            <a:prstGeom prst="rect">
              <a:avLst/>
            </a:prstGeom>
          </p:spPr>
        </p:pic>
      </p:grpSp>
      <p:grpSp>
        <p:nvGrpSpPr>
          <p:cNvPr id="14" name="Group 13"/>
          <p:cNvGrpSpPr/>
          <p:nvPr/>
        </p:nvGrpSpPr>
        <p:grpSpPr>
          <a:xfrm>
            <a:off x="4367152" y="2243664"/>
            <a:ext cx="3744416" cy="2771271"/>
            <a:chOff x="4453177" y="2335067"/>
            <a:chExt cx="3744416" cy="2771271"/>
          </a:xfrm>
        </p:grpSpPr>
        <p:pic>
          <p:nvPicPr>
            <p:cNvPr id="12" name="Picture 11"/>
            <p:cNvPicPr>
              <a:picLocks noChangeAspect="1"/>
            </p:cNvPicPr>
            <p:nvPr/>
          </p:nvPicPr>
          <p:blipFill>
            <a:blip r:embed="rId8"/>
            <a:stretch>
              <a:fillRect/>
            </a:stretch>
          </p:blipFill>
          <p:spPr>
            <a:xfrm>
              <a:off x="4453177" y="2335067"/>
              <a:ext cx="3744416" cy="2493922"/>
            </a:xfrm>
            <a:prstGeom prst="rect">
              <a:avLst/>
            </a:prstGeom>
          </p:spPr>
        </p:pic>
        <p:pic>
          <p:nvPicPr>
            <p:cNvPr id="15" name="Picture 14"/>
            <p:cNvPicPr>
              <a:picLocks noChangeAspect="1"/>
            </p:cNvPicPr>
            <p:nvPr/>
          </p:nvPicPr>
          <p:blipFill>
            <a:blip r:embed="rId7"/>
            <a:stretch>
              <a:fillRect/>
            </a:stretch>
          </p:blipFill>
          <p:spPr>
            <a:xfrm>
              <a:off x="6791317" y="4844971"/>
              <a:ext cx="855043" cy="261367"/>
            </a:xfrm>
            <a:prstGeom prst="rect">
              <a:avLst/>
            </a:prstGeom>
          </p:spPr>
        </p:pic>
      </p:grpSp>
      <p:sp>
        <p:nvSpPr>
          <p:cNvPr id="6" name="Slide Number Placeholder 5"/>
          <p:cNvSpPr>
            <a:spLocks noGrp="1"/>
          </p:cNvSpPr>
          <p:nvPr>
            <p:ph type="sldNum" sz="quarter" idx="12"/>
          </p:nvPr>
        </p:nvSpPr>
        <p:spPr/>
        <p:txBody>
          <a:bodyPr/>
          <a:lstStyle/>
          <a:p>
            <a:fld id="{EAEEEE38-2B64-4669-8FF4-18E0F1250081}" type="slidenum">
              <a:rPr lang="de-DE" smtClean="0"/>
              <a:t>26</a:t>
            </a:fld>
            <a:endParaRPr lang="de-DE"/>
          </a:p>
        </p:txBody>
      </p:sp>
    </p:spTree>
    <p:extLst>
      <p:ext uri="{BB962C8B-B14F-4D97-AF65-F5344CB8AC3E}">
        <p14:creationId xmlns:p14="http://schemas.microsoft.com/office/powerpoint/2010/main" val="91207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876" y="116632"/>
            <a:ext cx="8577989" cy="430887"/>
          </a:xfrm>
          <a:prstGeom prst="rect">
            <a:avLst/>
          </a:prstGeom>
          <a:noFill/>
        </p:spPr>
        <p:txBody>
          <a:bodyPr wrap="none" rtlCol="0">
            <a:spAutoFit/>
          </a:bodyPr>
          <a:lstStyle/>
          <a:p>
            <a:r>
              <a:rPr lang="en-US" sz="2200" dirty="0" smtClean="0"/>
              <a:t>What if we change the formulation of droplet shattering to be collisional?</a:t>
            </a:r>
            <a:endParaRPr lang="fr-FR" sz="2200" dirty="0"/>
          </a:p>
        </p:txBody>
      </p:sp>
      <p:pic>
        <p:nvPicPr>
          <p:cNvPr id="5" name="Picture 4"/>
          <p:cNvPicPr>
            <a:picLocks noChangeAspect="1"/>
          </p:cNvPicPr>
          <p:nvPr/>
        </p:nvPicPr>
        <p:blipFill>
          <a:blip r:embed="rId3"/>
          <a:stretch>
            <a:fillRect/>
          </a:stretch>
        </p:blipFill>
        <p:spPr>
          <a:xfrm>
            <a:off x="215825" y="2017963"/>
            <a:ext cx="8604448" cy="2801791"/>
          </a:xfrm>
          <a:prstGeom prst="rect">
            <a:avLst/>
          </a:prstGeom>
        </p:spPr>
      </p:pic>
      <p:sp>
        <p:nvSpPr>
          <p:cNvPr id="6" name="TextBox 5"/>
          <p:cNvSpPr txBox="1"/>
          <p:nvPr/>
        </p:nvSpPr>
        <p:spPr>
          <a:xfrm>
            <a:off x="5616425" y="4967611"/>
            <a:ext cx="3024336" cy="646331"/>
          </a:xfrm>
          <a:prstGeom prst="rect">
            <a:avLst/>
          </a:prstGeom>
          <a:noFill/>
        </p:spPr>
        <p:txBody>
          <a:bodyPr wrap="square" rtlCol="0">
            <a:spAutoFit/>
          </a:bodyPr>
          <a:lstStyle/>
          <a:p>
            <a:r>
              <a:rPr lang="en-US" dirty="0" smtClean="0"/>
              <a:t>Only enough ice is generated to balance out consumption.</a:t>
            </a:r>
            <a:endParaRPr lang="fr-FR" dirty="0"/>
          </a:p>
        </p:txBody>
      </p:sp>
      <p:sp>
        <p:nvSpPr>
          <p:cNvPr id="7" name="Curved Left Arrow 6"/>
          <p:cNvSpPr/>
          <p:nvPr/>
        </p:nvSpPr>
        <p:spPr>
          <a:xfrm rot="11250972">
            <a:off x="5004265" y="3547341"/>
            <a:ext cx="606039" cy="1689871"/>
          </a:xfrm>
          <a:prstGeom prst="curvedLef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8" name="Picture 7"/>
          <p:cNvPicPr>
            <a:picLocks noChangeAspect="1"/>
          </p:cNvPicPr>
          <p:nvPr/>
        </p:nvPicPr>
        <p:blipFill>
          <a:blip r:embed="rId4"/>
          <a:stretch>
            <a:fillRect/>
          </a:stretch>
        </p:blipFill>
        <p:spPr>
          <a:xfrm>
            <a:off x="3131840" y="6001559"/>
            <a:ext cx="3103463" cy="824113"/>
          </a:xfrm>
          <a:prstGeom prst="rect">
            <a:avLst/>
          </a:prstGeom>
        </p:spPr>
      </p:pic>
      <p:grpSp>
        <p:nvGrpSpPr>
          <p:cNvPr id="10" name="Group 9"/>
          <p:cNvGrpSpPr/>
          <p:nvPr/>
        </p:nvGrpSpPr>
        <p:grpSpPr>
          <a:xfrm>
            <a:off x="259876" y="802345"/>
            <a:ext cx="8496944" cy="722422"/>
            <a:chOff x="190353" y="1140211"/>
            <a:chExt cx="8033132" cy="657225"/>
          </a:xfrm>
        </p:grpSpPr>
        <p:pic>
          <p:nvPicPr>
            <p:cNvPr id="11" name="Picture 10"/>
            <p:cNvPicPr>
              <a:picLocks noChangeAspect="1"/>
            </p:cNvPicPr>
            <p:nvPr/>
          </p:nvPicPr>
          <p:blipFill>
            <a:blip r:embed="rId5"/>
            <a:stretch>
              <a:fillRect/>
            </a:stretch>
          </p:blipFill>
          <p:spPr>
            <a:xfrm>
              <a:off x="190353" y="1140211"/>
              <a:ext cx="6036469" cy="657225"/>
            </a:xfrm>
            <a:prstGeom prst="rect">
              <a:avLst/>
            </a:prstGeom>
          </p:spPr>
        </p:pic>
        <p:pic>
          <p:nvPicPr>
            <p:cNvPr id="12" name="Picture 11"/>
            <p:cNvPicPr>
              <a:picLocks noChangeAspect="1"/>
            </p:cNvPicPr>
            <p:nvPr/>
          </p:nvPicPr>
          <p:blipFill>
            <a:blip r:embed="rId6"/>
            <a:stretch>
              <a:fillRect/>
            </a:stretch>
          </p:blipFill>
          <p:spPr>
            <a:xfrm>
              <a:off x="6482495" y="1206385"/>
              <a:ext cx="1740990" cy="333963"/>
            </a:xfrm>
            <a:prstGeom prst="rect">
              <a:avLst/>
            </a:prstGeom>
          </p:spPr>
        </p:pic>
        <p:pic>
          <p:nvPicPr>
            <p:cNvPr id="13" name="Picture 12"/>
            <p:cNvPicPr>
              <a:picLocks noChangeAspect="1"/>
            </p:cNvPicPr>
            <p:nvPr/>
          </p:nvPicPr>
          <p:blipFill>
            <a:blip r:embed="rId7"/>
            <a:stretch>
              <a:fillRect/>
            </a:stretch>
          </p:blipFill>
          <p:spPr>
            <a:xfrm>
              <a:off x="6544500" y="1551537"/>
              <a:ext cx="838200" cy="219075"/>
            </a:xfrm>
            <a:prstGeom prst="rect">
              <a:avLst/>
            </a:prstGeom>
          </p:spPr>
        </p:pic>
      </p:grpSp>
      <p:pic>
        <p:nvPicPr>
          <p:cNvPr id="14" name="Picture 13"/>
          <p:cNvPicPr>
            <a:picLocks noChangeAspect="1"/>
          </p:cNvPicPr>
          <p:nvPr/>
        </p:nvPicPr>
        <p:blipFill>
          <a:blip r:embed="rId8"/>
          <a:stretch>
            <a:fillRect/>
          </a:stretch>
        </p:blipFill>
        <p:spPr>
          <a:xfrm>
            <a:off x="6980895" y="1173474"/>
            <a:ext cx="1008274" cy="396315"/>
          </a:xfrm>
          <a:prstGeom prst="rect">
            <a:avLst/>
          </a:prstGeom>
        </p:spPr>
      </p:pic>
      <p:sp>
        <p:nvSpPr>
          <p:cNvPr id="15" name="Curved Up Arrow 14"/>
          <p:cNvSpPr/>
          <p:nvPr/>
        </p:nvSpPr>
        <p:spPr>
          <a:xfrm rot="15990685">
            <a:off x="3715896" y="4103617"/>
            <a:ext cx="1604305" cy="577318"/>
          </a:xfrm>
          <a:prstGeom prst="curved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TextBox 15"/>
          <p:cNvSpPr txBox="1"/>
          <p:nvPr/>
        </p:nvSpPr>
        <p:spPr>
          <a:xfrm>
            <a:off x="2554406" y="4900023"/>
            <a:ext cx="2376264" cy="646331"/>
          </a:xfrm>
          <a:prstGeom prst="rect">
            <a:avLst/>
          </a:prstGeom>
          <a:noFill/>
        </p:spPr>
        <p:txBody>
          <a:bodyPr wrap="square" rtlCol="0">
            <a:spAutoFit/>
          </a:bodyPr>
          <a:lstStyle/>
          <a:p>
            <a:r>
              <a:rPr lang="en-US" dirty="0" smtClean="0"/>
              <a:t>Now a strong dependence on INP</a:t>
            </a:r>
            <a:endParaRPr lang="fr-FR" dirty="0"/>
          </a:p>
        </p:txBody>
      </p:sp>
      <p:sp>
        <p:nvSpPr>
          <p:cNvPr id="17" name="TextBox 16"/>
          <p:cNvSpPr txBox="1"/>
          <p:nvPr/>
        </p:nvSpPr>
        <p:spPr>
          <a:xfrm>
            <a:off x="2597078" y="5474706"/>
            <a:ext cx="2376264" cy="646331"/>
          </a:xfrm>
          <a:prstGeom prst="rect">
            <a:avLst/>
          </a:prstGeom>
          <a:noFill/>
        </p:spPr>
        <p:txBody>
          <a:bodyPr wrap="square" rtlCol="0">
            <a:spAutoFit/>
          </a:bodyPr>
          <a:lstStyle/>
          <a:p>
            <a:r>
              <a:rPr lang="en-US" dirty="0" smtClean="0"/>
              <a:t>…but also a much slower generation rate.</a:t>
            </a:r>
            <a:endParaRPr lang="fr-FR" dirty="0"/>
          </a:p>
        </p:txBody>
      </p:sp>
      <p:sp>
        <p:nvSpPr>
          <p:cNvPr id="9" name="Slide Number Placeholder 8"/>
          <p:cNvSpPr>
            <a:spLocks noGrp="1"/>
          </p:cNvSpPr>
          <p:nvPr>
            <p:ph type="sldNum" sz="quarter" idx="12"/>
          </p:nvPr>
        </p:nvSpPr>
        <p:spPr/>
        <p:txBody>
          <a:bodyPr/>
          <a:lstStyle/>
          <a:p>
            <a:fld id="{EAEEEE38-2B64-4669-8FF4-18E0F1250081}" type="slidenum">
              <a:rPr lang="de-DE" smtClean="0"/>
              <a:t>27</a:t>
            </a:fld>
            <a:endParaRPr lang="de-DE"/>
          </a:p>
        </p:txBody>
      </p:sp>
    </p:spTree>
    <p:extLst>
      <p:ext uri="{BB962C8B-B14F-4D97-AF65-F5344CB8AC3E}">
        <p14:creationId xmlns:p14="http://schemas.microsoft.com/office/powerpoint/2010/main" val="273281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5" grpId="0" animBg="1"/>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950294" y="3854225"/>
            <a:ext cx="3052617" cy="3003775"/>
          </a:xfrm>
          <a:prstGeom prst="rect">
            <a:avLst/>
          </a:prstGeom>
        </p:spPr>
      </p:pic>
      <p:pic>
        <p:nvPicPr>
          <p:cNvPr id="4" name="Picture 3"/>
          <p:cNvPicPr>
            <a:picLocks noChangeAspect="1"/>
          </p:cNvPicPr>
          <p:nvPr/>
        </p:nvPicPr>
        <p:blipFill>
          <a:blip r:embed="rId4"/>
          <a:stretch>
            <a:fillRect/>
          </a:stretch>
        </p:blipFill>
        <p:spPr>
          <a:xfrm>
            <a:off x="155951" y="946174"/>
            <a:ext cx="3828031" cy="3096344"/>
          </a:xfrm>
          <a:prstGeom prst="rect">
            <a:avLst/>
          </a:prstGeom>
        </p:spPr>
      </p:pic>
      <p:pic>
        <p:nvPicPr>
          <p:cNvPr id="5" name="Picture 4"/>
          <p:cNvPicPr>
            <a:picLocks noChangeAspect="1"/>
          </p:cNvPicPr>
          <p:nvPr/>
        </p:nvPicPr>
        <p:blipFill>
          <a:blip r:embed="rId5"/>
          <a:stretch>
            <a:fillRect/>
          </a:stretch>
        </p:blipFill>
        <p:spPr>
          <a:xfrm>
            <a:off x="5017670" y="1134467"/>
            <a:ext cx="3592181" cy="3096344"/>
          </a:xfrm>
          <a:prstGeom prst="rect">
            <a:avLst/>
          </a:prstGeom>
        </p:spPr>
      </p:pic>
      <p:pic>
        <p:nvPicPr>
          <p:cNvPr id="7" name="Picture 6"/>
          <p:cNvPicPr>
            <a:picLocks noChangeAspect="1"/>
          </p:cNvPicPr>
          <p:nvPr/>
        </p:nvPicPr>
        <p:blipFill>
          <a:blip r:embed="rId6"/>
          <a:stretch>
            <a:fillRect/>
          </a:stretch>
        </p:blipFill>
        <p:spPr>
          <a:xfrm>
            <a:off x="317681" y="3532533"/>
            <a:ext cx="1013959" cy="3181451"/>
          </a:xfrm>
          <a:prstGeom prst="rect">
            <a:avLst/>
          </a:prstGeom>
        </p:spPr>
      </p:pic>
      <p:pic>
        <p:nvPicPr>
          <p:cNvPr id="8" name="Picture 7"/>
          <p:cNvPicPr>
            <a:picLocks noChangeAspect="1"/>
          </p:cNvPicPr>
          <p:nvPr/>
        </p:nvPicPr>
        <p:blipFill>
          <a:blip r:embed="rId7"/>
          <a:stretch>
            <a:fillRect/>
          </a:stretch>
        </p:blipFill>
        <p:spPr>
          <a:xfrm>
            <a:off x="1033527" y="3513496"/>
            <a:ext cx="431888" cy="411322"/>
          </a:xfrm>
          <a:prstGeom prst="rect">
            <a:avLst/>
          </a:prstGeom>
        </p:spPr>
      </p:pic>
      <p:sp>
        <p:nvSpPr>
          <p:cNvPr id="9" name="TextBox 8"/>
          <p:cNvSpPr txBox="1"/>
          <p:nvPr/>
        </p:nvSpPr>
        <p:spPr>
          <a:xfrm>
            <a:off x="259876" y="116632"/>
            <a:ext cx="8776620" cy="769441"/>
          </a:xfrm>
          <a:prstGeom prst="rect">
            <a:avLst/>
          </a:prstGeom>
          <a:noFill/>
        </p:spPr>
        <p:txBody>
          <a:bodyPr wrap="square" rtlCol="0">
            <a:spAutoFit/>
          </a:bodyPr>
          <a:lstStyle/>
          <a:p>
            <a:r>
              <a:rPr lang="en-US" sz="2200" dirty="0" smtClean="0"/>
              <a:t>As the nucleation rate slows, secondary ice production occurs for less and less of the parameter space.</a:t>
            </a:r>
            <a:endParaRPr lang="fr-FR" sz="2200" dirty="0"/>
          </a:p>
        </p:txBody>
      </p:sp>
      <p:sp>
        <p:nvSpPr>
          <p:cNvPr id="10" name="TextBox 9"/>
          <p:cNvSpPr txBox="1"/>
          <p:nvPr/>
        </p:nvSpPr>
        <p:spPr>
          <a:xfrm>
            <a:off x="949889" y="6074879"/>
            <a:ext cx="1031051" cy="553998"/>
          </a:xfrm>
          <a:prstGeom prst="rect">
            <a:avLst/>
          </a:prstGeom>
          <a:noFill/>
        </p:spPr>
        <p:txBody>
          <a:bodyPr wrap="none" rtlCol="0">
            <a:spAutoFit/>
          </a:bodyPr>
          <a:lstStyle/>
          <a:p>
            <a:r>
              <a:rPr lang="en-US" sz="3000" b="1" dirty="0" err="1" smtClean="0"/>
              <a:t>BRpp</a:t>
            </a:r>
            <a:endParaRPr lang="fr-FR" sz="3000" b="1" dirty="0"/>
          </a:p>
        </p:txBody>
      </p:sp>
      <p:sp>
        <p:nvSpPr>
          <p:cNvPr id="11" name="Slide Number Placeholder 10"/>
          <p:cNvSpPr>
            <a:spLocks noGrp="1"/>
          </p:cNvSpPr>
          <p:nvPr>
            <p:ph type="sldNum" sz="quarter" idx="12"/>
          </p:nvPr>
        </p:nvSpPr>
        <p:spPr/>
        <p:txBody>
          <a:bodyPr/>
          <a:lstStyle/>
          <a:p>
            <a:fld id="{EAEEEE38-2B64-4669-8FF4-18E0F1250081}" type="slidenum">
              <a:rPr lang="de-DE" smtClean="0"/>
              <a:t>28</a:t>
            </a:fld>
            <a:endParaRPr lang="de-DE"/>
          </a:p>
        </p:txBody>
      </p:sp>
    </p:spTree>
    <p:extLst>
      <p:ext uri="{BB962C8B-B14F-4D97-AF65-F5344CB8AC3E}">
        <p14:creationId xmlns:p14="http://schemas.microsoft.com/office/powerpoint/2010/main" val="269133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07504" y="476672"/>
            <a:ext cx="6624736" cy="4765325"/>
          </a:xfrm>
          <a:prstGeom prst="rect">
            <a:avLst/>
          </a:prstGeom>
        </p:spPr>
      </p:pic>
      <p:sp>
        <p:nvSpPr>
          <p:cNvPr id="8" name="TextBox 7"/>
          <p:cNvSpPr txBox="1"/>
          <p:nvPr/>
        </p:nvSpPr>
        <p:spPr>
          <a:xfrm>
            <a:off x="949889" y="6074879"/>
            <a:ext cx="1021433" cy="553998"/>
          </a:xfrm>
          <a:prstGeom prst="rect">
            <a:avLst/>
          </a:prstGeom>
          <a:noFill/>
        </p:spPr>
        <p:txBody>
          <a:bodyPr wrap="none" rtlCol="0">
            <a:spAutoFit/>
          </a:bodyPr>
          <a:lstStyle/>
          <a:p>
            <a:r>
              <a:rPr lang="en-US" sz="3000" b="1" dirty="0" err="1" smtClean="0"/>
              <a:t>DSpp</a:t>
            </a:r>
            <a:endParaRPr lang="fr-FR" sz="3000" b="1" dirty="0"/>
          </a:p>
        </p:txBody>
      </p:sp>
      <p:sp>
        <p:nvSpPr>
          <p:cNvPr id="6" name="TextBox 5"/>
          <p:cNvSpPr txBox="1"/>
          <p:nvPr/>
        </p:nvSpPr>
        <p:spPr>
          <a:xfrm>
            <a:off x="1475656" y="5200195"/>
            <a:ext cx="5256584" cy="769441"/>
          </a:xfrm>
          <a:prstGeom prst="rect">
            <a:avLst/>
          </a:prstGeom>
          <a:noFill/>
        </p:spPr>
        <p:txBody>
          <a:bodyPr wrap="square" rtlCol="0">
            <a:spAutoFit/>
          </a:bodyPr>
          <a:lstStyle/>
          <a:p>
            <a:r>
              <a:rPr lang="en-US" sz="2200" dirty="0" smtClean="0"/>
              <a:t>The largest enhancements come from a sigmoidal fragment generation function.</a:t>
            </a:r>
            <a:endParaRPr lang="fr-FR" sz="2200" dirty="0"/>
          </a:p>
        </p:txBody>
      </p:sp>
      <p:sp>
        <p:nvSpPr>
          <p:cNvPr id="9" name="Curved Up Arrow 8"/>
          <p:cNvSpPr/>
          <p:nvPr/>
        </p:nvSpPr>
        <p:spPr>
          <a:xfrm rot="15990685">
            <a:off x="5517360" y="3853737"/>
            <a:ext cx="2250021" cy="837027"/>
          </a:xfrm>
          <a:prstGeom prst="curved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Right Arrow 9"/>
          <p:cNvSpPr/>
          <p:nvPr/>
        </p:nvSpPr>
        <p:spPr>
          <a:xfrm>
            <a:off x="2843808" y="980728"/>
            <a:ext cx="3456384" cy="36004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p:cNvSpPr txBox="1"/>
          <p:nvPr/>
        </p:nvSpPr>
        <p:spPr>
          <a:xfrm>
            <a:off x="6597625" y="606750"/>
            <a:ext cx="2736304" cy="1061829"/>
          </a:xfrm>
          <a:prstGeom prst="rect">
            <a:avLst/>
          </a:prstGeom>
          <a:noFill/>
        </p:spPr>
        <p:txBody>
          <a:bodyPr wrap="square" rtlCol="0">
            <a:spAutoFit/>
          </a:bodyPr>
          <a:lstStyle/>
          <a:p>
            <a:r>
              <a:rPr lang="en-US" sz="2100" dirty="0" smtClean="0"/>
              <a:t>Increasing </a:t>
            </a:r>
            <a:r>
              <a:rPr lang="en-US" sz="2100" dirty="0" err="1" smtClean="0"/>
              <a:t>p</a:t>
            </a:r>
            <a:r>
              <a:rPr lang="en-US" sz="2100" baseline="-25000" dirty="0" err="1" smtClean="0"/>
              <a:t>sh</a:t>
            </a:r>
            <a:r>
              <a:rPr lang="en-US" sz="2100" baseline="30000" dirty="0" smtClean="0"/>
              <a:t>(max)</a:t>
            </a:r>
            <a:r>
              <a:rPr lang="en-US" sz="2100" dirty="0" smtClean="0"/>
              <a:t> increases enhancement linearly.</a:t>
            </a:r>
            <a:endParaRPr lang="fr-FR" sz="2100" dirty="0"/>
          </a:p>
        </p:txBody>
      </p:sp>
      <p:sp>
        <p:nvSpPr>
          <p:cNvPr id="4" name="Slide Number Placeholder 3"/>
          <p:cNvSpPr>
            <a:spLocks noGrp="1"/>
          </p:cNvSpPr>
          <p:nvPr>
            <p:ph type="sldNum" sz="quarter" idx="12"/>
          </p:nvPr>
        </p:nvSpPr>
        <p:spPr/>
        <p:txBody>
          <a:bodyPr/>
          <a:lstStyle/>
          <a:p>
            <a:fld id="{EAEEEE38-2B64-4669-8FF4-18E0F1250081}" type="slidenum">
              <a:rPr lang="de-DE" smtClean="0"/>
              <a:t>29</a:t>
            </a:fld>
            <a:endParaRPr lang="de-DE"/>
          </a:p>
        </p:txBody>
      </p:sp>
    </p:spTree>
    <p:extLst>
      <p:ext uri="{BB962C8B-B14F-4D97-AF65-F5344CB8AC3E}">
        <p14:creationId xmlns:p14="http://schemas.microsoft.com/office/powerpoint/2010/main" val="344906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 name="Group 296"/>
          <p:cNvGrpSpPr/>
          <p:nvPr/>
        </p:nvGrpSpPr>
        <p:grpSpPr>
          <a:xfrm>
            <a:off x="2365035" y="2868917"/>
            <a:ext cx="3747949" cy="3059899"/>
            <a:chOff x="722449" y="687258"/>
            <a:chExt cx="4075750" cy="3773658"/>
          </a:xfrm>
        </p:grpSpPr>
        <p:sp>
          <p:nvSpPr>
            <p:cNvPr id="298" name="Oval 297"/>
            <p:cNvSpPr/>
            <p:nvPr/>
          </p:nvSpPr>
          <p:spPr>
            <a:xfrm>
              <a:off x="2256978" y="248599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nvGrpSpPr>
            <p:cNvPr id="299" name="Group 298"/>
            <p:cNvGrpSpPr/>
            <p:nvPr/>
          </p:nvGrpSpPr>
          <p:grpSpPr>
            <a:xfrm>
              <a:off x="722449" y="687258"/>
              <a:ext cx="4075750" cy="3773658"/>
              <a:chOff x="946328" y="745279"/>
              <a:chExt cx="3850728" cy="3773658"/>
            </a:xfrm>
          </p:grpSpPr>
          <p:cxnSp>
            <p:nvCxnSpPr>
              <p:cNvPr id="300" name="Straight Connector 299"/>
              <p:cNvCxnSpPr/>
              <p:nvPr/>
            </p:nvCxnSpPr>
            <p:spPr>
              <a:xfrm flipV="1">
                <a:off x="1409789" y="1059055"/>
                <a:ext cx="3024430" cy="28454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1" name="Oval 300"/>
              <p:cNvSpPr/>
              <p:nvPr/>
            </p:nvSpPr>
            <p:spPr>
              <a:xfrm>
                <a:off x="2253576" y="247109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2" name="Oval 301"/>
              <p:cNvSpPr/>
              <p:nvPr/>
            </p:nvSpPr>
            <p:spPr>
              <a:xfrm>
                <a:off x="2902857" y="1941481"/>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3" name="Oval 302"/>
              <p:cNvSpPr/>
              <p:nvPr/>
            </p:nvSpPr>
            <p:spPr>
              <a:xfrm>
                <a:off x="2421187" y="228811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4" name="Oval 303"/>
              <p:cNvSpPr/>
              <p:nvPr/>
            </p:nvSpPr>
            <p:spPr>
              <a:xfrm>
                <a:off x="2326644" y="201640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nvGrpSpPr>
              <p:cNvPr id="305" name="Group 304"/>
              <p:cNvGrpSpPr/>
              <p:nvPr/>
            </p:nvGrpSpPr>
            <p:grpSpPr>
              <a:xfrm>
                <a:off x="946328" y="745279"/>
                <a:ext cx="3850728" cy="3773658"/>
                <a:chOff x="-1708225" y="-163587"/>
                <a:chExt cx="3850728" cy="3773658"/>
              </a:xfrm>
            </p:grpSpPr>
            <p:grpSp>
              <p:nvGrpSpPr>
                <p:cNvPr id="317" name="Group 316"/>
                <p:cNvGrpSpPr/>
                <p:nvPr/>
              </p:nvGrpSpPr>
              <p:grpSpPr>
                <a:xfrm>
                  <a:off x="-1244764" y="-163587"/>
                  <a:ext cx="3387267" cy="3159265"/>
                  <a:chOff x="-312462" y="791301"/>
                  <a:chExt cx="2728686" cy="2488566"/>
                </a:xfrm>
              </p:grpSpPr>
              <p:cxnSp>
                <p:nvCxnSpPr>
                  <p:cNvPr id="357" name="Straight Arrow Connector 356"/>
                  <p:cNvCxnSpPr/>
                  <p:nvPr/>
                </p:nvCxnSpPr>
                <p:spPr>
                  <a:xfrm>
                    <a:off x="-312462" y="3279867"/>
                    <a:ext cx="27286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p:nvPr/>
                </p:nvCxnSpPr>
                <p:spPr>
                  <a:xfrm flipV="1">
                    <a:off x="-312462" y="791301"/>
                    <a:ext cx="0" cy="24768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8" name="TextBox 317"/>
                <p:cNvSpPr txBox="1"/>
                <p:nvPr/>
              </p:nvSpPr>
              <p:spPr>
                <a:xfrm rot="16200000">
                  <a:off x="-1818084" y="-5654"/>
                  <a:ext cx="684973" cy="465255"/>
                </a:xfrm>
                <a:prstGeom prst="rect">
                  <a:avLst/>
                </a:prstGeom>
                <a:noFill/>
              </p:spPr>
              <p:txBody>
                <a:bodyPr wrap="none" rtlCol="0">
                  <a:spAutoFit/>
                </a:bodyPr>
                <a:lstStyle/>
                <a:p>
                  <a:r>
                    <a:rPr lang="en-US" b="1" i="1" dirty="0"/>
                    <a:t>N</a:t>
                  </a:r>
                  <a:r>
                    <a:rPr lang="en-US" b="1" i="1" baseline="-25000" dirty="0"/>
                    <a:t>ice</a:t>
                  </a:r>
                  <a:endParaRPr lang="fr-FR" b="1" i="1" dirty="0"/>
                </a:p>
              </p:txBody>
            </p:sp>
            <p:sp>
              <p:nvSpPr>
                <p:cNvPr id="319" name="TextBox 318"/>
                <p:cNvSpPr txBox="1"/>
                <p:nvPr/>
              </p:nvSpPr>
              <p:spPr>
                <a:xfrm>
                  <a:off x="615546" y="3117628"/>
                  <a:ext cx="707172" cy="492443"/>
                </a:xfrm>
                <a:prstGeom prst="rect">
                  <a:avLst/>
                </a:prstGeom>
                <a:noFill/>
              </p:spPr>
              <p:txBody>
                <a:bodyPr wrap="none" rtlCol="0">
                  <a:spAutoFit/>
                </a:bodyPr>
                <a:lstStyle/>
                <a:p>
                  <a:r>
                    <a:rPr lang="en-US" b="1" i="1" dirty="0"/>
                    <a:t>N</a:t>
                  </a:r>
                  <a:r>
                    <a:rPr lang="en-US" b="1" i="1" baseline="-25000" dirty="0"/>
                    <a:t>INP</a:t>
                  </a:r>
                  <a:endParaRPr lang="fr-FR" b="1" i="1" dirty="0"/>
                </a:p>
              </p:txBody>
            </p:sp>
            <p:sp>
              <p:nvSpPr>
                <p:cNvPr id="320" name="TextBox 319"/>
                <p:cNvSpPr txBox="1"/>
                <p:nvPr/>
              </p:nvSpPr>
              <p:spPr>
                <a:xfrm>
                  <a:off x="1107745" y="1019850"/>
                  <a:ext cx="894970" cy="400110"/>
                </a:xfrm>
                <a:prstGeom prst="rect">
                  <a:avLst/>
                </a:prstGeom>
                <a:noFill/>
              </p:spPr>
              <p:txBody>
                <a:bodyPr wrap="none" rtlCol="0">
                  <a:spAutoFit/>
                </a:bodyPr>
                <a:lstStyle/>
                <a:p>
                  <a:r>
                    <a:rPr lang="en-US" sz="1350" b="1" i="1" dirty="0"/>
                    <a:t>1:1 line</a:t>
                  </a:r>
                  <a:endParaRPr lang="fr-FR" sz="1350" b="1" i="1" dirty="0"/>
                </a:p>
              </p:txBody>
            </p:sp>
            <p:grpSp>
              <p:nvGrpSpPr>
                <p:cNvPr id="321" name="Group 320"/>
                <p:cNvGrpSpPr/>
                <p:nvPr/>
              </p:nvGrpSpPr>
              <p:grpSpPr>
                <a:xfrm>
                  <a:off x="-1047029" y="429246"/>
                  <a:ext cx="2041865" cy="2018278"/>
                  <a:chOff x="-1047029" y="429246"/>
                  <a:chExt cx="2041865" cy="2018278"/>
                </a:xfrm>
              </p:grpSpPr>
              <p:sp>
                <p:nvSpPr>
                  <p:cNvPr id="322" name="Oval 321"/>
                  <p:cNvSpPr/>
                  <p:nvPr/>
                </p:nvSpPr>
                <p:spPr>
                  <a:xfrm>
                    <a:off x="-984596" y="160551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3" name="Oval 322"/>
                  <p:cNvSpPr/>
                  <p:nvPr/>
                </p:nvSpPr>
                <p:spPr>
                  <a:xfrm>
                    <a:off x="-910605" y="141589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4" name="Oval 323"/>
                  <p:cNvSpPr/>
                  <p:nvPr/>
                </p:nvSpPr>
                <p:spPr>
                  <a:xfrm>
                    <a:off x="-758205" y="156829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5" name="Oval 324"/>
                  <p:cNvSpPr/>
                  <p:nvPr/>
                </p:nvSpPr>
                <p:spPr>
                  <a:xfrm flipV="1">
                    <a:off x="-712486" y="1350137"/>
                    <a:ext cx="45719" cy="657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6" name="Oval 325"/>
                  <p:cNvSpPr/>
                  <p:nvPr/>
                </p:nvSpPr>
                <p:spPr>
                  <a:xfrm flipV="1">
                    <a:off x="-560086" y="1501399"/>
                    <a:ext cx="45719" cy="66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7" name="Oval 326"/>
                  <p:cNvSpPr/>
                  <p:nvPr/>
                </p:nvSpPr>
                <p:spPr>
                  <a:xfrm>
                    <a:off x="-1047029" y="224256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8" name="Oval 327"/>
                  <p:cNvSpPr/>
                  <p:nvPr/>
                </p:nvSpPr>
                <p:spPr>
                  <a:xfrm>
                    <a:off x="-894629" y="239496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29" name="Oval 328"/>
                  <p:cNvSpPr/>
                  <p:nvPr/>
                </p:nvSpPr>
                <p:spPr>
                  <a:xfrm>
                    <a:off x="-866357" y="227357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0" name="Oval 329"/>
                  <p:cNvSpPr/>
                  <p:nvPr/>
                </p:nvSpPr>
                <p:spPr>
                  <a:xfrm>
                    <a:off x="-984596" y="102742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1" name="Oval 330"/>
                  <p:cNvSpPr/>
                  <p:nvPr/>
                </p:nvSpPr>
                <p:spPr>
                  <a:xfrm>
                    <a:off x="-679796" y="9970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2" name="Oval 331"/>
                  <p:cNvSpPr/>
                  <p:nvPr/>
                </p:nvSpPr>
                <p:spPr>
                  <a:xfrm>
                    <a:off x="-859572" y="131038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3" name="Oval 332"/>
                  <p:cNvSpPr/>
                  <p:nvPr/>
                </p:nvSpPr>
                <p:spPr>
                  <a:xfrm>
                    <a:off x="-765089" y="210505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4" name="Oval 333"/>
                  <p:cNvSpPr/>
                  <p:nvPr/>
                </p:nvSpPr>
                <p:spPr>
                  <a:xfrm>
                    <a:off x="-527396" y="11494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5" name="Oval 334"/>
                  <p:cNvSpPr/>
                  <p:nvPr/>
                </p:nvSpPr>
                <p:spPr>
                  <a:xfrm>
                    <a:off x="-374996" y="13018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6" name="Oval 335"/>
                  <p:cNvSpPr/>
                  <p:nvPr/>
                </p:nvSpPr>
                <p:spPr>
                  <a:xfrm>
                    <a:off x="-521298" y="174259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7" name="Oval 336"/>
                  <p:cNvSpPr/>
                  <p:nvPr/>
                </p:nvSpPr>
                <p:spPr>
                  <a:xfrm>
                    <a:off x="-401258" y="84466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8" name="Oval 337"/>
                  <p:cNvSpPr/>
                  <p:nvPr/>
                </p:nvSpPr>
                <p:spPr>
                  <a:xfrm>
                    <a:off x="-440832" y="201021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9" name="Oval 338"/>
                  <p:cNvSpPr/>
                  <p:nvPr/>
                </p:nvSpPr>
                <p:spPr>
                  <a:xfrm>
                    <a:off x="-600880" y="190718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0" name="Oval 339"/>
                  <p:cNvSpPr/>
                  <p:nvPr/>
                </p:nvSpPr>
                <p:spPr>
                  <a:xfrm>
                    <a:off x="796717" y="77681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1" name="Oval 340"/>
                  <p:cNvSpPr/>
                  <p:nvPr/>
                </p:nvSpPr>
                <p:spPr>
                  <a:xfrm>
                    <a:off x="-392906" y="67697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2" name="Oval 341"/>
                  <p:cNvSpPr/>
                  <p:nvPr/>
                </p:nvSpPr>
                <p:spPr>
                  <a:xfrm>
                    <a:off x="-219549" y="182588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3" name="Oval 342"/>
                  <p:cNvSpPr/>
                  <p:nvPr/>
                </p:nvSpPr>
                <p:spPr>
                  <a:xfrm>
                    <a:off x="-240506" y="82937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4" name="Oval 343"/>
                  <p:cNvSpPr/>
                  <p:nvPr/>
                </p:nvSpPr>
                <p:spPr>
                  <a:xfrm>
                    <a:off x="-797779" y="164044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5" name="Oval 344"/>
                  <p:cNvSpPr/>
                  <p:nvPr/>
                </p:nvSpPr>
                <p:spPr>
                  <a:xfrm>
                    <a:off x="-900887" y="182295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6" name="Oval 345"/>
                  <p:cNvSpPr/>
                  <p:nvPr/>
                </p:nvSpPr>
                <p:spPr>
                  <a:xfrm>
                    <a:off x="-695423" y="1635468"/>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7" name="Oval 346"/>
                  <p:cNvSpPr/>
                  <p:nvPr/>
                </p:nvSpPr>
                <p:spPr>
                  <a:xfrm>
                    <a:off x="752673" y="429246"/>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8" name="Oval 347"/>
                  <p:cNvSpPr/>
                  <p:nvPr/>
                </p:nvSpPr>
                <p:spPr>
                  <a:xfrm>
                    <a:off x="-612689" y="225745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49" name="Oval 348"/>
                  <p:cNvSpPr/>
                  <p:nvPr/>
                </p:nvSpPr>
                <p:spPr>
                  <a:xfrm>
                    <a:off x="-368898" y="189499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0" name="Oval 349"/>
                  <p:cNvSpPr/>
                  <p:nvPr/>
                </p:nvSpPr>
                <p:spPr>
                  <a:xfrm>
                    <a:off x="-225999" y="61231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1" name="Oval 350"/>
                  <p:cNvSpPr/>
                  <p:nvPr/>
                </p:nvSpPr>
                <p:spPr>
                  <a:xfrm>
                    <a:off x="949117" y="92921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2" name="Oval 351"/>
                  <p:cNvSpPr/>
                  <p:nvPr/>
                </p:nvSpPr>
                <p:spPr>
                  <a:xfrm>
                    <a:off x="-143778" y="194907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3" name="Oval 352"/>
                  <p:cNvSpPr/>
                  <p:nvPr/>
                </p:nvSpPr>
                <p:spPr>
                  <a:xfrm>
                    <a:off x="-645379" y="1792843"/>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4" name="Oval 353"/>
                  <p:cNvSpPr/>
                  <p:nvPr/>
                </p:nvSpPr>
                <p:spPr>
                  <a:xfrm>
                    <a:off x="-748487" y="197535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5" name="Oval 354"/>
                  <p:cNvSpPr/>
                  <p:nvPr/>
                </p:nvSpPr>
                <p:spPr>
                  <a:xfrm>
                    <a:off x="185590" y="1865344"/>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56" name="Oval 355"/>
                  <p:cNvSpPr/>
                  <p:nvPr/>
                </p:nvSpPr>
                <p:spPr>
                  <a:xfrm>
                    <a:off x="905073" y="581646"/>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grpSp>
          <p:sp>
            <p:nvSpPr>
              <p:cNvPr id="306" name="Oval 305"/>
              <p:cNvSpPr/>
              <p:nvPr/>
            </p:nvSpPr>
            <p:spPr>
              <a:xfrm>
                <a:off x="2409378" y="263839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7" name="Oval 306"/>
              <p:cNvSpPr/>
              <p:nvPr/>
            </p:nvSpPr>
            <p:spPr>
              <a:xfrm>
                <a:off x="2653169" y="2275934"/>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8" name="Oval 307"/>
              <p:cNvSpPr/>
              <p:nvPr/>
            </p:nvSpPr>
            <p:spPr>
              <a:xfrm>
                <a:off x="2733635" y="2543549"/>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09" name="Oval 308"/>
              <p:cNvSpPr/>
              <p:nvPr/>
            </p:nvSpPr>
            <p:spPr>
              <a:xfrm>
                <a:off x="2573587" y="2440517"/>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0" name="Oval 309"/>
              <p:cNvSpPr/>
              <p:nvPr/>
            </p:nvSpPr>
            <p:spPr>
              <a:xfrm>
                <a:off x="3055257" y="2093881"/>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1" name="Oval 310"/>
              <p:cNvSpPr/>
              <p:nvPr/>
            </p:nvSpPr>
            <p:spPr>
              <a:xfrm>
                <a:off x="2878289" y="233001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2" name="Oval 311"/>
              <p:cNvSpPr/>
              <p:nvPr/>
            </p:nvSpPr>
            <p:spPr>
              <a:xfrm>
                <a:off x="2376688" y="2173780"/>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3" name="Oval 312"/>
              <p:cNvSpPr/>
              <p:nvPr/>
            </p:nvSpPr>
            <p:spPr>
              <a:xfrm>
                <a:off x="2273580" y="2356292"/>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4" name="Oval 313"/>
              <p:cNvSpPr/>
              <p:nvPr/>
            </p:nvSpPr>
            <p:spPr>
              <a:xfrm>
                <a:off x="2479044" y="2168805"/>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5" name="Oval 314"/>
              <p:cNvSpPr/>
              <p:nvPr/>
            </p:nvSpPr>
            <p:spPr>
              <a:xfrm>
                <a:off x="3207657" y="2246281"/>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16" name="Oval 315"/>
              <p:cNvSpPr/>
              <p:nvPr/>
            </p:nvSpPr>
            <p:spPr>
              <a:xfrm>
                <a:off x="3011213" y="1746314"/>
                <a:ext cx="45719" cy="525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grpSp>
      <p:sp>
        <p:nvSpPr>
          <p:cNvPr id="9" name="Slide Number Placeholder 8"/>
          <p:cNvSpPr>
            <a:spLocks noGrp="1"/>
          </p:cNvSpPr>
          <p:nvPr>
            <p:ph type="sldNum" sz="quarter" idx="12"/>
          </p:nvPr>
        </p:nvSpPr>
        <p:spPr/>
        <p:txBody>
          <a:bodyPr/>
          <a:lstStyle/>
          <a:p>
            <a:fld id="{EAEEEE38-2B64-4669-8FF4-18E0F1250081}" type="slidenum">
              <a:rPr lang="de-DE" smtClean="0"/>
              <a:t>3</a:t>
            </a:fld>
            <a:endParaRPr lang="de-DE"/>
          </a:p>
        </p:txBody>
      </p:sp>
      <p:sp>
        <p:nvSpPr>
          <p:cNvPr id="93" name="Rectangle 92"/>
          <p:cNvSpPr/>
          <p:nvPr/>
        </p:nvSpPr>
        <p:spPr>
          <a:xfrm>
            <a:off x="285605" y="236406"/>
            <a:ext cx="8597811" cy="586314"/>
          </a:xfrm>
          <a:prstGeom prst="rect">
            <a:avLst/>
          </a:prstGeom>
        </p:spPr>
        <p:txBody>
          <a:bodyPr wrap="square">
            <a:spAutoFit/>
          </a:bodyPr>
          <a:lstStyle/>
          <a:p>
            <a:pPr>
              <a:lnSpc>
                <a:spcPct val="107000"/>
              </a:lnSpc>
              <a:spcAft>
                <a:spcPts val="800"/>
              </a:spcAft>
            </a:pPr>
            <a:r>
              <a:rPr lang="en-US" sz="3000" dirty="0">
                <a:latin typeface="Serial Publication" panose="02000000000000000000" pitchFamily="2" charset="0"/>
                <a:ea typeface="Calibri" panose="020F0502020204030204" pitchFamily="34" charset="0"/>
                <a:cs typeface="Times New Roman" panose="02020603050405020304" pitchFamily="18" charset="0"/>
              </a:rPr>
              <a:t>Could secondary ice production explain the difference</a:t>
            </a:r>
            <a:r>
              <a:rPr lang="en-US" sz="3000" dirty="0">
                <a:latin typeface="Bernard MT Condensed" panose="02050806060905020404" pitchFamily="18" charset="0"/>
                <a:ea typeface="Calibri" panose="020F0502020204030204" pitchFamily="34" charset="0"/>
                <a:cs typeface="Times New Roman" panose="02020603050405020304" pitchFamily="18" charset="0"/>
              </a:rPr>
              <a:t>?</a:t>
            </a:r>
            <a:endParaRPr lang="fr-FR" sz="30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94" name="Group 93"/>
          <p:cNvGrpSpPr/>
          <p:nvPr/>
        </p:nvGrpSpPr>
        <p:grpSpPr>
          <a:xfrm>
            <a:off x="143294" y="3035065"/>
            <a:ext cx="2148276" cy="2560542"/>
            <a:chOff x="691062" y="1066940"/>
            <a:chExt cx="2470586" cy="2937060"/>
          </a:xfrm>
        </p:grpSpPr>
        <p:grpSp>
          <p:nvGrpSpPr>
            <p:cNvPr id="95" name="Group 94"/>
            <p:cNvGrpSpPr/>
            <p:nvPr/>
          </p:nvGrpSpPr>
          <p:grpSpPr>
            <a:xfrm>
              <a:off x="691062" y="1066940"/>
              <a:ext cx="2470586" cy="2937060"/>
              <a:chOff x="326363" y="3150219"/>
              <a:chExt cx="3099354" cy="3696311"/>
            </a:xfrm>
          </p:grpSpPr>
          <p:grpSp>
            <p:nvGrpSpPr>
              <p:cNvPr id="97" name="Group 96"/>
              <p:cNvGrpSpPr/>
              <p:nvPr/>
            </p:nvGrpSpPr>
            <p:grpSpPr>
              <a:xfrm>
                <a:off x="326363" y="3150219"/>
                <a:ext cx="3099354" cy="3696311"/>
                <a:chOff x="326363" y="3150219"/>
                <a:chExt cx="3099354" cy="3696311"/>
              </a:xfrm>
            </p:grpSpPr>
            <p:grpSp>
              <p:nvGrpSpPr>
                <p:cNvPr id="99" name="Group 32"/>
                <p:cNvGrpSpPr/>
                <p:nvPr/>
              </p:nvGrpSpPr>
              <p:grpSpPr>
                <a:xfrm>
                  <a:off x="326363" y="3150219"/>
                  <a:ext cx="3099354" cy="3696311"/>
                  <a:chOff x="610492" y="3997730"/>
                  <a:chExt cx="3196283" cy="3800700"/>
                </a:xfrm>
              </p:grpSpPr>
              <p:sp>
                <p:nvSpPr>
                  <p:cNvPr id="111" name="Rectangle 57"/>
                  <p:cNvSpPr/>
                  <p:nvPr/>
                </p:nvSpPr>
                <p:spPr>
                  <a:xfrm>
                    <a:off x="869774" y="4403911"/>
                    <a:ext cx="1104900" cy="2261237"/>
                  </a:xfrm>
                  <a:prstGeom prst="rect">
                    <a:avLst/>
                  </a:prstGeom>
                  <a:solidFill>
                    <a:schemeClr val="accent1">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00"/>
                  </a:p>
                </p:txBody>
              </p:sp>
              <p:grpSp>
                <p:nvGrpSpPr>
                  <p:cNvPr id="112" name="Group 9"/>
                  <p:cNvGrpSpPr/>
                  <p:nvPr/>
                </p:nvGrpSpPr>
                <p:grpSpPr>
                  <a:xfrm>
                    <a:off x="610492" y="3997730"/>
                    <a:ext cx="3196283" cy="3800700"/>
                    <a:chOff x="639357" y="4269400"/>
                    <a:chExt cx="3196283" cy="3800700"/>
                  </a:xfrm>
                </p:grpSpPr>
                <p:sp>
                  <p:nvSpPr>
                    <p:cNvPr id="113" name="Hexagon 10"/>
                    <p:cNvSpPr/>
                    <p:nvPr/>
                  </p:nvSpPr>
                  <p:spPr>
                    <a:xfrm>
                      <a:off x="917265" y="4269400"/>
                      <a:ext cx="1060704" cy="914400"/>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grpSp>
                  <p:nvGrpSpPr>
                    <p:cNvPr id="114" name="Group 11"/>
                    <p:cNvGrpSpPr/>
                    <p:nvPr/>
                  </p:nvGrpSpPr>
                  <p:grpSpPr>
                    <a:xfrm>
                      <a:off x="1147297" y="5542405"/>
                      <a:ext cx="600639" cy="938329"/>
                      <a:chOff x="2142562" y="4138657"/>
                      <a:chExt cx="600639" cy="938329"/>
                    </a:xfrm>
                  </p:grpSpPr>
                  <p:sp>
                    <p:nvSpPr>
                      <p:cNvPr id="126" name="Oval 22"/>
                      <p:cNvSpPr/>
                      <p:nvPr/>
                    </p:nvSpPr>
                    <p:spPr>
                      <a:xfrm>
                        <a:off x="2285999" y="4138657"/>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7" name="Oval 23"/>
                      <p:cNvSpPr/>
                      <p:nvPr/>
                    </p:nvSpPr>
                    <p:spPr>
                      <a:xfrm>
                        <a:off x="2438399" y="4291057"/>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8" name="Oval 24"/>
                      <p:cNvSpPr/>
                      <p:nvPr/>
                    </p:nvSpPr>
                    <p:spPr>
                      <a:xfrm>
                        <a:off x="2142562" y="4291057"/>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9" name="Oval 25"/>
                      <p:cNvSpPr/>
                      <p:nvPr/>
                    </p:nvSpPr>
                    <p:spPr>
                      <a:xfrm>
                        <a:off x="2285999" y="443897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39" name="Oval 26"/>
                      <p:cNvSpPr/>
                      <p:nvPr/>
                    </p:nvSpPr>
                    <p:spPr>
                      <a:xfrm>
                        <a:off x="2438399" y="459137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40" name="Oval 27"/>
                      <p:cNvSpPr/>
                      <p:nvPr/>
                    </p:nvSpPr>
                    <p:spPr>
                      <a:xfrm>
                        <a:off x="2142562" y="459137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41" name="Oval 28"/>
                      <p:cNvSpPr/>
                      <p:nvPr/>
                    </p:nvSpPr>
                    <p:spPr>
                      <a:xfrm>
                        <a:off x="2429436" y="4776668"/>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42" name="Oval 29"/>
                      <p:cNvSpPr/>
                      <p:nvPr/>
                    </p:nvSpPr>
                    <p:spPr>
                      <a:xfrm>
                        <a:off x="2581836" y="4929068"/>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43" name="Oval 30"/>
                      <p:cNvSpPr/>
                      <p:nvPr/>
                    </p:nvSpPr>
                    <p:spPr>
                      <a:xfrm>
                        <a:off x="2285999" y="4929068"/>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grpSp>
                <p:grpSp>
                  <p:nvGrpSpPr>
                    <p:cNvPr id="115" name="Group 12"/>
                    <p:cNvGrpSpPr/>
                    <p:nvPr/>
                  </p:nvGrpSpPr>
                  <p:grpSpPr>
                    <a:xfrm>
                      <a:off x="2665260" y="4479138"/>
                      <a:ext cx="1060704" cy="914400"/>
                      <a:chOff x="2826624" y="4386133"/>
                      <a:chExt cx="1060704" cy="914400"/>
                    </a:xfrm>
                  </p:grpSpPr>
                  <p:sp>
                    <p:nvSpPr>
                      <p:cNvPr id="122" name="Hexagon 18"/>
                      <p:cNvSpPr/>
                      <p:nvPr/>
                    </p:nvSpPr>
                    <p:spPr>
                      <a:xfrm>
                        <a:off x="2826624" y="4386133"/>
                        <a:ext cx="1060704" cy="914400"/>
                      </a:xfrm>
                      <a:prstGeom prst="hexagon">
                        <a:avLst/>
                      </a:prstGeom>
                      <a:gradFill>
                        <a:gsLst>
                          <a:gs pos="0">
                            <a:srgbClr val="00B0F0"/>
                          </a:gs>
                          <a:gs pos="43000">
                            <a:schemeClr val="accent1">
                              <a:lumMod val="45000"/>
                              <a:lumOff val="55000"/>
                            </a:schemeClr>
                          </a:gs>
                          <a:gs pos="63000">
                            <a:schemeClr val="accent1">
                              <a:lumMod val="45000"/>
                              <a:lumOff val="55000"/>
                            </a:schemeClr>
                          </a:gs>
                          <a:gs pos="100000">
                            <a:schemeClr val="accent1">
                              <a:lumMod val="30000"/>
                              <a:lumOff val="70000"/>
                            </a:schemeClr>
                          </a:gs>
                        </a:gsLst>
                        <a:path path="circle">
                          <a:fillToRect l="100000" t="100000"/>
                        </a:path>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3" name="Oval 19"/>
                      <p:cNvSpPr/>
                      <p:nvPr/>
                    </p:nvSpPr>
                    <p:spPr>
                      <a:xfrm>
                        <a:off x="3015113" y="4764185"/>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4" name="Oval 20"/>
                      <p:cNvSpPr/>
                      <p:nvPr/>
                    </p:nvSpPr>
                    <p:spPr>
                      <a:xfrm>
                        <a:off x="3277492" y="474849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5" name="Oval 21"/>
                      <p:cNvSpPr/>
                      <p:nvPr/>
                    </p:nvSpPr>
                    <p:spPr>
                      <a:xfrm>
                        <a:off x="3113146" y="494011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grpSp>
                <p:cxnSp>
                  <p:nvCxnSpPr>
                    <p:cNvPr id="116" name="Straight Arrow Connector 13"/>
                    <p:cNvCxnSpPr/>
                    <p:nvPr/>
                  </p:nvCxnSpPr>
                  <p:spPr>
                    <a:xfrm>
                      <a:off x="639357" y="4800559"/>
                      <a:ext cx="0" cy="815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Oval 14"/>
                    <p:cNvSpPr/>
                    <p:nvPr/>
                  </p:nvSpPr>
                  <p:spPr>
                    <a:xfrm>
                      <a:off x="3032464" y="4597772"/>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19" name="Oval 15"/>
                    <p:cNvSpPr/>
                    <p:nvPr/>
                  </p:nvSpPr>
                  <p:spPr>
                    <a:xfrm>
                      <a:off x="3325466" y="4709273"/>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0" name="Oval 16"/>
                    <p:cNvSpPr/>
                    <p:nvPr/>
                  </p:nvSpPr>
                  <p:spPr>
                    <a:xfrm>
                      <a:off x="3277494" y="5011804"/>
                      <a:ext cx="161365" cy="14791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500"/>
                    </a:p>
                  </p:txBody>
                </p:sp>
                <p:sp>
                  <p:nvSpPr>
                    <p:cNvPr id="121" name="TextBox 28"/>
                    <p:cNvSpPr txBox="1"/>
                    <p:nvPr/>
                  </p:nvSpPr>
                  <p:spPr>
                    <a:xfrm>
                      <a:off x="1093557" y="7563750"/>
                      <a:ext cx="2742083" cy="50635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7030A0"/>
                          </a:solidFill>
                        </a:rPr>
                        <a:t>Rime splintering</a:t>
                      </a:r>
                    </a:p>
                  </p:txBody>
                </p:sp>
              </p:grpSp>
            </p:grpSp>
            <p:sp>
              <p:nvSpPr>
                <p:cNvPr id="100" name="Hexagon 39"/>
                <p:cNvSpPr/>
                <p:nvPr/>
              </p:nvSpPr>
              <p:spPr>
                <a:xfrm>
                  <a:off x="2551495" y="4989291"/>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1" name="Hexagon 40"/>
                <p:cNvSpPr/>
                <p:nvPr/>
              </p:nvSpPr>
              <p:spPr>
                <a:xfrm>
                  <a:off x="2553707" y="5205960"/>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b="1" dirty="0"/>
                </a:p>
              </p:txBody>
            </p:sp>
            <p:sp>
              <p:nvSpPr>
                <p:cNvPr id="102" name="Hexagon 41"/>
                <p:cNvSpPr/>
                <p:nvPr/>
              </p:nvSpPr>
              <p:spPr>
                <a:xfrm>
                  <a:off x="2758226" y="5104466"/>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3" name="Hexagon 42"/>
                <p:cNvSpPr/>
                <p:nvPr/>
              </p:nvSpPr>
              <p:spPr>
                <a:xfrm>
                  <a:off x="2763393" y="5332890"/>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4" name="Hexagon 43"/>
                <p:cNvSpPr/>
                <p:nvPr/>
              </p:nvSpPr>
              <p:spPr>
                <a:xfrm>
                  <a:off x="2473602" y="5389058"/>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5" name="Hexagon 44"/>
                <p:cNvSpPr/>
                <p:nvPr/>
              </p:nvSpPr>
              <p:spPr>
                <a:xfrm>
                  <a:off x="2936347" y="5260457"/>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6" name="Hexagon 45"/>
                <p:cNvSpPr/>
                <p:nvPr/>
              </p:nvSpPr>
              <p:spPr>
                <a:xfrm>
                  <a:off x="2659658" y="5492964"/>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7" name="Hexagon 46"/>
                <p:cNvSpPr/>
                <p:nvPr/>
              </p:nvSpPr>
              <p:spPr>
                <a:xfrm>
                  <a:off x="2302863" y="5230314"/>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8" name="Hexagon 47"/>
                <p:cNvSpPr/>
                <p:nvPr/>
              </p:nvSpPr>
              <p:spPr>
                <a:xfrm>
                  <a:off x="2936347" y="5491222"/>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09" name="Hexagon 48"/>
                <p:cNvSpPr/>
                <p:nvPr/>
              </p:nvSpPr>
              <p:spPr>
                <a:xfrm>
                  <a:off x="2927667" y="4963420"/>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10" name="Hexagon 49"/>
                <p:cNvSpPr/>
                <p:nvPr/>
              </p:nvSpPr>
              <p:spPr>
                <a:xfrm>
                  <a:off x="3140865" y="5148060"/>
                  <a:ext cx="155784" cy="14486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grpSp>
          <p:cxnSp>
            <p:nvCxnSpPr>
              <p:cNvPr id="98" name="Straight Arrow Connector 35"/>
              <p:cNvCxnSpPr/>
              <p:nvPr/>
            </p:nvCxnSpPr>
            <p:spPr>
              <a:xfrm flipH="1">
                <a:off x="2834879" y="4492121"/>
                <a:ext cx="1239" cy="3362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6" name="Explosion 2 95"/>
            <p:cNvSpPr/>
            <p:nvPr/>
          </p:nvSpPr>
          <p:spPr>
            <a:xfrm>
              <a:off x="1198991" y="1316968"/>
              <a:ext cx="186551" cy="127876"/>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sp>
        <p:nvSpPr>
          <p:cNvPr id="144" name="TextBox 28"/>
          <p:cNvSpPr txBox="1"/>
          <p:nvPr/>
        </p:nvSpPr>
        <p:spPr>
          <a:xfrm>
            <a:off x="6512557" y="5284093"/>
            <a:ext cx="2640947" cy="58477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7030A0"/>
                </a:solidFill>
              </a:rPr>
              <a:t>Breakup upon ice hydrometeor collision </a:t>
            </a:r>
          </a:p>
        </p:txBody>
      </p:sp>
      <p:grpSp>
        <p:nvGrpSpPr>
          <p:cNvPr id="145" name="Group 144"/>
          <p:cNvGrpSpPr/>
          <p:nvPr/>
        </p:nvGrpSpPr>
        <p:grpSpPr>
          <a:xfrm>
            <a:off x="6245927" y="2697563"/>
            <a:ext cx="2775569" cy="2371087"/>
            <a:chOff x="5140326" y="991619"/>
            <a:chExt cx="2865582" cy="2437516"/>
          </a:xfrm>
        </p:grpSpPr>
        <p:grpSp>
          <p:nvGrpSpPr>
            <p:cNvPr id="146" name="Group 145"/>
            <p:cNvGrpSpPr/>
            <p:nvPr/>
          </p:nvGrpSpPr>
          <p:grpSpPr>
            <a:xfrm>
              <a:off x="5140326" y="991619"/>
              <a:ext cx="2865582" cy="2437516"/>
              <a:chOff x="4693025" y="3162384"/>
              <a:chExt cx="3035978" cy="2609561"/>
            </a:xfrm>
          </p:grpSpPr>
          <p:grpSp>
            <p:nvGrpSpPr>
              <p:cNvPr id="151" name="Group 66"/>
              <p:cNvGrpSpPr/>
              <p:nvPr/>
            </p:nvGrpSpPr>
            <p:grpSpPr>
              <a:xfrm>
                <a:off x="4693025" y="3162384"/>
                <a:ext cx="3035978" cy="2609561"/>
                <a:chOff x="6430280" y="3365084"/>
                <a:chExt cx="3966246" cy="3300065"/>
              </a:xfrm>
            </p:grpSpPr>
            <p:sp>
              <p:nvSpPr>
                <p:cNvPr id="155" name="Rectangle 31"/>
                <p:cNvSpPr/>
                <p:nvPr/>
              </p:nvSpPr>
              <p:spPr>
                <a:xfrm>
                  <a:off x="6915950" y="3958725"/>
                  <a:ext cx="1104900" cy="2706424"/>
                </a:xfrm>
                <a:prstGeom prst="rect">
                  <a:avLst/>
                </a:prstGeom>
                <a:solidFill>
                  <a:schemeClr val="accent1">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cxnSp>
              <p:nvCxnSpPr>
                <p:cNvPr id="156" name="Straight Arrow Connector 34"/>
                <p:cNvCxnSpPr/>
                <p:nvPr/>
              </p:nvCxnSpPr>
              <p:spPr>
                <a:xfrm>
                  <a:off x="8202915" y="3365084"/>
                  <a:ext cx="0" cy="815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35"/>
                <p:cNvCxnSpPr/>
                <p:nvPr/>
              </p:nvCxnSpPr>
              <p:spPr>
                <a:xfrm flipH="1">
                  <a:off x="6430280" y="5232942"/>
                  <a:ext cx="1619" cy="425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8" name="Group 38"/>
                <p:cNvGrpSpPr/>
                <p:nvPr/>
              </p:nvGrpSpPr>
              <p:grpSpPr>
                <a:xfrm>
                  <a:off x="9098229" y="5517036"/>
                  <a:ext cx="1298297" cy="852862"/>
                  <a:chOff x="9319954" y="3135590"/>
                  <a:chExt cx="1298297" cy="852862"/>
                </a:xfrm>
              </p:grpSpPr>
              <p:sp>
                <p:nvSpPr>
                  <p:cNvPr id="163" name="Hexagon 39"/>
                  <p:cNvSpPr/>
                  <p:nvPr/>
                </p:nvSpPr>
                <p:spPr>
                  <a:xfrm>
                    <a:off x="9644771" y="3168306"/>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4" name="Hexagon 40"/>
                  <p:cNvSpPr/>
                  <p:nvPr/>
                </p:nvSpPr>
                <p:spPr>
                  <a:xfrm>
                    <a:off x="9647660" y="3442307"/>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b="1" dirty="0"/>
                  </a:p>
                </p:txBody>
              </p:sp>
              <p:sp>
                <p:nvSpPr>
                  <p:cNvPr id="165" name="Hexagon 41"/>
                  <p:cNvSpPr/>
                  <p:nvPr/>
                </p:nvSpPr>
                <p:spPr>
                  <a:xfrm>
                    <a:off x="9914847" y="3313957"/>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6" name="Hexagon 42"/>
                  <p:cNvSpPr/>
                  <p:nvPr/>
                </p:nvSpPr>
                <p:spPr>
                  <a:xfrm>
                    <a:off x="9921597" y="3602824"/>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7" name="Hexagon 43"/>
                  <p:cNvSpPr/>
                  <p:nvPr/>
                </p:nvSpPr>
                <p:spPr>
                  <a:xfrm>
                    <a:off x="9543010" y="3673854"/>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8" name="Hexagon 44"/>
                  <p:cNvSpPr/>
                  <p:nvPr/>
                </p:nvSpPr>
                <p:spPr>
                  <a:xfrm>
                    <a:off x="10147547" y="3511224"/>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9" name="Hexagon 45"/>
                  <p:cNvSpPr/>
                  <p:nvPr/>
                </p:nvSpPr>
                <p:spPr>
                  <a:xfrm>
                    <a:off x="9786076" y="3805254"/>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70" name="Hexagon 46"/>
                  <p:cNvSpPr/>
                  <p:nvPr/>
                </p:nvSpPr>
                <p:spPr>
                  <a:xfrm>
                    <a:off x="9319954" y="3473105"/>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71" name="Hexagon 47"/>
                  <p:cNvSpPr/>
                  <p:nvPr/>
                </p:nvSpPr>
                <p:spPr>
                  <a:xfrm>
                    <a:off x="10147547" y="3803051"/>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72" name="Hexagon 48"/>
                  <p:cNvSpPr/>
                  <p:nvPr/>
                </p:nvSpPr>
                <p:spPr>
                  <a:xfrm>
                    <a:off x="10136207" y="3135590"/>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73" name="Hexagon 49"/>
                  <p:cNvSpPr/>
                  <p:nvPr/>
                </p:nvSpPr>
                <p:spPr>
                  <a:xfrm>
                    <a:off x="10414732" y="3369086"/>
                    <a:ext cx="203519" cy="183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grpSp>
            <p:sp>
              <p:nvSpPr>
                <p:cNvPr id="159" name="Hexagon 50"/>
                <p:cNvSpPr/>
                <p:nvPr/>
              </p:nvSpPr>
              <p:spPr>
                <a:xfrm>
                  <a:off x="6932030" y="3458428"/>
                  <a:ext cx="1088819" cy="914400"/>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0" name="Hexagon 51"/>
                <p:cNvSpPr/>
                <p:nvPr/>
              </p:nvSpPr>
              <p:spPr>
                <a:xfrm>
                  <a:off x="6645848" y="5185513"/>
                  <a:ext cx="494700" cy="386924"/>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1" name="Hexagon 52"/>
                <p:cNvSpPr/>
                <p:nvPr/>
              </p:nvSpPr>
              <p:spPr>
                <a:xfrm>
                  <a:off x="9259852" y="3864972"/>
                  <a:ext cx="1088820" cy="914400"/>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62" name="Hexagon 53"/>
                <p:cNvSpPr/>
                <p:nvPr/>
              </p:nvSpPr>
              <p:spPr>
                <a:xfrm>
                  <a:off x="9133408" y="4607645"/>
                  <a:ext cx="494700" cy="386924"/>
                </a:xfrm>
                <a:prstGeom prst="hexagon">
                  <a:avLst/>
                </a:prstGeom>
                <a:gradFill flip="none" rotWithShape="1">
                  <a:gsLst>
                    <a:gs pos="0">
                      <a:srgbClr val="00B0F0"/>
                    </a:gs>
                    <a:gs pos="50000">
                      <a:schemeClr val="accent1">
                        <a:lumMod val="45000"/>
                        <a:lumOff val="55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grpSp>
          <p:cxnSp>
            <p:nvCxnSpPr>
              <p:cNvPr id="154" name="Straight Arrow Connector 35"/>
              <p:cNvCxnSpPr/>
              <p:nvPr/>
            </p:nvCxnSpPr>
            <p:spPr>
              <a:xfrm flipH="1">
                <a:off x="7211063" y="4452640"/>
                <a:ext cx="1239" cy="3362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7" name="Explosion 2 146"/>
            <p:cNvSpPr/>
            <p:nvPr/>
          </p:nvSpPr>
          <p:spPr>
            <a:xfrm>
              <a:off x="5808372" y="1326524"/>
              <a:ext cx="158323" cy="141992"/>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8" name="Explosion 2 147"/>
            <p:cNvSpPr/>
            <p:nvPr/>
          </p:nvSpPr>
          <p:spPr>
            <a:xfrm>
              <a:off x="5392592" y="2419438"/>
              <a:ext cx="90779" cy="95391"/>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9" name="Explosion 2 148"/>
            <p:cNvSpPr/>
            <p:nvPr/>
          </p:nvSpPr>
          <p:spPr>
            <a:xfrm>
              <a:off x="7599355" y="1582328"/>
              <a:ext cx="90779" cy="95391"/>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0" name="Explosion 2 149"/>
            <p:cNvSpPr/>
            <p:nvPr/>
          </p:nvSpPr>
          <p:spPr>
            <a:xfrm>
              <a:off x="7222707" y="2003937"/>
              <a:ext cx="90779" cy="95391"/>
            </a:xfrm>
            <a:prstGeom prst="irregularSeal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grpSp>
      <p:grpSp>
        <p:nvGrpSpPr>
          <p:cNvPr id="174" name="Group 173"/>
          <p:cNvGrpSpPr/>
          <p:nvPr/>
        </p:nvGrpSpPr>
        <p:grpSpPr>
          <a:xfrm>
            <a:off x="2390201" y="1078288"/>
            <a:ext cx="4100068" cy="1409881"/>
            <a:chOff x="5980715" y="4665849"/>
            <a:chExt cx="4972366" cy="1744541"/>
          </a:xfrm>
        </p:grpSpPr>
        <p:grpSp>
          <p:nvGrpSpPr>
            <p:cNvPr id="175" name="Gruppieren 40"/>
            <p:cNvGrpSpPr/>
            <p:nvPr/>
          </p:nvGrpSpPr>
          <p:grpSpPr>
            <a:xfrm>
              <a:off x="5980715" y="4665849"/>
              <a:ext cx="4972366" cy="1744541"/>
              <a:chOff x="-1748203" y="4982415"/>
              <a:chExt cx="4972366" cy="1744541"/>
            </a:xfrm>
          </p:grpSpPr>
          <p:sp>
            <p:nvSpPr>
              <p:cNvPr id="177" name="Ellipse 73"/>
              <p:cNvSpPr/>
              <p:nvPr/>
            </p:nvSpPr>
            <p:spPr>
              <a:xfrm>
                <a:off x="65795" y="5004813"/>
                <a:ext cx="980613" cy="95671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grpSp>
            <p:nvGrpSpPr>
              <p:cNvPr id="178" name="Gruppieren 37"/>
              <p:cNvGrpSpPr/>
              <p:nvPr/>
            </p:nvGrpSpPr>
            <p:grpSpPr>
              <a:xfrm>
                <a:off x="2214078" y="5164992"/>
                <a:ext cx="986092" cy="677441"/>
                <a:chOff x="459482" y="5149578"/>
                <a:chExt cx="986092" cy="677441"/>
              </a:xfrm>
            </p:grpSpPr>
            <p:sp>
              <p:nvSpPr>
                <p:cNvPr id="183" name="Hexagon 39"/>
                <p:cNvSpPr/>
                <p:nvPr/>
              </p:nvSpPr>
              <p:spPr>
                <a:xfrm>
                  <a:off x="708114" y="5175450"/>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84" name="Hexagon 40"/>
                <p:cNvSpPr/>
                <p:nvPr/>
              </p:nvSpPr>
              <p:spPr>
                <a:xfrm>
                  <a:off x="710326" y="5392118"/>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b="1" dirty="0"/>
                </a:p>
              </p:txBody>
            </p:sp>
            <p:sp>
              <p:nvSpPr>
                <p:cNvPr id="185" name="Hexagon 41"/>
                <p:cNvSpPr/>
                <p:nvPr/>
              </p:nvSpPr>
              <p:spPr>
                <a:xfrm>
                  <a:off x="914845" y="5290626"/>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86" name="Hexagon 42"/>
                <p:cNvSpPr/>
                <p:nvPr/>
              </p:nvSpPr>
              <p:spPr>
                <a:xfrm>
                  <a:off x="920011" y="5519049"/>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87" name="Hexagon 43"/>
                <p:cNvSpPr/>
                <p:nvPr/>
              </p:nvSpPr>
              <p:spPr>
                <a:xfrm>
                  <a:off x="577263" y="5613059"/>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88" name="Hexagon 44"/>
                <p:cNvSpPr/>
                <p:nvPr/>
              </p:nvSpPr>
              <p:spPr>
                <a:xfrm>
                  <a:off x="1092966" y="5446616"/>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89" name="Hexagon 45"/>
                <p:cNvSpPr/>
                <p:nvPr/>
              </p:nvSpPr>
              <p:spPr>
                <a:xfrm>
                  <a:off x="816277" y="5679124"/>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90" name="Hexagon 46"/>
                <p:cNvSpPr/>
                <p:nvPr/>
              </p:nvSpPr>
              <p:spPr>
                <a:xfrm>
                  <a:off x="459482" y="5416473"/>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91" name="Hexagon 47"/>
                <p:cNvSpPr/>
                <p:nvPr/>
              </p:nvSpPr>
              <p:spPr>
                <a:xfrm>
                  <a:off x="1092966" y="5677381"/>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92" name="Hexagon 48"/>
                <p:cNvSpPr/>
                <p:nvPr/>
              </p:nvSpPr>
              <p:spPr>
                <a:xfrm>
                  <a:off x="1084286" y="5149578"/>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sp>
              <p:nvSpPr>
                <p:cNvPr id="193" name="Hexagon 49"/>
                <p:cNvSpPr/>
                <p:nvPr/>
              </p:nvSpPr>
              <p:spPr>
                <a:xfrm>
                  <a:off x="1297483" y="5334218"/>
                  <a:ext cx="148091" cy="1478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sz="1350"/>
                </a:p>
              </p:txBody>
            </p:sp>
          </p:grpSp>
          <p:sp>
            <p:nvSpPr>
              <p:cNvPr id="179" name="TextBox 28"/>
              <p:cNvSpPr txBox="1"/>
              <p:nvPr/>
            </p:nvSpPr>
            <p:spPr>
              <a:xfrm>
                <a:off x="-353210" y="6234513"/>
                <a:ext cx="3577373" cy="492443"/>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7030A0"/>
                    </a:solidFill>
                  </a:rPr>
                  <a:t>Droplet shattering</a:t>
                </a:r>
              </a:p>
            </p:txBody>
          </p:sp>
          <p:sp>
            <p:nvSpPr>
              <p:cNvPr id="180" name="Ellipse 38"/>
              <p:cNvSpPr/>
              <p:nvPr/>
            </p:nvSpPr>
            <p:spPr>
              <a:xfrm>
                <a:off x="-1748203" y="4982415"/>
                <a:ext cx="914400" cy="9144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cxnSp>
            <p:nvCxnSpPr>
              <p:cNvPr id="181" name="Straight Arrow Connector 35"/>
              <p:cNvCxnSpPr/>
              <p:nvPr/>
            </p:nvCxnSpPr>
            <p:spPr>
              <a:xfrm>
                <a:off x="-644209" y="5439615"/>
                <a:ext cx="435924" cy="6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Ellipse 72"/>
              <p:cNvSpPr/>
              <p:nvPr/>
            </p:nvSpPr>
            <p:spPr>
              <a:xfrm>
                <a:off x="163197" y="5112506"/>
                <a:ext cx="765340" cy="73681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grpSp>
        <p:cxnSp>
          <p:nvCxnSpPr>
            <p:cNvPr id="176" name="Straight Arrow Connector 35"/>
            <p:cNvCxnSpPr/>
            <p:nvPr/>
          </p:nvCxnSpPr>
          <p:spPr>
            <a:xfrm>
              <a:off x="9046474" y="5159697"/>
              <a:ext cx="582603" cy="103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266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9889" y="6074879"/>
            <a:ext cx="992003" cy="553998"/>
          </a:xfrm>
          <a:prstGeom prst="rect">
            <a:avLst/>
          </a:prstGeom>
          <a:noFill/>
        </p:spPr>
        <p:txBody>
          <a:bodyPr wrap="none" rtlCol="0">
            <a:spAutoFit/>
          </a:bodyPr>
          <a:lstStyle/>
          <a:p>
            <a:r>
              <a:rPr lang="en-US" sz="3000" b="1" dirty="0" err="1" smtClean="0"/>
              <a:t>RSpp</a:t>
            </a:r>
            <a:endParaRPr lang="fr-FR" sz="3000" b="1" dirty="0"/>
          </a:p>
        </p:txBody>
      </p:sp>
      <p:pic>
        <p:nvPicPr>
          <p:cNvPr id="5" name="Picture 4"/>
          <p:cNvPicPr>
            <a:picLocks noChangeAspect="1"/>
          </p:cNvPicPr>
          <p:nvPr/>
        </p:nvPicPr>
        <p:blipFill>
          <a:blip r:embed="rId3"/>
          <a:stretch>
            <a:fillRect/>
          </a:stretch>
        </p:blipFill>
        <p:spPr>
          <a:xfrm>
            <a:off x="234760" y="476672"/>
            <a:ext cx="6713504" cy="5134521"/>
          </a:xfrm>
          <a:prstGeom prst="rect">
            <a:avLst/>
          </a:prstGeom>
        </p:spPr>
      </p:pic>
      <p:sp>
        <p:nvSpPr>
          <p:cNvPr id="6" name="Right Arrow 5"/>
          <p:cNvSpPr/>
          <p:nvPr/>
        </p:nvSpPr>
        <p:spPr>
          <a:xfrm rot="16200000">
            <a:off x="4548843" y="2516054"/>
            <a:ext cx="3456384" cy="385731"/>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p:cNvSpPr txBox="1"/>
          <p:nvPr/>
        </p:nvSpPr>
        <p:spPr>
          <a:xfrm>
            <a:off x="6948265" y="606750"/>
            <a:ext cx="2088232" cy="1708160"/>
          </a:xfrm>
          <a:prstGeom prst="rect">
            <a:avLst/>
          </a:prstGeom>
          <a:noFill/>
        </p:spPr>
        <p:txBody>
          <a:bodyPr wrap="square" rtlCol="0">
            <a:spAutoFit/>
          </a:bodyPr>
          <a:lstStyle/>
          <a:p>
            <a:r>
              <a:rPr lang="en-US" sz="2100" dirty="0" smtClean="0"/>
              <a:t>Reducing the nucleation rate slows the enhancement timing.</a:t>
            </a:r>
            <a:endParaRPr lang="fr-FR" sz="2100" dirty="0"/>
          </a:p>
        </p:txBody>
      </p:sp>
      <p:sp>
        <p:nvSpPr>
          <p:cNvPr id="8" name="Right Arrow 7"/>
          <p:cNvSpPr/>
          <p:nvPr/>
        </p:nvSpPr>
        <p:spPr>
          <a:xfrm>
            <a:off x="2174498" y="4244246"/>
            <a:ext cx="3456384" cy="385731"/>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p:cNvSpPr txBox="1"/>
          <p:nvPr/>
        </p:nvSpPr>
        <p:spPr>
          <a:xfrm>
            <a:off x="6948264" y="4267971"/>
            <a:ext cx="2168381" cy="1708160"/>
          </a:xfrm>
          <a:prstGeom prst="rect">
            <a:avLst/>
          </a:prstGeom>
          <a:noFill/>
        </p:spPr>
        <p:txBody>
          <a:bodyPr wrap="square" rtlCol="0">
            <a:spAutoFit/>
          </a:bodyPr>
          <a:lstStyle/>
          <a:p>
            <a:r>
              <a:rPr lang="en-US" sz="2100" dirty="0" smtClean="0"/>
              <a:t>Reducing the fragments generated per kilogram rime has a larger impact.</a:t>
            </a:r>
            <a:endParaRPr lang="fr-FR" sz="2100" dirty="0"/>
          </a:p>
        </p:txBody>
      </p:sp>
      <p:sp>
        <p:nvSpPr>
          <p:cNvPr id="10" name="Slide Number Placeholder 9"/>
          <p:cNvSpPr>
            <a:spLocks noGrp="1"/>
          </p:cNvSpPr>
          <p:nvPr>
            <p:ph type="sldNum" sz="quarter" idx="12"/>
          </p:nvPr>
        </p:nvSpPr>
        <p:spPr/>
        <p:txBody>
          <a:bodyPr/>
          <a:lstStyle/>
          <a:p>
            <a:fld id="{EAEEEE38-2B64-4669-8FF4-18E0F1250081}" type="slidenum">
              <a:rPr lang="de-DE" smtClean="0"/>
              <a:t>30</a:t>
            </a:fld>
            <a:endParaRPr lang="de-DE"/>
          </a:p>
        </p:txBody>
      </p:sp>
    </p:spTree>
    <p:extLst>
      <p:ext uri="{BB962C8B-B14F-4D97-AF65-F5344CB8AC3E}">
        <p14:creationId xmlns:p14="http://schemas.microsoft.com/office/powerpoint/2010/main" val="11102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04664"/>
            <a:ext cx="8784976" cy="861774"/>
          </a:xfrm>
          <a:prstGeom prst="rect">
            <a:avLst/>
          </a:prstGeom>
          <a:noFill/>
        </p:spPr>
        <p:txBody>
          <a:bodyPr wrap="square" rtlCol="0">
            <a:spAutoFit/>
          </a:bodyPr>
          <a:lstStyle/>
          <a:p>
            <a:r>
              <a:rPr lang="en-US" sz="2500" dirty="0" smtClean="0"/>
              <a:t>I. How much can secondary production </a:t>
            </a:r>
            <a:r>
              <a:rPr lang="en-US" sz="2500" b="1" i="1" dirty="0" smtClean="0"/>
              <a:t>enhance</a:t>
            </a:r>
            <a:r>
              <a:rPr lang="en-US" sz="2500" dirty="0" smtClean="0"/>
              <a:t> ice crystal number concentrations?</a:t>
            </a:r>
          </a:p>
        </p:txBody>
      </p:sp>
      <p:cxnSp>
        <p:nvCxnSpPr>
          <p:cNvPr id="7" name="Straight Connector 6"/>
          <p:cNvCxnSpPr/>
          <p:nvPr/>
        </p:nvCxnSpPr>
        <p:spPr>
          <a:xfrm flipH="1" flipV="1">
            <a:off x="2817953" y="2442406"/>
            <a:ext cx="1679769" cy="40730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870062" y="3296846"/>
            <a:ext cx="5109050" cy="2032468"/>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1187624" y="6525344"/>
            <a:ext cx="5208763" cy="152221"/>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a:stretch>
            <a:fillRect/>
          </a:stretch>
        </p:blipFill>
        <p:spPr>
          <a:xfrm>
            <a:off x="5134564" y="5068489"/>
            <a:ext cx="3837332" cy="1318167"/>
          </a:xfrm>
          <a:prstGeom prst="rect">
            <a:avLst/>
          </a:prstGeom>
        </p:spPr>
      </p:pic>
      <p:grpSp>
        <p:nvGrpSpPr>
          <p:cNvPr id="26" name="Group 25"/>
          <p:cNvGrpSpPr/>
          <p:nvPr/>
        </p:nvGrpSpPr>
        <p:grpSpPr>
          <a:xfrm>
            <a:off x="1619672" y="3506397"/>
            <a:ext cx="3837114" cy="1539755"/>
            <a:chOff x="6385225" y="2304007"/>
            <a:chExt cx="3837114" cy="1539755"/>
          </a:xfrm>
        </p:grpSpPr>
        <p:grpSp>
          <p:nvGrpSpPr>
            <p:cNvPr id="27" name="Group 26"/>
            <p:cNvGrpSpPr/>
            <p:nvPr/>
          </p:nvGrpSpPr>
          <p:grpSpPr>
            <a:xfrm>
              <a:off x="6385225" y="2304007"/>
              <a:ext cx="3837114" cy="1539755"/>
              <a:chOff x="6385225" y="2304007"/>
              <a:chExt cx="3837114" cy="1539755"/>
            </a:xfrm>
          </p:grpSpPr>
          <p:sp>
            <p:nvSpPr>
              <p:cNvPr id="33" name="Oval 32"/>
              <p:cNvSpPr/>
              <p:nvPr/>
            </p:nvSpPr>
            <p:spPr>
              <a:xfrm>
                <a:off x="6945296" y="2568408"/>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p:cNvSpPr/>
              <p:nvPr/>
            </p:nvSpPr>
            <p:spPr>
              <a:xfrm>
                <a:off x="8960539" y="3037922"/>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Oval 34"/>
              <p:cNvSpPr/>
              <p:nvPr/>
            </p:nvSpPr>
            <p:spPr>
              <a:xfrm>
                <a:off x="9683586" y="2304007"/>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Oval 35"/>
              <p:cNvSpPr/>
              <p:nvPr/>
            </p:nvSpPr>
            <p:spPr>
              <a:xfrm>
                <a:off x="8093435" y="3613535"/>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Oval 36"/>
              <p:cNvSpPr/>
              <p:nvPr/>
            </p:nvSpPr>
            <p:spPr>
              <a:xfrm>
                <a:off x="8061459" y="23742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Oval 37"/>
              <p:cNvSpPr/>
              <p:nvPr/>
            </p:nvSpPr>
            <p:spPr>
              <a:xfrm>
                <a:off x="6640648" y="3313115"/>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 38"/>
              <p:cNvSpPr/>
              <p:nvPr/>
            </p:nvSpPr>
            <p:spPr>
              <a:xfrm>
                <a:off x="8739250" y="2419188"/>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Hexagon 39"/>
              <p:cNvSpPr/>
              <p:nvPr/>
            </p:nvSpPr>
            <p:spPr>
              <a:xfrm>
                <a:off x="7480755" y="2931757"/>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Oval 40"/>
              <p:cNvSpPr/>
              <p:nvPr/>
            </p:nvSpPr>
            <p:spPr>
              <a:xfrm>
                <a:off x="8278699" y="2886837"/>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Oval 41"/>
              <p:cNvSpPr/>
              <p:nvPr/>
            </p:nvSpPr>
            <p:spPr>
              <a:xfrm>
                <a:off x="8519696"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Oval 42"/>
              <p:cNvSpPr/>
              <p:nvPr/>
            </p:nvSpPr>
            <p:spPr>
              <a:xfrm>
                <a:off x="9567839" y="3268149"/>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43"/>
              <p:cNvSpPr/>
              <p:nvPr/>
            </p:nvSpPr>
            <p:spPr>
              <a:xfrm>
                <a:off x="10005100" y="2683521"/>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p:cNvSpPr/>
              <p:nvPr/>
            </p:nvSpPr>
            <p:spPr>
              <a:xfrm>
                <a:off x="6385225" y="2816643"/>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Oval 45"/>
              <p:cNvSpPr/>
              <p:nvPr/>
            </p:nvSpPr>
            <p:spPr>
              <a:xfrm>
                <a:off x="7246275"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8" name="Hexagon 27"/>
            <p:cNvSpPr/>
            <p:nvPr/>
          </p:nvSpPr>
          <p:spPr>
            <a:xfrm>
              <a:off x="9294866" y="2744031"/>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Hexagon 28"/>
            <p:cNvSpPr/>
            <p:nvPr/>
          </p:nvSpPr>
          <p:spPr>
            <a:xfrm>
              <a:off x="7946648" y="3202025"/>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Hexagon 29"/>
            <p:cNvSpPr/>
            <p:nvPr/>
          </p:nvSpPr>
          <p:spPr>
            <a:xfrm>
              <a:off x="7432817" y="2534233"/>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Hexagon 30"/>
            <p:cNvSpPr/>
            <p:nvPr/>
          </p:nvSpPr>
          <p:spPr>
            <a:xfrm>
              <a:off x="7009287" y="310782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Hexagon 31"/>
            <p:cNvSpPr/>
            <p:nvPr/>
          </p:nvSpPr>
          <p:spPr>
            <a:xfrm>
              <a:off x="9235862" y="340266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7" name="TextBox 46"/>
          <p:cNvSpPr txBox="1"/>
          <p:nvPr/>
        </p:nvSpPr>
        <p:spPr>
          <a:xfrm>
            <a:off x="4323666" y="5567984"/>
            <a:ext cx="407484" cy="630942"/>
          </a:xfrm>
          <a:prstGeom prst="rect">
            <a:avLst/>
          </a:prstGeom>
          <a:noFill/>
        </p:spPr>
        <p:txBody>
          <a:bodyPr wrap="none" rtlCol="0">
            <a:spAutoFit/>
          </a:bodyPr>
          <a:lstStyle/>
          <a:p>
            <a:r>
              <a:rPr lang="en-US" sz="3500" b="1" i="1" dirty="0" smtClean="0">
                <a:solidFill>
                  <a:srgbClr val="FF0000"/>
                </a:solidFill>
              </a:rPr>
              <a:t>T</a:t>
            </a:r>
            <a:endParaRPr lang="fr-FR" sz="3500" b="1" i="1" dirty="0">
              <a:solidFill>
                <a:srgbClr val="FF0000"/>
              </a:solidFill>
            </a:endParaRPr>
          </a:p>
        </p:txBody>
      </p:sp>
      <p:sp>
        <p:nvSpPr>
          <p:cNvPr id="5" name="Slide Number Placeholder 4"/>
          <p:cNvSpPr>
            <a:spLocks noGrp="1"/>
          </p:cNvSpPr>
          <p:nvPr>
            <p:ph type="sldNum" sz="quarter" idx="12"/>
          </p:nvPr>
        </p:nvSpPr>
        <p:spPr/>
        <p:txBody>
          <a:bodyPr/>
          <a:lstStyle/>
          <a:p>
            <a:fld id="{EAEEEE38-2B64-4669-8FF4-18E0F1250081}" type="slidenum">
              <a:rPr lang="de-DE" smtClean="0"/>
              <a:t>4</a:t>
            </a:fld>
            <a:endParaRPr lang="de-DE"/>
          </a:p>
        </p:txBody>
      </p:sp>
    </p:spTree>
    <p:extLst>
      <p:ext uri="{BB962C8B-B14F-4D97-AF65-F5344CB8AC3E}">
        <p14:creationId xmlns:p14="http://schemas.microsoft.com/office/powerpoint/2010/main" val="187465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nodeType="clickEffect">
                                  <p:stCondLst>
                                    <p:cond delay="0"/>
                                  </p:stCondLst>
                                  <p:childTnLst>
                                    <p:animMotion origin="layout" path="M -2.5E-6 -1.85185E-6 L -2.5E-6 -0.25 " pathEditMode="relative" rAng="0" ptsTypes="AA">
                                      <p:cBhvr>
                                        <p:cTn id="20" dur="2000" fill="hold"/>
                                        <p:tgtEl>
                                          <p:spTgt spid="26"/>
                                        </p:tgtEl>
                                        <p:attrNameLst>
                                          <p:attrName>ppt_x</p:attrName>
                                          <p:attrName>ppt_y</p:attrName>
                                        </p:attrNameLst>
                                      </p:cBhvr>
                                      <p:rCtr x="0" y="-12500"/>
                                    </p:animMotion>
                                  </p:childTnLst>
                                </p:cTn>
                              </p:par>
                              <p:par>
                                <p:cTn id="21" presetID="42" presetClass="path" presetSubtype="0" accel="50000" decel="50000" fill="hold" grpId="1" nodeType="withEffect">
                                  <p:stCondLst>
                                    <p:cond delay="0"/>
                                  </p:stCondLst>
                                  <p:childTnLst>
                                    <p:animMotion origin="layout" path="M 8.33333E-7 4.81481E-6 L 0.00295 -0.24445 " pathEditMode="relative" rAng="0" ptsTypes="AA">
                                      <p:cBhvr>
                                        <p:cTn id="22" dur="2000" fill="hold"/>
                                        <p:tgtEl>
                                          <p:spTgt spid="9"/>
                                        </p:tgtEl>
                                        <p:attrNameLst>
                                          <p:attrName>ppt_x</p:attrName>
                                          <p:attrName>ppt_y</p:attrName>
                                        </p:attrNameLst>
                                      </p:cBhvr>
                                      <p:rCtr x="139" y="-1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4" grpId="0" animBg="1"/>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137" y="68339"/>
            <a:ext cx="8669195" cy="800219"/>
          </a:xfrm>
          <a:prstGeom prst="rect">
            <a:avLst/>
          </a:prstGeom>
          <a:noFill/>
        </p:spPr>
        <p:txBody>
          <a:bodyPr wrap="square" rtlCol="0">
            <a:spAutoFit/>
          </a:bodyPr>
          <a:lstStyle/>
          <a:p>
            <a:r>
              <a:rPr lang="en-US" sz="2300" dirty="0">
                <a:solidFill>
                  <a:prstClr val="black"/>
                </a:solidFill>
              </a:rPr>
              <a:t>A six-hydrometeor-class parcel model was constructed to estimate </a:t>
            </a:r>
            <a:r>
              <a:rPr lang="en-US" sz="2300" i="1" dirty="0">
                <a:solidFill>
                  <a:prstClr val="black"/>
                </a:solidFill>
              </a:rPr>
              <a:t>N</a:t>
            </a:r>
            <a:r>
              <a:rPr lang="en-US" sz="2300" i="1" baseline="-25000" dirty="0">
                <a:solidFill>
                  <a:prstClr val="black"/>
                </a:solidFill>
              </a:rPr>
              <a:t>i</a:t>
            </a:r>
            <a:r>
              <a:rPr lang="en-US" sz="2300" dirty="0">
                <a:solidFill>
                  <a:prstClr val="black"/>
                </a:solidFill>
              </a:rPr>
              <a:t> from secondary production.</a:t>
            </a:r>
          </a:p>
        </p:txBody>
      </p:sp>
      <p:pic>
        <p:nvPicPr>
          <p:cNvPr id="4" name="Picture 3"/>
          <p:cNvPicPr>
            <a:picLocks noChangeAspect="1"/>
          </p:cNvPicPr>
          <p:nvPr/>
        </p:nvPicPr>
        <p:blipFill>
          <a:blip r:embed="rId3"/>
          <a:stretch>
            <a:fillRect/>
          </a:stretch>
        </p:blipFill>
        <p:spPr>
          <a:xfrm>
            <a:off x="1547664" y="868558"/>
            <a:ext cx="6325872" cy="5846330"/>
          </a:xfrm>
          <a:prstGeom prst="rect">
            <a:avLst/>
          </a:prstGeom>
        </p:spPr>
      </p:pic>
      <p:sp>
        <p:nvSpPr>
          <p:cNvPr id="6" name="Slide Number Placeholder 5"/>
          <p:cNvSpPr>
            <a:spLocks noGrp="1"/>
          </p:cNvSpPr>
          <p:nvPr>
            <p:ph type="sldNum" sz="quarter" idx="12"/>
          </p:nvPr>
        </p:nvSpPr>
        <p:spPr/>
        <p:txBody>
          <a:bodyPr/>
          <a:lstStyle/>
          <a:p>
            <a:fld id="{EAEEEE38-2B64-4669-8FF4-18E0F1250081}" type="slidenum">
              <a:rPr lang="de-DE" smtClean="0"/>
              <a:t>5</a:t>
            </a:fld>
            <a:endParaRPr lang="de-DE"/>
          </a:p>
        </p:txBody>
      </p:sp>
      <p:pic>
        <p:nvPicPr>
          <p:cNvPr id="7" name="Picture 6"/>
          <p:cNvPicPr>
            <a:picLocks noChangeAspect="1"/>
          </p:cNvPicPr>
          <p:nvPr/>
        </p:nvPicPr>
        <p:blipFill>
          <a:blip r:embed="rId4"/>
          <a:stretch>
            <a:fillRect/>
          </a:stretch>
        </p:blipFill>
        <p:spPr>
          <a:xfrm>
            <a:off x="1907704" y="6089650"/>
            <a:ext cx="2664296" cy="463356"/>
          </a:xfrm>
          <a:prstGeom prst="rect">
            <a:avLst/>
          </a:prstGeom>
        </p:spPr>
      </p:pic>
    </p:spTree>
    <p:extLst>
      <p:ext uri="{BB962C8B-B14F-4D97-AF65-F5344CB8AC3E}">
        <p14:creationId xmlns:p14="http://schemas.microsoft.com/office/powerpoint/2010/main" val="2654223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17100" y="1803157"/>
          <a:ext cx="5016875" cy="2709880"/>
        </p:xfrm>
        <a:graphic>
          <a:graphicData uri="http://schemas.openxmlformats.org/drawingml/2006/table">
            <a:tbl>
              <a:tblPr firstRow="1" bandRow="1">
                <a:tableStyleId>{5940675A-B579-460E-94D1-54222C63F5DA}</a:tableStyleId>
              </a:tblPr>
              <a:tblGrid>
                <a:gridCol w="1083050"/>
                <a:gridCol w="1238250"/>
                <a:gridCol w="1333500"/>
                <a:gridCol w="1362075"/>
              </a:tblGrid>
              <a:tr h="541976">
                <a:tc>
                  <a:txBody>
                    <a:bodyPr/>
                    <a:lstStyle/>
                    <a:p>
                      <a:pPr algn="ctr"/>
                      <a:endParaRPr lang="en-US" sz="2500" dirty="0"/>
                    </a:p>
                  </a:txBody>
                  <a:tcPr marL="68580" marR="68580" marT="34290" marB="34290"/>
                </a:tc>
                <a:tc>
                  <a:txBody>
                    <a:bodyPr/>
                    <a:lstStyle/>
                    <a:p>
                      <a:pPr algn="ctr"/>
                      <a:r>
                        <a:rPr lang="en-US" sz="2500" dirty="0" smtClean="0"/>
                        <a:t>Case 1</a:t>
                      </a:r>
                      <a:endParaRPr lang="en-US" sz="2500" dirty="0"/>
                    </a:p>
                  </a:txBody>
                  <a:tcPr marL="68580" marR="68580" marT="34290" marB="34290"/>
                </a:tc>
                <a:tc>
                  <a:txBody>
                    <a:bodyPr/>
                    <a:lstStyle/>
                    <a:p>
                      <a:pPr algn="ctr"/>
                      <a:r>
                        <a:rPr lang="en-US" sz="2500" dirty="0" smtClean="0"/>
                        <a:t>Case 2</a:t>
                      </a:r>
                      <a:endParaRPr lang="en-US" sz="2500" dirty="0"/>
                    </a:p>
                  </a:txBody>
                  <a:tcPr marL="68580" marR="68580" marT="34290" marB="34290"/>
                </a:tc>
                <a:tc>
                  <a:txBody>
                    <a:bodyPr/>
                    <a:lstStyle/>
                    <a:p>
                      <a:pPr algn="ctr"/>
                      <a:r>
                        <a:rPr lang="en-US" sz="2500" dirty="0" smtClean="0"/>
                        <a:t>Case 3</a:t>
                      </a:r>
                      <a:endParaRPr lang="en-US" sz="2500" dirty="0"/>
                    </a:p>
                  </a:txBody>
                  <a:tcPr marL="68580" marR="68580" marT="34290" marB="34290"/>
                </a:tc>
              </a:tr>
              <a:tr h="541976">
                <a:tc>
                  <a:txBody>
                    <a:bodyPr/>
                    <a:lstStyle/>
                    <a:p>
                      <a:pPr algn="ctr"/>
                      <a:r>
                        <a:rPr lang="el-GR" sz="2500" dirty="0" smtClean="0"/>
                        <a:t>η</a:t>
                      </a:r>
                      <a:r>
                        <a:rPr lang="en-US" sz="2500" baseline="-25000" dirty="0" smtClean="0"/>
                        <a:t>BR</a:t>
                      </a:r>
                      <a:endParaRPr lang="en-US" sz="2500" dirty="0"/>
                    </a:p>
                  </a:txBody>
                  <a:tcPr marL="68580" marR="68580" marT="34290" marB="34290"/>
                </a:tc>
                <a:tc>
                  <a:txBody>
                    <a:bodyPr/>
                    <a:lstStyle/>
                    <a:p>
                      <a:pPr algn="ctr"/>
                      <a:r>
                        <a:rPr lang="en-US" sz="2500" dirty="0" smtClean="0"/>
                        <a:t>0%</a:t>
                      </a:r>
                      <a:endParaRPr lang="en-US" sz="2500" dirty="0"/>
                    </a:p>
                  </a:txBody>
                  <a:tcPr marL="68580" marR="68580" marT="34290" marB="34290"/>
                </a:tc>
                <a:tc>
                  <a:txBody>
                    <a:bodyPr/>
                    <a:lstStyle/>
                    <a:p>
                      <a:pPr algn="ctr"/>
                      <a:r>
                        <a:rPr lang="en-US" sz="2500" dirty="0" smtClean="0"/>
                        <a:t>50%</a:t>
                      </a:r>
                      <a:endParaRPr lang="en-US" sz="2500" dirty="0"/>
                    </a:p>
                  </a:txBody>
                  <a:tcPr marL="68580" marR="68580" marT="34290" marB="34290"/>
                </a:tc>
                <a:tc>
                  <a:txBody>
                    <a:bodyPr/>
                    <a:lstStyle/>
                    <a:p>
                      <a:pPr algn="ctr"/>
                      <a:r>
                        <a:rPr lang="en-US" sz="2500" dirty="0" smtClean="0"/>
                        <a:t>100%</a:t>
                      </a:r>
                      <a:endParaRPr lang="en-US" sz="2500" dirty="0"/>
                    </a:p>
                  </a:txBody>
                  <a:tcPr marL="68580" marR="68580" marT="34290" marB="34290"/>
                </a:tc>
              </a:tr>
              <a:tr h="541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500" dirty="0" smtClean="0"/>
                        <a:t>η</a:t>
                      </a:r>
                      <a:r>
                        <a:rPr lang="en-US" sz="2500" baseline="-25000" dirty="0" smtClean="0"/>
                        <a:t>RS</a:t>
                      </a:r>
                      <a:endParaRPr lang="en-US" sz="2500" dirty="0" smtClean="0"/>
                    </a:p>
                  </a:txBody>
                  <a:tcPr marL="68580" marR="68580" marT="34290" marB="34290"/>
                </a:tc>
                <a:tc>
                  <a:txBody>
                    <a:bodyPr/>
                    <a:lstStyle/>
                    <a:p>
                      <a:pPr algn="ctr"/>
                      <a:r>
                        <a:rPr lang="en-US" sz="2500" dirty="0" smtClean="0"/>
                        <a:t>0%</a:t>
                      </a:r>
                      <a:endParaRPr lang="en-US" sz="2500" dirty="0"/>
                    </a:p>
                  </a:txBody>
                  <a:tcPr marL="68580" marR="68580" marT="34290" marB="34290"/>
                </a:tc>
                <a:tc>
                  <a:txBody>
                    <a:bodyPr/>
                    <a:lstStyle/>
                    <a:p>
                      <a:pPr algn="ctr"/>
                      <a:r>
                        <a:rPr lang="en-US" sz="2500" dirty="0" smtClean="0"/>
                        <a:t>50%</a:t>
                      </a:r>
                      <a:endParaRPr lang="en-US" sz="2500" dirty="0"/>
                    </a:p>
                  </a:txBody>
                  <a:tcPr marL="68580" marR="68580" marT="34290" marB="34290"/>
                </a:tc>
                <a:tc>
                  <a:txBody>
                    <a:bodyPr/>
                    <a:lstStyle/>
                    <a:p>
                      <a:pPr algn="ctr"/>
                      <a:r>
                        <a:rPr lang="en-US" sz="2500" dirty="0" smtClean="0"/>
                        <a:t>100%</a:t>
                      </a:r>
                      <a:endParaRPr lang="en-US" sz="2500" dirty="0"/>
                    </a:p>
                  </a:txBody>
                  <a:tcPr marL="68580" marR="68580" marT="34290" marB="34290"/>
                </a:tc>
              </a:tr>
              <a:tr h="541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500" dirty="0" smtClean="0"/>
                        <a:t>η</a:t>
                      </a:r>
                      <a:r>
                        <a:rPr lang="en-US" sz="2500" baseline="-25000" dirty="0" smtClean="0"/>
                        <a:t>COAL</a:t>
                      </a:r>
                      <a:endParaRPr lang="en-US" sz="2500" dirty="0" smtClean="0"/>
                    </a:p>
                  </a:txBody>
                  <a:tcPr marL="68580" marR="68580" marT="34290" marB="34290"/>
                </a:tc>
                <a:tc>
                  <a:txBody>
                    <a:bodyPr/>
                    <a:lstStyle/>
                    <a:p>
                      <a:pPr algn="ctr"/>
                      <a:r>
                        <a:rPr lang="en-US" sz="2500" dirty="0" smtClean="0"/>
                        <a:t>100%</a:t>
                      </a:r>
                      <a:endParaRPr lang="en-US" sz="2500" dirty="0"/>
                    </a:p>
                  </a:txBody>
                  <a:tcPr marL="68580" marR="68580" marT="34290" marB="34290"/>
                </a:tc>
                <a:tc>
                  <a:txBody>
                    <a:bodyPr/>
                    <a:lstStyle/>
                    <a:p>
                      <a:pPr algn="ctr"/>
                      <a:r>
                        <a:rPr lang="en-US" sz="2500" dirty="0" smtClean="0"/>
                        <a:t>50%</a:t>
                      </a:r>
                      <a:endParaRPr lang="en-US" sz="2500" dirty="0"/>
                    </a:p>
                  </a:txBody>
                  <a:tcPr marL="68580" marR="68580" marT="34290" marB="34290"/>
                </a:tc>
                <a:tc>
                  <a:txBody>
                    <a:bodyPr/>
                    <a:lstStyle/>
                    <a:p>
                      <a:pPr algn="ctr"/>
                      <a:r>
                        <a:rPr lang="en-US" sz="2500" dirty="0" smtClean="0"/>
                        <a:t>0%</a:t>
                      </a:r>
                      <a:endParaRPr lang="en-US" sz="2500" dirty="0"/>
                    </a:p>
                  </a:txBody>
                  <a:tcPr marL="68580" marR="68580" marT="34290" marB="34290"/>
                </a:tc>
              </a:tr>
              <a:tr h="5419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500" dirty="0" smtClean="0"/>
                        <a:t>η</a:t>
                      </a:r>
                      <a:r>
                        <a:rPr lang="en-US" sz="2500" baseline="-25000" dirty="0" smtClean="0"/>
                        <a:t>AGG</a:t>
                      </a:r>
                      <a:endParaRPr lang="en-US" sz="2500" dirty="0" smtClean="0"/>
                    </a:p>
                  </a:txBody>
                  <a:tcPr marL="68580" marR="68580" marT="34290" marB="34290"/>
                </a:tc>
                <a:tc>
                  <a:txBody>
                    <a:bodyPr/>
                    <a:lstStyle/>
                    <a:p>
                      <a:pPr algn="ctr"/>
                      <a:r>
                        <a:rPr lang="en-US" sz="2500" dirty="0" smtClean="0"/>
                        <a:t>100%</a:t>
                      </a:r>
                      <a:endParaRPr lang="en-US" sz="2500" dirty="0"/>
                    </a:p>
                  </a:txBody>
                  <a:tcPr marL="68580" marR="68580" marT="34290" marB="34290"/>
                </a:tc>
                <a:tc>
                  <a:txBody>
                    <a:bodyPr/>
                    <a:lstStyle/>
                    <a:p>
                      <a:pPr algn="ctr"/>
                      <a:r>
                        <a:rPr lang="en-US" sz="2500" dirty="0" smtClean="0"/>
                        <a:t>50%</a:t>
                      </a:r>
                      <a:endParaRPr lang="en-US" sz="2500" dirty="0"/>
                    </a:p>
                  </a:txBody>
                  <a:tcPr marL="68580" marR="68580" marT="34290" marB="34290"/>
                </a:tc>
                <a:tc>
                  <a:txBody>
                    <a:bodyPr/>
                    <a:lstStyle/>
                    <a:p>
                      <a:pPr algn="ctr"/>
                      <a:r>
                        <a:rPr lang="en-US" sz="2500" dirty="0" smtClean="0"/>
                        <a:t>0%</a:t>
                      </a:r>
                      <a:endParaRPr lang="en-US" sz="2500" dirty="0"/>
                    </a:p>
                  </a:txBody>
                  <a:tcPr marL="68580" marR="68580" marT="34290" marB="34290"/>
                </a:tc>
              </a:tr>
            </a:tbl>
          </a:graphicData>
        </a:graphic>
      </p:graphicFrame>
      <p:sp>
        <p:nvSpPr>
          <p:cNvPr id="2" name="Titel 1"/>
          <p:cNvSpPr>
            <a:spLocks noGrp="1"/>
          </p:cNvSpPr>
          <p:nvPr>
            <p:ph type="title"/>
          </p:nvPr>
        </p:nvSpPr>
        <p:spPr>
          <a:xfrm>
            <a:off x="251520" y="425404"/>
            <a:ext cx="7776864" cy="475562"/>
          </a:xfrm>
        </p:spPr>
        <p:txBody>
          <a:bodyPr>
            <a:noAutofit/>
          </a:bodyPr>
          <a:lstStyle/>
          <a:p>
            <a:pPr algn="l"/>
            <a:r>
              <a:rPr lang="de-DE" sz="2800" dirty="0">
                <a:latin typeface="+mn-lt"/>
              </a:rPr>
              <a:t>A first set of simulations uses </a:t>
            </a:r>
            <a:r>
              <a:rPr lang="en-US" sz="2800" dirty="0">
                <a:latin typeface="+mn-lt"/>
              </a:rPr>
              <a:t>‘process weightings’</a:t>
            </a:r>
            <a:r>
              <a:rPr lang="de-DE" sz="2800" dirty="0">
                <a:latin typeface="+mn-lt"/>
              </a:rPr>
              <a:t>.</a:t>
            </a:r>
          </a:p>
        </p:txBody>
      </p:sp>
      <p:sp>
        <p:nvSpPr>
          <p:cNvPr id="6" name="Textfeld 5"/>
          <p:cNvSpPr txBox="1"/>
          <p:nvPr/>
        </p:nvSpPr>
        <p:spPr>
          <a:xfrm>
            <a:off x="618040" y="4563088"/>
            <a:ext cx="1654640" cy="819455"/>
          </a:xfrm>
          <a:prstGeom prst="rect">
            <a:avLst/>
          </a:prstGeom>
          <a:noFill/>
        </p:spPr>
        <p:txBody>
          <a:bodyPr wrap="square" rtlCol="0">
            <a:spAutoFit/>
          </a:bodyPr>
          <a:lstStyle/>
          <a:p>
            <a:pPr algn="r"/>
            <a:r>
              <a:rPr lang="en-US" sz="1575" dirty="0">
                <a:solidFill>
                  <a:srgbClr val="FF0000"/>
                </a:solidFill>
              </a:rPr>
              <a:t>Suppressed secondary production</a:t>
            </a:r>
            <a:endParaRPr lang="de-DE" sz="1575" dirty="0">
              <a:solidFill>
                <a:srgbClr val="FF0000"/>
              </a:solidFill>
            </a:endParaRPr>
          </a:p>
        </p:txBody>
      </p:sp>
      <p:sp>
        <p:nvSpPr>
          <p:cNvPr id="7" name="Textfeld 6"/>
          <p:cNvSpPr txBox="1"/>
          <p:nvPr/>
        </p:nvSpPr>
        <p:spPr>
          <a:xfrm>
            <a:off x="3994394" y="4512711"/>
            <a:ext cx="1411919" cy="819455"/>
          </a:xfrm>
          <a:prstGeom prst="rect">
            <a:avLst/>
          </a:prstGeom>
          <a:noFill/>
        </p:spPr>
        <p:txBody>
          <a:bodyPr wrap="square" rtlCol="0">
            <a:spAutoFit/>
          </a:bodyPr>
          <a:lstStyle/>
          <a:p>
            <a:r>
              <a:rPr lang="en-US" sz="1575" dirty="0" smtClean="0">
                <a:solidFill>
                  <a:srgbClr val="0070C0"/>
                </a:solidFill>
              </a:rPr>
              <a:t>Only </a:t>
            </a:r>
            <a:r>
              <a:rPr lang="en-US" sz="1575" dirty="0">
                <a:solidFill>
                  <a:srgbClr val="0070C0"/>
                </a:solidFill>
              </a:rPr>
              <a:t>secondary production</a:t>
            </a:r>
            <a:endParaRPr lang="de-DE" sz="1575" dirty="0">
              <a:solidFill>
                <a:srgbClr val="0070C0"/>
              </a:solidFill>
            </a:endParaRPr>
          </a:p>
        </p:txBody>
      </p:sp>
      <p:sp>
        <p:nvSpPr>
          <p:cNvPr id="8" name="Rechteck 7"/>
          <p:cNvSpPr/>
          <p:nvPr/>
        </p:nvSpPr>
        <p:spPr>
          <a:xfrm>
            <a:off x="1196750" y="1803157"/>
            <a:ext cx="1252468" cy="270987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9" name="Rechteck 8"/>
          <p:cNvSpPr/>
          <p:nvPr/>
        </p:nvSpPr>
        <p:spPr>
          <a:xfrm>
            <a:off x="3805182" y="1803157"/>
            <a:ext cx="1335113" cy="2709554"/>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10" name="Rechteck 9"/>
          <p:cNvSpPr/>
          <p:nvPr/>
        </p:nvSpPr>
        <p:spPr>
          <a:xfrm>
            <a:off x="2467813" y="1803317"/>
            <a:ext cx="1281287" cy="2709554"/>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11" name="Textfeld 10"/>
          <p:cNvSpPr txBox="1"/>
          <p:nvPr/>
        </p:nvSpPr>
        <p:spPr>
          <a:xfrm>
            <a:off x="2345197" y="4562476"/>
            <a:ext cx="1459985" cy="819455"/>
          </a:xfrm>
          <a:prstGeom prst="rect">
            <a:avLst/>
          </a:prstGeom>
          <a:noFill/>
        </p:spPr>
        <p:txBody>
          <a:bodyPr wrap="square" rtlCol="0">
            <a:spAutoFit/>
          </a:bodyPr>
          <a:lstStyle/>
          <a:p>
            <a:pPr algn="ctr"/>
            <a:r>
              <a:rPr lang="en-US" sz="1575" dirty="0"/>
              <a:t>Intermediate secondary production</a:t>
            </a:r>
            <a:endParaRPr lang="de-DE" sz="1575" dirty="0"/>
          </a:p>
        </p:txBody>
      </p:sp>
      <p:pic>
        <p:nvPicPr>
          <p:cNvPr id="13" name="Picture 12"/>
          <p:cNvPicPr>
            <a:picLocks noChangeAspect="1"/>
          </p:cNvPicPr>
          <p:nvPr/>
        </p:nvPicPr>
        <p:blipFill>
          <a:blip r:embed="rId2"/>
          <a:stretch>
            <a:fillRect/>
          </a:stretch>
        </p:blipFill>
        <p:spPr>
          <a:xfrm>
            <a:off x="5357459" y="1124744"/>
            <a:ext cx="3686340" cy="4849956"/>
          </a:xfrm>
          <a:prstGeom prst="rect">
            <a:avLst/>
          </a:prstGeom>
        </p:spPr>
      </p:pic>
      <p:sp>
        <p:nvSpPr>
          <p:cNvPr id="3" name="Rectangle 2"/>
          <p:cNvSpPr/>
          <p:nvPr/>
        </p:nvSpPr>
        <p:spPr>
          <a:xfrm>
            <a:off x="5301377" y="1195642"/>
            <a:ext cx="3660130" cy="295343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 name="Rectangle 13"/>
          <p:cNvSpPr/>
          <p:nvPr/>
        </p:nvSpPr>
        <p:spPr>
          <a:xfrm>
            <a:off x="5350231" y="4149080"/>
            <a:ext cx="3661038" cy="189651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Slide Number Placeholder 14"/>
          <p:cNvSpPr>
            <a:spLocks noGrp="1"/>
          </p:cNvSpPr>
          <p:nvPr>
            <p:ph type="sldNum" sz="quarter" idx="12"/>
          </p:nvPr>
        </p:nvSpPr>
        <p:spPr/>
        <p:txBody>
          <a:bodyPr/>
          <a:lstStyle/>
          <a:p>
            <a:fld id="{EAEEEE38-2B64-4669-8FF4-18E0F1250081}" type="slidenum">
              <a:rPr lang="de-DE" smtClean="0"/>
              <a:t>6</a:t>
            </a:fld>
            <a:endParaRPr lang="de-DE"/>
          </a:p>
        </p:txBody>
      </p:sp>
    </p:spTree>
    <p:extLst>
      <p:ext uri="{BB962C8B-B14F-4D97-AF65-F5344CB8AC3E}">
        <p14:creationId xmlns:p14="http://schemas.microsoft.com/office/powerpoint/2010/main" val="254936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p:bldP spid="3" grpId="0" animBg="1"/>
      <p:bldP spid="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810940"/>
            <a:ext cx="9171368" cy="3325415"/>
          </a:xfrm>
          <a:prstGeom prst="rect">
            <a:avLst/>
          </a:prstGeom>
        </p:spPr>
      </p:pic>
      <p:sp>
        <p:nvSpPr>
          <p:cNvPr id="5" name="TextBox 4"/>
          <p:cNvSpPr txBox="1"/>
          <p:nvPr/>
        </p:nvSpPr>
        <p:spPr>
          <a:xfrm>
            <a:off x="251520" y="427296"/>
            <a:ext cx="8892480" cy="877163"/>
          </a:xfrm>
          <a:prstGeom prst="rect">
            <a:avLst/>
          </a:prstGeom>
          <a:noFill/>
        </p:spPr>
        <p:txBody>
          <a:bodyPr wrap="square" rtlCol="0">
            <a:spAutoFit/>
          </a:bodyPr>
          <a:lstStyle/>
          <a:p>
            <a:r>
              <a:rPr lang="en-US" sz="2300" dirty="0"/>
              <a:t>These process weighting simulations show an enhancement of </a:t>
            </a:r>
            <a:r>
              <a:rPr lang="en-US" sz="2300" i="1" dirty="0"/>
              <a:t>N</a:t>
            </a:r>
            <a:r>
              <a:rPr lang="en-US" sz="2300" i="1" baseline="-25000" dirty="0"/>
              <a:t>i</a:t>
            </a:r>
            <a:r>
              <a:rPr lang="en-US" sz="2300" i="1" dirty="0"/>
              <a:t> </a:t>
            </a:r>
            <a:r>
              <a:rPr lang="en-US" sz="2300" dirty="0"/>
              <a:t>by </a:t>
            </a:r>
            <a:r>
              <a:rPr lang="en-US" sz="2800" dirty="0">
                <a:solidFill>
                  <a:srgbClr val="FF0000"/>
                </a:solidFill>
              </a:rPr>
              <a:t>10</a:t>
            </a:r>
            <a:r>
              <a:rPr lang="en-US" sz="2800" baseline="30000" dirty="0">
                <a:solidFill>
                  <a:srgbClr val="FF0000"/>
                </a:solidFill>
              </a:rPr>
              <a:t>3</a:t>
            </a:r>
            <a:r>
              <a:rPr lang="en-US" sz="2800" dirty="0">
                <a:solidFill>
                  <a:srgbClr val="FF0000"/>
                </a:solidFill>
              </a:rPr>
              <a:t> </a:t>
            </a:r>
            <a:r>
              <a:rPr lang="en-US" sz="2300" dirty="0" smtClean="0"/>
              <a:t>through </a:t>
            </a:r>
            <a:r>
              <a:rPr lang="en-US" sz="2300" dirty="0"/>
              <a:t>secondary production…</a:t>
            </a:r>
            <a:endParaRPr lang="fr-FR" sz="2300" dirty="0"/>
          </a:p>
        </p:txBody>
      </p:sp>
      <p:sp>
        <p:nvSpPr>
          <p:cNvPr id="9" name="TextBox 8"/>
          <p:cNvSpPr txBox="1"/>
          <p:nvPr/>
        </p:nvSpPr>
        <p:spPr>
          <a:xfrm>
            <a:off x="133195" y="6550223"/>
            <a:ext cx="1864228" cy="307777"/>
          </a:xfrm>
          <a:prstGeom prst="rect">
            <a:avLst/>
          </a:prstGeom>
          <a:noFill/>
        </p:spPr>
        <p:txBody>
          <a:bodyPr wrap="none" rtlCol="0">
            <a:spAutoFit/>
          </a:bodyPr>
          <a:lstStyle/>
          <a:p>
            <a:r>
              <a:rPr lang="en-US" sz="1400" dirty="0" smtClean="0"/>
              <a:t>Sullivan et al. 2017 </a:t>
            </a:r>
            <a:r>
              <a:rPr lang="en-US" sz="1400" i="1" dirty="0" smtClean="0"/>
              <a:t>JGR</a:t>
            </a:r>
            <a:endParaRPr lang="fr-FR" sz="1400" dirty="0"/>
          </a:p>
        </p:txBody>
      </p:sp>
      <p:sp>
        <p:nvSpPr>
          <p:cNvPr id="11" name="Slide Number Placeholder 10"/>
          <p:cNvSpPr>
            <a:spLocks noGrp="1"/>
          </p:cNvSpPr>
          <p:nvPr>
            <p:ph type="sldNum" sz="quarter" idx="12"/>
          </p:nvPr>
        </p:nvSpPr>
        <p:spPr/>
        <p:txBody>
          <a:bodyPr/>
          <a:lstStyle/>
          <a:p>
            <a:fld id="{EAEEEE38-2B64-4669-8FF4-18E0F1250081}" type="slidenum">
              <a:rPr lang="de-DE" smtClean="0"/>
              <a:t>7</a:t>
            </a:fld>
            <a:endParaRPr lang="de-DE"/>
          </a:p>
        </p:txBody>
      </p:sp>
      <p:sp>
        <p:nvSpPr>
          <p:cNvPr id="15" name="TextBox 14"/>
          <p:cNvSpPr txBox="1"/>
          <p:nvPr/>
        </p:nvSpPr>
        <p:spPr>
          <a:xfrm>
            <a:off x="978437" y="2587510"/>
            <a:ext cx="1528303" cy="830997"/>
          </a:xfrm>
          <a:prstGeom prst="rect">
            <a:avLst/>
          </a:prstGeom>
          <a:solidFill>
            <a:schemeClr val="bg1"/>
          </a:solidFill>
        </p:spPr>
        <p:txBody>
          <a:bodyPr wrap="none" rtlCol="0">
            <a:spAutoFit/>
          </a:bodyPr>
          <a:lstStyle/>
          <a:p>
            <a:r>
              <a:rPr lang="en-US" sz="1600" dirty="0" err="1" smtClean="0"/>
              <a:t>N</a:t>
            </a:r>
            <a:r>
              <a:rPr lang="en-US" sz="1600" baseline="-25000" dirty="0" err="1" smtClean="0"/>
              <a:t>ice,max</a:t>
            </a:r>
            <a:r>
              <a:rPr lang="en-US" sz="1600" baseline="-25000" dirty="0"/>
              <a:t> </a:t>
            </a:r>
            <a:r>
              <a:rPr lang="en-US" sz="1600" dirty="0" smtClean="0"/>
              <a:t>= 0.01 L</a:t>
            </a:r>
            <a:r>
              <a:rPr lang="en-US" sz="1600" baseline="30000" dirty="0" smtClean="0"/>
              <a:t>-1</a:t>
            </a:r>
          </a:p>
          <a:p>
            <a:r>
              <a:rPr lang="en-US" sz="1600" dirty="0" smtClean="0"/>
              <a:t>over 60 min</a:t>
            </a:r>
            <a:endParaRPr lang="fr-FR" sz="1600" dirty="0" smtClean="0"/>
          </a:p>
          <a:p>
            <a:endParaRPr lang="en-US" sz="1600" dirty="0" smtClean="0"/>
          </a:p>
        </p:txBody>
      </p:sp>
      <p:sp>
        <p:nvSpPr>
          <p:cNvPr id="16" name="TextBox 15"/>
          <p:cNvSpPr txBox="1"/>
          <p:nvPr/>
        </p:nvSpPr>
        <p:spPr>
          <a:xfrm>
            <a:off x="3557723" y="2492896"/>
            <a:ext cx="1522326" cy="584775"/>
          </a:xfrm>
          <a:prstGeom prst="rect">
            <a:avLst/>
          </a:prstGeom>
          <a:solidFill>
            <a:schemeClr val="bg1"/>
          </a:solidFill>
        </p:spPr>
        <p:txBody>
          <a:bodyPr wrap="square" rtlCol="0">
            <a:spAutoFit/>
          </a:bodyPr>
          <a:lstStyle/>
          <a:p>
            <a:r>
              <a:rPr lang="en-US" sz="1600" dirty="0" err="1" smtClean="0"/>
              <a:t>N</a:t>
            </a:r>
            <a:r>
              <a:rPr lang="en-US" sz="1600" baseline="-25000" dirty="0" err="1" smtClean="0"/>
              <a:t>ice,max</a:t>
            </a:r>
            <a:r>
              <a:rPr lang="en-US" sz="1600" baseline="-25000" dirty="0"/>
              <a:t> </a:t>
            </a:r>
            <a:r>
              <a:rPr lang="en-US" sz="1600" dirty="0" smtClean="0"/>
              <a:t>= 30 L</a:t>
            </a:r>
            <a:r>
              <a:rPr lang="en-US" sz="1600" baseline="30000" dirty="0" smtClean="0"/>
              <a:t>-1</a:t>
            </a:r>
          </a:p>
          <a:p>
            <a:r>
              <a:rPr lang="en-US" sz="1600" dirty="0" smtClean="0"/>
              <a:t>over 30 min</a:t>
            </a:r>
          </a:p>
        </p:txBody>
      </p:sp>
      <p:sp>
        <p:nvSpPr>
          <p:cNvPr id="17" name="TextBox 16"/>
          <p:cNvSpPr txBox="1"/>
          <p:nvPr/>
        </p:nvSpPr>
        <p:spPr>
          <a:xfrm>
            <a:off x="6444209" y="2492896"/>
            <a:ext cx="1368152" cy="584775"/>
          </a:xfrm>
          <a:prstGeom prst="rect">
            <a:avLst/>
          </a:prstGeom>
          <a:solidFill>
            <a:schemeClr val="bg1"/>
          </a:solidFill>
        </p:spPr>
        <p:txBody>
          <a:bodyPr wrap="square" rtlCol="0">
            <a:spAutoFit/>
          </a:bodyPr>
          <a:lstStyle/>
          <a:p>
            <a:r>
              <a:rPr lang="en-US" sz="1600" dirty="0" err="1" smtClean="0"/>
              <a:t>N</a:t>
            </a:r>
            <a:r>
              <a:rPr lang="en-US" sz="1600" baseline="-25000" dirty="0" err="1" smtClean="0"/>
              <a:t>ice,max</a:t>
            </a:r>
            <a:r>
              <a:rPr lang="en-US" sz="1600" baseline="-25000" dirty="0"/>
              <a:t> </a:t>
            </a:r>
            <a:r>
              <a:rPr lang="en-US" sz="1600" dirty="0" smtClean="0"/>
              <a:t>= 24 L</a:t>
            </a:r>
            <a:r>
              <a:rPr lang="en-US" sz="1600" baseline="30000" dirty="0" smtClean="0"/>
              <a:t>-1</a:t>
            </a:r>
          </a:p>
          <a:p>
            <a:r>
              <a:rPr lang="en-US" sz="1600" dirty="0" smtClean="0"/>
              <a:t>over 30 min</a:t>
            </a:r>
          </a:p>
        </p:txBody>
      </p:sp>
      <p:sp>
        <p:nvSpPr>
          <p:cNvPr id="13" name="Rectangle 12"/>
          <p:cNvSpPr/>
          <p:nvPr/>
        </p:nvSpPr>
        <p:spPr>
          <a:xfrm>
            <a:off x="1331640" y="2060848"/>
            <a:ext cx="1728192" cy="2242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8" name="Rectangle 7"/>
          <p:cNvSpPr/>
          <p:nvPr/>
        </p:nvSpPr>
        <p:spPr>
          <a:xfrm>
            <a:off x="1038022" y="2611297"/>
            <a:ext cx="1409132" cy="55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Rectangle 17"/>
          <p:cNvSpPr/>
          <p:nvPr/>
        </p:nvSpPr>
        <p:spPr>
          <a:xfrm>
            <a:off x="3557723" y="2506676"/>
            <a:ext cx="1409132" cy="55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9" name="Rectangle 18"/>
          <p:cNvSpPr/>
          <p:nvPr/>
        </p:nvSpPr>
        <p:spPr>
          <a:xfrm>
            <a:off x="6436418" y="2552161"/>
            <a:ext cx="1409132" cy="55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pic>
        <p:nvPicPr>
          <p:cNvPr id="20" name="Picture 19"/>
          <p:cNvPicPr>
            <a:picLocks noChangeAspect="1"/>
          </p:cNvPicPr>
          <p:nvPr/>
        </p:nvPicPr>
        <p:blipFill>
          <a:blip r:embed="rId4"/>
          <a:stretch>
            <a:fillRect/>
          </a:stretch>
        </p:blipFill>
        <p:spPr>
          <a:xfrm>
            <a:off x="2915816" y="5232249"/>
            <a:ext cx="3887304" cy="719871"/>
          </a:xfrm>
          <a:prstGeom prst="rect">
            <a:avLst/>
          </a:prstGeom>
        </p:spPr>
      </p:pic>
    </p:spTree>
    <p:extLst>
      <p:ext uri="{BB962C8B-B14F-4D97-AF65-F5344CB8AC3E}">
        <p14:creationId xmlns:p14="http://schemas.microsoft.com/office/powerpoint/2010/main" val="197620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p:cNvCxnSpPr/>
          <p:nvPr/>
        </p:nvCxnSpPr>
        <p:spPr>
          <a:xfrm flipH="1" flipV="1">
            <a:off x="108004" y="1775088"/>
            <a:ext cx="1480022" cy="36419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2030717" y="1657964"/>
            <a:ext cx="1480022" cy="36419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itel 1"/>
          <p:cNvSpPr txBox="1">
            <a:spLocks/>
          </p:cNvSpPr>
          <p:nvPr/>
        </p:nvSpPr>
        <p:spPr>
          <a:xfrm>
            <a:off x="251520" y="425404"/>
            <a:ext cx="8280920" cy="475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latin typeface="+mn-lt"/>
              </a:rPr>
              <a:t>What about atmospherically relevant “cloud states”?</a:t>
            </a:r>
            <a:endParaRPr lang="de-DE" sz="2800" dirty="0">
              <a:latin typeface="+mn-lt"/>
            </a:endParaRPr>
          </a:p>
        </p:txBody>
      </p:sp>
      <p:cxnSp>
        <p:nvCxnSpPr>
          <p:cNvPr id="5" name="Straight Connector 4"/>
          <p:cNvCxnSpPr/>
          <p:nvPr/>
        </p:nvCxnSpPr>
        <p:spPr>
          <a:xfrm flipH="1" flipV="1">
            <a:off x="6731047" y="2087037"/>
            <a:ext cx="1480022" cy="36419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371007" y="4990057"/>
            <a:ext cx="2513480" cy="892201"/>
            <a:chOff x="1194424" y="4220456"/>
            <a:chExt cx="3004636" cy="1108857"/>
          </a:xfrm>
        </p:grpSpPr>
        <p:sp>
          <p:nvSpPr>
            <p:cNvPr id="7" name="Cloud 6"/>
            <p:cNvSpPr/>
            <p:nvPr/>
          </p:nvSpPr>
          <p:spPr>
            <a:xfrm>
              <a:off x="1194424" y="4220456"/>
              <a:ext cx="3004636" cy="1108857"/>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 name="Group 7"/>
            <p:cNvGrpSpPr/>
            <p:nvPr/>
          </p:nvGrpSpPr>
          <p:grpSpPr>
            <a:xfrm>
              <a:off x="1586640" y="4328369"/>
              <a:ext cx="2217892" cy="893029"/>
              <a:chOff x="6385225" y="2304007"/>
              <a:chExt cx="3837114" cy="1539755"/>
            </a:xfrm>
          </p:grpSpPr>
          <p:grpSp>
            <p:nvGrpSpPr>
              <p:cNvPr id="9" name="Group 8"/>
              <p:cNvGrpSpPr/>
              <p:nvPr/>
            </p:nvGrpSpPr>
            <p:grpSpPr>
              <a:xfrm>
                <a:off x="6385225" y="2304007"/>
                <a:ext cx="3837114" cy="1539755"/>
                <a:chOff x="6385225" y="2304007"/>
                <a:chExt cx="3837114" cy="1539755"/>
              </a:xfrm>
            </p:grpSpPr>
            <p:sp>
              <p:nvSpPr>
                <p:cNvPr id="15" name="Oval 14"/>
                <p:cNvSpPr/>
                <p:nvPr/>
              </p:nvSpPr>
              <p:spPr>
                <a:xfrm>
                  <a:off x="6945296" y="2568408"/>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Oval 15"/>
                <p:cNvSpPr/>
                <p:nvPr/>
              </p:nvSpPr>
              <p:spPr>
                <a:xfrm>
                  <a:off x="8960539" y="3037922"/>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Oval 16"/>
                <p:cNvSpPr/>
                <p:nvPr/>
              </p:nvSpPr>
              <p:spPr>
                <a:xfrm>
                  <a:off x="9683586" y="2304007"/>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Oval 17"/>
                <p:cNvSpPr/>
                <p:nvPr/>
              </p:nvSpPr>
              <p:spPr>
                <a:xfrm>
                  <a:off x="8093435" y="3613535"/>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Oval 18"/>
                <p:cNvSpPr/>
                <p:nvPr/>
              </p:nvSpPr>
              <p:spPr>
                <a:xfrm>
                  <a:off x="8061459" y="23742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Oval 19"/>
                <p:cNvSpPr/>
                <p:nvPr/>
              </p:nvSpPr>
              <p:spPr>
                <a:xfrm>
                  <a:off x="6640648" y="3313115"/>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Hexagon 20"/>
                <p:cNvSpPr/>
                <p:nvPr/>
              </p:nvSpPr>
              <p:spPr>
                <a:xfrm>
                  <a:off x="8739250" y="2419188"/>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Hexagon 21"/>
                <p:cNvSpPr/>
                <p:nvPr/>
              </p:nvSpPr>
              <p:spPr>
                <a:xfrm>
                  <a:off x="7480755" y="2931757"/>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Oval 22"/>
                <p:cNvSpPr/>
                <p:nvPr/>
              </p:nvSpPr>
              <p:spPr>
                <a:xfrm>
                  <a:off x="8278699" y="2886837"/>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Oval 23"/>
                <p:cNvSpPr/>
                <p:nvPr/>
              </p:nvSpPr>
              <p:spPr>
                <a:xfrm>
                  <a:off x="8519696"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Oval 24"/>
                <p:cNvSpPr/>
                <p:nvPr/>
              </p:nvSpPr>
              <p:spPr>
                <a:xfrm>
                  <a:off x="9567839" y="3268149"/>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Oval 25"/>
                <p:cNvSpPr/>
                <p:nvPr/>
              </p:nvSpPr>
              <p:spPr>
                <a:xfrm>
                  <a:off x="10005100" y="2683521"/>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Oval 26"/>
                <p:cNvSpPr/>
                <p:nvPr/>
              </p:nvSpPr>
              <p:spPr>
                <a:xfrm>
                  <a:off x="6385225" y="2816643"/>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Oval 27"/>
                <p:cNvSpPr/>
                <p:nvPr/>
              </p:nvSpPr>
              <p:spPr>
                <a:xfrm>
                  <a:off x="7246275"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Hexagon 9"/>
              <p:cNvSpPr/>
              <p:nvPr/>
            </p:nvSpPr>
            <p:spPr>
              <a:xfrm>
                <a:off x="9294866" y="2744031"/>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Hexagon 10"/>
              <p:cNvSpPr/>
              <p:nvPr/>
            </p:nvSpPr>
            <p:spPr>
              <a:xfrm>
                <a:off x="7946648" y="3202025"/>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Hexagon 11"/>
              <p:cNvSpPr/>
              <p:nvPr/>
            </p:nvSpPr>
            <p:spPr>
              <a:xfrm>
                <a:off x="7432817" y="2534233"/>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Hexagon 12"/>
              <p:cNvSpPr/>
              <p:nvPr/>
            </p:nvSpPr>
            <p:spPr>
              <a:xfrm>
                <a:off x="7009287" y="310782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Hexagon 13"/>
              <p:cNvSpPr/>
              <p:nvPr/>
            </p:nvSpPr>
            <p:spPr>
              <a:xfrm>
                <a:off x="9235862" y="340266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29" name="TextBox 28"/>
          <p:cNvSpPr txBox="1"/>
          <p:nvPr/>
        </p:nvSpPr>
        <p:spPr>
          <a:xfrm>
            <a:off x="5675370" y="4832577"/>
            <a:ext cx="686406" cy="553998"/>
          </a:xfrm>
          <a:prstGeom prst="rect">
            <a:avLst/>
          </a:prstGeom>
          <a:noFill/>
        </p:spPr>
        <p:txBody>
          <a:bodyPr wrap="none" rtlCol="0">
            <a:spAutoFit/>
          </a:bodyPr>
          <a:lstStyle/>
          <a:p>
            <a:r>
              <a:rPr lang="en-US" sz="3000" b="1" i="1" dirty="0" smtClean="0">
                <a:solidFill>
                  <a:srgbClr val="FF0000"/>
                </a:solidFill>
              </a:rPr>
              <a:t>u</a:t>
            </a:r>
            <a:r>
              <a:rPr lang="en-US" sz="3000" b="1" i="1" baseline="-25000" dirty="0">
                <a:solidFill>
                  <a:srgbClr val="FF0000"/>
                </a:solidFill>
              </a:rPr>
              <a:t>z</a:t>
            </a:r>
            <a:r>
              <a:rPr lang="en-US" sz="3000" b="1" i="1" baseline="-25000" dirty="0" smtClean="0">
                <a:solidFill>
                  <a:srgbClr val="FF0000"/>
                </a:solidFill>
              </a:rPr>
              <a:t>,1</a:t>
            </a:r>
            <a:endParaRPr lang="fr-FR" sz="3000" b="1" i="1" dirty="0">
              <a:solidFill>
                <a:srgbClr val="FF0000"/>
              </a:solidFill>
            </a:endParaRPr>
          </a:p>
        </p:txBody>
      </p:sp>
      <p:sp>
        <p:nvSpPr>
          <p:cNvPr id="30" name="TextBox 29"/>
          <p:cNvSpPr txBox="1"/>
          <p:nvPr/>
        </p:nvSpPr>
        <p:spPr>
          <a:xfrm>
            <a:off x="5092950" y="3157547"/>
            <a:ext cx="713657" cy="553998"/>
          </a:xfrm>
          <a:prstGeom prst="rect">
            <a:avLst/>
          </a:prstGeom>
          <a:noFill/>
        </p:spPr>
        <p:txBody>
          <a:bodyPr wrap="none" rtlCol="0">
            <a:spAutoFit/>
          </a:bodyPr>
          <a:lstStyle/>
          <a:p>
            <a:r>
              <a:rPr lang="en-US" sz="3000" b="1" i="1" dirty="0" smtClean="0">
                <a:solidFill>
                  <a:srgbClr val="FF0000"/>
                </a:solidFill>
              </a:rPr>
              <a:t>u</a:t>
            </a:r>
            <a:r>
              <a:rPr lang="en-US" sz="3000" b="1" i="1" baseline="-25000" dirty="0" smtClean="0">
                <a:solidFill>
                  <a:srgbClr val="FF0000"/>
                </a:solidFill>
              </a:rPr>
              <a:t>z,2</a:t>
            </a:r>
            <a:endParaRPr lang="fr-FR" sz="3000" b="1" i="1" dirty="0">
              <a:solidFill>
                <a:srgbClr val="FF0000"/>
              </a:solidFill>
            </a:endParaRPr>
          </a:p>
        </p:txBody>
      </p:sp>
      <p:sp>
        <p:nvSpPr>
          <p:cNvPr id="31" name="TextBox 30"/>
          <p:cNvSpPr txBox="1"/>
          <p:nvPr/>
        </p:nvSpPr>
        <p:spPr>
          <a:xfrm>
            <a:off x="3989052" y="3599687"/>
            <a:ext cx="498855" cy="523220"/>
          </a:xfrm>
          <a:prstGeom prst="rect">
            <a:avLst/>
          </a:prstGeom>
          <a:noFill/>
        </p:spPr>
        <p:txBody>
          <a:bodyPr wrap="none" rtlCol="0">
            <a:spAutoFit/>
          </a:bodyPr>
          <a:lstStyle/>
          <a:p>
            <a:r>
              <a:rPr lang="en-US" sz="2800" dirty="0" smtClean="0"/>
              <a:t>or</a:t>
            </a:r>
            <a:endParaRPr lang="fr-FR" sz="2800" dirty="0"/>
          </a:p>
        </p:txBody>
      </p:sp>
      <p:grpSp>
        <p:nvGrpSpPr>
          <p:cNvPr id="32" name="Group 31"/>
          <p:cNvGrpSpPr/>
          <p:nvPr/>
        </p:nvGrpSpPr>
        <p:grpSpPr>
          <a:xfrm>
            <a:off x="217296" y="4857848"/>
            <a:ext cx="2300923" cy="806202"/>
            <a:chOff x="1194424" y="4220456"/>
            <a:chExt cx="3004636" cy="1108857"/>
          </a:xfrm>
        </p:grpSpPr>
        <p:sp>
          <p:nvSpPr>
            <p:cNvPr id="33" name="Cloud 32"/>
            <p:cNvSpPr/>
            <p:nvPr/>
          </p:nvSpPr>
          <p:spPr>
            <a:xfrm>
              <a:off x="1194424" y="4220456"/>
              <a:ext cx="3004636" cy="1108857"/>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4" name="Group 33"/>
            <p:cNvGrpSpPr/>
            <p:nvPr/>
          </p:nvGrpSpPr>
          <p:grpSpPr>
            <a:xfrm>
              <a:off x="1586640" y="4328369"/>
              <a:ext cx="2217892" cy="893029"/>
              <a:chOff x="6385225" y="2304007"/>
              <a:chExt cx="3837114" cy="1539755"/>
            </a:xfrm>
          </p:grpSpPr>
          <p:grpSp>
            <p:nvGrpSpPr>
              <p:cNvPr id="35" name="Group 34"/>
              <p:cNvGrpSpPr/>
              <p:nvPr/>
            </p:nvGrpSpPr>
            <p:grpSpPr>
              <a:xfrm>
                <a:off x="6385225" y="2304007"/>
                <a:ext cx="3837114" cy="1539755"/>
                <a:chOff x="6385225" y="2304007"/>
                <a:chExt cx="3837114" cy="1539755"/>
              </a:xfrm>
            </p:grpSpPr>
            <p:sp>
              <p:nvSpPr>
                <p:cNvPr id="41" name="Oval 40"/>
                <p:cNvSpPr/>
                <p:nvPr/>
              </p:nvSpPr>
              <p:spPr>
                <a:xfrm>
                  <a:off x="6945296" y="2568408"/>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Oval 41"/>
                <p:cNvSpPr/>
                <p:nvPr/>
              </p:nvSpPr>
              <p:spPr>
                <a:xfrm>
                  <a:off x="8960539" y="3037922"/>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Oval 42"/>
                <p:cNvSpPr/>
                <p:nvPr/>
              </p:nvSpPr>
              <p:spPr>
                <a:xfrm>
                  <a:off x="9683586" y="2304007"/>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43"/>
                <p:cNvSpPr/>
                <p:nvPr/>
              </p:nvSpPr>
              <p:spPr>
                <a:xfrm>
                  <a:off x="8093435" y="3613535"/>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p:cNvSpPr/>
                <p:nvPr/>
              </p:nvSpPr>
              <p:spPr>
                <a:xfrm>
                  <a:off x="8061459" y="23742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Oval 45"/>
                <p:cNvSpPr/>
                <p:nvPr/>
              </p:nvSpPr>
              <p:spPr>
                <a:xfrm>
                  <a:off x="6640648" y="3313115"/>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Hexagon 46"/>
                <p:cNvSpPr/>
                <p:nvPr/>
              </p:nvSpPr>
              <p:spPr>
                <a:xfrm>
                  <a:off x="8739250" y="2419188"/>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Hexagon 47"/>
                <p:cNvSpPr/>
                <p:nvPr/>
              </p:nvSpPr>
              <p:spPr>
                <a:xfrm>
                  <a:off x="7480755" y="2931757"/>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Oval 48"/>
                <p:cNvSpPr/>
                <p:nvPr/>
              </p:nvSpPr>
              <p:spPr>
                <a:xfrm>
                  <a:off x="8278699" y="2886837"/>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Oval 49"/>
                <p:cNvSpPr/>
                <p:nvPr/>
              </p:nvSpPr>
              <p:spPr>
                <a:xfrm>
                  <a:off x="8519696"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Oval 50"/>
                <p:cNvSpPr/>
                <p:nvPr/>
              </p:nvSpPr>
              <p:spPr>
                <a:xfrm>
                  <a:off x="9567839" y="3268149"/>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val 51"/>
                <p:cNvSpPr/>
                <p:nvPr/>
              </p:nvSpPr>
              <p:spPr>
                <a:xfrm>
                  <a:off x="10005100" y="2683521"/>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Oval 52"/>
                <p:cNvSpPr/>
                <p:nvPr/>
              </p:nvSpPr>
              <p:spPr>
                <a:xfrm>
                  <a:off x="6385225" y="2816643"/>
                  <a:ext cx="217239" cy="2302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Oval 53"/>
                <p:cNvSpPr/>
                <p:nvPr/>
              </p:nvSpPr>
              <p:spPr>
                <a:xfrm>
                  <a:off x="7246275"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6" name="Hexagon 35"/>
              <p:cNvSpPr/>
              <p:nvPr/>
            </p:nvSpPr>
            <p:spPr>
              <a:xfrm>
                <a:off x="9294866" y="2744031"/>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Hexagon 36"/>
              <p:cNvSpPr/>
              <p:nvPr/>
            </p:nvSpPr>
            <p:spPr>
              <a:xfrm>
                <a:off x="7946648" y="3202025"/>
                <a:ext cx="347513"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Hexagon 37"/>
              <p:cNvSpPr/>
              <p:nvPr/>
            </p:nvSpPr>
            <p:spPr>
              <a:xfrm>
                <a:off x="7432817" y="2534233"/>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Hexagon 38"/>
              <p:cNvSpPr/>
              <p:nvPr/>
            </p:nvSpPr>
            <p:spPr>
              <a:xfrm>
                <a:off x="7009287" y="310782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Hexagon 39"/>
              <p:cNvSpPr/>
              <p:nvPr/>
            </p:nvSpPr>
            <p:spPr>
              <a:xfrm>
                <a:off x="9235862" y="3402660"/>
                <a:ext cx="261987" cy="205295"/>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56" name="TextBox 55"/>
          <p:cNvSpPr txBox="1"/>
          <p:nvPr/>
        </p:nvSpPr>
        <p:spPr>
          <a:xfrm>
            <a:off x="340513" y="5631930"/>
            <a:ext cx="919098" cy="553998"/>
          </a:xfrm>
          <a:prstGeom prst="rect">
            <a:avLst/>
          </a:prstGeom>
          <a:noFill/>
        </p:spPr>
        <p:txBody>
          <a:bodyPr wrap="none" rtlCol="0">
            <a:spAutoFit/>
          </a:bodyPr>
          <a:lstStyle/>
          <a:p>
            <a:r>
              <a:rPr lang="en-US" sz="3000" b="1" i="1" dirty="0" smtClean="0">
                <a:solidFill>
                  <a:srgbClr val="FF0000"/>
                </a:solidFill>
              </a:rPr>
              <a:t>n</a:t>
            </a:r>
            <a:r>
              <a:rPr lang="en-US" sz="3000" b="1" i="1" baseline="-25000" dirty="0" smtClean="0">
                <a:solidFill>
                  <a:srgbClr val="FF0000"/>
                </a:solidFill>
              </a:rPr>
              <a:t>aer,1</a:t>
            </a:r>
            <a:endParaRPr lang="fr-FR" sz="3000" b="1" i="1" dirty="0">
              <a:solidFill>
                <a:srgbClr val="FF0000"/>
              </a:solidFill>
            </a:endParaRPr>
          </a:p>
        </p:txBody>
      </p:sp>
      <p:sp>
        <p:nvSpPr>
          <p:cNvPr id="57" name="TextBox 56"/>
          <p:cNvSpPr txBox="1"/>
          <p:nvPr/>
        </p:nvSpPr>
        <p:spPr>
          <a:xfrm>
            <a:off x="3180774" y="5679654"/>
            <a:ext cx="919098" cy="553998"/>
          </a:xfrm>
          <a:prstGeom prst="rect">
            <a:avLst/>
          </a:prstGeom>
          <a:noFill/>
        </p:spPr>
        <p:txBody>
          <a:bodyPr wrap="none" rtlCol="0">
            <a:spAutoFit/>
          </a:bodyPr>
          <a:lstStyle/>
          <a:p>
            <a:r>
              <a:rPr lang="en-US" sz="3000" b="1" i="1" dirty="0" smtClean="0">
                <a:solidFill>
                  <a:srgbClr val="FF0000"/>
                </a:solidFill>
              </a:rPr>
              <a:t>n</a:t>
            </a:r>
            <a:r>
              <a:rPr lang="en-US" sz="3000" b="1" i="1" baseline="-25000" dirty="0" smtClean="0">
                <a:solidFill>
                  <a:srgbClr val="FF0000"/>
                </a:solidFill>
              </a:rPr>
              <a:t>aer,2</a:t>
            </a:r>
            <a:endParaRPr lang="fr-FR" sz="3000" b="1" i="1" dirty="0">
              <a:solidFill>
                <a:srgbClr val="FF0000"/>
              </a:solidFill>
            </a:endParaRPr>
          </a:p>
        </p:txBody>
      </p:sp>
      <p:grpSp>
        <p:nvGrpSpPr>
          <p:cNvPr id="58" name="Group 57"/>
          <p:cNvGrpSpPr/>
          <p:nvPr/>
        </p:nvGrpSpPr>
        <p:grpSpPr>
          <a:xfrm>
            <a:off x="2693604" y="4850505"/>
            <a:ext cx="2035874" cy="776894"/>
            <a:chOff x="1194424" y="4220456"/>
            <a:chExt cx="3004636" cy="1108857"/>
          </a:xfrm>
        </p:grpSpPr>
        <p:sp>
          <p:nvSpPr>
            <p:cNvPr id="59" name="Cloud 58"/>
            <p:cNvSpPr/>
            <p:nvPr/>
          </p:nvSpPr>
          <p:spPr>
            <a:xfrm>
              <a:off x="1194424" y="4220456"/>
              <a:ext cx="3004636" cy="1108857"/>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0" name="Group 59"/>
            <p:cNvGrpSpPr/>
            <p:nvPr/>
          </p:nvGrpSpPr>
          <p:grpSpPr>
            <a:xfrm>
              <a:off x="1586640" y="4369094"/>
              <a:ext cx="2192003" cy="782624"/>
              <a:chOff x="6385225" y="2374222"/>
              <a:chExt cx="3792324" cy="1349394"/>
            </a:xfrm>
          </p:grpSpPr>
          <p:grpSp>
            <p:nvGrpSpPr>
              <p:cNvPr id="61" name="Group 60"/>
              <p:cNvGrpSpPr/>
              <p:nvPr/>
            </p:nvGrpSpPr>
            <p:grpSpPr>
              <a:xfrm>
                <a:off x="6385225" y="2374222"/>
                <a:ext cx="3126106" cy="1349394"/>
                <a:chOff x="6385225" y="2374222"/>
                <a:chExt cx="3126106" cy="1349394"/>
              </a:xfrm>
            </p:grpSpPr>
            <p:sp>
              <p:nvSpPr>
                <p:cNvPr id="70" name="Oval 69"/>
                <p:cNvSpPr/>
                <p:nvPr/>
              </p:nvSpPr>
              <p:spPr>
                <a:xfrm>
                  <a:off x="8278698" y="3493389"/>
                  <a:ext cx="217239" cy="2302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Oval 70"/>
                <p:cNvSpPr/>
                <p:nvPr/>
              </p:nvSpPr>
              <p:spPr>
                <a:xfrm>
                  <a:off x="8061459" y="23742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Hexagon 72"/>
                <p:cNvSpPr/>
                <p:nvPr/>
              </p:nvSpPr>
              <p:spPr>
                <a:xfrm>
                  <a:off x="9085542" y="2603470"/>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Hexagon 73"/>
                <p:cNvSpPr/>
                <p:nvPr/>
              </p:nvSpPr>
              <p:spPr>
                <a:xfrm>
                  <a:off x="7605319" y="2900757"/>
                  <a:ext cx="425789" cy="34534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Oval 78"/>
                <p:cNvSpPr/>
                <p:nvPr/>
              </p:nvSpPr>
              <p:spPr>
                <a:xfrm>
                  <a:off x="6385225" y="2816642"/>
                  <a:ext cx="296601" cy="29117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Oval 79"/>
                <p:cNvSpPr/>
                <p:nvPr/>
              </p:nvSpPr>
              <p:spPr>
                <a:xfrm>
                  <a:off x="7246275" y="3435422"/>
                  <a:ext cx="217239" cy="2302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2" name="Hexagon 61"/>
              <p:cNvSpPr/>
              <p:nvPr/>
            </p:nvSpPr>
            <p:spPr>
              <a:xfrm>
                <a:off x="9830037" y="2500638"/>
                <a:ext cx="347512" cy="288822"/>
              </a:xfrm>
              <a:prstGeom prst="hexagon">
                <a:avLst/>
              </a:prstGeom>
              <a:solidFill>
                <a:srgbClr val="23E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Hexagon 63"/>
              <p:cNvSpPr/>
              <p:nvPr/>
            </p:nvSpPr>
            <p:spPr>
              <a:xfrm>
                <a:off x="7019799" y="2627804"/>
                <a:ext cx="261986" cy="205296"/>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Hexagon 65"/>
              <p:cNvSpPr/>
              <p:nvPr/>
            </p:nvSpPr>
            <p:spPr>
              <a:xfrm>
                <a:off x="8699953" y="3098736"/>
                <a:ext cx="261986" cy="205296"/>
              </a:xfrm>
              <a:prstGeom prst="hex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82" name="TextBox 81"/>
          <p:cNvSpPr txBox="1"/>
          <p:nvPr/>
        </p:nvSpPr>
        <p:spPr>
          <a:xfrm>
            <a:off x="1285703" y="4114071"/>
            <a:ext cx="407484" cy="630942"/>
          </a:xfrm>
          <a:prstGeom prst="rect">
            <a:avLst/>
          </a:prstGeom>
          <a:noFill/>
        </p:spPr>
        <p:txBody>
          <a:bodyPr wrap="none" rtlCol="0">
            <a:spAutoFit/>
          </a:bodyPr>
          <a:lstStyle/>
          <a:p>
            <a:r>
              <a:rPr lang="en-US" sz="3500" b="1" i="1" dirty="0" smtClean="0">
                <a:solidFill>
                  <a:srgbClr val="FF0000"/>
                </a:solidFill>
              </a:rPr>
              <a:t>T</a:t>
            </a:r>
            <a:endParaRPr lang="fr-FR" sz="3500" b="1" i="1" dirty="0">
              <a:solidFill>
                <a:srgbClr val="FF0000"/>
              </a:solidFill>
            </a:endParaRPr>
          </a:p>
        </p:txBody>
      </p:sp>
      <p:sp>
        <p:nvSpPr>
          <p:cNvPr id="63" name="Slide Number Placeholder 62"/>
          <p:cNvSpPr>
            <a:spLocks noGrp="1"/>
          </p:cNvSpPr>
          <p:nvPr>
            <p:ph type="sldNum" sz="quarter" idx="12"/>
          </p:nvPr>
        </p:nvSpPr>
        <p:spPr/>
        <p:txBody>
          <a:bodyPr/>
          <a:lstStyle/>
          <a:p>
            <a:fld id="{EAEEEE38-2B64-4669-8FF4-18E0F1250081}" type="slidenum">
              <a:rPr lang="de-DE" smtClean="0"/>
              <a:t>8</a:t>
            </a:fld>
            <a:endParaRPr lang="de-DE"/>
          </a:p>
        </p:txBody>
      </p:sp>
    </p:spTree>
    <p:extLst>
      <p:ext uri="{BB962C8B-B14F-4D97-AF65-F5344CB8AC3E}">
        <p14:creationId xmlns:p14="http://schemas.microsoft.com/office/powerpoint/2010/main" val="330609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1.38889E-6 -2.59259E-6 L -0.04774 -0.17569 " pathEditMode="relative" rAng="0" ptsTypes="AA">
                                      <p:cBhvr>
                                        <p:cTn id="34" dur="3000" fill="hold"/>
                                        <p:tgtEl>
                                          <p:spTgt spid="6"/>
                                        </p:tgtEl>
                                        <p:attrNameLst>
                                          <p:attrName>ppt_x</p:attrName>
                                          <p:attrName>ppt_y</p:attrName>
                                        </p:attrNameLst>
                                      </p:cBhvr>
                                      <p:rCtr x="-2396" y="-8796"/>
                                    </p:animMotion>
                                  </p:childTnLst>
                                </p:cTn>
                              </p:par>
                            </p:childTnLst>
                          </p:cTn>
                        </p:par>
                        <p:par>
                          <p:cTn id="35" fill="hold">
                            <p:stCondLst>
                              <p:cond delay="3000"/>
                            </p:stCondLst>
                            <p:childTnLst>
                              <p:par>
                                <p:cTn id="36" presetID="42" presetClass="path" presetSubtype="0" accel="50000" decel="50000" fill="hold" nodeType="afterEffect">
                                  <p:stCondLst>
                                    <p:cond delay="0"/>
                                  </p:stCondLst>
                                  <p:childTnLst>
                                    <p:animMotion origin="layout" path="M -0.04774 -0.17569 L -0.12014 -0.41203 " pathEditMode="relative" rAng="0" ptsTypes="AA">
                                      <p:cBhvr>
                                        <p:cTn id="37" dur="500" fill="hold"/>
                                        <p:tgtEl>
                                          <p:spTgt spid="6"/>
                                        </p:tgtEl>
                                        <p:attrNameLst>
                                          <p:attrName>ppt_x</p:attrName>
                                          <p:attrName>ppt_y</p:attrName>
                                        </p:attrNameLst>
                                      </p:cBhvr>
                                      <p:rCtr x="-3628" y="-11829"/>
                                    </p:animMotion>
                                  </p:childTnLst>
                                </p:cTn>
                              </p:par>
                              <p:par>
                                <p:cTn id="38" presetID="1"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6" grpId="0"/>
      <p:bldP spid="57" grpId="0"/>
      <p:bldP spid="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821632" y="5624513"/>
            <a:ext cx="2057400" cy="273844"/>
          </a:xfrm>
        </p:spPr>
        <p:txBody>
          <a:bodyPr/>
          <a:lstStyle/>
          <a:p>
            <a:fld id="{70039BDF-6CD5-4501-B26A-3547BB0479A0}" type="slidenum">
              <a:rPr lang="fr-FR" sz="1125" b="1"/>
              <a:t>9</a:t>
            </a:fld>
            <a:endParaRPr lang="fr-FR" sz="1125" b="1" dirty="0"/>
          </a:p>
        </p:txBody>
      </p:sp>
      <p:pic>
        <p:nvPicPr>
          <p:cNvPr id="3" name="Picture 2"/>
          <p:cNvPicPr>
            <a:picLocks noChangeAspect="1"/>
          </p:cNvPicPr>
          <p:nvPr/>
        </p:nvPicPr>
        <p:blipFill>
          <a:blip r:embed="rId3"/>
          <a:stretch>
            <a:fillRect/>
          </a:stretch>
        </p:blipFill>
        <p:spPr>
          <a:xfrm>
            <a:off x="-72277" y="1756957"/>
            <a:ext cx="9216276" cy="3507581"/>
          </a:xfrm>
          <a:prstGeom prst="rect">
            <a:avLst/>
          </a:prstGeom>
        </p:spPr>
      </p:pic>
      <p:sp>
        <p:nvSpPr>
          <p:cNvPr id="4" name="TextBox 3"/>
          <p:cNvSpPr txBox="1"/>
          <p:nvPr/>
        </p:nvSpPr>
        <p:spPr>
          <a:xfrm>
            <a:off x="378199" y="249209"/>
            <a:ext cx="8725880" cy="877163"/>
          </a:xfrm>
          <a:prstGeom prst="rect">
            <a:avLst/>
          </a:prstGeom>
          <a:noFill/>
        </p:spPr>
        <p:txBody>
          <a:bodyPr wrap="square" rtlCol="0">
            <a:spAutoFit/>
          </a:bodyPr>
          <a:lstStyle/>
          <a:p>
            <a:r>
              <a:rPr lang="en-US" sz="2300" dirty="0" smtClean="0"/>
              <a:t>… and “cloud </a:t>
            </a:r>
            <a:r>
              <a:rPr lang="en-US" sz="2300" dirty="0"/>
              <a:t>state simulations” show that </a:t>
            </a:r>
            <a:r>
              <a:rPr lang="en-US" sz="2300" dirty="0" smtClean="0"/>
              <a:t>enhancement </a:t>
            </a:r>
            <a:r>
              <a:rPr lang="en-US" sz="2300" dirty="0"/>
              <a:t>is largest for </a:t>
            </a:r>
            <a:r>
              <a:rPr lang="en-US" sz="2800" dirty="0">
                <a:solidFill>
                  <a:srgbClr val="FF0000"/>
                </a:solidFill>
              </a:rPr>
              <a:t>maritime convective </a:t>
            </a:r>
            <a:r>
              <a:rPr lang="en-US" sz="2800" dirty="0" smtClean="0">
                <a:solidFill>
                  <a:srgbClr val="FF0000"/>
                </a:solidFill>
              </a:rPr>
              <a:t>clouds</a:t>
            </a:r>
            <a:r>
              <a:rPr lang="en-US" sz="2800" dirty="0" smtClean="0"/>
              <a:t>.</a:t>
            </a:r>
            <a:endParaRPr lang="fr-FR" sz="2800" dirty="0"/>
          </a:p>
        </p:txBody>
      </p:sp>
      <p:sp>
        <p:nvSpPr>
          <p:cNvPr id="19" name="TextBox 18"/>
          <p:cNvSpPr txBox="1"/>
          <p:nvPr/>
        </p:nvSpPr>
        <p:spPr>
          <a:xfrm>
            <a:off x="133195" y="6550223"/>
            <a:ext cx="1864228" cy="307777"/>
          </a:xfrm>
          <a:prstGeom prst="rect">
            <a:avLst/>
          </a:prstGeom>
          <a:noFill/>
        </p:spPr>
        <p:txBody>
          <a:bodyPr wrap="none" rtlCol="0">
            <a:spAutoFit/>
          </a:bodyPr>
          <a:lstStyle/>
          <a:p>
            <a:r>
              <a:rPr lang="en-US" sz="1400" dirty="0" smtClean="0"/>
              <a:t>Sullivan et al. 2017 </a:t>
            </a:r>
            <a:r>
              <a:rPr lang="en-US" sz="1400" i="1" dirty="0" smtClean="0"/>
              <a:t>JGR</a:t>
            </a:r>
            <a:endParaRPr lang="fr-FR" sz="1400" dirty="0"/>
          </a:p>
        </p:txBody>
      </p:sp>
      <p:sp>
        <p:nvSpPr>
          <p:cNvPr id="13" name="TextBox 12"/>
          <p:cNvSpPr txBox="1"/>
          <p:nvPr/>
        </p:nvSpPr>
        <p:spPr>
          <a:xfrm>
            <a:off x="692774" y="2444044"/>
            <a:ext cx="1528303" cy="830997"/>
          </a:xfrm>
          <a:prstGeom prst="rect">
            <a:avLst/>
          </a:prstGeom>
          <a:solidFill>
            <a:schemeClr val="bg1"/>
          </a:solidFill>
        </p:spPr>
        <p:txBody>
          <a:bodyPr wrap="none" rtlCol="0">
            <a:spAutoFit/>
          </a:bodyPr>
          <a:lstStyle/>
          <a:p>
            <a:r>
              <a:rPr lang="en-US" sz="1600" dirty="0" err="1" smtClean="0"/>
              <a:t>N</a:t>
            </a:r>
            <a:r>
              <a:rPr lang="en-US" sz="1600" baseline="-25000" dirty="0" err="1" smtClean="0"/>
              <a:t>ice,max</a:t>
            </a:r>
            <a:r>
              <a:rPr lang="en-US" sz="1600" baseline="-25000" dirty="0"/>
              <a:t> </a:t>
            </a:r>
            <a:r>
              <a:rPr lang="en-US" sz="1600" dirty="0" smtClean="0"/>
              <a:t>= 0.07 L</a:t>
            </a:r>
            <a:r>
              <a:rPr lang="en-US" sz="1600" baseline="30000" dirty="0" smtClean="0"/>
              <a:t>-1</a:t>
            </a:r>
          </a:p>
          <a:p>
            <a:r>
              <a:rPr lang="en-US" sz="1600" dirty="0" smtClean="0"/>
              <a:t>over 30 min</a:t>
            </a:r>
            <a:endParaRPr lang="fr-FR" sz="1600" dirty="0" smtClean="0"/>
          </a:p>
          <a:p>
            <a:endParaRPr lang="en-US" sz="1600" dirty="0" smtClean="0"/>
          </a:p>
        </p:txBody>
      </p:sp>
      <p:sp>
        <p:nvSpPr>
          <p:cNvPr id="5" name="Rectangle 4"/>
          <p:cNvSpPr/>
          <p:nvPr/>
        </p:nvSpPr>
        <p:spPr>
          <a:xfrm>
            <a:off x="711150" y="2473547"/>
            <a:ext cx="1509927" cy="714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 name="TextBox 13"/>
          <p:cNvSpPr txBox="1"/>
          <p:nvPr/>
        </p:nvSpPr>
        <p:spPr>
          <a:xfrm>
            <a:off x="3743873" y="2421731"/>
            <a:ext cx="1268617" cy="584775"/>
          </a:xfrm>
          <a:prstGeom prst="rect">
            <a:avLst/>
          </a:prstGeom>
          <a:solidFill>
            <a:schemeClr val="bg1"/>
          </a:solidFill>
        </p:spPr>
        <p:txBody>
          <a:bodyPr wrap="none" rtlCol="0">
            <a:spAutoFit/>
          </a:bodyPr>
          <a:lstStyle/>
          <a:p>
            <a:r>
              <a:rPr lang="en-US" sz="1600" dirty="0" err="1" smtClean="0"/>
              <a:t>N</a:t>
            </a:r>
            <a:r>
              <a:rPr lang="en-US" sz="1600" baseline="-25000" dirty="0" err="1" smtClean="0"/>
              <a:t>ice,max</a:t>
            </a:r>
            <a:r>
              <a:rPr lang="en-US" sz="1600" baseline="-25000" dirty="0"/>
              <a:t> </a:t>
            </a:r>
            <a:r>
              <a:rPr lang="en-US" sz="1600" dirty="0" smtClean="0"/>
              <a:t>= 7 L</a:t>
            </a:r>
            <a:r>
              <a:rPr lang="en-US" sz="1600" baseline="30000" dirty="0" smtClean="0"/>
              <a:t>-1</a:t>
            </a:r>
          </a:p>
          <a:p>
            <a:r>
              <a:rPr lang="en-US" sz="1600" dirty="0" smtClean="0"/>
              <a:t>over 40 min </a:t>
            </a:r>
            <a:endParaRPr lang="fr-FR" sz="1600" dirty="0" smtClean="0"/>
          </a:p>
        </p:txBody>
      </p:sp>
      <p:sp>
        <p:nvSpPr>
          <p:cNvPr id="6" name="Rectangle 5"/>
          <p:cNvSpPr/>
          <p:nvPr/>
        </p:nvSpPr>
        <p:spPr>
          <a:xfrm>
            <a:off x="3687670" y="2438339"/>
            <a:ext cx="1256612" cy="538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TextBox 14"/>
          <p:cNvSpPr txBox="1"/>
          <p:nvPr/>
        </p:nvSpPr>
        <p:spPr>
          <a:xfrm>
            <a:off x="6658666" y="2391727"/>
            <a:ext cx="1632498" cy="584775"/>
          </a:xfrm>
          <a:prstGeom prst="rect">
            <a:avLst/>
          </a:prstGeom>
          <a:solidFill>
            <a:schemeClr val="bg1"/>
          </a:solidFill>
        </p:spPr>
        <p:txBody>
          <a:bodyPr wrap="none" rtlCol="0">
            <a:spAutoFit/>
          </a:bodyPr>
          <a:lstStyle/>
          <a:p>
            <a:r>
              <a:rPr lang="en-US" sz="1600" dirty="0" err="1" smtClean="0"/>
              <a:t>N</a:t>
            </a:r>
            <a:r>
              <a:rPr lang="en-US" sz="1600" baseline="-25000" dirty="0" err="1" smtClean="0"/>
              <a:t>ice,max</a:t>
            </a:r>
            <a:r>
              <a:rPr lang="en-US" sz="1600" baseline="-25000" dirty="0"/>
              <a:t> </a:t>
            </a:r>
            <a:r>
              <a:rPr lang="en-US" sz="1600" dirty="0" smtClean="0"/>
              <a:t>= 0.071 L</a:t>
            </a:r>
            <a:r>
              <a:rPr lang="en-US" sz="1600" baseline="30000" dirty="0" smtClean="0"/>
              <a:t>-1</a:t>
            </a:r>
          </a:p>
          <a:p>
            <a:r>
              <a:rPr lang="en-US" sz="1600" dirty="0" smtClean="0"/>
              <a:t>over 50 min</a:t>
            </a:r>
            <a:endParaRPr lang="fr-FR" sz="1600" dirty="0" smtClean="0"/>
          </a:p>
        </p:txBody>
      </p:sp>
      <p:sp>
        <p:nvSpPr>
          <p:cNvPr id="7" name="Rectangle 6"/>
          <p:cNvSpPr/>
          <p:nvPr/>
        </p:nvSpPr>
        <p:spPr>
          <a:xfrm>
            <a:off x="6654052" y="2438338"/>
            <a:ext cx="1637112" cy="538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0" name="Rectangle 19"/>
          <p:cNvSpPr/>
          <p:nvPr/>
        </p:nvSpPr>
        <p:spPr>
          <a:xfrm>
            <a:off x="6140059" y="1607311"/>
            <a:ext cx="2964020" cy="3638045"/>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11636" y="1786838"/>
            <a:ext cx="3191714" cy="3572813"/>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p:cNvPicPr>
            <a:picLocks noChangeAspect="1"/>
          </p:cNvPicPr>
          <p:nvPr/>
        </p:nvPicPr>
        <p:blipFill>
          <a:blip r:embed="rId4"/>
          <a:stretch>
            <a:fillRect/>
          </a:stretch>
        </p:blipFill>
        <p:spPr>
          <a:xfrm>
            <a:off x="3050526" y="5318576"/>
            <a:ext cx="3923928" cy="726653"/>
          </a:xfrm>
          <a:prstGeom prst="rect">
            <a:avLst/>
          </a:prstGeom>
        </p:spPr>
      </p:pic>
    </p:spTree>
    <p:extLst>
      <p:ext uri="{BB962C8B-B14F-4D97-AF65-F5344CB8AC3E}">
        <p14:creationId xmlns:p14="http://schemas.microsoft.com/office/powerpoint/2010/main" val="322167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20" grpId="0" animBg="1"/>
      <p:bldP spid="21" grpId="0" animBg="1"/>
    </p:bld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1247</TotalTime>
  <Words>2105</Words>
  <Application>Microsoft Office PowerPoint</Application>
  <PresentationFormat>On-screen Show (4:3)</PresentationFormat>
  <Paragraphs>269</Paragraphs>
  <Slides>30</Slides>
  <Notes>15</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Bernard MT Condensed</vt:lpstr>
      <vt:lpstr>Calibri</vt:lpstr>
      <vt:lpstr>Serial Publication</vt:lpstr>
      <vt:lpstr>Times New Roman</vt:lpstr>
      <vt:lpstr>Larissa</vt:lpstr>
      <vt:lpstr>Modeling secondary ice production in mixed-phase clouds</vt:lpstr>
      <vt:lpstr>PowerPoint Presentation</vt:lpstr>
      <vt:lpstr>PowerPoint Presentation</vt:lpstr>
      <vt:lpstr>PowerPoint Presentation</vt:lpstr>
      <vt:lpstr>PowerPoint Presentation</vt:lpstr>
      <vt:lpstr>A first set of simulations uses ‘process weightings’.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PhD position at KIT, Germany, to study droplet shattering and rime-splintering  </vt:lpstr>
      <vt:lpstr>PowerPoint Presentation</vt:lpstr>
      <vt:lpstr>Supplementary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Karlsruhe Institute of Technology (KIT)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the relative contributions of secondary ice formation processes to ice crystal number concentration within mixed-phase clouds</dc:title>
  <dc:creator>Sullivan, Sylvia (IMK)</dc:creator>
  <cp:lastModifiedBy>Sylvia Sullivan</cp:lastModifiedBy>
  <cp:revision>313</cp:revision>
  <dcterms:created xsi:type="dcterms:W3CDTF">2016-03-07T17:23:06Z</dcterms:created>
  <dcterms:modified xsi:type="dcterms:W3CDTF">2018-04-11T08:07:29Z</dcterms:modified>
</cp:coreProperties>
</file>