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83" r:id="rId5"/>
    <p:sldId id="269" r:id="rId6"/>
    <p:sldId id="270" r:id="rId7"/>
    <p:sldId id="276" r:id="rId8"/>
    <p:sldId id="271" r:id="rId9"/>
    <p:sldId id="262" r:id="rId10"/>
    <p:sldId id="289" r:id="rId11"/>
    <p:sldId id="290" r:id="rId12"/>
    <p:sldId id="291" r:id="rId13"/>
    <p:sldId id="282" r:id="rId14"/>
    <p:sldId id="267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2" autoAdjust="0"/>
    <p:restoredTop sz="83638" autoAdjust="0"/>
  </p:normalViewPr>
  <p:slideViewPr>
    <p:cSldViewPr>
      <p:cViewPr varScale="1">
        <p:scale>
          <a:sx n="68" d="100"/>
          <a:sy n="68" d="100"/>
        </p:scale>
        <p:origin x="11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2E624-E393-4A6C-B568-205F478339AA}" type="datetimeFigureOut">
              <a:rPr lang="de-DE" smtClean="0"/>
              <a:t>19.09.2016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537AD-74C2-4B33-B055-151E6C09004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9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Especially</a:t>
            </a:r>
            <a:r>
              <a:rPr lang="en-US" baseline="0" dirty="0" smtClean="0"/>
              <a:t> at warmer subzero temperatures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537AD-74C2-4B33-B055-151E6C09004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468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for a 221% increase in computational time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537AD-74C2-4B33-B055-151E6C09004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03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</a:t>
            </a:r>
            <a:r>
              <a:rPr lang="en-US" baseline="0" dirty="0" smtClean="0"/>
              <a:t>e etas act as process weightings or pseudo process efficiencies. It is a mathematical handle to test the limits of the parameter space, to know what the maximum ice enhancement could be if secondary processes were amplified.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537AD-74C2-4B33-B055-151E6C09004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161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weight the different terms within</a:t>
            </a:r>
            <a:r>
              <a:rPr lang="en-US" baseline="0" dirty="0" smtClean="0"/>
              <a:t> the generation function with a “pseudo-efficiency”.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intermediate</a:t>
            </a:r>
            <a:r>
              <a:rPr lang="en-US" baseline="0" dirty="0" smtClean="0"/>
              <a:t> case gives an indication of how linear v. nonlinear the effects are.</a:t>
            </a:r>
          </a:p>
          <a:p>
            <a:r>
              <a:rPr lang="en-US" baseline="0" dirty="0" smtClean="0"/>
              <a:t>When the process contribution is 0, a given process has no impact. When the process contribution is 1, it is the only active process.</a:t>
            </a:r>
          </a:p>
          <a:p>
            <a:r>
              <a:rPr lang="en-US" baseline="0" dirty="0" smtClean="0"/>
              <a:t>The cumulative change in ice hydrometeor number normalized by the change only due to primary formation. In this sense, it is a quantification of how much secondary processes contribute to ice number at a given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can eta assume different values?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537AD-74C2-4B33-B055-151E6C09004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46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these simulations are halted when</a:t>
            </a:r>
            <a:r>
              <a:rPr lang="en-US" baseline="0" dirty="0" smtClean="0"/>
              <a:t> the parcel becomes </a:t>
            </a:r>
            <a:r>
              <a:rPr lang="en-US" baseline="0" dirty="0" err="1" smtClean="0"/>
              <a:t>subsaturated</a:t>
            </a:r>
            <a:r>
              <a:rPr lang="en-US" baseline="0" dirty="0" smtClean="0"/>
              <a:t> with respect to water because there is no representation of the Wegener-Bergeron-</a:t>
            </a:r>
            <a:r>
              <a:rPr lang="en-US" baseline="0" dirty="0" err="1" smtClean="0"/>
              <a:t>Findeison</a:t>
            </a:r>
            <a:r>
              <a:rPr lang="en-US" baseline="0" dirty="0" smtClean="0"/>
              <a:t> process.</a:t>
            </a:r>
          </a:p>
          <a:p>
            <a:endParaRPr lang="en-US" baseline="0" dirty="0" smtClean="0"/>
          </a:p>
          <a:p>
            <a:pPr marL="228600" indent="-228600">
              <a:buAutoNum type="arabicParenBoth"/>
            </a:pPr>
            <a:r>
              <a:rPr lang="en-US" baseline="0" dirty="0" smtClean="0"/>
              <a:t>Case III, with the most active microphysics and secondary production, has the highest liquid hydrometeor number. When rime splintering and coalescence becomes more efficient, the not-so-small droplet number is consumed very quickly.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(2) Case III also has the highest ice hydrometeor number. The increases are highly non-linear with process efficiency. Case I </a:t>
            </a:r>
            <a:r>
              <a:rPr lang="en-US" baseline="0" dirty="0" smtClean="0">
                <a:sym typeface="Wingdings" panose="05000000000000000000" pitchFamily="2" charset="2"/>
              </a:rPr>
              <a:t> Case II (190% increase in Nice); Case II  Case III (23% increase in Nice). </a:t>
            </a:r>
            <a:r>
              <a:rPr lang="en-US" baseline="0" dirty="0" smtClean="0"/>
              <a:t>In particular, when rime-splintering and collisions are efficient, ice crystal number rapidly increases after production of large </a:t>
            </a:r>
            <a:r>
              <a:rPr lang="en-US" baseline="0" dirty="0" err="1" smtClean="0"/>
              <a:t>graupel</a:t>
            </a:r>
            <a:r>
              <a:rPr lang="en-US" baseline="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(3) Case I, the cloud with limited secondary ice production, is longer</a:t>
            </a:r>
            <a:r>
              <a:rPr lang="en-US" baseline="0" dirty="0" smtClean="0"/>
              <a:t> lived. </a:t>
            </a:r>
            <a:r>
              <a:rPr lang="en-US" baseline="0" dirty="0" err="1" smtClean="0"/>
              <a:t>Subsaturation</a:t>
            </a:r>
            <a:r>
              <a:rPr lang="en-US" baseline="0" dirty="0" smtClean="0"/>
              <a:t> takes a longer time.</a:t>
            </a:r>
            <a:endParaRPr lang="en-US" dirty="0" smtClean="0"/>
          </a:p>
          <a:p>
            <a:r>
              <a:rPr lang="en-US" dirty="0" smtClean="0"/>
              <a:t>The liquid hydrometeor number is almost exclusively determined by the number of small droplets since this number is so much larger than the others.</a:t>
            </a:r>
          </a:p>
          <a:p>
            <a:r>
              <a:rPr lang="en-US" dirty="0" smtClean="0"/>
              <a:t>This is also the case for the ice hydrometeor number except right before </a:t>
            </a:r>
            <a:r>
              <a:rPr lang="en-US" dirty="0" err="1" smtClean="0"/>
              <a:t>subsaturation</a:t>
            </a:r>
            <a:r>
              <a:rPr lang="en-US" baseline="0" dirty="0" smtClean="0"/>
              <a:t> when the small </a:t>
            </a:r>
            <a:r>
              <a:rPr lang="en-US" baseline="0" dirty="0" err="1" smtClean="0"/>
              <a:t>graupel</a:t>
            </a:r>
            <a:r>
              <a:rPr lang="en-US" baseline="0" dirty="0" smtClean="0"/>
              <a:t> number dominates.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Ice enhancement can effectively be ‘turned off’ by making aggregation efficient and rime splintering + collisions inefficient.</a:t>
            </a:r>
          </a:p>
          <a:p>
            <a:r>
              <a:rPr lang="en-US" baseline="0" dirty="0" smtClean="0"/>
              <a:t>There is not a large difference in the number evolutions between Cases II and III, same lifetime, only a slightly larger maximum Nice for Case III, so the enhancement change with microphysical efficiencies is not linear.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537AD-74C2-4B33-B055-151E6C09004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382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When the process contribution is 0, a given process has no impact. </a:t>
            </a:r>
            <a:r>
              <a:rPr lang="en-US" baseline="0" smtClean="0"/>
              <a:t>When the process contribution is 1, it is the only active process.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</a:t>
            </a:r>
            <a:r>
              <a:rPr lang="en-US" baseline="0" dirty="0" smtClean="0"/>
              <a:t> which case is in which line type: “Case I is shown in the dotted-dashed line, Case II in the dashed line, and Case III in the solid line.”</a:t>
            </a:r>
            <a:endParaRPr lang="en-US" dirty="0" smtClean="0"/>
          </a:p>
          <a:p>
            <a:r>
              <a:rPr lang="en-US" dirty="0" smtClean="0"/>
              <a:t>Why is the contribution from</a:t>
            </a:r>
            <a:r>
              <a:rPr lang="en-US" baseline="0" dirty="0" smtClean="0"/>
              <a:t> collisions so limited? </a:t>
            </a:r>
            <a:r>
              <a:rPr lang="en-US" baseline="0" dirty="0" err="1" smtClean="0"/>
              <a:t>P_coll</a:t>
            </a:r>
            <a:r>
              <a:rPr lang="en-US" baseline="0" dirty="0" smtClean="0"/>
              <a:t> is limited because this process does not initiate until ice hydrometeors have grown </a:t>
            </a:r>
            <a:r>
              <a:rPr lang="en-US" baseline="0" dirty="0" err="1" smtClean="0"/>
              <a:t>depositionally</a:t>
            </a:r>
            <a:r>
              <a:rPr lang="en-US" baseline="0" dirty="0" smtClean="0"/>
              <a:t> to a sufficient size. The characteristic time for depositional growth to this size is longer than the time scale for other enhancement processes like rime splintering to initiate.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537AD-74C2-4B33-B055-151E6C09004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682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Ncoll</a:t>
            </a:r>
            <a:r>
              <a:rPr lang="en-US" dirty="0" smtClean="0"/>
              <a:t> higher for tropical maritime</a:t>
            </a:r>
            <a:r>
              <a:rPr lang="en-US" baseline="0" dirty="0" smtClean="0"/>
              <a:t> case because there is an intermediate LWC and moderate updraft (allows time for depositional growth and branching, generation of higher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Ncoll</a:t>
            </a:r>
            <a:r>
              <a:rPr lang="en-US" dirty="0" smtClean="0"/>
              <a:t> also higher for Arctic</a:t>
            </a:r>
            <a:r>
              <a:rPr lang="en-US" baseline="0" dirty="0" smtClean="0"/>
              <a:t> mixed-phase case because there is moderate updraft (allows time for depositional growth and branching, generation of higher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) and cloud base is colder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NRS intermediate for continental clouds because LWC is higher and DSD may be narrow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NRS high for marine clouds because DSD is more likely to be bimodal and LWC moderate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NRS lower for Arctic clouds because cloud base is so cold and DSD may not be bimodal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Nagg</a:t>
            </a:r>
            <a:r>
              <a:rPr lang="en-US" baseline="0" dirty="0" smtClean="0"/>
              <a:t> higher for Arctic clouds because cloud base is cold and generation of larger ice hydrometeors is more likely and for marine clouds (because of higher supersaturation </a:t>
            </a:r>
            <a:r>
              <a:rPr lang="en-US" baseline="0" dirty="0" smtClean="0">
                <a:sym typeface="Wingdings" panose="05000000000000000000" pitchFamily="2" charset="2"/>
              </a:rPr>
              <a:t> more dendritic features which could interlock)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Nagg</a:t>
            </a:r>
            <a:r>
              <a:rPr lang="en-US" baseline="0" dirty="0" smtClean="0"/>
              <a:t> intermediate for continental clouds (slower growth with higher hydrometeor number)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Ncoal</a:t>
            </a:r>
            <a:r>
              <a:rPr lang="en-US" baseline="0" dirty="0" smtClean="0"/>
              <a:t> higher for continental clouds because of large </a:t>
            </a:r>
            <a:r>
              <a:rPr lang="en-US" baseline="0" dirty="0" err="1" smtClean="0"/>
              <a:t>Nd</a:t>
            </a:r>
            <a:r>
              <a:rPr lang="en-US" baseline="0" dirty="0" smtClean="0"/>
              <a:t> and large updrafts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Ncoal</a:t>
            </a:r>
            <a:r>
              <a:rPr lang="en-US" baseline="0" dirty="0" smtClean="0"/>
              <a:t> intermediate for continental clouds because of intermediate </a:t>
            </a:r>
            <a:r>
              <a:rPr lang="en-US" baseline="0" dirty="0" err="1" smtClean="0"/>
              <a:t>Nd</a:t>
            </a:r>
            <a:r>
              <a:rPr lang="en-US" baseline="0" dirty="0" smtClean="0"/>
              <a:t> and updraft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Ncoal</a:t>
            </a:r>
            <a:r>
              <a:rPr lang="en-US" baseline="0" dirty="0" smtClean="0"/>
              <a:t> small for Arctic clouds because of small </a:t>
            </a:r>
            <a:r>
              <a:rPr lang="en-US" baseline="0" dirty="0" err="1" smtClean="0"/>
              <a:t>Nd</a:t>
            </a:r>
            <a:r>
              <a:rPr lang="en-US" baseline="0" dirty="0" smtClean="0"/>
              <a:t> and updraft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537AD-74C2-4B33-B055-151E6C09004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39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537AD-74C2-4B33-B055-151E6C09004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727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Continental</a:t>
            </a:r>
            <a:r>
              <a:rPr lang="en-US" baseline="0" dirty="0" smtClean="0"/>
              <a:t> convection: </a:t>
            </a:r>
            <a:r>
              <a:rPr lang="en-US" sz="1200" dirty="0" smtClean="0"/>
              <a:t>Growth of small droplets deplete supersaturation before significant secondary ice production. Larger drop and </a:t>
            </a:r>
            <a:r>
              <a:rPr lang="en-US" sz="1200" dirty="0" err="1" smtClean="0"/>
              <a:t>graupel</a:t>
            </a:r>
            <a:r>
              <a:rPr lang="en-US" sz="1200" dirty="0" smtClean="0"/>
              <a:t> numbers do not have time to develop.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Maritime</a:t>
            </a:r>
            <a:r>
              <a:rPr lang="en-US" sz="1200" baseline="0" dirty="0" smtClean="0"/>
              <a:t> convection: </a:t>
            </a:r>
            <a:r>
              <a:rPr lang="en-US" sz="1200" dirty="0" smtClean="0"/>
              <a:t>Secondary ice production is most significant: modest updrafts and small droplet numbers allow larger drops and </a:t>
            </a:r>
            <a:r>
              <a:rPr lang="en-US" sz="1200" dirty="0" err="1" smtClean="0"/>
              <a:t>graupel</a:t>
            </a:r>
            <a:r>
              <a:rPr lang="en-US" sz="1200" dirty="0" smtClean="0"/>
              <a:t> to form without depleting supersaturation. 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Arctic stratocumulus:</a:t>
            </a:r>
            <a:r>
              <a:rPr lang="en-US" sz="1200" baseline="0" dirty="0" smtClean="0"/>
              <a:t> </a:t>
            </a:r>
            <a:r>
              <a:rPr lang="en-US" sz="1200" dirty="0" smtClean="0"/>
              <a:t>Secondary ice formation is significant toward the end of cloud evolution. But weaker updrafts and limited droplet numbers cannot sustain this production.</a:t>
            </a:r>
            <a:endParaRPr lang="de-DE" sz="120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537AD-74C2-4B33-B055-151E6C09004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133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Pcoll,max</a:t>
            </a:r>
            <a:r>
              <a:rPr lang="en-US" dirty="0" smtClean="0"/>
              <a:t> 0, 31.2,</a:t>
            </a:r>
            <a:r>
              <a:rPr lang="en-US" baseline="0" dirty="0" smtClean="0"/>
              <a:t> 1.2</a:t>
            </a:r>
          </a:p>
          <a:p>
            <a:r>
              <a:rPr lang="en-US" baseline="0" dirty="0" err="1" smtClean="0"/>
              <a:t>PRS,max</a:t>
            </a:r>
            <a:r>
              <a:rPr lang="en-US" baseline="0" dirty="0" smtClean="0"/>
              <a:t> 23.6, 89.6, 90.8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537AD-74C2-4B33-B055-151E6C09004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2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C48D-9FF9-40A7-9567-19202116DD27}" type="datetime1">
              <a:rPr lang="de-DE" smtClean="0"/>
              <a:t>19.09.2016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Sullivan et al.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21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076E-6E5A-4D5C-91AD-CE20713D10E0}" type="datetime1">
              <a:rPr lang="de-DE" smtClean="0"/>
              <a:t>19.09.2016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Sullivan et al.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52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93DA-2DEB-42A0-A5FD-ED3A37784543}" type="datetime1">
              <a:rPr lang="de-DE" smtClean="0"/>
              <a:t>19.09.2016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Sullivan et al.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51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9A3A-E62A-4592-8B00-9C543E29B20F}" type="datetime1">
              <a:rPr lang="de-DE" smtClean="0"/>
              <a:t>19.09.2016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Sullivan et al.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38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743-4F26-4185-A4D4-DB88DD22747F}" type="datetime1">
              <a:rPr lang="de-DE" smtClean="0"/>
              <a:t>19.09.2016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Sullivan et al.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70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CF9B-C446-4D97-AADB-3DFBF63791C9}" type="datetime1">
              <a:rPr lang="de-DE" smtClean="0"/>
              <a:t>19.09.2016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Sullivan et al. 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57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A328-5F5F-4E1F-992E-0096AC7253AB}" type="datetime1">
              <a:rPr lang="de-DE" smtClean="0"/>
              <a:t>19.09.2016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Sullivan et al. 2016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74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CD41-5C77-4F1A-B46D-718A79A58C83}" type="datetime1">
              <a:rPr lang="de-DE" smtClean="0"/>
              <a:t>19.09.2016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Sullivan et al. 2016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99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F269-058F-4D00-9056-2977FD535397}" type="datetime1">
              <a:rPr lang="de-DE" smtClean="0"/>
              <a:t>19.09.2016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Sullivan et al. 2016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19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689F-5B0B-4661-9BDE-36B131C56229}" type="datetime1">
              <a:rPr lang="de-DE" smtClean="0"/>
              <a:t>19.09.2016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Sullivan et al. 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74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E8EB-2959-4A2E-8CF8-4C06A8AB5AA0}" type="datetime1">
              <a:rPr lang="de-DE" smtClean="0"/>
              <a:t>19.09.2016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Sullivan et al. 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10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2923-7D09-4CBC-A533-3CFDC042FD7D}" type="datetime1">
              <a:rPr lang="de-DE" smtClean="0"/>
              <a:t>19.09.2016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Sullivan et al.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EEE38-2B64-4669-8FF4-18E0F12500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04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emf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8424936" cy="25202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Modeling the relative contributions of secondary ice formation processes to ice crystal number concentration within mixed-phase clouds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6052" y="3068960"/>
            <a:ext cx="8314420" cy="235903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Sylvia Sullivan</a:t>
            </a:r>
            <a:r>
              <a:rPr lang="en-US" sz="3600" baseline="30000" dirty="0" smtClean="0">
                <a:solidFill>
                  <a:schemeClr val="tx1"/>
                </a:solidFill>
              </a:rPr>
              <a:t>1,2</a:t>
            </a:r>
            <a:r>
              <a:rPr lang="en-US" sz="3600" dirty="0" smtClean="0">
                <a:solidFill>
                  <a:schemeClr val="tx1"/>
                </a:solidFill>
              </a:rPr>
              <a:t>, Corinna Hoose</a:t>
            </a:r>
            <a:r>
              <a:rPr lang="en-US" sz="3600" baseline="30000" dirty="0" smtClean="0">
                <a:solidFill>
                  <a:schemeClr val="tx1"/>
                </a:solidFill>
              </a:rPr>
              <a:t>2</a:t>
            </a:r>
            <a:r>
              <a:rPr lang="en-US" sz="3600" dirty="0" smtClean="0">
                <a:solidFill>
                  <a:schemeClr val="tx1"/>
                </a:solidFill>
              </a:rPr>
              <a:t>, and Athanasios Nenes</a:t>
            </a:r>
            <a:r>
              <a:rPr lang="en-US" sz="3600" baseline="30000" dirty="0" smtClean="0">
                <a:solidFill>
                  <a:schemeClr val="tx1"/>
                </a:solidFill>
              </a:rPr>
              <a:t>1,3,4</a:t>
            </a:r>
          </a:p>
          <a:p>
            <a:pPr algn="l"/>
            <a:endParaRPr lang="en-US" sz="2700" baseline="300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EGU AS1.27 – Observing and modeling processes in moderately </a:t>
            </a:r>
            <a:r>
              <a:rPr lang="en-US" sz="2800" dirty="0" err="1">
                <a:solidFill>
                  <a:schemeClr val="tx1"/>
                </a:solidFill>
              </a:rPr>
              <a:t>supercooled</a:t>
            </a:r>
            <a:r>
              <a:rPr lang="en-US" sz="2800" dirty="0">
                <a:solidFill>
                  <a:schemeClr val="tx1"/>
                </a:solidFill>
              </a:rPr>
              <a:t> clouds – 19 April </a:t>
            </a:r>
            <a:r>
              <a:rPr lang="en-US" sz="2800" dirty="0" smtClean="0">
                <a:solidFill>
                  <a:schemeClr val="tx1"/>
                </a:solidFill>
              </a:rPr>
              <a:t>2016</a:t>
            </a:r>
            <a:endParaRPr lang="en-US" sz="2800" baseline="30000" dirty="0" smtClean="0">
              <a:solidFill>
                <a:schemeClr val="tx1"/>
              </a:solidFill>
            </a:endParaRPr>
          </a:p>
          <a:p>
            <a:pPr algn="l"/>
            <a:endParaRPr lang="en-US" sz="2800" baseline="30000" dirty="0" smtClean="0">
              <a:solidFill>
                <a:schemeClr val="tx1"/>
              </a:solidFill>
            </a:endParaRPr>
          </a:p>
          <a:p>
            <a:pPr algn="l"/>
            <a:r>
              <a:rPr lang="en-US" sz="2800" baseline="30000" dirty="0" smtClean="0">
                <a:solidFill>
                  <a:schemeClr val="tx1"/>
                </a:solidFill>
              </a:rPr>
              <a:t>1 </a:t>
            </a:r>
            <a:r>
              <a:rPr lang="en-US" sz="2400" dirty="0">
                <a:solidFill>
                  <a:schemeClr val="tx1"/>
                </a:solidFill>
              </a:rPr>
              <a:t>Department of Chemical and Biomolecular Engineering, Georgia Institute of </a:t>
            </a:r>
            <a:r>
              <a:rPr lang="en-US" sz="2400" dirty="0" smtClean="0">
                <a:solidFill>
                  <a:schemeClr val="tx1"/>
                </a:solidFill>
              </a:rPr>
              <a:t>Technology </a:t>
            </a:r>
          </a:p>
          <a:p>
            <a:pPr algn="l"/>
            <a:r>
              <a:rPr lang="en-US" sz="2400" baseline="30000" dirty="0" smtClean="0">
                <a:solidFill>
                  <a:schemeClr val="tx1"/>
                </a:solidFill>
              </a:rPr>
              <a:t>2 </a:t>
            </a:r>
            <a:r>
              <a:rPr lang="de-DE" sz="2400" dirty="0" smtClean="0">
                <a:solidFill>
                  <a:schemeClr val="tx1"/>
                </a:solidFill>
              </a:rPr>
              <a:t>Institute </a:t>
            </a:r>
            <a:r>
              <a:rPr lang="de-DE" sz="2400" dirty="0" err="1" smtClean="0">
                <a:solidFill>
                  <a:schemeClr val="tx1"/>
                </a:solidFill>
              </a:rPr>
              <a:t>of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Meteorology</a:t>
            </a:r>
            <a:r>
              <a:rPr lang="de-DE" sz="2400" dirty="0" smtClean="0">
                <a:solidFill>
                  <a:schemeClr val="tx1"/>
                </a:solidFill>
              </a:rPr>
              <a:t> und </a:t>
            </a:r>
            <a:r>
              <a:rPr lang="de-DE" sz="2400" dirty="0" err="1" smtClean="0">
                <a:solidFill>
                  <a:schemeClr val="tx1"/>
                </a:solidFill>
              </a:rPr>
              <a:t>Climate</a:t>
            </a:r>
            <a:r>
              <a:rPr lang="de-DE" sz="2400" dirty="0" smtClean="0">
                <a:solidFill>
                  <a:schemeClr val="tx1"/>
                </a:solidFill>
              </a:rPr>
              <a:t> Research, K</a:t>
            </a:r>
            <a:r>
              <a:rPr lang="en-US" sz="2400" dirty="0" err="1" smtClean="0">
                <a:solidFill>
                  <a:schemeClr val="tx1"/>
                </a:solidFill>
              </a:rPr>
              <a:t>arlsruhe</a:t>
            </a:r>
            <a:r>
              <a:rPr lang="en-US" sz="2400" dirty="0" smtClean="0">
                <a:solidFill>
                  <a:schemeClr val="tx1"/>
                </a:solidFill>
              </a:rPr>
              <a:t> Institute of Technology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400" baseline="30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IERSD, National Observatory </a:t>
            </a:r>
            <a:r>
              <a:rPr lang="en-US" sz="2400" dirty="0" smtClean="0">
                <a:solidFill>
                  <a:schemeClr val="tx1"/>
                </a:solidFill>
              </a:rPr>
              <a:t>of Athens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Palea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Penteli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Greece </a:t>
            </a:r>
          </a:p>
          <a:p>
            <a:pPr algn="l"/>
            <a:r>
              <a:rPr lang="en-US" sz="2400" baseline="30000" dirty="0" smtClean="0">
                <a:solidFill>
                  <a:schemeClr val="tx1"/>
                </a:solidFill>
              </a:rPr>
              <a:t>4</a:t>
            </a:r>
            <a:r>
              <a:rPr lang="en-US" sz="2400" dirty="0" smtClean="0">
                <a:solidFill>
                  <a:schemeClr val="tx1"/>
                </a:solidFill>
              </a:rPr>
              <a:t> ICE-HT, Foundation for Research and Technology Hellas, </a:t>
            </a:r>
            <a:r>
              <a:rPr lang="en-US" sz="2400" dirty="0" err="1" smtClean="0">
                <a:solidFill>
                  <a:schemeClr val="tx1"/>
                </a:solidFill>
              </a:rPr>
              <a:t>Patras</a:t>
            </a:r>
            <a:r>
              <a:rPr lang="en-US" sz="2400" dirty="0" smtClean="0">
                <a:solidFill>
                  <a:schemeClr val="tx1"/>
                </a:solidFill>
              </a:rPr>
              <a:t>, Greece</a:t>
            </a:r>
            <a:endParaRPr lang="de-DE" sz="2400" baseline="30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forschung-mie.de/img/kit_logo_de_farbe_positi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111" y="5640550"/>
            <a:ext cx="2063577" cy="94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e.gatech.edu/files/branding/logos/Georgia-Institute-of-Technology-rv-539+1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1" y="5731769"/>
            <a:ext cx="2988332" cy="84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nasa.gov/sites/default/files/images/nasaLogo-570x45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21" y="5522536"/>
            <a:ext cx="1644603" cy="12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Untertitel 2"/>
          <p:cNvSpPr txBox="1">
            <a:spLocks/>
          </p:cNvSpPr>
          <p:nvPr/>
        </p:nvSpPr>
        <p:spPr>
          <a:xfrm>
            <a:off x="539552" y="6595701"/>
            <a:ext cx="4240088" cy="199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1"/>
                </a:solidFill>
              </a:rPr>
              <a:t>Image taken from Kenneth </a:t>
            </a:r>
            <a:r>
              <a:rPr lang="en-US" sz="1100" dirty="0" err="1" smtClean="0">
                <a:solidFill>
                  <a:schemeClr val="tx1"/>
                </a:solidFill>
              </a:rPr>
              <a:t>Libbrecht</a:t>
            </a:r>
            <a:r>
              <a:rPr lang="en-US" sz="1100" dirty="0" smtClean="0">
                <a:solidFill>
                  <a:schemeClr val="tx1"/>
                </a:solidFill>
              </a:rPr>
              <a:t> www.its.caltech.edu/~atomic/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1</a:t>
            </a:fld>
            <a:endParaRPr lang="de-DE"/>
          </a:p>
        </p:txBody>
      </p:sp>
      <p:pic>
        <p:nvPicPr>
          <p:cNvPr id="5" name="Picture 2" descr="https://upload.wikimedia.org/wikipedia/commons/thumb/b/bf/US-DeptOfEnergy-Seal.svg/2000px-US-DeptOfEnergy-Seal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881" y="5427998"/>
            <a:ext cx="1368524" cy="136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9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Sullivan et al. 2016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4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526450"/>
              </p:ext>
            </p:extLst>
          </p:nvPr>
        </p:nvGraphicFramePr>
        <p:xfrm>
          <a:off x="674044" y="1196752"/>
          <a:ext cx="7795911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77023"/>
                <a:gridCol w="2758555"/>
                <a:gridCol w="2460333"/>
              </a:tblGrid>
              <a:tr h="101161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Continental convective conditions</a:t>
                      </a:r>
                      <a:endParaRPr lang="de-DE" sz="2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Tropical maritime</a:t>
                      </a:r>
                      <a:r>
                        <a:rPr lang="en-US" sz="2200" baseline="0" dirty="0" smtClean="0">
                          <a:solidFill>
                            <a:srgbClr val="0070C0"/>
                          </a:solidFill>
                        </a:rPr>
                        <a:t> convective conditions</a:t>
                      </a:r>
                      <a:endParaRPr lang="de-DE" sz="2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Arctic stratocumulus conditions</a:t>
                      </a:r>
                      <a:endParaRPr lang="de-DE" sz="2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1867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larger</a:t>
                      </a:r>
                      <a:r>
                        <a:rPr lang="de-DE" sz="1800" baseline="0" dirty="0" smtClean="0"/>
                        <a:t>, more variable</a:t>
                      </a:r>
                      <a:r>
                        <a:rPr lang="de-DE" sz="1800" dirty="0" smtClean="0"/>
                        <a:t> updrafts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  <a:p>
                      <a:pPr algn="ctr"/>
                      <a:r>
                        <a:rPr lang="en-US" sz="1800" dirty="0" smtClean="0"/>
                        <a:t>intermediate</a:t>
                      </a:r>
                      <a:r>
                        <a:rPr lang="en-US" sz="1800" baseline="0" dirty="0" smtClean="0"/>
                        <a:t> cloud base temperature</a:t>
                      </a:r>
                    </a:p>
                    <a:p>
                      <a:pPr algn="ctr"/>
                      <a:endParaRPr lang="en-US" sz="1800" baseline="0" dirty="0" smtClean="0"/>
                    </a:p>
                    <a:p>
                      <a:pPr algn="ctr"/>
                      <a:r>
                        <a:rPr lang="de-DE" sz="1800" dirty="0" smtClean="0"/>
                        <a:t>higher activation rates</a:t>
                      </a:r>
                    </a:p>
                    <a:p>
                      <a:pPr algn="ctr"/>
                      <a:endParaRPr lang="de-DE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aseline="0" dirty="0" smtClean="0"/>
                        <a:t>many, </a:t>
                      </a:r>
                      <a:r>
                        <a:rPr lang="de-DE" sz="1800" dirty="0" smtClean="0"/>
                        <a:t>smaller droplets initially</a:t>
                      </a:r>
                    </a:p>
                    <a:p>
                      <a:pPr algn="ctr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smaller, less</a:t>
                      </a:r>
                      <a:r>
                        <a:rPr lang="de-DE" sz="1800" baseline="0" dirty="0" smtClean="0"/>
                        <a:t> variable</a:t>
                      </a:r>
                      <a:r>
                        <a:rPr lang="de-DE" sz="1800" dirty="0" smtClean="0"/>
                        <a:t> updrafts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  <a:p>
                      <a:pPr algn="ctr"/>
                      <a:r>
                        <a:rPr lang="en-US" sz="1800" baseline="0" dirty="0" smtClean="0"/>
                        <a:t>cold cloud base temperature</a:t>
                      </a:r>
                    </a:p>
                    <a:p>
                      <a:pPr algn="ctr"/>
                      <a:endParaRPr lang="en-US" sz="1800" baseline="0" dirty="0" smtClean="0"/>
                    </a:p>
                    <a:p>
                      <a:pPr algn="ctr"/>
                      <a:r>
                        <a:rPr lang="de-DE" sz="1800" dirty="0" smtClean="0"/>
                        <a:t>lower activation rates</a:t>
                      </a:r>
                    </a:p>
                    <a:p>
                      <a:pPr algn="ctr"/>
                      <a:endParaRPr lang="de-DE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aseline="0" dirty="0" smtClean="0"/>
                        <a:t>few, larger</a:t>
                      </a:r>
                      <a:r>
                        <a:rPr lang="de-DE" sz="1800" dirty="0" smtClean="0"/>
                        <a:t> droplets initially</a:t>
                      </a:r>
                      <a:endParaRPr lang="en-US" sz="1800" b="0" i="1" baseline="0" dirty="0" smtClean="0">
                        <a:latin typeface="Cambria Math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feld 6"/>
          <p:cNvSpPr txBox="1"/>
          <p:nvPr/>
        </p:nvSpPr>
        <p:spPr>
          <a:xfrm>
            <a:off x="107504" y="66962"/>
            <a:ext cx="20883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Cloud states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415261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Sullivan et al. 2016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11</a:t>
            </a:fld>
            <a:endParaRPr lang="de-DE"/>
          </a:p>
        </p:txBody>
      </p:sp>
      <p:sp>
        <p:nvSpPr>
          <p:cNvPr id="4" name="Textfeld 6"/>
          <p:cNvSpPr txBox="1"/>
          <p:nvPr/>
        </p:nvSpPr>
        <p:spPr>
          <a:xfrm>
            <a:off x="323528" y="116632"/>
            <a:ext cx="20883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Cloud states</a:t>
            </a:r>
            <a:endParaRPr lang="de-DE" sz="3000" dirty="0"/>
          </a:p>
        </p:txBody>
      </p:sp>
      <p:graphicFrame>
        <p:nvGraphicFramePr>
          <p:cNvPr id="5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191585"/>
              </p:ext>
            </p:extLst>
          </p:nvPr>
        </p:nvGraphicFramePr>
        <p:xfrm>
          <a:off x="674044" y="1196752"/>
          <a:ext cx="7795911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77023"/>
                <a:gridCol w="2758555"/>
                <a:gridCol w="2460333"/>
              </a:tblGrid>
              <a:tr h="101161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Continental convective conditions</a:t>
                      </a:r>
                      <a:endParaRPr lang="de-DE" sz="2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Tropical maritime</a:t>
                      </a:r>
                      <a:r>
                        <a:rPr lang="en-US" sz="2200" baseline="0" dirty="0" smtClean="0">
                          <a:solidFill>
                            <a:srgbClr val="0070C0"/>
                          </a:solidFill>
                        </a:rPr>
                        <a:t> convective conditions</a:t>
                      </a:r>
                      <a:endParaRPr lang="de-DE" sz="2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Arctic stratocumulus conditions</a:t>
                      </a:r>
                      <a:endParaRPr lang="de-DE" sz="2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1867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larger</a:t>
                      </a:r>
                      <a:r>
                        <a:rPr lang="de-DE" sz="1800" baseline="0" dirty="0" smtClean="0"/>
                        <a:t>, more variable</a:t>
                      </a:r>
                      <a:r>
                        <a:rPr lang="de-DE" sz="1800" dirty="0" smtClean="0"/>
                        <a:t> updrafts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  <a:p>
                      <a:pPr algn="ctr"/>
                      <a:r>
                        <a:rPr lang="en-US" sz="1800" dirty="0" smtClean="0"/>
                        <a:t>intermediate</a:t>
                      </a:r>
                      <a:r>
                        <a:rPr lang="en-US" sz="1800" baseline="0" dirty="0" smtClean="0"/>
                        <a:t> cloud base temperature</a:t>
                      </a:r>
                    </a:p>
                    <a:p>
                      <a:pPr algn="ctr"/>
                      <a:endParaRPr lang="en-US" sz="1800" baseline="0" dirty="0" smtClean="0"/>
                    </a:p>
                    <a:p>
                      <a:pPr algn="ctr"/>
                      <a:r>
                        <a:rPr lang="de-DE" sz="1800" dirty="0" smtClean="0"/>
                        <a:t>higher activation rates</a:t>
                      </a:r>
                    </a:p>
                    <a:p>
                      <a:pPr algn="ctr"/>
                      <a:endParaRPr lang="de-DE" sz="1800" dirty="0" smtClean="0"/>
                    </a:p>
                    <a:p>
                      <a:pPr algn="ctr"/>
                      <a:endParaRPr lang="de-DE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aseline="0" dirty="0" smtClean="0"/>
                        <a:t>many, </a:t>
                      </a:r>
                      <a:r>
                        <a:rPr lang="de-DE" sz="1800" dirty="0" smtClean="0"/>
                        <a:t>smaller droplets initially</a:t>
                      </a:r>
                      <a:endParaRPr lang="en-US" sz="1800" b="0" i="1" baseline="0" dirty="0" smtClean="0">
                        <a:latin typeface="Cambria Math"/>
                      </a:endParaRPr>
                    </a:p>
                    <a:p>
                      <a:pPr algn="ctr"/>
                      <a:endParaRPr lang="de-DE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</a:rPr>
                        <a:t>intermediate updrafts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>
                        <a:latin typeface="+mn-lt"/>
                      </a:endParaRPr>
                    </a:p>
                    <a:p>
                      <a:pPr algn="ctr"/>
                      <a:r>
                        <a:rPr lang="en-US" sz="1800" baseline="0" dirty="0" smtClean="0">
                          <a:latin typeface="+mn-lt"/>
                        </a:rPr>
                        <a:t>warmer cloud base temperature</a:t>
                      </a:r>
                    </a:p>
                    <a:p>
                      <a:pPr algn="ctr"/>
                      <a:endParaRPr lang="en-US" sz="1800" baseline="0" dirty="0" smtClean="0">
                        <a:latin typeface="+mn-lt"/>
                      </a:endParaRPr>
                    </a:p>
                    <a:p>
                      <a:pPr algn="ctr"/>
                      <a:r>
                        <a:rPr lang="de-DE" sz="1800" dirty="0" smtClean="0">
                          <a:latin typeface="+mn-lt"/>
                        </a:rPr>
                        <a:t>intermediate activation rates</a:t>
                      </a:r>
                    </a:p>
                    <a:p>
                      <a:pPr algn="ctr"/>
                      <a:endParaRPr lang="de-DE" sz="1800" dirty="0" smtClean="0"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aseline="0" dirty="0" smtClean="0">
                          <a:latin typeface="+mn-lt"/>
                        </a:rPr>
                        <a:t>intermediate initial </a:t>
                      </a:r>
                      <a:r>
                        <a:rPr lang="de-DE" sz="1800" dirty="0" err="1" smtClean="0">
                          <a:latin typeface="+mn-lt"/>
                        </a:rPr>
                        <a:t>droplet</a:t>
                      </a:r>
                      <a:r>
                        <a:rPr lang="de-DE" sz="1800" baseline="0" dirty="0" smtClean="0">
                          <a:latin typeface="+mn-lt"/>
                        </a:rPr>
                        <a:t> </a:t>
                      </a:r>
                      <a:r>
                        <a:rPr lang="de-DE" sz="1800" baseline="0" dirty="0" err="1" smtClean="0">
                          <a:latin typeface="+mn-lt"/>
                        </a:rPr>
                        <a:t>number</a:t>
                      </a:r>
                      <a:r>
                        <a:rPr lang="de-DE" sz="1800" baseline="0" dirty="0" smtClean="0">
                          <a:latin typeface="+mn-lt"/>
                        </a:rPr>
                        <a:t> and size</a:t>
                      </a:r>
                      <a:endParaRPr lang="en-US" sz="1800" b="0" i="1" baseline="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smaller, less</a:t>
                      </a:r>
                      <a:r>
                        <a:rPr lang="de-DE" sz="1800" baseline="0" dirty="0" smtClean="0"/>
                        <a:t> variable</a:t>
                      </a:r>
                      <a:r>
                        <a:rPr lang="de-DE" sz="1800" dirty="0" smtClean="0"/>
                        <a:t> updrafts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  <a:p>
                      <a:pPr algn="ctr"/>
                      <a:r>
                        <a:rPr lang="en-US" sz="1800" baseline="0" dirty="0" smtClean="0"/>
                        <a:t>cold cloud base temperature</a:t>
                      </a:r>
                    </a:p>
                    <a:p>
                      <a:pPr algn="ctr"/>
                      <a:endParaRPr lang="en-US" sz="1800" baseline="0" dirty="0" smtClean="0"/>
                    </a:p>
                    <a:p>
                      <a:pPr algn="ctr"/>
                      <a:r>
                        <a:rPr lang="de-DE" sz="1800" dirty="0" smtClean="0"/>
                        <a:t>lower activation rates</a:t>
                      </a:r>
                    </a:p>
                    <a:p>
                      <a:pPr algn="ctr"/>
                      <a:endParaRPr lang="de-DE" sz="1800" dirty="0" smtClean="0"/>
                    </a:p>
                    <a:p>
                      <a:pPr algn="ctr"/>
                      <a:endParaRPr lang="de-DE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aseline="0" dirty="0" smtClean="0"/>
                        <a:t>few, larger</a:t>
                      </a:r>
                      <a:r>
                        <a:rPr lang="de-DE" sz="1800" dirty="0" smtClean="0"/>
                        <a:t> droplets initially</a:t>
                      </a:r>
                      <a:endParaRPr lang="en-US" sz="1800" b="0" i="1" baseline="0" dirty="0" smtClean="0">
                        <a:latin typeface="Cambria Math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9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514311"/>
            <a:ext cx="2133600" cy="365125"/>
          </a:xfrm>
        </p:spPr>
        <p:txBody>
          <a:bodyPr/>
          <a:lstStyle/>
          <a:p>
            <a:fld id="{EAEEEE38-2B64-4669-8FF4-18E0F1250081}" type="slidenum">
              <a:rPr lang="de-DE" smtClean="0"/>
              <a:t>12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49"/>
            <a:ext cx="9144000" cy="627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137019" y="6453022"/>
            <a:ext cx="904474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In agreement with observations, ice enhancement is most probable for a maritime convective </a:t>
            </a:r>
            <a:r>
              <a:rPr lang="en-US" sz="1500" dirty="0" smtClean="0"/>
              <a:t>case.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7452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2483768" y="6483594"/>
            <a:ext cx="2895600" cy="365125"/>
          </a:xfrm>
        </p:spPr>
        <p:txBody>
          <a:bodyPr/>
          <a:lstStyle/>
          <a:p>
            <a:r>
              <a:rPr lang="de-DE" dirty="0" smtClean="0"/>
              <a:t>Sullivan et al. 2016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EAEEEE38-2B64-4669-8FF4-18E0F1250081}" type="slidenum">
              <a:rPr lang="de-DE" smtClean="0"/>
              <a:t>13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0" y="689280"/>
            <a:ext cx="7928552" cy="55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177390" y="127206"/>
            <a:ext cx="8479000" cy="5620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How much do contributions change between the cloud states? </a:t>
            </a:r>
            <a:endParaRPr lang="de-DE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995599">
            <a:off x="219076" y="3169219"/>
            <a:ext cx="577516" cy="6276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2658" y="2218462"/>
            <a:ext cx="1728192" cy="20236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50" dirty="0" smtClean="0"/>
              <a:t>Breakup - collisions</a:t>
            </a:r>
          </a:p>
          <a:p>
            <a:r>
              <a:rPr lang="en-US" sz="1450" dirty="0" smtClean="0"/>
              <a:t>Ice nucleation</a:t>
            </a:r>
          </a:p>
          <a:p>
            <a:r>
              <a:rPr lang="en-US" sz="1450" dirty="0" smtClean="0"/>
              <a:t>Rime splintering</a:t>
            </a:r>
          </a:p>
          <a:p>
            <a:endParaRPr lang="en-US" sz="400" dirty="0"/>
          </a:p>
          <a:p>
            <a:r>
              <a:rPr lang="en-US" sz="1450" dirty="0" smtClean="0"/>
              <a:t>Cont. Conv.</a:t>
            </a:r>
          </a:p>
          <a:p>
            <a:endParaRPr lang="en-US" sz="1450" dirty="0" smtClean="0"/>
          </a:p>
          <a:p>
            <a:r>
              <a:rPr lang="en-US" sz="1450" dirty="0" smtClean="0"/>
              <a:t>Arctic MP</a:t>
            </a:r>
          </a:p>
          <a:p>
            <a:endParaRPr lang="en-US" sz="2000" dirty="0" smtClean="0"/>
          </a:p>
          <a:p>
            <a:r>
              <a:rPr lang="en-US" sz="1450" dirty="0" err="1" smtClean="0"/>
              <a:t>Marit</a:t>
            </a:r>
            <a:r>
              <a:rPr lang="en-US" sz="1450" dirty="0" smtClean="0"/>
              <a:t>. Conv.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00656" y="6218436"/>
            <a:ext cx="8676964" cy="330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50" dirty="0" smtClean="0"/>
              <a:t>Both collisions and rime splintering contribute to </a:t>
            </a:r>
            <a:r>
              <a:rPr lang="en-US" sz="1550" i="1" dirty="0" smtClean="0"/>
              <a:t>N</a:t>
            </a:r>
            <a:r>
              <a:rPr lang="en-US" sz="1550" i="1" baseline="-25000" dirty="0" smtClean="0"/>
              <a:t>ice </a:t>
            </a:r>
            <a:r>
              <a:rPr lang="en-US" sz="1550" dirty="0" smtClean="0"/>
              <a:t>within the maritime convective case. </a:t>
            </a:r>
            <a:endParaRPr lang="de-DE" sz="1550" i="1" dirty="0"/>
          </a:p>
        </p:txBody>
      </p:sp>
    </p:spTree>
    <p:extLst>
      <p:ext uri="{BB962C8B-B14F-4D97-AF65-F5344CB8AC3E}">
        <p14:creationId xmlns:p14="http://schemas.microsoft.com/office/powerpoint/2010/main" val="34532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4762872" cy="70609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/>
              <a:t>Conclusions</a:t>
            </a:r>
            <a:endParaRPr lang="de-DE" sz="3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899096"/>
            <a:ext cx="8784976" cy="4690144"/>
          </a:xfrm>
        </p:spPr>
        <p:txBody>
          <a:bodyPr>
            <a:normAutofit/>
          </a:bodyPr>
          <a:lstStyle/>
          <a:p>
            <a:r>
              <a:rPr lang="en-US" sz="2300" dirty="0" smtClean="0"/>
              <a:t>We have constructed a six-bin ‘secondary ice model’ with time delays and generation functions.</a:t>
            </a:r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r>
              <a:rPr lang="en-US" sz="2300" dirty="0" smtClean="0"/>
              <a:t>Testing the parameter space:</a:t>
            </a:r>
          </a:p>
          <a:p>
            <a:r>
              <a:rPr lang="en-US" sz="2300" dirty="0" smtClean="0"/>
              <a:t>The maximum ice enhancement is </a:t>
            </a:r>
            <a:r>
              <a:rPr lang="en-US" sz="2300" i="1" dirty="0" smtClean="0"/>
              <a:t>O</a:t>
            </a:r>
            <a:r>
              <a:rPr lang="en-US" sz="2300" dirty="0" smtClean="0"/>
              <a:t>(10</a:t>
            </a:r>
            <a:r>
              <a:rPr lang="en-US" sz="2300" baseline="30000" dirty="0" smtClean="0"/>
              <a:t>2</a:t>
            </a:r>
            <a:r>
              <a:rPr lang="en-US" sz="2300" dirty="0" smtClean="0"/>
              <a:t>), but contributions from breakup upon collision remains less than 5%.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 smtClean="0"/>
              <a:t>Cloud states:</a:t>
            </a:r>
          </a:p>
          <a:p>
            <a:r>
              <a:rPr lang="en-US" sz="2300" dirty="0" smtClean="0"/>
              <a:t>Secondary ice processes are most important for maritime convective conditions with modest updrafts and initial droplet numbers.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Sullivan et al. 2016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14</a:t>
            </a:fld>
            <a:endParaRPr lang="de-DE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2428813" y="5589240"/>
            <a:ext cx="6188274" cy="78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000" dirty="0" smtClean="0"/>
              <a:t>Thanks for your attention. Questions?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4288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688" y="116632"/>
            <a:ext cx="2277769" cy="648072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/>
              <a:t>Motivation</a:t>
            </a:r>
            <a:endParaRPr lang="de-DE" sz="3000" dirty="0"/>
          </a:p>
        </p:txBody>
      </p:sp>
      <p:grpSp>
        <p:nvGrpSpPr>
          <p:cNvPr id="4" name="Group 32"/>
          <p:cNvGrpSpPr/>
          <p:nvPr/>
        </p:nvGrpSpPr>
        <p:grpSpPr>
          <a:xfrm>
            <a:off x="351974" y="2958235"/>
            <a:ext cx="2965478" cy="3181195"/>
            <a:chOff x="610492" y="3394112"/>
            <a:chExt cx="3058221" cy="3271036"/>
          </a:xfrm>
        </p:grpSpPr>
        <p:sp>
          <p:nvSpPr>
            <p:cNvPr id="5" name="Rectangle 57"/>
            <p:cNvSpPr/>
            <p:nvPr/>
          </p:nvSpPr>
          <p:spPr>
            <a:xfrm>
              <a:off x="869774" y="4403911"/>
              <a:ext cx="1104900" cy="2261237"/>
            </a:xfrm>
            <a:prstGeom prst="rect">
              <a:avLst/>
            </a:prstGeom>
            <a:solidFill>
              <a:schemeClr val="bg2">
                <a:lumMod val="9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6" name="Group 9"/>
            <p:cNvGrpSpPr/>
            <p:nvPr/>
          </p:nvGrpSpPr>
          <p:grpSpPr>
            <a:xfrm>
              <a:off x="610492" y="3394112"/>
              <a:ext cx="3058221" cy="2814952"/>
              <a:chOff x="639357" y="3665782"/>
              <a:chExt cx="3058221" cy="2814952"/>
            </a:xfrm>
          </p:grpSpPr>
          <p:sp>
            <p:nvSpPr>
              <p:cNvPr id="7" name="Hexagon 10"/>
              <p:cNvSpPr/>
              <p:nvPr/>
            </p:nvSpPr>
            <p:spPr>
              <a:xfrm>
                <a:off x="917265" y="4269400"/>
                <a:ext cx="1060704" cy="914400"/>
              </a:xfrm>
              <a:prstGeom prst="hexagon">
                <a:avLst/>
              </a:prstGeom>
              <a:gradFill flip="none" rotWithShape="1">
                <a:gsLst>
                  <a:gs pos="0">
                    <a:srgbClr val="00B0F0"/>
                  </a:gs>
                  <a:gs pos="50000">
                    <a:schemeClr val="accent1">
                      <a:lumMod val="45000"/>
                      <a:lumOff val="55000"/>
                    </a:schemeClr>
                  </a:gs>
                  <a:gs pos="7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grpSp>
            <p:nvGrpSpPr>
              <p:cNvPr id="8" name="Group 11"/>
              <p:cNvGrpSpPr/>
              <p:nvPr/>
            </p:nvGrpSpPr>
            <p:grpSpPr>
              <a:xfrm>
                <a:off x="1147297" y="5542405"/>
                <a:ext cx="600639" cy="938329"/>
                <a:chOff x="2142562" y="4138657"/>
                <a:chExt cx="600639" cy="938329"/>
              </a:xfrm>
            </p:grpSpPr>
            <p:sp>
              <p:nvSpPr>
                <p:cNvPr id="19" name="Oval 22"/>
                <p:cNvSpPr/>
                <p:nvPr/>
              </p:nvSpPr>
              <p:spPr>
                <a:xfrm>
                  <a:off x="2285999" y="4138657"/>
                  <a:ext cx="161365" cy="14791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FR"/>
                </a:p>
              </p:txBody>
            </p:sp>
            <p:sp>
              <p:nvSpPr>
                <p:cNvPr id="20" name="Oval 23"/>
                <p:cNvSpPr/>
                <p:nvPr/>
              </p:nvSpPr>
              <p:spPr>
                <a:xfrm>
                  <a:off x="2438399" y="4291057"/>
                  <a:ext cx="161365" cy="14791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FR"/>
                </a:p>
              </p:txBody>
            </p:sp>
            <p:sp>
              <p:nvSpPr>
                <p:cNvPr id="21" name="Oval 24"/>
                <p:cNvSpPr/>
                <p:nvPr/>
              </p:nvSpPr>
              <p:spPr>
                <a:xfrm>
                  <a:off x="2142562" y="4291057"/>
                  <a:ext cx="161365" cy="14791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FR"/>
                </a:p>
              </p:txBody>
            </p:sp>
            <p:sp>
              <p:nvSpPr>
                <p:cNvPr id="22" name="Oval 25"/>
                <p:cNvSpPr/>
                <p:nvPr/>
              </p:nvSpPr>
              <p:spPr>
                <a:xfrm>
                  <a:off x="2285999" y="4438974"/>
                  <a:ext cx="161365" cy="14791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FR"/>
                </a:p>
              </p:txBody>
            </p:sp>
            <p:sp>
              <p:nvSpPr>
                <p:cNvPr id="23" name="Oval 26"/>
                <p:cNvSpPr/>
                <p:nvPr/>
              </p:nvSpPr>
              <p:spPr>
                <a:xfrm>
                  <a:off x="2438399" y="4591374"/>
                  <a:ext cx="161365" cy="14791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FR"/>
                </a:p>
              </p:txBody>
            </p:sp>
            <p:sp>
              <p:nvSpPr>
                <p:cNvPr id="24" name="Oval 27"/>
                <p:cNvSpPr/>
                <p:nvPr/>
              </p:nvSpPr>
              <p:spPr>
                <a:xfrm>
                  <a:off x="2142562" y="4591374"/>
                  <a:ext cx="161365" cy="14791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FR"/>
                </a:p>
              </p:txBody>
            </p:sp>
            <p:sp>
              <p:nvSpPr>
                <p:cNvPr id="25" name="Oval 28"/>
                <p:cNvSpPr/>
                <p:nvPr/>
              </p:nvSpPr>
              <p:spPr>
                <a:xfrm>
                  <a:off x="2429436" y="4776668"/>
                  <a:ext cx="161365" cy="14791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FR"/>
                </a:p>
              </p:txBody>
            </p:sp>
            <p:sp>
              <p:nvSpPr>
                <p:cNvPr id="26" name="Oval 29"/>
                <p:cNvSpPr/>
                <p:nvPr/>
              </p:nvSpPr>
              <p:spPr>
                <a:xfrm>
                  <a:off x="2581836" y="4929068"/>
                  <a:ext cx="161365" cy="14791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FR"/>
                </a:p>
              </p:txBody>
            </p:sp>
            <p:sp>
              <p:nvSpPr>
                <p:cNvPr id="27" name="Oval 30"/>
                <p:cNvSpPr/>
                <p:nvPr/>
              </p:nvSpPr>
              <p:spPr>
                <a:xfrm>
                  <a:off x="2285999" y="4929068"/>
                  <a:ext cx="161365" cy="14791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FR"/>
                </a:p>
              </p:txBody>
            </p:sp>
          </p:grpSp>
          <p:grpSp>
            <p:nvGrpSpPr>
              <p:cNvPr id="9" name="Group 12"/>
              <p:cNvGrpSpPr/>
              <p:nvPr/>
            </p:nvGrpSpPr>
            <p:grpSpPr>
              <a:xfrm>
                <a:off x="2636874" y="4928322"/>
                <a:ext cx="1060704" cy="914400"/>
                <a:chOff x="2798238" y="4835317"/>
                <a:chExt cx="1060704" cy="914400"/>
              </a:xfrm>
            </p:grpSpPr>
            <p:sp>
              <p:nvSpPr>
                <p:cNvPr id="15" name="Hexagon 18"/>
                <p:cNvSpPr/>
                <p:nvPr/>
              </p:nvSpPr>
              <p:spPr>
                <a:xfrm>
                  <a:off x="2798238" y="4835317"/>
                  <a:ext cx="1060704" cy="914400"/>
                </a:xfrm>
                <a:prstGeom prst="hexagon">
                  <a:avLst/>
                </a:prstGeom>
                <a:gradFill>
                  <a:gsLst>
                    <a:gs pos="0">
                      <a:srgbClr val="00B0F0"/>
                    </a:gs>
                    <a:gs pos="43000">
                      <a:schemeClr val="accent1">
                        <a:lumMod val="45000"/>
                        <a:lumOff val="55000"/>
                      </a:schemeClr>
                    </a:gs>
                    <a:gs pos="6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circle">
                    <a:fillToRect l="100000" t="100000"/>
                  </a:path>
                </a:gra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FR"/>
                </a:p>
              </p:txBody>
            </p:sp>
            <p:sp>
              <p:nvSpPr>
                <p:cNvPr id="16" name="Oval 19"/>
                <p:cNvSpPr/>
                <p:nvPr/>
              </p:nvSpPr>
              <p:spPr>
                <a:xfrm>
                  <a:off x="3019490" y="5218558"/>
                  <a:ext cx="161365" cy="14791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FR"/>
                </a:p>
              </p:txBody>
            </p:sp>
            <p:sp>
              <p:nvSpPr>
                <p:cNvPr id="17" name="Oval 20"/>
                <p:cNvSpPr/>
                <p:nvPr/>
              </p:nvSpPr>
              <p:spPr>
                <a:xfrm>
                  <a:off x="3281869" y="5202867"/>
                  <a:ext cx="161365" cy="14791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FR"/>
                </a:p>
              </p:txBody>
            </p:sp>
            <p:sp>
              <p:nvSpPr>
                <p:cNvPr id="18" name="Oval 21"/>
                <p:cNvSpPr/>
                <p:nvPr/>
              </p:nvSpPr>
              <p:spPr>
                <a:xfrm>
                  <a:off x="3117523" y="5394487"/>
                  <a:ext cx="161365" cy="14791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FR"/>
                </a:p>
              </p:txBody>
            </p:sp>
          </p:grpSp>
          <p:cxnSp>
            <p:nvCxnSpPr>
              <p:cNvPr id="10" name="Straight Arrow Connector 13"/>
              <p:cNvCxnSpPr/>
              <p:nvPr/>
            </p:nvCxnSpPr>
            <p:spPr>
              <a:xfrm>
                <a:off x="639357" y="4800559"/>
                <a:ext cx="0" cy="8158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4"/>
              <p:cNvSpPr/>
              <p:nvPr/>
            </p:nvSpPr>
            <p:spPr>
              <a:xfrm>
                <a:off x="3036841" y="5052144"/>
                <a:ext cx="161365" cy="14791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sp>
            <p:nvSpPr>
              <p:cNvPr id="12" name="Oval 15"/>
              <p:cNvSpPr/>
              <p:nvPr/>
            </p:nvSpPr>
            <p:spPr>
              <a:xfrm>
                <a:off x="3329842" y="5163645"/>
                <a:ext cx="161365" cy="14791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sp>
            <p:nvSpPr>
              <p:cNvPr id="13" name="Oval 16"/>
              <p:cNvSpPr/>
              <p:nvPr/>
            </p:nvSpPr>
            <p:spPr>
              <a:xfrm>
                <a:off x="3281870" y="5466177"/>
                <a:ext cx="161365" cy="14791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sp>
            <p:nvSpPr>
              <p:cNvPr id="14" name="TextBox 28"/>
              <p:cNvSpPr txBox="1"/>
              <p:nvPr/>
            </p:nvSpPr>
            <p:spPr>
              <a:xfrm>
                <a:off x="840575" y="3665782"/>
                <a:ext cx="2165830" cy="34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/>
                  <a:t>1. Rime splintering</a:t>
                </a:r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4519387" y="2954711"/>
            <a:ext cx="3892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2. Breakup upon </a:t>
            </a:r>
            <a:r>
              <a:rPr lang="en-US" sz="1600" dirty="0" err="1" smtClean="0"/>
              <a:t>graupel-graupel</a:t>
            </a:r>
            <a:r>
              <a:rPr lang="en-US" sz="1600" dirty="0" smtClean="0"/>
              <a:t> collision </a:t>
            </a:r>
          </a:p>
        </p:txBody>
      </p:sp>
      <p:grpSp>
        <p:nvGrpSpPr>
          <p:cNvPr id="29" name="Group 66"/>
          <p:cNvGrpSpPr/>
          <p:nvPr/>
        </p:nvGrpSpPr>
        <p:grpSpPr>
          <a:xfrm>
            <a:off x="4621106" y="3440138"/>
            <a:ext cx="2999348" cy="2609561"/>
            <a:chOff x="6430280" y="3365084"/>
            <a:chExt cx="3918392" cy="3300065"/>
          </a:xfrm>
        </p:grpSpPr>
        <p:sp>
          <p:nvSpPr>
            <p:cNvPr id="30" name="Rectangle 31"/>
            <p:cNvSpPr/>
            <p:nvPr/>
          </p:nvSpPr>
          <p:spPr>
            <a:xfrm>
              <a:off x="6915950" y="3958725"/>
              <a:ext cx="1104900" cy="2706424"/>
            </a:xfrm>
            <a:prstGeom prst="rect">
              <a:avLst/>
            </a:prstGeom>
            <a:solidFill>
              <a:schemeClr val="bg2">
                <a:lumMod val="9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1" name="Straight Arrow Connector 34"/>
            <p:cNvCxnSpPr/>
            <p:nvPr/>
          </p:nvCxnSpPr>
          <p:spPr>
            <a:xfrm>
              <a:off x="8202915" y="3365084"/>
              <a:ext cx="0" cy="8158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5"/>
            <p:cNvCxnSpPr/>
            <p:nvPr/>
          </p:nvCxnSpPr>
          <p:spPr>
            <a:xfrm flipH="1">
              <a:off x="6430280" y="5232942"/>
              <a:ext cx="1619" cy="425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8"/>
            <p:cNvGrpSpPr/>
            <p:nvPr/>
          </p:nvGrpSpPr>
          <p:grpSpPr>
            <a:xfrm>
              <a:off x="9029070" y="5529822"/>
              <a:ext cx="1298297" cy="852863"/>
              <a:chOff x="9250795" y="3148376"/>
              <a:chExt cx="1298297" cy="852863"/>
            </a:xfrm>
          </p:grpSpPr>
          <p:sp>
            <p:nvSpPr>
              <p:cNvPr id="42" name="Hexagon 39"/>
              <p:cNvSpPr/>
              <p:nvPr/>
            </p:nvSpPr>
            <p:spPr>
              <a:xfrm>
                <a:off x="9575611" y="3181093"/>
                <a:ext cx="203519" cy="183198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sp>
            <p:nvSpPr>
              <p:cNvPr id="43" name="Hexagon 40"/>
              <p:cNvSpPr/>
              <p:nvPr/>
            </p:nvSpPr>
            <p:spPr>
              <a:xfrm>
                <a:off x="9578502" y="3455094"/>
                <a:ext cx="203518" cy="183198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b="1" dirty="0"/>
              </a:p>
            </p:txBody>
          </p:sp>
          <p:sp>
            <p:nvSpPr>
              <p:cNvPr id="44" name="Hexagon 41"/>
              <p:cNvSpPr/>
              <p:nvPr/>
            </p:nvSpPr>
            <p:spPr>
              <a:xfrm>
                <a:off x="9845688" y="3326744"/>
                <a:ext cx="203518" cy="183198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sp>
            <p:nvSpPr>
              <p:cNvPr id="45" name="Hexagon 42"/>
              <p:cNvSpPr/>
              <p:nvPr/>
            </p:nvSpPr>
            <p:spPr>
              <a:xfrm>
                <a:off x="9852438" y="3615610"/>
                <a:ext cx="203518" cy="183198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sp>
            <p:nvSpPr>
              <p:cNvPr id="46" name="Hexagon 43"/>
              <p:cNvSpPr/>
              <p:nvPr/>
            </p:nvSpPr>
            <p:spPr>
              <a:xfrm>
                <a:off x="9473851" y="3686640"/>
                <a:ext cx="203518" cy="183198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sp>
            <p:nvSpPr>
              <p:cNvPr id="47" name="Hexagon 44"/>
              <p:cNvSpPr/>
              <p:nvPr/>
            </p:nvSpPr>
            <p:spPr>
              <a:xfrm>
                <a:off x="10078388" y="3524011"/>
                <a:ext cx="203519" cy="183198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sp>
            <p:nvSpPr>
              <p:cNvPr id="48" name="Hexagon 45"/>
              <p:cNvSpPr/>
              <p:nvPr/>
            </p:nvSpPr>
            <p:spPr>
              <a:xfrm>
                <a:off x="9716918" y="3818041"/>
                <a:ext cx="203518" cy="183198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sp>
            <p:nvSpPr>
              <p:cNvPr id="49" name="Hexagon 46"/>
              <p:cNvSpPr/>
              <p:nvPr/>
            </p:nvSpPr>
            <p:spPr>
              <a:xfrm>
                <a:off x="9250795" y="3485892"/>
                <a:ext cx="203519" cy="183198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sp>
            <p:nvSpPr>
              <p:cNvPr id="50" name="Hexagon 47"/>
              <p:cNvSpPr/>
              <p:nvPr/>
            </p:nvSpPr>
            <p:spPr>
              <a:xfrm>
                <a:off x="10078388" y="3815838"/>
                <a:ext cx="203519" cy="183198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sp>
            <p:nvSpPr>
              <p:cNvPr id="51" name="Hexagon 48"/>
              <p:cNvSpPr/>
              <p:nvPr/>
            </p:nvSpPr>
            <p:spPr>
              <a:xfrm>
                <a:off x="10067048" y="3148376"/>
                <a:ext cx="203518" cy="183198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sp>
            <p:nvSpPr>
              <p:cNvPr id="52" name="Hexagon 49"/>
              <p:cNvSpPr/>
              <p:nvPr/>
            </p:nvSpPr>
            <p:spPr>
              <a:xfrm>
                <a:off x="10345574" y="3381873"/>
                <a:ext cx="203518" cy="183198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</p:grpSp>
        <p:sp>
          <p:nvSpPr>
            <p:cNvPr id="34" name="Hexagon 50"/>
            <p:cNvSpPr/>
            <p:nvPr/>
          </p:nvSpPr>
          <p:spPr>
            <a:xfrm>
              <a:off x="6932030" y="3458428"/>
              <a:ext cx="1088819" cy="914400"/>
            </a:xfrm>
            <a:prstGeom prst="hexagon">
              <a:avLst/>
            </a:prstGeom>
            <a:gradFill flip="none" rotWithShape="1">
              <a:gsLst>
                <a:gs pos="0">
                  <a:srgbClr val="00B0F0"/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5" name="Hexagon 51"/>
            <p:cNvSpPr/>
            <p:nvPr/>
          </p:nvSpPr>
          <p:spPr>
            <a:xfrm>
              <a:off x="6645848" y="5185513"/>
              <a:ext cx="494700" cy="386924"/>
            </a:xfrm>
            <a:prstGeom prst="hexagon">
              <a:avLst/>
            </a:prstGeom>
            <a:gradFill flip="none" rotWithShape="1">
              <a:gsLst>
                <a:gs pos="0">
                  <a:srgbClr val="00B0F0"/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6" name="Hexagon 52"/>
            <p:cNvSpPr/>
            <p:nvPr/>
          </p:nvSpPr>
          <p:spPr>
            <a:xfrm>
              <a:off x="9259852" y="3864972"/>
              <a:ext cx="1088820" cy="914400"/>
            </a:xfrm>
            <a:prstGeom prst="hexagon">
              <a:avLst/>
            </a:prstGeom>
            <a:gradFill flip="none" rotWithShape="1">
              <a:gsLst>
                <a:gs pos="0">
                  <a:srgbClr val="00B0F0"/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7" name="Hexagon 53"/>
            <p:cNvSpPr/>
            <p:nvPr/>
          </p:nvSpPr>
          <p:spPr>
            <a:xfrm>
              <a:off x="9133408" y="4607645"/>
              <a:ext cx="494700" cy="386924"/>
            </a:xfrm>
            <a:prstGeom prst="hexagon">
              <a:avLst/>
            </a:prstGeom>
            <a:gradFill flip="none" rotWithShape="1">
              <a:gsLst>
                <a:gs pos="0">
                  <a:srgbClr val="00B0F0"/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54" name="Textfeld 53"/>
          <p:cNvSpPr txBox="1"/>
          <p:nvPr/>
        </p:nvSpPr>
        <p:spPr>
          <a:xfrm>
            <a:off x="351974" y="836712"/>
            <a:ext cx="842493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Observed atmospheric ice number concentrations can be orders of magnitude higher than the ice nuclei number concentrations. </a:t>
            </a:r>
            <a:endParaRPr lang="en-US" sz="1700" dirty="0"/>
          </a:p>
          <a:p>
            <a:pPr lvl="1"/>
            <a:r>
              <a:rPr lang="en-US" sz="1700" dirty="0" smtClean="0"/>
              <a:t> This enhancement can be explained by </a:t>
            </a:r>
            <a:r>
              <a:rPr lang="en-US" sz="1700" i="1" dirty="0" smtClean="0">
                <a:solidFill>
                  <a:srgbClr val="FF0000"/>
                </a:solidFill>
              </a:rPr>
              <a:t>secondary ice processes</a:t>
            </a:r>
            <a:r>
              <a:rPr lang="en-US" sz="1700" dirty="0" smtClean="0"/>
              <a:t>.</a:t>
            </a:r>
          </a:p>
        </p:txBody>
      </p:sp>
      <p:sp>
        <p:nvSpPr>
          <p:cNvPr id="55" name="Fußzeilenplatzhalter 54"/>
          <p:cNvSpPr>
            <a:spLocks noGrp="1"/>
          </p:cNvSpPr>
          <p:nvPr>
            <p:ph type="ftr" sz="quarter" idx="11"/>
          </p:nvPr>
        </p:nvSpPr>
        <p:spPr>
          <a:xfrm>
            <a:off x="3116642" y="6492875"/>
            <a:ext cx="2895600" cy="365125"/>
          </a:xfrm>
        </p:spPr>
        <p:txBody>
          <a:bodyPr/>
          <a:lstStyle/>
          <a:p>
            <a:r>
              <a:rPr lang="de-DE" sz="900" dirty="0" smtClean="0"/>
              <a:t>Sullivan et al. 2016</a:t>
            </a:r>
            <a:endParaRPr lang="de-DE" sz="900" dirty="0"/>
          </a:p>
        </p:txBody>
      </p:sp>
      <p:sp>
        <p:nvSpPr>
          <p:cNvPr id="56" name="Foliennummernplatzhalt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2</a:t>
            </a:fld>
            <a:endParaRPr lang="de-DE"/>
          </a:p>
        </p:txBody>
      </p:sp>
      <p:sp>
        <p:nvSpPr>
          <p:cNvPr id="3" name="TextBox 2"/>
          <p:cNvSpPr txBox="1"/>
          <p:nvPr/>
        </p:nvSpPr>
        <p:spPr>
          <a:xfrm>
            <a:off x="351974" y="1843354"/>
            <a:ext cx="83348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Parcel model simulations are useful to understand the importance of various parameters to this microphysics. </a:t>
            </a:r>
            <a:endParaRPr lang="de-DE" sz="1700" dirty="0"/>
          </a:p>
        </p:txBody>
      </p:sp>
      <p:cxnSp>
        <p:nvCxnSpPr>
          <p:cNvPr id="58" name="Straight Arrow Connector 35"/>
          <p:cNvCxnSpPr/>
          <p:nvPr/>
        </p:nvCxnSpPr>
        <p:spPr>
          <a:xfrm flipH="1">
            <a:off x="7170729" y="4838317"/>
            <a:ext cx="1239" cy="336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35"/>
          <p:cNvCxnSpPr/>
          <p:nvPr/>
        </p:nvCxnSpPr>
        <p:spPr>
          <a:xfrm flipH="1">
            <a:off x="2753748" y="5186215"/>
            <a:ext cx="1239" cy="336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exagon 39"/>
          <p:cNvSpPr/>
          <p:nvPr/>
        </p:nvSpPr>
        <p:spPr>
          <a:xfrm>
            <a:off x="2555476" y="5543464"/>
            <a:ext cx="155784" cy="1448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1" name="Hexagon 40"/>
          <p:cNvSpPr/>
          <p:nvPr/>
        </p:nvSpPr>
        <p:spPr>
          <a:xfrm>
            <a:off x="2557688" y="5760133"/>
            <a:ext cx="155784" cy="1448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b="1" dirty="0"/>
          </a:p>
        </p:txBody>
      </p:sp>
      <p:sp>
        <p:nvSpPr>
          <p:cNvPr id="62" name="Hexagon 41"/>
          <p:cNvSpPr/>
          <p:nvPr/>
        </p:nvSpPr>
        <p:spPr>
          <a:xfrm>
            <a:off x="2762207" y="5658639"/>
            <a:ext cx="155784" cy="1448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3" name="Hexagon 42"/>
          <p:cNvSpPr/>
          <p:nvPr/>
        </p:nvSpPr>
        <p:spPr>
          <a:xfrm>
            <a:off x="2767374" y="5887063"/>
            <a:ext cx="155784" cy="1448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4" name="Hexagon 43"/>
          <p:cNvSpPr/>
          <p:nvPr/>
        </p:nvSpPr>
        <p:spPr>
          <a:xfrm>
            <a:off x="2477583" y="5943231"/>
            <a:ext cx="155784" cy="1448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5" name="Hexagon 44"/>
          <p:cNvSpPr/>
          <p:nvPr/>
        </p:nvSpPr>
        <p:spPr>
          <a:xfrm>
            <a:off x="2940328" y="5814630"/>
            <a:ext cx="155784" cy="1448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6" name="Hexagon 45"/>
          <p:cNvSpPr/>
          <p:nvPr/>
        </p:nvSpPr>
        <p:spPr>
          <a:xfrm>
            <a:off x="2663639" y="6047137"/>
            <a:ext cx="155784" cy="1448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7" name="Hexagon 46"/>
          <p:cNvSpPr/>
          <p:nvPr/>
        </p:nvSpPr>
        <p:spPr>
          <a:xfrm>
            <a:off x="2306844" y="5784487"/>
            <a:ext cx="155784" cy="1448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8" name="Hexagon 47"/>
          <p:cNvSpPr/>
          <p:nvPr/>
        </p:nvSpPr>
        <p:spPr>
          <a:xfrm>
            <a:off x="2940328" y="6045395"/>
            <a:ext cx="155784" cy="1448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9" name="Hexagon 48"/>
          <p:cNvSpPr/>
          <p:nvPr/>
        </p:nvSpPr>
        <p:spPr>
          <a:xfrm>
            <a:off x="2931648" y="5517593"/>
            <a:ext cx="155784" cy="1448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0" name="Hexagon 49"/>
          <p:cNvSpPr/>
          <p:nvPr/>
        </p:nvSpPr>
        <p:spPr>
          <a:xfrm>
            <a:off x="3144846" y="5702233"/>
            <a:ext cx="155784" cy="1448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42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753" y="116632"/>
            <a:ext cx="7067128" cy="576064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/>
              <a:t>Hydrometeor number tendencies</a:t>
            </a:r>
            <a:endParaRPr lang="de-DE" sz="3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31840" y="6500144"/>
            <a:ext cx="2895600" cy="365125"/>
          </a:xfrm>
        </p:spPr>
        <p:txBody>
          <a:bodyPr/>
          <a:lstStyle/>
          <a:p>
            <a:r>
              <a:rPr lang="de-DE" sz="900" dirty="0" smtClean="0"/>
              <a:t>Sullivan et al. 2016</a:t>
            </a:r>
            <a:endParaRPr lang="de-DE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3</a:t>
            </a:fld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973830" y="5576395"/>
            <a:ext cx="151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droplets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616275" y="5569225"/>
            <a:ext cx="179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medium droplets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5496560" y="5558915"/>
            <a:ext cx="147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 droplets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2037738" y="6091940"/>
            <a:ext cx="467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0070C0"/>
                </a:solidFill>
              </a:rPr>
              <a:t>generation function </a:t>
            </a:r>
            <a:r>
              <a:rPr lang="en-US" dirty="0"/>
              <a:t>is defined </a:t>
            </a:r>
            <a:r>
              <a:rPr lang="en-US" dirty="0" smtClean="0"/>
              <a:t>for each phase.</a:t>
            </a:r>
            <a:endParaRPr lang="de-DE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77" y="2059346"/>
            <a:ext cx="675384" cy="69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94" y="4634278"/>
            <a:ext cx="68207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629" y="4682801"/>
            <a:ext cx="679921" cy="78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869" y="4682801"/>
            <a:ext cx="757683" cy="83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feld 28"/>
          <p:cNvSpPr txBox="1"/>
          <p:nvPr/>
        </p:nvSpPr>
        <p:spPr>
          <a:xfrm>
            <a:off x="2017096" y="2827493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ce crystals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517931" y="2827493"/>
            <a:ext cx="143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mall </a:t>
            </a:r>
            <a:r>
              <a:rPr lang="en-US" dirty="0" err="1" smtClean="0"/>
              <a:t>graupel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292079" y="2850760"/>
            <a:ext cx="14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 </a:t>
            </a:r>
            <a:r>
              <a:rPr lang="en-US" dirty="0" err="1" smtClean="0"/>
              <a:t>graupel</a:t>
            </a:r>
            <a:endParaRPr lang="de-DE" dirty="0"/>
          </a:p>
        </p:txBody>
      </p:sp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201" y="2036078"/>
            <a:ext cx="583220" cy="69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835" y="2010589"/>
            <a:ext cx="595264" cy="74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" y="686408"/>
            <a:ext cx="8882339" cy="58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feld 36"/>
          <p:cNvSpPr txBox="1"/>
          <p:nvPr/>
        </p:nvSpPr>
        <p:spPr>
          <a:xfrm>
            <a:off x="675467" y="1113455"/>
            <a:ext cx="86404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nucleation</a:t>
            </a:r>
            <a:endParaRPr lang="de-DE" sz="1200" dirty="0"/>
          </a:p>
        </p:txBody>
      </p: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5" y="3227707"/>
            <a:ext cx="7685647" cy="70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feld 41"/>
          <p:cNvSpPr txBox="1"/>
          <p:nvPr/>
        </p:nvSpPr>
        <p:spPr>
          <a:xfrm>
            <a:off x="1328825" y="3458242"/>
            <a:ext cx="8669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activation</a:t>
            </a:r>
            <a:endParaRPr lang="de-DE" sz="1200" dirty="0"/>
          </a:p>
        </p:txBody>
      </p:sp>
      <p:sp>
        <p:nvSpPr>
          <p:cNvPr id="3" name="Ellipse 2"/>
          <p:cNvSpPr/>
          <p:nvPr/>
        </p:nvSpPr>
        <p:spPr>
          <a:xfrm>
            <a:off x="1754327" y="807225"/>
            <a:ext cx="364781" cy="36349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009238" y="794755"/>
            <a:ext cx="364781" cy="36349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7584413" y="817269"/>
            <a:ext cx="443971" cy="36349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594603" y="3425459"/>
            <a:ext cx="364781" cy="36349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6757823" y="3430335"/>
            <a:ext cx="478473" cy="36349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2564267" y="3244038"/>
            <a:ext cx="3767874" cy="6924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300" dirty="0" smtClean="0"/>
          </a:p>
          <a:p>
            <a:pPr algn="ctr"/>
            <a:r>
              <a:rPr lang="en-US" sz="1300" dirty="0" smtClean="0"/>
              <a:t>rime splintering  </a:t>
            </a:r>
          </a:p>
          <a:p>
            <a:pPr algn="ctr"/>
            <a:r>
              <a:rPr lang="en-US" sz="1300" dirty="0" smtClean="0"/>
              <a:t>                       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4009238" y="614864"/>
            <a:ext cx="3309044" cy="6924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 </a:t>
            </a:r>
          </a:p>
          <a:p>
            <a:pPr algn="ctr"/>
            <a:r>
              <a:rPr lang="en-US" sz="1300" dirty="0" smtClean="0"/>
              <a:t>rime splintering                 </a:t>
            </a:r>
          </a:p>
          <a:p>
            <a:pPr algn="ctr"/>
            <a:endParaRPr lang="en-US" sz="1300" dirty="0" smtClean="0"/>
          </a:p>
        </p:txBody>
      </p:sp>
      <p:sp>
        <p:nvSpPr>
          <p:cNvPr id="7" name="Rechteck 6"/>
          <p:cNvSpPr/>
          <p:nvPr/>
        </p:nvSpPr>
        <p:spPr>
          <a:xfrm>
            <a:off x="1716621" y="794755"/>
            <a:ext cx="425452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3978902" y="770417"/>
            <a:ext cx="425452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7616580" y="779552"/>
            <a:ext cx="37963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2564267" y="3383483"/>
            <a:ext cx="425452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6784333" y="3378607"/>
            <a:ext cx="425452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70322" y="3235991"/>
            <a:ext cx="1772561" cy="6924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300" dirty="0" smtClean="0"/>
          </a:p>
          <a:p>
            <a:pPr algn="ctr"/>
            <a:r>
              <a:rPr lang="en-US" sz="1300" dirty="0" smtClean="0"/>
              <a:t>droplet coalescence</a:t>
            </a:r>
          </a:p>
          <a:p>
            <a:pPr algn="ctr"/>
            <a:endParaRPr lang="en-US" sz="1300" dirty="0" smtClean="0"/>
          </a:p>
        </p:txBody>
      </p:sp>
      <p:sp>
        <p:nvSpPr>
          <p:cNvPr id="38" name="Textfeld 37"/>
          <p:cNvSpPr txBox="1"/>
          <p:nvPr/>
        </p:nvSpPr>
        <p:spPr>
          <a:xfrm>
            <a:off x="1762281" y="1338236"/>
            <a:ext cx="1983751" cy="6924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  </a:t>
            </a:r>
          </a:p>
          <a:p>
            <a:pPr algn="ctr"/>
            <a:r>
              <a:rPr lang="en-US" sz="1300" dirty="0" smtClean="0"/>
              <a:t>breakup upon collision</a:t>
            </a:r>
          </a:p>
          <a:p>
            <a:pPr algn="ctr"/>
            <a:r>
              <a:rPr lang="en-US" sz="1300" dirty="0" smtClean="0"/>
              <a:t>   </a:t>
            </a:r>
            <a:endParaRPr lang="de-DE" sz="1300" dirty="0"/>
          </a:p>
        </p:txBody>
      </p:sp>
      <p:sp>
        <p:nvSpPr>
          <p:cNvPr id="40" name="Textfeld 39"/>
          <p:cNvSpPr txBox="1"/>
          <p:nvPr/>
        </p:nvSpPr>
        <p:spPr>
          <a:xfrm>
            <a:off x="7584413" y="614864"/>
            <a:ext cx="1522308" cy="6924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300" dirty="0" smtClean="0"/>
          </a:p>
          <a:p>
            <a:pPr algn="ctr"/>
            <a:r>
              <a:rPr lang="en-US" sz="1300" dirty="0" smtClean="0"/>
              <a:t>ice-ice aggregation</a:t>
            </a:r>
          </a:p>
          <a:p>
            <a:pPr algn="ctr"/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223262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2" grpId="0" animBg="1"/>
      <p:bldP spid="42" grpId="1" animBg="1"/>
      <p:bldP spid="3" grpId="0" animBg="1"/>
      <p:bldP spid="46" grpId="0" animBg="1"/>
      <p:bldP spid="48" grpId="0" animBg="1"/>
      <p:bldP spid="49" grpId="0" animBg="1"/>
      <p:bldP spid="51" grpId="0" animBg="1"/>
      <p:bldP spid="44" grpId="0" animBg="1"/>
      <p:bldP spid="44" grpId="1" animBg="1"/>
      <p:bldP spid="39" grpId="0" animBg="1"/>
      <p:bldP spid="39" grpId="1" animBg="1"/>
      <p:bldP spid="7" grpId="0" animBg="1"/>
      <p:bldP spid="53" grpId="0" animBg="1"/>
      <p:bldP spid="55" grpId="0" animBg="1"/>
      <p:bldP spid="56" grpId="0" animBg="1"/>
      <p:bldP spid="58" grpId="0" animBg="1"/>
      <p:bldP spid="43" grpId="0" animBg="1"/>
      <p:bldP spid="43" grpId="1" animBg="1"/>
      <p:bldP spid="38" grpId="0" animBg="1"/>
      <p:bldP spid="38" grpId="1" animBg="1"/>
      <p:bldP spid="40" grpId="0" animBg="1"/>
      <p:bldP spid="4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067128" cy="72008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/>
              <a:t>Hydrometeor number tendencies</a:t>
            </a:r>
            <a:endParaRPr lang="de-DE" sz="3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5921531"/>
            <a:ext cx="8320794" cy="367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A </a:t>
            </a:r>
            <a:r>
              <a:rPr lang="en-US" sz="1800" i="1" dirty="0" smtClean="0">
                <a:solidFill>
                  <a:srgbClr val="FF0000"/>
                </a:solidFill>
              </a:rPr>
              <a:t>time delay formulation </a:t>
            </a:r>
            <a:r>
              <a:rPr lang="en-US" sz="1800" dirty="0" smtClean="0"/>
              <a:t>is used for hydrometeor growth as in Yano and Phillips 2011</a:t>
            </a:r>
            <a:r>
              <a:rPr lang="en-US" sz="1800" dirty="0"/>
              <a:t>.</a:t>
            </a:r>
            <a:endParaRPr lang="en-US" sz="1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31840" y="6500144"/>
            <a:ext cx="2895600" cy="365125"/>
          </a:xfrm>
        </p:spPr>
        <p:txBody>
          <a:bodyPr/>
          <a:lstStyle/>
          <a:p>
            <a:r>
              <a:rPr lang="de-DE" sz="900" dirty="0" smtClean="0"/>
              <a:t>Sullivan et al. 2016</a:t>
            </a:r>
            <a:endParaRPr lang="de-DE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4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22143"/>
            <a:ext cx="4847049" cy="10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37" y="3515208"/>
            <a:ext cx="5992041" cy="10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468554" y="2544715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ce crystals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48145" y="4487651"/>
            <a:ext cx="151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droplets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5652119" y="1843427"/>
            <a:ext cx="399601" cy="4731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202523" y="1651466"/>
            <a:ext cx="20882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characteristic time for depositional or riming growth to next bin</a:t>
            </a:r>
            <a:endParaRPr lang="de-DE" sz="1500" dirty="0">
              <a:solidFill>
                <a:srgbClr val="FF00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6527153" y="3808166"/>
            <a:ext cx="432048" cy="4731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7184715" y="3623172"/>
            <a:ext cx="18638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characteristic time for condensational growth to next bin</a:t>
            </a:r>
            <a:endParaRPr lang="de-DE" sz="1500" dirty="0">
              <a:solidFill>
                <a:srgbClr val="FF0000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2775096" y="1790242"/>
            <a:ext cx="788792" cy="5792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2667985" y="3728176"/>
            <a:ext cx="1092706" cy="69860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200078" y="5548475"/>
            <a:ext cx="475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0070C0"/>
                </a:solidFill>
              </a:rPr>
              <a:t>generation function </a:t>
            </a:r>
            <a:r>
              <a:rPr lang="en-US" dirty="0"/>
              <a:t>is defined for both phases</a:t>
            </a:r>
            <a:r>
              <a:rPr lang="en-US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48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1" y="116632"/>
            <a:ext cx="5543685" cy="509049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/>
              <a:t>Moist thermodynamic tendencies</a:t>
            </a:r>
            <a:endParaRPr lang="de-DE" sz="3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12601" y="6525366"/>
            <a:ext cx="2895600" cy="365125"/>
          </a:xfrm>
        </p:spPr>
        <p:txBody>
          <a:bodyPr/>
          <a:lstStyle/>
          <a:p>
            <a:r>
              <a:rPr lang="de-DE" sz="900" dirty="0" smtClean="0"/>
              <a:t>Sullivan et al. 2016</a:t>
            </a:r>
            <a:endParaRPr lang="de-DE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21605" y="6357746"/>
            <a:ext cx="2133600" cy="365125"/>
          </a:xfrm>
        </p:spPr>
        <p:txBody>
          <a:bodyPr/>
          <a:lstStyle/>
          <a:p>
            <a:fld id="{EAEEEE38-2B64-4669-8FF4-18E0F1250081}" type="slidenum">
              <a:rPr lang="de-DE" smtClean="0"/>
              <a:t>5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47" y="818191"/>
            <a:ext cx="423893" cy="67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97" y="829626"/>
            <a:ext cx="432048" cy="62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18191"/>
            <a:ext cx="472463" cy="64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87" y="799438"/>
            <a:ext cx="499298" cy="6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82" y="799438"/>
            <a:ext cx="417777" cy="68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195" y="826389"/>
            <a:ext cx="523453" cy="66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2" y="2248458"/>
            <a:ext cx="3097423" cy="310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29"/>
          <p:cNvGrpSpPr/>
          <p:nvPr/>
        </p:nvGrpSpPr>
        <p:grpSpPr>
          <a:xfrm>
            <a:off x="3951894" y="2549051"/>
            <a:ext cx="4523175" cy="2609353"/>
            <a:chOff x="6401390" y="279925"/>
            <a:chExt cx="5705036" cy="3454070"/>
          </a:xfrm>
        </p:grpSpPr>
        <p:grpSp>
          <p:nvGrpSpPr>
            <p:cNvPr id="14" name="Group 26"/>
            <p:cNvGrpSpPr/>
            <p:nvPr/>
          </p:nvGrpSpPr>
          <p:grpSpPr>
            <a:xfrm>
              <a:off x="6401390" y="279925"/>
              <a:ext cx="5705036" cy="3454070"/>
              <a:chOff x="6401390" y="279925"/>
              <a:chExt cx="5705036" cy="3454070"/>
            </a:xfrm>
          </p:grpSpPr>
          <p:sp>
            <p:nvSpPr>
              <p:cNvPr id="16" name="Oval 8"/>
              <p:cNvSpPr/>
              <p:nvPr/>
            </p:nvSpPr>
            <p:spPr>
              <a:xfrm>
                <a:off x="6401390" y="1910731"/>
                <a:ext cx="3014949" cy="6679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9"/>
              <p:cNvSpPr/>
              <p:nvPr/>
            </p:nvSpPr>
            <p:spPr>
              <a:xfrm>
                <a:off x="9642542" y="279925"/>
                <a:ext cx="309389" cy="31079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0"/>
              <p:cNvSpPr/>
              <p:nvPr/>
            </p:nvSpPr>
            <p:spPr>
              <a:xfrm>
                <a:off x="11052988" y="1423392"/>
                <a:ext cx="601623" cy="2310603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9000">
                    <a:schemeClr val="accent1">
                      <a:lumMod val="45000"/>
                      <a:lumOff val="55000"/>
                    </a:schemeClr>
                  </a:gs>
                  <a:gs pos="67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2" descr="http://ih.constantcontact.com/fs186/1109572835274/img/100.jpg?a=1111211384279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0074" y="651825"/>
                <a:ext cx="1237583" cy="1125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 descr="https://s-media-cache-ak0.pinimg.com/736x/7a/bb/f8/7abbf8338d2dd2ce79ed077dc93dabff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50766" y="279925"/>
                <a:ext cx="1155660" cy="10308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1" name="Straight Arrow Connector 12"/>
              <p:cNvCxnSpPr/>
              <p:nvPr/>
            </p:nvCxnSpPr>
            <p:spPr>
              <a:xfrm flipH="1">
                <a:off x="8903708" y="873436"/>
                <a:ext cx="738834" cy="9233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16"/>
              <p:cNvCxnSpPr/>
              <p:nvPr/>
            </p:nvCxnSpPr>
            <p:spPr>
              <a:xfrm>
                <a:off x="9944079" y="848600"/>
                <a:ext cx="1006687" cy="10621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18"/>
              <p:cNvCxnSpPr>
                <a:endCxn id="16" idx="6"/>
              </p:cNvCxnSpPr>
              <p:nvPr/>
            </p:nvCxnSpPr>
            <p:spPr>
              <a:xfrm>
                <a:off x="7908864" y="2244712"/>
                <a:ext cx="1507475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1"/>
              <p:cNvCxnSpPr/>
              <p:nvPr/>
            </p:nvCxnSpPr>
            <p:spPr>
              <a:xfrm flipH="1" flipV="1">
                <a:off x="7897091" y="1934397"/>
                <a:ext cx="11773" cy="3193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0"/>
              <p:cNvSpPr txBox="1"/>
              <p:nvPr/>
            </p:nvSpPr>
            <p:spPr>
              <a:xfrm>
                <a:off x="7583250" y="1875711"/>
                <a:ext cx="356251" cy="44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a</a:t>
                </a:r>
                <a:endParaRPr lang="en-US" sz="1600" dirty="0"/>
              </a:p>
            </p:txBody>
          </p:sp>
          <p:sp>
            <p:nvSpPr>
              <p:cNvPr id="26" name="TextBox 24"/>
              <p:cNvSpPr txBox="1"/>
              <p:nvPr/>
            </p:nvSpPr>
            <p:spPr>
              <a:xfrm>
                <a:off x="8293420" y="2184801"/>
                <a:ext cx="342097" cy="44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c</a:t>
                </a:r>
                <a:endParaRPr lang="en-US" sz="1600" dirty="0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11340526" y="2551824"/>
                <a:ext cx="342097" cy="44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c</a:t>
                </a:r>
                <a:endParaRPr lang="en-US" sz="1600" dirty="0"/>
              </a:p>
            </p:txBody>
          </p:sp>
          <p:cxnSp>
            <p:nvCxnSpPr>
              <p:cNvPr id="28" name="Straight Connector 28"/>
              <p:cNvCxnSpPr/>
              <p:nvPr/>
            </p:nvCxnSpPr>
            <p:spPr>
              <a:xfrm flipH="1" flipV="1">
                <a:off x="11347913" y="1421641"/>
                <a:ext cx="5886" cy="11301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30"/>
              <p:cNvSpPr txBox="1"/>
              <p:nvPr/>
            </p:nvSpPr>
            <p:spPr>
              <a:xfrm>
                <a:off x="11089054" y="1934397"/>
                <a:ext cx="356251" cy="44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a</a:t>
                </a:r>
                <a:endParaRPr lang="en-US" sz="1600" dirty="0"/>
              </a:p>
            </p:txBody>
          </p:sp>
        </p:grpSp>
        <p:cxnSp>
          <p:nvCxnSpPr>
            <p:cNvPr id="15" name="Straight Connector 25"/>
            <p:cNvCxnSpPr/>
            <p:nvPr/>
          </p:nvCxnSpPr>
          <p:spPr>
            <a:xfrm flipV="1">
              <a:off x="11353799" y="2551824"/>
              <a:ext cx="295614" cy="23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feld 30"/>
          <p:cNvSpPr txBox="1"/>
          <p:nvPr/>
        </p:nvSpPr>
        <p:spPr>
          <a:xfrm>
            <a:off x="565119" y="1632905"/>
            <a:ext cx="81246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We use spheroidal </a:t>
            </a:r>
            <a:r>
              <a:rPr lang="en-US" sz="1700" dirty="0"/>
              <a:t>geometry </a:t>
            </a:r>
            <a:r>
              <a:rPr lang="en-US" sz="1700" dirty="0" smtClean="0"/>
              <a:t>as in Jensen </a:t>
            </a:r>
            <a:r>
              <a:rPr lang="en-US" sz="1700" dirty="0"/>
              <a:t>and Harrington </a:t>
            </a:r>
            <a:r>
              <a:rPr lang="en-US" sz="1700" dirty="0" smtClean="0"/>
              <a:t>2015 and an </a:t>
            </a:r>
            <a:r>
              <a:rPr lang="en-US" sz="1700" i="1" dirty="0" smtClean="0">
                <a:solidFill>
                  <a:srgbClr val="FF0000"/>
                </a:solidFill>
              </a:rPr>
              <a:t>inherent growth factor</a:t>
            </a:r>
            <a:r>
              <a:rPr lang="en-US" sz="1700" dirty="0" smtClean="0"/>
              <a:t> as in Chen and Lamb 1994.</a:t>
            </a:r>
            <a:endParaRPr lang="en-US" sz="1700" dirty="0"/>
          </a:p>
        </p:txBody>
      </p:sp>
      <p:sp>
        <p:nvSpPr>
          <p:cNvPr id="32" name="Fußzeilenplatzhalter 3"/>
          <p:cNvSpPr txBox="1">
            <a:spLocks/>
          </p:cNvSpPr>
          <p:nvPr/>
        </p:nvSpPr>
        <p:spPr>
          <a:xfrm>
            <a:off x="5809358" y="654030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 err="1" smtClean="0"/>
              <a:t>Ice</a:t>
            </a:r>
            <a:r>
              <a:rPr lang="de-DE" sz="900" dirty="0" smtClean="0"/>
              <a:t> </a:t>
            </a:r>
            <a:r>
              <a:rPr lang="de-DE" sz="900" dirty="0" err="1" smtClean="0"/>
              <a:t>crystal</a:t>
            </a:r>
            <a:r>
              <a:rPr lang="de-DE" sz="900" dirty="0" smtClean="0"/>
              <a:t> </a:t>
            </a:r>
            <a:r>
              <a:rPr lang="en-US" sz="900" dirty="0" smtClean="0"/>
              <a:t>images</a:t>
            </a:r>
            <a:r>
              <a:rPr lang="de-DE" sz="900" dirty="0" smtClean="0"/>
              <a:t> </a:t>
            </a:r>
            <a:r>
              <a:rPr lang="de-DE" sz="900" dirty="0" err="1" smtClean="0"/>
              <a:t>from</a:t>
            </a:r>
            <a:r>
              <a:rPr lang="de-DE" sz="900" dirty="0" smtClean="0"/>
              <a:t> K. </a:t>
            </a:r>
            <a:r>
              <a:rPr lang="de-DE" sz="900" dirty="0" err="1" smtClean="0"/>
              <a:t>Libbrecht</a:t>
            </a:r>
            <a:endParaRPr lang="de-DE" sz="900" dirty="0"/>
          </a:p>
        </p:txBody>
      </p:sp>
      <p:sp>
        <p:nvSpPr>
          <p:cNvPr id="3" name="Oval 2"/>
          <p:cNvSpPr/>
          <p:nvPr/>
        </p:nvSpPr>
        <p:spPr>
          <a:xfrm>
            <a:off x="6146035" y="643569"/>
            <a:ext cx="562429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feld 5"/>
          <p:cNvSpPr txBox="1"/>
          <p:nvPr/>
        </p:nvSpPr>
        <p:spPr>
          <a:xfrm>
            <a:off x="5517432" y="5685843"/>
            <a:ext cx="334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Moist thermodynamic tendencies</a:t>
            </a:r>
            <a:endParaRPr lang="de-DE" dirty="0"/>
          </a:p>
        </p:txBody>
      </p:sp>
      <p:sp>
        <p:nvSpPr>
          <p:cNvPr id="9" name="Nach unten gekrümmter Pfeil 8"/>
          <p:cNvSpPr/>
          <p:nvPr/>
        </p:nvSpPr>
        <p:spPr>
          <a:xfrm>
            <a:off x="3459814" y="5111530"/>
            <a:ext cx="2853127" cy="574313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960697" y="5685843"/>
            <a:ext cx="252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Hydrometeor tendencies</a:t>
            </a:r>
            <a:endParaRPr lang="de-DE" dirty="0"/>
          </a:p>
        </p:txBody>
      </p:sp>
      <p:sp>
        <p:nvSpPr>
          <p:cNvPr id="38" name="Nach unten gekrümmter Pfeil 37"/>
          <p:cNvSpPr/>
          <p:nvPr/>
        </p:nvSpPr>
        <p:spPr>
          <a:xfrm rot="10800000">
            <a:off x="3462355" y="6006766"/>
            <a:ext cx="2853127" cy="574313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9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" grpId="0" animBg="1"/>
      <p:bldP spid="6" grpId="0"/>
      <p:bldP spid="9" grpId="0" animBg="1"/>
      <p:bldP spid="37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3131840" y="6482876"/>
            <a:ext cx="2895600" cy="365125"/>
          </a:xfrm>
        </p:spPr>
        <p:txBody>
          <a:bodyPr/>
          <a:lstStyle/>
          <a:p>
            <a:r>
              <a:rPr lang="de-DE" sz="900" dirty="0" smtClean="0"/>
              <a:t>Sullivan et al. 2016</a:t>
            </a:r>
            <a:endParaRPr lang="de-DE" sz="9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6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676219" y="4335549"/>
            <a:ext cx="2206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dirty="0" smtClean="0">
                <a:solidFill>
                  <a:srgbClr val="FF0000"/>
                </a:solidFill>
              </a:rPr>
              <a:t>Minimal secondary ice</a:t>
            </a:r>
            <a:endParaRPr lang="de-DE" sz="2100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628304" y="4308064"/>
            <a:ext cx="2206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rgbClr val="0070C0"/>
                </a:solidFill>
              </a:rPr>
              <a:t>Maximal secondary ice</a:t>
            </a:r>
            <a:endParaRPr lang="de-DE" sz="2100" dirty="0">
              <a:solidFill>
                <a:srgbClr val="0070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93" y="1016065"/>
            <a:ext cx="5747430" cy="3267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605687" y="1215021"/>
            <a:ext cx="1302265" cy="30251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595647" y="1186294"/>
            <a:ext cx="1493830" cy="3053859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988940" y="1215021"/>
            <a:ext cx="1525719" cy="3025132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834672" y="4345021"/>
            <a:ext cx="1946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/>
              <a:t>Intermediate secondary ice</a:t>
            </a:r>
            <a:endParaRPr lang="de-DE" sz="2100" dirty="0"/>
          </a:p>
        </p:txBody>
      </p:sp>
      <p:sp>
        <p:nvSpPr>
          <p:cNvPr id="17" name="Textfeld 16"/>
          <p:cNvSpPr txBox="1"/>
          <p:nvPr/>
        </p:nvSpPr>
        <p:spPr>
          <a:xfrm>
            <a:off x="198902" y="116863"/>
            <a:ext cx="45885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Testing the parameter space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97946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5" grpId="0" animBg="1"/>
      <p:bldP spid="8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3102105" y="6538912"/>
            <a:ext cx="2895600" cy="365125"/>
          </a:xfrm>
        </p:spPr>
        <p:txBody>
          <a:bodyPr/>
          <a:lstStyle/>
          <a:p>
            <a:r>
              <a:rPr lang="de-DE" sz="900" dirty="0" smtClean="0"/>
              <a:t>Sullivan et al. 2016</a:t>
            </a:r>
            <a:endParaRPr lang="de-DE" sz="9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7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00"/>
            <a:ext cx="9099811" cy="616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2339751" y="3447884"/>
            <a:ext cx="672745" cy="459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39752" y="3816115"/>
            <a:ext cx="672745" cy="459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402681" y="3486964"/>
            <a:ext cx="540134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390398" y="3867964"/>
            <a:ext cx="57288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8371256" y="3481154"/>
            <a:ext cx="540134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332999" y="3907045"/>
            <a:ext cx="55651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1585" y="5993904"/>
            <a:ext cx="88598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In this framework, with only process weightings, it is possible to significantly </a:t>
            </a:r>
            <a:r>
              <a:rPr lang="en-US" sz="1700" dirty="0"/>
              <a:t>change N</a:t>
            </a:r>
            <a:r>
              <a:rPr lang="en-US" sz="1700" baseline="-25000" dirty="0"/>
              <a:t>ice </a:t>
            </a:r>
            <a:r>
              <a:rPr lang="en-US" sz="1700" dirty="0" smtClean="0"/>
              <a:t>and cloud lifetime.</a:t>
            </a:r>
            <a:endParaRPr lang="de-DE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695984" y="3394655"/>
            <a:ext cx="144015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I. Minimal</a:t>
            </a:r>
            <a:r>
              <a:rPr lang="fr-FR" sz="1500" dirty="0" smtClean="0">
                <a:solidFill>
                  <a:srgbClr val="FF0000"/>
                </a:solidFill>
              </a:rPr>
              <a:t> </a:t>
            </a:r>
            <a:r>
              <a:rPr lang="fr-FR" sz="1500" dirty="0" err="1" smtClean="0">
                <a:solidFill>
                  <a:srgbClr val="FF0000"/>
                </a:solidFill>
              </a:rPr>
              <a:t>secondary</a:t>
            </a:r>
            <a:r>
              <a:rPr lang="fr-FR" sz="1500" dirty="0" smtClean="0">
                <a:solidFill>
                  <a:srgbClr val="FF0000"/>
                </a:solidFill>
              </a:rPr>
              <a:t> </a:t>
            </a:r>
            <a:r>
              <a:rPr lang="fr-FR" sz="1500" dirty="0" err="1" smtClean="0">
                <a:solidFill>
                  <a:srgbClr val="FF0000"/>
                </a:solidFill>
              </a:rPr>
              <a:t>ice</a:t>
            </a:r>
            <a:endParaRPr lang="en-US" sz="1500" dirty="0" smtClean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0776" y="3262117"/>
            <a:ext cx="91511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II. Inter-</a:t>
            </a:r>
          </a:p>
          <a:p>
            <a:r>
              <a:rPr lang="en-US" sz="1500" dirty="0" smtClean="0"/>
              <a:t>mediate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16215" y="3231531"/>
            <a:ext cx="1060443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50" dirty="0" smtClean="0">
                <a:solidFill>
                  <a:srgbClr val="0070C0"/>
                </a:solidFill>
              </a:rPr>
              <a:t>III. Maximal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45727" y="3505132"/>
            <a:ext cx="746720" cy="2517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5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07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3131840" y="6473823"/>
            <a:ext cx="2895600" cy="365125"/>
          </a:xfrm>
        </p:spPr>
        <p:txBody>
          <a:bodyPr/>
          <a:lstStyle/>
          <a:p>
            <a:r>
              <a:rPr lang="de-DE" sz="900" dirty="0" smtClean="0"/>
              <a:t>Sullivan et al. 2016</a:t>
            </a:r>
            <a:endParaRPr lang="de-DE" sz="9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51148" y="79700"/>
            <a:ext cx="8856984" cy="5620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 smtClean="0"/>
              <a:t>How much do process contributions change with weightings? </a:t>
            </a:r>
            <a:endParaRPr lang="de-DE" sz="2100" dirty="0"/>
          </a:p>
        </p:txBody>
      </p:sp>
      <p:sp>
        <p:nvSpPr>
          <p:cNvPr id="22" name="Textfeld 21"/>
          <p:cNvSpPr txBox="1"/>
          <p:nvPr/>
        </p:nvSpPr>
        <p:spPr>
          <a:xfrm>
            <a:off x="139629" y="6231810"/>
            <a:ext cx="8676964" cy="330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50" dirty="0" smtClean="0"/>
              <a:t>The contribution of breakup upon collision to </a:t>
            </a:r>
            <a:r>
              <a:rPr lang="en-US" sz="1550" i="1" dirty="0" smtClean="0"/>
              <a:t>N</a:t>
            </a:r>
            <a:r>
              <a:rPr lang="en-US" sz="1550" i="1" baseline="-25000" dirty="0" smtClean="0"/>
              <a:t>ice </a:t>
            </a:r>
            <a:r>
              <a:rPr lang="en-US" sz="1550" dirty="0" smtClean="0"/>
              <a:t>remains quite limited. </a:t>
            </a:r>
            <a:endParaRPr lang="de-DE" sz="155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8</a:t>
            </a:fld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417299" y="1268760"/>
            <a:ext cx="7755101" cy="4958975"/>
            <a:chOff x="179512" y="980728"/>
            <a:chExt cx="5458098" cy="3859958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980728"/>
              <a:ext cx="5458098" cy="385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22707" y="2727922"/>
              <a:ext cx="453116" cy="41427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794321" y="2307239"/>
              <a:ext cx="1391989" cy="9794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 smtClean="0"/>
                <a:t>Breakup - collisions</a:t>
              </a:r>
            </a:p>
            <a:p>
              <a:r>
                <a:rPr lang="en-US" sz="1350" dirty="0" smtClean="0"/>
                <a:t>Ice nucleation</a:t>
              </a:r>
            </a:p>
            <a:p>
              <a:r>
                <a:rPr lang="en-US" sz="1350" dirty="0" smtClean="0"/>
                <a:t>Rime splintering</a:t>
              </a:r>
            </a:p>
            <a:p>
              <a:pPr marL="174625" indent="-174625">
                <a:buAutoNum type="romanUcPeriod"/>
              </a:pPr>
              <a:r>
                <a:rPr lang="en-US" sz="1350" dirty="0" smtClean="0"/>
                <a:t>Minimal secondary ice </a:t>
              </a:r>
            </a:p>
            <a:p>
              <a:pPr marL="174625" indent="-174625">
                <a:buAutoNum type="romanUcPeriod"/>
              </a:pPr>
              <a:r>
                <a:rPr lang="en-US" sz="1350" dirty="0" smtClean="0"/>
                <a:t>Intermediate</a:t>
              </a:r>
            </a:p>
            <a:p>
              <a:pPr marL="174625" indent="-174625"/>
              <a:r>
                <a:rPr lang="en-US" sz="1350" dirty="0" smtClean="0"/>
                <a:t>III. Maximum</a:t>
              </a:r>
              <a:endParaRPr lang="fr-FR" sz="135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02061" y="3133427"/>
              <a:ext cx="400050" cy="1714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32371" y="2939038"/>
              <a:ext cx="361950" cy="171450"/>
            </a:xfrm>
            <a:prstGeom prst="rect">
              <a:avLst/>
            </a:prstGeom>
          </p:spPr>
        </p:pic>
      </p:grpSp>
      <p:pic>
        <p:nvPicPr>
          <p:cNvPr id="12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94" y="518503"/>
            <a:ext cx="582128" cy="58862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612196" y="448346"/>
            <a:ext cx="1962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Process contribution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253498" y="625318"/>
            <a:ext cx="57666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0 % </a:t>
            </a:r>
            <a:r>
              <a:rPr lang="en-US" sz="1700" dirty="0" smtClean="0">
                <a:sym typeface="Wingdings" panose="05000000000000000000" pitchFamily="2" charset="2"/>
              </a:rPr>
              <a:t> process Y is inactive      100 %  only process Y is active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165344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177" y="908720"/>
            <a:ext cx="6912768" cy="360040"/>
          </a:xfrm>
        </p:spPr>
        <p:txBody>
          <a:bodyPr>
            <a:normAutofit fontScale="90000"/>
          </a:bodyPr>
          <a:lstStyle/>
          <a:p>
            <a:pPr algn="l"/>
            <a:r>
              <a:rPr lang="en-US" sz="2500" dirty="0" smtClean="0"/>
              <a:t>Define three states within the parameter space:</a:t>
            </a:r>
            <a:endParaRPr lang="de-DE" sz="25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6492875"/>
            <a:ext cx="2895600" cy="365125"/>
          </a:xfrm>
        </p:spPr>
        <p:txBody>
          <a:bodyPr/>
          <a:lstStyle/>
          <a:p>
            <a:r>
              <a:rPr lang="de-DE" sz="900" dirty="0" smtClean="0"/>
              <a:t>Sullivan et al. 2016</a:t>
            </a:r>
            <a:endParaRPr lang="de-DE" sz="9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E38-2B64-4669-8FF4-18E0F1250081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10098"/>
              </p:ext>
            </p:extLst>
          </p:nvPr>
        </p:nvGraphicFramePr>
        <p:xfrm>
          <a:off x="681684" y="1477947"/>
          <a:ext cx="7795911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77023"/>
                <a:gridCol w="2758555"/>
                <a:gridCol w="2460333"/>
              </a:tblGrid>
              <a:tr h="101161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Continental convective conditions</a:t>
                      </a:r>
                      <a:endParaRPr lang="de-DE" sz="2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Tropical maritime</a:t>
                      </a:r>
                      <a:r>
                        <a:rPr lang="en-US" sz="2200" baseline="0" dirty="0" smtClean="0">
                          <a:solidFill>
                            <a:srgbClr val="0070C0"/>
                          </a:solidFill>
                        </a:rPr>
                        <a:t> convective conditions</a:t>
                      </a:r>
                      <a:endParaRPr lang="de-DE" sz="2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Arctic stratocumulus conditions</a:t>
                      </a:r>
                      <a:endParaRPr lang="de-DE" sz="2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1867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larger</a:t>
                      </a:r>
                      <a:r>
                        <a:rPr lang="de-DE" sz="1800" baseline="0" dirty="0" smtClean="0"/>
                        <a:t>, more variable</a:t>
                      </a:r>
                      <a:r>
                        <a:rPr lang="de-DE" sz="1800" dirty="0" smtClean="0"/>
                        <a:t> updrafts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  <a:p>
                      <a:pPr algn="ctr"/>
                      <a:r>
                        <a:rPr lang="en-US" sz="1800" dirty="0" smtClean="0"/>
                        <a:t>intermediate</a:t>
                      </a:r>
                      <a:r>
                        <a:rPr lang="en-US" sz="1800" baseline="0" dirty="0" smtClean="0"/>
                        <a:t> cloud base temperature</a:t>
                      </a:r>
                    </a:p>
                    <a:p>
                      <a:pPr algn="ctr"/>
                      <a:endParaRPr lang="en-US" sz="1800" baseline="0" dirty="0" smtClean="0"/>
                    </a:p>
                    <a:p>
                      <a:pPr algn="ctr"/>
                      <a:r>
                        <a:rPr lang="de-DE" sz="1800" dirty="0" smtClean="0"/>
                        <a:t>higher activation rates</a:t>
                      </a:r>
                    </a:p>
                    <a:p>
                      <a:pPr algn="ctr"/>
                      <a:endParaRPr lang="de-DE" sz="1800" dirty="0" smtClean="0"/>
                    </a:p>
                    <a:p>
                      <a:pPr algn="ctr"/>
                      <a:endParaRPr lang="de-DE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aseline="0" dirty="0" smtClean="0"/>
                        <a:t>many, </a:t>
                      </a:r>
                      <a:r>
                        <a:rPr lang="de-DE" sz="1800" dirty="0" smtClean="0"/>
                        <a:t>smaller droplets initially</a:t>
                      </a:r>
                    </a:p>
                    <a:p>
                      <a:pPr algn="ctr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07504" y="0"/>
            <a:ext cx="20883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Cloud states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0637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1554</Words>
  <Application>Microsoft Office PowerPoint</Application>
  <PresentationFormat>On-screen Show (4:3)</PresentationFormat>
  <Paragraphs>237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Larissa</vt:lpstr>
      <vt:lpstr>Modeling the relative contributions of secondary ice formation processes to ice crystal number concentration within mixed-phase clouds</vt:lpstr>
      <vt:lpstr>Motivation</vt:lpstr>
      <vt:lpstr>Hydrometeor number tendencies</vt:lpstr>
      <vt:lpstr>Hydrometeor number tendencies</vt:lpstr>
      <vt:lpstr>Moist thermodynamic tendencies</vt:lpstr>
      <vt:lpstr>PowerPoint Presentation</vt:lpstr>
      <vt:lpstr>PowerPoint Presentation</vt:lpstr>
      <vt:lpstr>PowerPoint Presentation</vt:lpstr>
      <vt:lpstr>Define three states within the parameter space: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>Karlsruhe Institute of Technology (KIT)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the relative contributions of secondary ice formation processes to ice crystal number concentration within mixed-phase clouds</dc:title>
  <dc:creator>Sullivan, Sylvia (IMK)</dc:creator>
  <cp:lastModifiedBy>Sylvia Sullivan</cp:lastModifiedBy>
  <cp:revision>243</cp:revision>
  <dcterms:created xsi:type="dcterms:W3CDTF">2016-03-07T17:23:06Z</dcterms:created>
  <dcterms:modified xsi:type="dcterms:W3CDTF">2016-09-19T04:24:10Z</dcterms:modified>
</cp:coreProperties>
</file>