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62" r:id="rId4"/>
    <p:sldId id="263" r:id="rId5"/>
    <p:sldId id="257" r:id="rId6"/>
    <p:sldId id="259" r:id="rId7"/>
    <p:sldId id="264" r:id="rId8"/>
    <p:sldId id="265" r:id="rId9"/>
    <p:sldId id="266" r:id="rId10"/>
    <p:sldId id="267" r:id="rId11"/>
    <p:sldId id="269" r:id="rId12"/>
    <p:sldId id="271" r:id="rId13"/>
    <p:sldId id="272" r:id="rId14"/>
    <p:sldId id="270" r:id="rId15"/>
    <p:sldId id="27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2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7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8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7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5620-FD04-4B0A-86D5-BEFC3BEEA3C5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1ACB-9404-4244-92F4-6D4B2958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359" y="257772"/>
            <a:ext cx="10115550" cy="1849437"/>
          </a:xfrm>
        </p:spPr>
        <p:txBody>
          <a:bodyPr/>
          <a:lstStyle/>
          <a:p>
            <a:r>
              <a:rPr lang="en-US" dirty="0" smtClean="0"/>
              <a:t>Importance</a:t>
            </a:r>
            <a:r>
              <a:rPr lang="en-US" dirty="0" smtClean="0"/>
              <a:t> of updraft velocity to cloud ice crystal 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162286"/>
            <a:ext cx="10591799" cy="2564870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 smtClean="0"/>
              <a:t>Sylvia Sullivan</a:t>
            </a:r>
          </a:p>
          <a:p>
            <a:r>
              <a:rPr lang="en-US" sz="2700" dirty="0" smtClean="0"/>
              <a:t>Advisor</a:t>
            </a:r>
            <a:r>
              <a:rPr lang="en-US" sz="2700" dirty="0" smtClean="0"/>
              <a:t>: Athanasios </a:t>
            </a:r>
            <a:r>
              <a:rPr lang="en-US" sz="2700" dirty="0" err="1" smtClean="0"/>
              <a:t>Nenes</a:t>
            </a:r>
            <a:endParaRPr lang="en-US" sz="2700" dirty="0"/>
          </a:p>
          <a:p>
            <a:r>
              <a:rPr lang="en-US" sz="2700" dirty="0" smtClean="0"/>
              <a:t>Collaborators: </a:t>
            </a:r>
            <a:r>
              <a:rPr lang="en-US" sz="2700" dirty="0" err="1" smtClean="0"/>
              <a:t>Dongmin</a:t>
            </a:r>
            <a:r>
              <a:rPr lang="en-US" sz="2700" dirty="0" smtClean="0"/>
              <a:t> </a:t>
            </a:r>
            <a:r>
              <a:rPr lang="en-US" sz="2700" dirty="0" smtClean="0"/>
              <a:t>Lee, </a:t>
            </a:r>
            <a:r>
              <a:rPr lang="en-US" sz="2700" dirty="0" err="1" smtClean="0"/>
              <a:t>Lazaros</a:t>
            </a:r>
            <a:r>
              <a:rPr lang="en-US" sz="2700" dirty="0" smtClean="0"/>
              <a:t> </a:t>
            </a:r>
            <a:r>
              <a:rPr lang="en-US" sz="2700" dirty="0" err="1" smtClean="0"/>
              <a:t>Oreopoulos</a:t>
            </a:r>
            <a:r>
              <a:rPr lang="en-US" sz="2700" dirty="0" smtClean="0"/>
              <a:t>, </a:t>
            </a:r>
            <a:r>
              <a:rPr lang="en-US" sz="2700" dirty="0" smtClean="0"/>
              <a:t>and </a:t>
            </a:r>
            <a:r>
              <a:rPr lang="en-US" sz="2700" dirty="0" err="1" smtClean="0"/>
              <a:t>Donifan</a:t>
            </a:r>
            <a:r>
              <a:rPr lang="en-US" sz="2700" dirty="0" smtClean="0"/>
              <a:t> </a:t>
            </a:r>
            <a:r>
              <a:rPr lang="en-US" sz="2700" dirty="0" err="1" smtClean="0"/>
              <a:t>Barahona</a:t>
            </a:r>
            <a:endParaRPr lang="en-US" sz="2700" dirty="0" smtClean="0"/>
          </a:p>
          <a:p>
            <a:r>
              <a:rPr lang="en-US" sz="2700" dirty="0" smtClean="0"/>
              <a:t>Funding</a:t>
            </a:r>
            <a:r>
              <a:rPr lang="en-US" sz="2700" dirty="0" smtClean="0"/>
              <a:t>: NESSF </a:t>
            </a:r>
            <a:r>
              <a:rPr lang="en-US" sz="2700" dirty="0"/>
              <a:t>(</a:t>
            </a:r>
            <a:r>
              <a:rPr lang="en-US" sz="2700" dirty="0" smtClean="0"/>
              <a:t>NNX13AN74H)</a:t>
            </a:r>
          </a:p>
          <a:p>
            <a:endParaRPr lang="en-US" sz="2700" dirty="0"/>
          </a:p>
          <a:p>
            <a:r>
              <a:rPr lang="en-US" sz="2700" dirty="0" smtClean="0"/>
              <a:t>School of Chemical Engineering Colloquium 2016</a:t>
            </a:r>
            <a:endParaRPr lang="en-US" sz="2700" dirty="0"/>
          </a:p>
        </p:txBody>
      </p:sp>
      <p:pic>
        <p:nvPicPr>
          <p:cNvPr id="6" name="Picture 4" descr="http://www.me.gatech.edu/files/branding/logos/Georgia-Institute-of-Technology-rv-539+1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69" y="5727156"/>
            <a:ext cx="2964083" cy="8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yt3.ggpht.com/-vGqWm2uoUYg/AAAAAAAAAAI/AAAAAAAAAAA/o8NkoXEnQV4/s900-c-k-no/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14" y="5013142"/>
            <a:ext cx="1769091" cy="176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8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82" y="1674457"/>
            <a:ext cx="4606051" cy="3347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63" y="1550421"/>
            <a:ext cx="4858897" cy="353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42" y="107295"/>
            <a:ext cx="11339359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We calculated </a:t>
            </a:r>
            <a:r>
              <a:rPr lang="en-US" sz="2500" i="1" dirty="0" smtClean="0"/>
              <a:t>attributions </a:t>
            </a:r>
            <a:r>
              <a:rPr lang="en-US" sz="2500" dirty="0" smtClean="0"/>
              <a:t>in runs of two global climate models with </a:t>
            </a:r>
            <a:r>
              <a:rPr lang="en-US" sz="2500" dirty="0" smtClean="0"/>
              <a:t>various setups.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9844" y="791078"/>
            <a:ext cx="970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attribution grid – which </a:t>
            </a:r>
            <a:r>
              <a:rPr lang="en-US" sz="2400" i="1" dirty="0" err="1" smtClean="0">
                <a:solidFill>
                  <a:srgbClr val="FF000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sz="2400" dirty="0" smtClean="0">
                <a:solidFill>
                  <a:srgbClr val="FF0000"/>
                </a:solidFill>
              </a:rPr>
              <a:t> has the highest temporal attribution?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44" y="5021969"/>
            <a:ext cx="11849100" cy="542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3219" y="5696022"/>
            <a:ext cx="12048781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 the second model, the seed loading controls crystallization more than temperature ramp. 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09165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25" y="685985"/>
            <a:ext cx="3856902" cy="2803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93" y="3483520"/>
            <a:ext cx="3904129" cy="2756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9" y="3432494"/>
            <a:ext cx="3806853" cy="2895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593" y="626541"/>
            <a:ext cx="3902810" cy="28569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78" y="6245078"/>
            <a:ext cx="11849100" cy="542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4042" y="107295"/>
            <a:ext cx="11339359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This analysis was robust to output resolution, simulation duration, and seasonality.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0402" y="1590010"/>
            <a:ext cx="914400" cy="7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0939" y="1584487"/>
            <a:ext cx="1035926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0403" y="4084755"/>
            <a:ext cx="939838" cy="806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0939" y="4109852"/>
            <a:ext cx="929658" cy="7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8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738262" y="2637267"/>
            <a:ext cx="2835658" cy="786512"/>
            <a:chOff x="4419600" y="685800"/>
            <a:chExt cx="4343400" cy="1002476"/>
          </a:xfrm>
        </p:grpSpPr>
        <p:sp>
          <p:nvSpPr>
            <p:cNvPr id="36" name="Cloud 35"/>
            <p:cNvSpPr/>
            <p:nvPr/>
          </p:nvSpPr>
          <p:spPr>
            <a:xfrm>
              <a:off x="4419600" y="685800"/>
              <a:ext cx="4343400" cy="1002476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209647" y="994964"/>
              <a:ext cx="209156" cy="19207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 37"/>
            <p:cNvSpPr/>
            <p:nvPr/>
          </p:nvSpPr>
          <p:spPr>
            <a:xfrm>
              <a:off x="5723779" y="1318394"/>
              <a:ext cx="268778" cy="21154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 38"/>
            <p:cNvSpPr/>
            <p:nvPr/>
          </p:nvSpPr>
          <p:spPr>
            <a:xfrm>
              <a:off x="6834051" y="773875"/>
              <a:ext cx="350701" cy="27146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Hexagon 39"/>
            <p:cNvSpPr/>
            <p:nvPr/>
          </p:nvSpPr>
          <p:spPr>
            <a:xfrm>
              <a:off x="6413905" y="1318394"/>
              <a:ext cx="226681" cy="21154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Hexagon 40"/>
            <p:cNvSpPr/>
            <p:nvPr/>
          </p:nvSpPr>
          <p:spPr>
            <a:xfrm>
              <a:off x="7760825" y="773875"/>
              <a:ext cx="213975" cy="15795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Hexagon 41"/>
            <p:cNvSpPr/>
            <p:nvPr/>
          </p:nvSpPr>
          <p:spPr>
            <a:xfrm>
              <a:off x="7391817" y="1131214"/>
              <a:ext cx="369008" cy="3284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9814" y="156257"/>
            <a:ext cx="99777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Crystal number was controlled by u</a:t>
            </a:r>
            <a:r>
              <a:rPr lang="en-US" sz="2700" dirty="0" smtClean="0"/>
              <a:t>pdraft velocity in the first model </a:t>
            </a:r>
            <a:r>
              <a:rPr lang="en-US" sz="2700" i="1" dirty="0" smtClean="0"/>
              <a:t>…</a:t>
            </a:r>
            <a:endParaRPr lang="fr-FR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6270186" y="577549"/>
            <a:ext cx="59218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… and by aerosol </a:t>
            </a:r>
            <a:r>
              <a:rPr lang="en-US" sz="2700" dirty="0" smtClean="0"/>
              <a:t>numbers </a:t>
            </a:r>
            <a:r>
              <a:rPr lang="en-US" sz="2700" dirty="0" smtClean="0"/>
              <a:t>in the second.</a:t>
            </a:r>
            <a:endParaRPr lang="fr-FR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502707" y="1759005"/>
            <a:ext cx="113586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500" i="1" dirty="0" smtClean="0">
                <a:solidFill>
                  <a:srgbClr val="FF0000"/>
                </a:solidFill>
              </a:rPr>
              <a:t> The first model contained an approximate description of turbulence.</a:t>
            </a:r>
            <a:endParaRPr lang="en-US" sz="2500" i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 descr="http://cliparting.com/wp-content/uploads/2016/09/Waves-clipart-border-black-and-white-webn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82" y="4916140"/>
            <a:ext cx="7749161" cy="226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474749" y="6302404"/>
            <a:ext cx="4403429" cy="18378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736079" y="3742684"/>
            <a:ext cx="1111735" cy="2560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382306" y="3690413"/>
            <a:ext cx="5439316" cy="5227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7822" y="5005410"/>
            <a:ext cx="20289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>
                <a:solidFill>
                  <a:srgbClr val="0070C0"/>
                </a:solidFill>
              </a:rPr>
              <a:t>water vapor</a:t>
            </a:r>
          </a:p>
          <a:p>
            <a:pPr algn="ctr"/>
            <a:r>
              <a:rPr lang="en-US" sz="2300" b="1" i="1" dirty="0" err="1" smtClean="0">
                <a:solidFill>
                  <a:srgbClr val="0070C0"/>
                </a:solidFill>
              </a:rPr>
              <a:t>q</a:t>
            </a:r>
            <a:r>
              <a:rPr lang="en-US" sz="2300" b="1" i="1" baseline="-25000" dirty="0" err="1" smtClean="0">
                <a:solidFill>
                  <a:srgbClr val="0070C0"/>
                </a:solidFill>
              </a:rPr>
              <a:t>V</a:t>
            </a:r>
            <a:endParaRPr lang="en-US" sz="2300" b="1" i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92634" y="5101893"/>
            <a:ext cx="20289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>
                <a:solidFill>
                  <a:srgbClr val="0070C0"/>
                </a:solidFill>
              </a:rPr>
              <a:t>water vapor</a:t>
            </a:r>
          </a:p>
          <a:p>
            <a:pPr algn="ctr"/>
            <a:r>
              <a:rPr lang="en-US" sz="2300" b="1" i="1" dirty="0" err="1" smtClean="0">
                <a:solidFill>
                  <a:srgbClr val="0070C0"/>
                </a:solidFill>
              </a:rPr>
              <a:t>q</a:t>
            </a:r>
            <a:r>
              <a:rPr lang="en-US" sz="2300" b="1" i="1" baseline="-25000" dirty="0" err="1" smtClean="0">
                <a:solidFill>
                  <a:srgbClr val="0070C0"/>
                </a:solidFill>
              </a:rPr>
              <a:t>V</a:t>
            </a:r>
            <a:endParaRPr lang="en-US" sz="2300" b="1" i="1" dirty="0">
              <a:solidFill>
                <a:srgbClr val="0070C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8015948" y="2416457"/>
            <a:ext cx="2835658" cy="1093558"/>
            <a:chOff x="8015948" y="2416457"/>
            <a:chExt cx="2835658" cy="1093558"/>
          </a:xfrm>
        </p:grpSpPr>
        <p:grpSp>
          <p:nvGrpSpPr>
            <p:cNvPr id="44" name="Group 43"/>
            <p:cNvGrpSpPr/>
            <p:nvPr/>
          </p:nvGrpSpPr>
          <p:grpSpPr>
            <a:xfrm>
              <a:off x="8015948" y="2416457"/>
              <a:ext cx="2835658" cy="1093558"/>
              <a:chOff x="4419600" y="685800"/>
              <a:chExt cx="4343400" cy="1002476"/>
            </a:xfrm>
          </p:grpSpPr>
          <p:sp>
            <p:nvSpPr>
              <p:cNvPr id="45" name="Cloud 44"/>
              <p:cNvSpPr/>
              <p:nvPr/>
            </p:nvSpPr>
            <p:spPr>
              <a:xfrm>
                <a:off x="4419600" y="685800"/>
                <a:ext cx="4343400" cy="1002476"/>
              </a:xfrm>
              <a:prstGeom prst="clou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Hexagon 45"/>
              <p:cNvSpPr/>
              <p:nvPr/>
            </p:nvSpPr>
            <p:spPr>
              <a:xfrm>
                <a:off x="5209647" y="994964"/>
                <a:ext cx="209156" cy="192074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Hexagon 46"/>
              <p:cNvSpPr/>
              <p:nvPr/>
            </p:nvSpPr>
            <p:spPr>
              <a:xfrm>
                <a:off x="5723779" y="1318394"/>
                <a:ext cx="268778" cy="211544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Hexagon 47"/>
              <p:cNvSpPr/>
              <p:nvPr/>
            </p:nvSpPr>
            <p:spPr>
              <a:xfrm>
                <a:off x="6834051" y="773875"/>
                <a:ext cx="350701" cy="271464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Hexagon 48"/>
              <p:cNvSpPr/>
              <p:nvPr/>
            </p:nvSpPr>
            <p:spPr>
              <a:xfrm>
                <a:off x="6413905" y="1318394"/>
                <a:ext cx="226681" cy="211544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Hexagon 49"/>
              <p:cNvSpPr/>
              <p:nvPr/>
            </p:nvSpPr>
            <p:spPr>
              <a:xfrm>
                <a:off x="7760825" y="773875"/>
                <a:ext cx="213975" cy="157955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Hexagon 50"/>
              <p:cNvSpPr/>
              <p:nvPr/>
            </p:nvSpPr>
            <p:spPr>
              <a:xfrm>
                <a:off x="7136672" y="1019756"/>
                <a:ext cx="369008" cy="328463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2" name="Hexagon 51"/>
            <p:cNvSpPr/>
            <p:nvPr/>
          </p:nvSpPr>
          <p:spPr>
            <a:xfrm>
              <a:off x="8489641" y="3028893"/>
              <a:ext cx="136551" cy="20952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Hexagon 52"/>
            <p:cNvSpPr/>
            <p:nvPr/>
          </p:nvSpPr>
          <p:spPr>
            <a:xfrm>
              <a:off x="8695458" y="3118939"/>
              <a:ext cx="136551" cy="20952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Hexagon 53"/>
            <p:cNvSpPr/>
            <p:nvPr/>
          </p:nvSpPr>
          <p:spPr>
            <a:xfrm>
              <a:off x="8903352" y="2686634"/>
              <a:ext cx="296633" cy="229212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Hexagon 54"/>
            <p:cNvSpPr/>
            <p:nvPr/>
          </p:nvSpPr>
          <p:spPr>
            <a:xfrm>
              <a:off x="9255864" y="2852172"/>
              <a:ext cx="296633" cy="229212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Hexagon 55"/>
            <p:cNvSpPr/>
            <p:nvPr/>
          </p:nvSpPr>
          <p:spPr>
            <a:xfrm>
              <a:off x="9557739" y="3184314"/>
              <a:ext cx="296633" cy="229212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Hexagon 56"/>
            <p:cNvSpPr/>
            <p:nvPr/>
          </p:nvSpPr>
          <p:spPr>
            <a:xfrm>
              <a:off x="10354703" y="2826011"/>
              <a:ext cx="184550" cy="18893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Hexagon 57"/>
            <p:cNvSpPr/>
            <p:nvPr/>
          </p:nvSpPr>
          <p:spPr>
            <a:xfrm>
              <a:off x="10144249" y="3088216"/>
              <a:ext cx="184550" cy="18893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Hexagon 58"/>
            <p:cNvSpPr/>
            <p:nvPr/>
          </p:nvSpPr>
          <p:spPr>
            <a:xfrm>
              <a:off x="9300692" y="2613786"/>
              <a:ext cx="170699" cy="14569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589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-0.03463 -0.148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63 -0.14838 L 0.01146 -0.0631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6319 L -2.91667E-6 -0.126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12615 L -0.01302 -0.2078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-0.20787 L 0.02318 -0.2363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18 -0.23634 L -0.05885 -0.2423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7422 -0.2564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1" y="-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/>
      <p:bldP spid="32" grpId="2"/>
      <p:bldP spid="32" grpId="3"/>
      <p:bldP spid="32" grpId="4"/>
      <p:bldP spid="32" grpId="5"/>
      <p:bldP spid="32" grpId="6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814" y="156257"/>
            <a:ext cx="99777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Crystal number was controlled by u</a:t>
            </a:r>
            <a:r>
              <a:rPr lang="en-US" sz="2700" dirty="0" smtClean="0"/>
              <a:t>pdraft velocity in the first model </a:t>
            </a:r>
            <a:r>
              <a:rPr lang="en-US" sz="2700" i="1" dirty="0" smtClean="0"/>
              <a:t>…</a:t>
            </a:r>
            <a:endParaRPr lang="fr-FR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6270186" y="577549"/>
            <a:ext cx="59218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… and by aerosol </a:t>
            </a:r>
            <a:r>
              <a:rPr lang="en-US" sz="2700" dirty="0" smtClean="0"/>
              <a:t>numbers </a:t>
            </a:r>
            <a:r>
              <a:rPr lang="en-US" sz="2700" dirty="0" smtClean="0"/>
              <a:t>in the second.</a:t>
            </a:r>
            <a:endParaRPr lang="fr-FR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432368" y="1268145"/>
            <a:ext cx="113586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solidFill>
                  <a:srgbClr val="FF0000"/>
                </a:solidFill>
              </a:rPr>
              <a:t>1. </a:t>
            </a:r>
            <a:r>
              <a:rPr lang="en-US" sz="2500" i="1" dirty="0" smtClean="0">
                <a:solidFill>
                  <a:srgbClr val="FF0000"/>
                </a:solidFill>
              </a:rPr>
              <a:t>The first model contained an approximate description of turbulence.</a:t>
            </a:r>
            <a:endParaRPr lang="en-US" sz="2500" i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367" y="1872202"/>
            <a:ext cx="113586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solidFill>
                  <a:srgbClr val="FF0000"/>
                </a:solidFill>
              </a:rPr>
              <a:t>2. The first model tracked aerosol number explicitly rather than mass.</a:t>
            </a:r>
            <a:endParaRPr lang="en-US" sz="2500" i="1" dirty="0" smtClean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1455" y="2740028"/>
            <a:ext cx="4054440" cy="3511698"/>
            <a:chOff x="2331994" y="1492453"/>
            <a:chExt cx="4054440" cy="3511698"/>
          </a:xfrm>
        </p:grpSpPr>
        <p:grpSp>
          <p:nvGrpSpPr>
            <p:cNvPr id="7" name="Group 6"/>
            <p:cNvGrpSpPr/>
            <p:nvPr/>
          </p:nvGrpSpPr>
          <p:grpSpPr>
            <a:xfrm>
              <a:off x="2331994" y="1492453"/>
              <a:ext cx="4054440" cy="3511698"/>
              <a:chOff x="2331994" y="1492453"/>
              <a:chExt cx="4054440" cy="3511698"/>
            </a:xfrm>
          </p:grpSpPr>
          <p:sp>
            <p:nvSpPr>
              <p:cNvPr id="23" name="Explosion 1 22"/>
              <p:cNvSpPr/>
              <p:nvPr/>
            </p:nvSpPr>
            <p:spPr>
              <a:xfrm>
                <a:off x="5545537" y="3417275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xplosion 1 23"/>
              <p:cNvSpPr/>
              <p:nvPr/>
            </p:nvSpPr>
            <p:spPr>
              <a:xfrm>
                <a:off x="4430928" y="4209848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xplosion 1 24"/>
              <p:cNvSpPr/>
              <p:nvPr/>
            </p:nvSpPr>
            <p:spPr>
              <a:xfrm>
                <a:off x="3898813" y="3731912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xplosion 1 25"/>
              <p:cNvSpPr/>
              <p:nvPr/>
            </p:nvSpPr>
            <p:spPr>
              <a:xfrm>
                <a:off x="6224979" y="3142117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xplosion 1 26"/>
              <p:cNvSpPr/>
              <p:nvPr/>
            </p:nvSpPr>
            <p:spPr>
              <a:xfrm>
                <a:off x="4363562" y="2931339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xplosion 1 27"/>
              <p:cNvSpPr/>
              <p:nvPr/>
            </p:nvSpPr>
            <p:spPr>
              <a:xfrm>
                <a:off x="6251702" y="4637173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Explosion 1 28"/>
              <p:cNvSpPr/>
              <p:nvPr/>
            </p:nvSpPr>
            <p:spPr>
              <a:xfrm>
                <a:off x="2543966" y="1492453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Explosion 1 29"/>
              <p:cNvSpPr/>
              <p:nvPr/>
            </p:nvSpPr>
            <p:spPr>
              <a:xfrm>
                <a:off x="2331994" y="4232539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xplosion 1 30"/>
              <p:cNvSpPr/>
              <p:nvPr/>
            </p:nvSpPr>
            <p:spPr>
              <a:xfrm>
                <a:off x="3634321" y="4820146"/>
                <a:ext cx="204543" cy="184005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xplosion 1 31"/>
              <p:cNvSpPr/>
              <p:nvPr/>
            </p:nvSpPr>
            <p:spPr>
              <a:xfrm>
                <a:off x="5509018" y="1613945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xplosion 1 32"/>
              <p:cNvSpPr/>
              <p:nvPr/>
            </p:nvSpPr>
            <p:spPr>
              <a:xfrm>
                <a:off x="5883090" y="2330448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Explosion 1 18"/>
            <p:cNvSpPr/>
            <p:nvPr/>
          </p:nvSpPr>
          <p:spPr>
            <a:xfrm>
              <a:off x="2683673" y="2786124"/>
              <a:ext cx="134732" cy="182973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xplosion 1 19"/>
            <p:cNvSpPr/>
            <p:nvPr/>
          </p:nvSpPr>
          <p:spPr>
            <a:xfrm>
              <a:off x="3343374" y="2982140"/>
              <a:ext cx="134732" cy="182973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xplosion 1 20"/>
            <p:cNvSpPr/>
            <p:nvPr/>
          </p:nvSpPr>
          <p:spPr>
            <a:xfrm>
              <a:off x="3340072" y="1514395"/>
              <a:ext cx="134732" cy="182973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734370" y="6559189"/>
            <a:ext cx="4403429" cy="18378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234816" y="6470009"/>
            <a:ext cx="4403429" cy="18378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Explosion 1 45"/>
          <p:cNvSpPr/>
          <p:nvPr/>
        </p:nvSpPr>
        <p:spPr>
          <a:xfrm>
            <a:off x="7793286" y="5206133"/>
            <a:ext cx="260468" cy="291567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xplosion 1 46"/>
          <p:cNvSpPr/>
          <p:nvPr/>
        </p:nvSpPr>
        <p:spPr>
          <a:xfrm>
            <a:off x="9581055" y="4070888"/>
            <a:ext cx="260468" cy="291567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xplosion 1 47"/>
          <p:cNvSpPr/>
          <p:nvPr/>
        </p:nvSpPr>
        <p:spPr>
          <a:xfrm>
            <a:off x="10542347" y="5494612"/>
            <a:ext cx="260468" cy="291567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xplosion 1 48"/>
          <p:cNvSpPr/>
          <p:nvPr/>
        </p:nvSpPr>
        <p:spPr>
          <a:xfrm>
            <a:off x="10513039" y="4016872"/>
            <a:ext cx="260468" cy="291567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xplosion 1 49"/>
          <p:cNvSpPr/>
          <p:nvPr/>
        </p:nvSpPr>
        <p:spPr>
          <a:xfrm>
            <a:off x="9481408" y="5038583"/>
            <a:ext cx="260468" cy="291567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Explosion 1 50"/>
          <p:cNvSpPr/>
          <p:nvPr/>
        </p:nvSpPr>
        <p:spPr>
          <a:xfrm>
            <a:off x="8279792" y="3265803"/>
            <a:ext cx="260468" cy="291567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0" name="Group 59"/>
          <p:cNvGrpSpPr/>
          <p:nvPr/>
        </p:nvGrpSpPr>
        <p:grpSpPr>
          <a:xfrm>
            <a:off x="810445" y="3066665"/>
            <a:ext cx="2835658" cy="1093558"/>
            <a:chOff x="8015948" y="2416457"/>
            <a:chExt cx="2835658" cy="1093558"/>
          </a:xfrm>
        </p:grpSpPr>
        <p:grpSp>
          <p:nvGrpSpPr>
            <p:cNvPr id="61" name="Group 60"/>
            <p:cNvGrpSpPr/>
            <p:nvPr/>
          </p:nvGrpSpPr>
          <p:grpSpPr>
            <a:xfrm>
              <a:off x="8015948" y="2416457"/>
              <a:ext cx="2835658" cy="1093558"/>
              <a:chOff x="4419600" y="685800"/>
              <a:chExt cx="4343400" cy="1002476"/>
            </a:xfrm>
          </p:grpSpPr>
          <p:sp>
            <p:nvSpPr>
              <p:cNvPr id="70" name="Cloud 69"/>
              <p:cNvSpPr/>
              <p:nvPr/>
            </p:nvSpPr>
            <p:spPr>
              <a:xfrm>
                <a:off x="4419600" y="685800"/>
                <a:ext cx="4343400" cy="1002476"/>
              </a:xfrm>
              <a:prstGeom prst="clou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Hexagon 70"/>
              <p:cNvSpPr/>
              <p:nvPr/>
            </p:nvSpPr>
            <p:spPr>
              <a:xfrm>
                <a:off x="5209647" y="994964"/>
                <a:ext cx="209156" cy="192074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Hexagon 71"/>
              <p:cNvSpPr/>
              <p:nvPr/>
            </p:nvSpPr>
            <p:spPr>
              <a:xfrm>
                <a:off x="5723779" y="1318394"/>
                <a:ext cx="268778" cy="211544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Hexagon 72"/>
              <p:cNvSpPr/>
              <p:nvPr/>
            </p:nvSpPr>
            <p:spPr>
              <a:xfrm>
                <a:off x="6834051" y="773875"/>
                <a:ext cx="350701" cy="271464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Hexagon 73"/>
              <p:cNvSpPr/>
              <p:nvPr/>
            </p:nvSpPr>
            <p:spPr>
              <a:xfrm>
                <a:off x="6413905" y="1318394"/>
                <a:ext cx="226681" cy="211544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Hexagon 74"/>
              <p:cNvSpPr/>
              <p:nvPr/>
            </p:nvSpPr>
            <p:spPr>
              <a:xfrm>
                <a:off x="7760825" y="773875"/>
                <a:ext cx="213975" cy="157955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Hexagon 75"/>
              <p:cNvSpPr/>
              <p:nvPr/>
            </p:nvSpPr>
            <p:spPr>
              <a:xfrm>
                <a:off x="7136672" y="1019756"/>
                <a:ext cx="369008" cy="328463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2" name="Hexagon 61"/>
            <p:cNvSpPr/>
            <p:nvPr/>
          </p:nvSpPr>
          <p:spPr>
            <a:xfrm>
              <a:off x="8489641" y="3028893"/>
              <a:ext cx="136551" cy="20952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Hexagon 62"/>
            <p:cNvSpPr/>
            <p:nvPr/>
          </p:nvSpPr>
          <p:spPr>
            <a:xfrm>
              <a:off x="8695458" y="3118939"/>
              <a:ext cx="136551" cy="20952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Hexagon 63"/>
            <p:cNvSpPr/>
            <p:nvPr/>
          </p:nvSpPr>
          <p:spPr>
            <a:xfrm>
              <a:off x="8903352" y="2686634"/>
              <a:ext cx="296633" cy="229212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Hexagon 64"/>
            <p:cNvSpPr/>
            <p:nvPr/>
          </p:nvSpPr>
          <p:spPr>
            <a:xfrm>
              <a:off x="9255864" y="2852172"/>
              <a:ext cx="296633" cy="229212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Hexagon 65"/>
            <p:cNvSpPr/>
            <p:nvPr/>
          </p:nvSpPr>
          <p:spPr>
            <a:xfrm>
              <a:off x="9557739" y="3184314"/>
              <a:ext cx="296633" cy="229212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Hexagon 66"/>
            <p:cNvSpPr/>
            <p:nvPr/>
          </p:nvSpPr>
          <p:spPr>
            <a:xfrm>
              <a:off x="10354703" y="2826011"/>
              <a:ext cx="184550" cy="18893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Hexagon 67"/>
            <p:cNvSpPr/>
            <p:nvPr/>
          </p:nvSpPr>
          <p:spPr>
            <a:xfrm>
              <a:off x="10144249" y="3088216"/>
              <a:ext cx="184550" cy="18893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Hexagon 68"/>
            <p:cNvSpPr/>
            <p:nvPr/>
          </p:nvSpPr>
          <p:spPr>
            <a:xfrm>
              <a:off x="9300692" y="2613786"/>
              <a:ext cx="170699" cy="14569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7" name="Straight Connector 76"/>
          <p:cNvCxnSpPr/>
          <p:nvPr/>
        </p:nvCxnSpPr>
        <p:spPr>
          <a:xfrm flipH="1" flipV="1">
            <a:off x="2991818" y="4268291"/>
            <a:ext cx="898644" cy="2290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38044" y="4252913"/>
            <a:ext cx="3721757" cy="1537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9507325" y="4109528"/>
            <a:ext cx="898644" cy="2290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7257718" y="4055512"/>
            <a:ext cx="3721757" cy="1537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7391952" y="3216860"/>
            <a:ext cx="2835658" cy="786512"/>
            <a:chOff x="4419600" y="685800"/>
            <a:chExt cx="4343400" cy="1002476"/>
          </a:xfrm>
        </p:grpSpPr>
        <p:sp>
          <p:nvSpPr>
            <p:cNvPr id="86" name="Cloud 85"/>
            <p:cNvSpPr/>
            <p:nvPr/>
          </p:nvSpPr>
          <p:spPr>
            <a:xfrm>
              <a:off x="4419600" y="685800"/>
              <a:ext cx="4343400" cy="1002476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Hexagon 86"/>
            <p:cNvSpPr/>
            <p:nvPr/>
          </p:nvSpPr>
          <p:spPr>
            <a:xfrm>
              <a:off x="5209647" y="994964"/>
              <a:ext cx="209156" cy="19207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Hexagon 87"/>
            <p:cNvSpPr/>
            <p:nvPr/>
          </p:nvSpPr>
          <p:spPr>
            <a:xfrm>
              <a:off x="5723779" y="1318394"/>
              <a:ext cx="268778" cy="21154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Hexagon 88"/>
            <p:cNvSpPr/>
            <p:nvPr/>
          </p:nvSpPr>
          <p:spPr>
            <a:xfrm>
              <a:off x="6834051" y="773875"/>
              <a:ext cx="350701" cy="27146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Hexagon 89"/>
            <p:cNvSpPr/>
            <p:nvPr/>
          </p:nvSpPr>
          <p:spPr>
            <a:xfrm>
              <a:off x="6413905" y="1318394"/>
              <a:ext cx="226681" cy="21154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Hexagon 90"/>
            <p:cNvSpPr/>
            <p:nvPr/>
          </p:nvSpPr>
          <p:spPr>
            <a:xfrm>
              <a:off x="7760825" y="773875"/>
              <a:ext cx="213975" cy="15795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Hexagon 91"/>
            <p:cNvSpPr/>
            <p:nvPr/>
          </p:nvSpPr>
          <p:spPr>
            <a:xfrm>
              <a:off x="7391817" y="1131214"/>
              <a:ext cx="369008" cy="3284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3" name="Explosion 1 92"/>
          <p:cNvSpPr/>
          <p:nvPr/>
        </p:nvSpPr>
        <p:spPr>
          <a:xfrm>
            <a:off x="4027398" y="4817250"/>
            <a:ext cx="134732" cy="182973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xplosion 1 93"/>
          <p:cNvSpPr/>
          <p:nvPr/>
        </p:nvSpPr>
        <p:spPr>
          <a:xfrm>
            <a:off x="1460476" y="5283914"/>
            <a:ext cx="134732" cy="182973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xplosion 1 94"/>
          <p:cNvSpPr/>
          <p:nvPr/>
        </p:nvSpPr>
        <p:spPr>
          <a:xfrm>
            <a:off x="1651952" y="4812669"/>
            <a:ext cx="134732" cy="182973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xplosion 1 95"/>
          <p:cNvSpPr/>
          <p:nvPr/>
        </p:nvSpPr>
        <p:spPr>
          <a:xfrm>
            <a:off x="3799207" y="5494612"/>
            <a:ext cx="134732" cy="182973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xplosion 1 96"/>
          <p:cNvSpPr/>
          <p:nvPr/>
        </p:nvSpPr>
        <p:spPr>
          <a:xfrm>
            <a:off x="4405835" y="5365936"/>
            <a:ext cx="134732" cy="182973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xplosion 1 97"/>
          <p:cNvSpPr/>
          <p:nvPr/>
        </p:nvSpPr>
        <p:spPr>
          <a:xfrm>
            <a:off x="3889718" y="3795459"/>
            <a:ext cx="134732" cy="182973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389" y="172818"/>
            <a:ext cx="11339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1. Is the controlling factor for ice crystal formation the updraft velocity or the aerosol number?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09504" y="802082"/>
            <a:ext cx="3482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2500" i="1" dirty="0" smtClean="0">
                <a:solidFill>
                  <a:schemeClr val="bg1">
                    <a:lumMod val="75000"/>
                  </a:schemeClr>
                </a:solidFill>
              </a:rPr>
              <a:t>emporal attribution</a:t>
            </a:r>
            <a:endParaRPr lang="en-US" sz="25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4196" y="2428155"/>
            <a:ext cx="6428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/>
              <a:t>t</a:t>
            </a:r>
            <a:r>
              <a:rPr lang="en-US" sz="2500" i="1" dirty="0" smtClean="0"/>
              <a:t>emporal attribution fraction</a:t>
            </a:r>
            <a:endParaRPr lang="en-US" sz="25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30524" y="1769583"/>
            <a:ext cx="1150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</a:t>
            </a:r>
            <a:r>
              <a:rPr lang="en-US" sz="2800" dirty="0" smtClean="0"/>
              <a:t>Why is the updraft velocity so influential?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7078" y="3127575"/>
            <a:ext cx="61081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&lt;&lt; 1 – fluctuations in </a:t>
            </a:r>
            <a:r>
              <a:rPr lang="en-US" sz="2500" i="1" dirty="0" err="1" smtClean="0"/>
              <a:t>x</a:t>
            </a:r>
            <a:r>
              <a:rPr lang="en-US" sz="2500" i="1" baseline="-25000" dirty="0" err="1" smtClean="0"/>
              <a:t>j</a:t>
            </a:r>
            <a:r>
              <a:rPr lang="en-US" sz="2500" dirty="0" smtClean="0"/>
              <a:t> are large</a:t>
            </a:r>
          </a:p>
          <a:p>
            <a:r>
              <a:rPr lang="en-US" sz="2500" dirty="0" smtClean="0"/>
              <a:t>&gt;&gt; 1 – any fluctuations in </a:t>
            </a:r>
            <a:r>
              <a:rPr lang="en-US" sz="2500" i="1" dirty="0" err="1" smtClean="0"/>
              <a:t>x</a:t>
            </a:r>
            <a:r>
              <a:rPr lang="en-US" sz="2500" i="1" baseline="-25000" dirty="0" err="1" smtClean="0"/>
              <a:t>j</a:t>
            </a:r>
            <a:r>
              <a:rPr lang="en-US" sz="2500" dirty="0" smtClean="0"/>
              <a:t> are amplified</a:t>
            </a:r>
            <a:endParaRPr lang="en-US" sz="2500" dirty="0"/>
          </a:p>
          <a:p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420534" y="5135684"/>
            <a:ext cx="96544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solidFill>
                  <a:srgbClr val="FF0000"/>
                </a:solidFill>
              </a:rPr>
              <a:t>Is it because updraft has large variability or because the model is inherently sensitive to it?</a:t>
            </a:r>
            <a:endParaRPr lang="en-US" sz="2500" dirty="0" smtClean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46" y="2627524"/>
            <a:ext cx="5483411" cy="16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3" y="377433"/>
            <a:ext cx="5438775" cy="43815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122218" y="574489"/>
            <a:ext cx="1018309" cy="2136336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4842163" y="1014703"/>
            <a:ext cx="1103733" cy="191192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545961" y="4708561"/>
            <a:ext cx="2877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At higher latitudes and altitudes, updraft sensitivity cause its large attribution.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27564" y="1970667"/>
            <a:ext cx="2088364" cy="216491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320158" y="4758933"/>
            <a:ext cx="2877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At lower latitudes and altitudes, updraft variance cause its large attribution.</a:t>
            </a:r>
            <a:endParaRPr lang="fr-FR" sz="2400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2259" y="2710825"/>
            <a:ext cx="61081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&lt;&lt; 1 – fluctuations in </a:t>
            </a:r>
            <a:r>
              <a:rPr lang="en-US" sz="2500" dirty="0" err="1" smtClean="0"/>
              <a:t>x</a:t>
            </a:r>
            <a:r>
              <a:rPr lang="en-US" sz="2500" baseline="-25000" dirty="0" err="1" smtClean="0"/>
              <a:t>j</a:t>
            </a:r>
            <a:r>
              <a:rPr lang="en-US" sz="2500" dirty="0" smtClean="0"/>
              <a:t> are large</a:t>
            </a:r>
          </a:p>
          <a:p>
            <a:r>
              <a:rPr lang="en-US" sz="2500" dirty="0" smtClean="0"/>
              <a:t>&gt;&gt; 1 – any fluctuations in </a:t>
            </a:r>
            <a:r>
              <a:rPr lang="en-US" sz="2500" dirty="0" err="1" smtClean="0"/>
              <a:t>x</a:t>
            </a:r>
            <a:r>
              <a:rPr lang="en-US" sz="2500" baseline="-25000" dirty="0" err="1" smtClean="0"/>
              <a:t>j</a:t>
            </a:r>
            <a:r>
              <a:rPr lang="en-US" sz="2500" dirty="0" smtClean="0"/>
              <a:t> are amplified</a:t>
            </a:r>
            <a:endParaRPr lang="en-US" sz="2500" dirty="0"/>
          </a:p>
          <a:p>
            <a:endParaRPr lang="en-US" sz="25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2259" y="2233771"/>
            <a:ext cx="6428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/>
              <a:t>t</a:t>
            </a:r>
            <a:r>
              <a:rPr lang="en-US" sz="2500" i="1" dirty="0" smtClean="0"/>
              <a:t>emporal attribution fraction</a:t>
            </a:r>
            <a:endParaRPr lang="en-US" sz="2500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259" y="520455"/>
            <a:ext cx="4235074" cy="12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358" y="154920"/>
            <a:ext cx="1973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summary,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06011" y="4032361"/>
            <a:ext cx="9239252" cy="3217504"/>
            <a:chOff x="1206011" y="4032361"/>
            <a:chExt cx="9239252" cy="3217504"/>
          </a:xfrm>
        </p:grpSpPr>
        <p:sp>
          <p:nvSpPr>
            <p:cNvPr id="4" name="Flowchart: Direct Access Storage 3"/>
            <p:cNvSpPr/>
            <p:nvPr/>
          </p:nvSpPr>
          <p:spPr>
            <a:xfrm rot="16200000">
              <a:off x="5818895" y="1858233"/>
              <a:ext cx="1310822" cy="5659078"/>
            </a:xfrm>
            <a:prstGeom prst="flowChartMagneticDrum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06011" y="4282118"/>
              <a:ext cx="9239252" cy="2967747"/>
              <a:chOff x="1206011" y="4282118"/>
              <a:chExt cx="9239252" cy="2967747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 flipV="1">
                <a:off x="7048241" y="4749699"/>
                <a:ext cx="661519" cy="57983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1206011" y="4282118"/>
                <a:ext cx="9239252" cy="2967747"/>
                <a:chOff x="1206011" y="4282118"/>
                <a:chExt cx="9239252" cy="296774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206011" y="5336013"/>
                  <a:ext cx="9239252" cy="1913852"/>
                  <a:chOff x="1206011" y="5336013"/>
                  <a:chExt cx="9239252" cy="1913852"/>
                </a:xfrm>
              </p:grpSpPr>
              <p:pic>
                <p:nvPicPr>
                  <p:cNvPr id="19" name="Picture 6" descr="http://cliparting.com/wp-content/uploads/2016/09/Waves-clipart-border-black-and-white-webnode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06011" y="5350353"/>
                    <a:ext cx="6505233" cy="18995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" name="Rectangle 19"/>
                  <p:cNvSpPr/>
                  <p:nvPr/>
                </p:nvSpPr>
                <p:spPr>
                  <a:xfrm>
                    <a:off x="7546069" y="6505881"/>
                    <a:ext cx="2899194" cy="174157"/>
                  </a:xfrm>
                  <a:prstGeom prst="rect">
                    <a:avLst/>
                  </a:prstGeom>
                  <a:blipFill>
                    <a:blip r:embed="rId3"/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 flipH="1" flipV="1">
                    <a:off x="7754710" y="5359981"/>
                    <a:ext cx="637927" cy="113627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8317987" y="5582020"/>
                    <a:ext cx="1542987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500" b="1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a:t>Lapse rate</a:t>
                    </a:r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5324428" y="5336013"/>
                    <a:ext cx="2712433" cy="143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570689" y="5621895"/>
                    <a:ext cx="2028988" cy="4770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500" b="1" dirty="0" smtClean="0">
                        <a:solidFill>
                          <a:srgbClr val="0070C0"/>
                        </a:solidFill>
                      </a:rPr>
                      <a:t>water vapor</a:t>
                    </a: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14832" y="5558785"/>
                    <a:ext cx="168475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50"/>
                        </a:solidFill>
                      </a:rPr>
                      <a:t>updraft velocity</a:t>
                    </a:r>
                    <a:endParaRPr lang="en-US" b="1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sp>
              <p:nvSpPr>
                <p:cNvPr id="10" name="Explosion 1 9"/>
                <p:cNvSpPr/>
                <p:nvPr/>
              </p:nvSpPr>
              <p:spPr>
                <a:xfrm>
                  <a:off x="4218046" y="4961405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1" name="Explosion 1 10"/>
                <p:cNvSpPr/>
                <p:nvPr/>
              </p:nvSpPr>
              <p:spPr>
                <a:xfrm>
                  <a:off x="8507088" y="4499584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xplosion 1 11"/>
                <p:cNvSpPr/>
                <p:nvPr/>
              </p:nvSpPr>
              <p:spPr>
                <a:xfrm>
                  <a:off x="8270659" y="4814548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xplosion 1 12"/>
                <p:cNvSpPr/>
                <p:nvPr/>
              </p:nvSpPr>
              <p:spPr>
                <a:xfrm>
                  <a:off x="4692149" y="4723061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xplosion 1 13"/>
                <p:cNvSpPr/>
                <p:nvPr/>
              </p:nvSpPr>
              <p:spPr>
                <a:xfrm>
                  <a:off x="4960040" y="4998668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Explosion 1 14"/>
                <p:cNvSpPr/>
                <p:nvPr/>
              </p:nvSpPr>
              <p:spPr>
                <a:xfrm>
                  <a:off x="8811096" y="4588017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xplosion 1 15"/>
                <p:cNvSpPr/>
                <p:nvPr/>
              </p:nvSpPr>
              <p:spPr>
                <a:xfrm>
                  <a:off x="4271846" y="4524679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xplosion 1 16"/>
                <p:cNvSpPr/>
                <p:nvPr/>
              </p:nvSpPr>
              <p:spPr>
                <a:xfrm>
                  <a:off x="7943440" y="4429740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Explosion 1 17"/>
                <p:cNvSpPr/>
                <p:nvPr/>
              </p:nvSpPr>
              <p:spPr>
                <a:xfrm>
                  <a:off x="4892349" y="4282118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7702933" y="4774549"/>
                <a:ext cx="604653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500" b="1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𝛻 </a:t>
                </a:r>
                <a:r>
                  <a:rPr lang="en-US" sz="2500" b="1" i="1" dirty="0" smtClean="0">
                    <a:solidFill>
                      <a:srgbClr val="FF0000"/>
                    </a:solidFill>
                  </a:rPr>
                  <a:t>T</a:t>
                </a:r>
                <a:endParaRPr lang="en-US" sz="2500" b="1" i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049512" y="4465091"/>
            <a:ext cx="2835658" cy="786512"/>
            <a:chOff x="4419600" y="685800"/>
            <a:chExt cx="4343400" cy="1002476"/>
          </a:xfrm>
        </p:grpSpPr>
        <p:sp>
          <p:nvSpPr>
            <p:cNvPr id="27" name="Cloud 26"/>
            <p:cNvSpPr/>
            <p:nvPr/>
          </p:nvSpPr>
          <p:spPr>
            <a:xfrm>
              <a:off x="4419600" y="685800"/>
              <a:ext cx="4343400" cy="1002476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Hexagon 27"/>
            <p:cNvSpPr/>
            <p:nvPr/>
          </p:nvSpPr>
          <p:spPr>
            <a:xfrm>
              <a:off x="5209647" y="994964"/>
              <a:ext cx="209156" cy="19207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Hexagon 28"/>
            <p:cNvSpPr/>
            <p:nvPr/>
          </p:nvSpPr>
          <p:spPr>
            <a:xfrm>
              <a:off x="5723779" y="1318394"/>
              <a:ext cx="268778" cy="21154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Hexagon 29"/>
            <p:cNvSpPr/>
            <p:nvPr/>
          </p:nvSpPr>
          <p:spPr>
            <a:xfrm>
              <a:off x="6834051" y="773875"/>
              <a:ext cx="350701" cy="27146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Hexagon 30"/>
            <p:cNvSpPr/>
            <p:nvPr/>
          </p:nvSpPr>
          <p:spPr>
            <a:xfrm>
              <a:off x="6413905" y="1318394"/>
              <a:ext cx="226681" cy="21154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Hexagon 31"/>
            <p:cNvSpPr/>
            <p:nvPr/>
          </p:nvSpPr>
          <p:spPr>
            <a:xfrm>
              <a:off x="7760825" y="773875"/>
              <a:ext cx="213975" cy="15795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Hexagon 32"/>
            <p:cNvSpPr/>
            <p:nvPr/>
          </p:nvSpPr>
          <p:spPr>
            <a:xfrm>
              <a:off x="7391817" y="1131214"/>
              <a:ext cx="369008" cy="3284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48358" y="678140"/>
            <a:ext cx="116063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within an atmospheric ‘cloud reactor’, the controlling factor for crystallization is the temperature ramp for realistic formulations.</a:t>
            </a:r>
          </a:p>
          <a:p>
            <a:r>
              <a:rPr lang="en-US" sz="2800" dirty="0"/>
              <a:t>	</a:t>
            </a:r>
            <a:r>
              <a:rPr lang="en-US" sz="2200" i="1" dirty="0" smtClean="0"/>
              <a:t>Why? </a:t>
            </a:r>
            <a:r>
              <a:rPr lang="en-US" sz="2200" i="1" dirty="0"/>
              <a:t>	</a:t>
            </a:r>
            <a:r>
              <a:rPr lang="en-US" sz="2200" i="1" dirty="0" smtClean="0"/>
              <a:t>            </a:t>
            </a:r>
            <a:r>
              <a:rPr lang="en-US" sz="2200" dirty="0" smtClean="0"/>
              <a:t>to better determine cloud radiative forcing from models</a:t>
            </a:r>
          </a:p>
          <a:p>
            <a:endParaRPr lang="en-US" sz="2200" i="1" dirty="0"/>
          </a:p>
          <a:p>
            <a:r>
              <a:rPr lang="en-US" sz="2200" i="1" dirty="0" smtClean="0"/>
              <a:t>	How</a:t>
            </a:r>
            <a:r>
              <a:rPr lang="en-US" sz="2200" i="1" dirty="0" smtClean="0"/>
              <a:t>?                </a:t>
            </a:r>
            <a:r>
              <a:rPr lang="en-US" sz="2200" dirty="0" smtClean="0"/>
              <a:t>efficient and robust attribution analysis using automatic differentiation</a:t>
            </a:r>
            <a:endParaRPr lang="en-US" sz="2200" i="1" dirty="0" smtClean="0"/>
          </a:p>
          <a:p>
            <a:endParaRPr lang="en-US" sz="2200" i="1" dirty="0"/>
          </a:p>
          <a:p>
            <a:r>
              <a:rPr lang="en-US" sz="2200" i="1" dirty="0" smtClean="0"/>
              <a:t>	What next?      </a:t>
            </a:r>
            <a:r>
              <a:rPr lang="en-US" sz="2200" dirty="0" smtClean="0"/>
              <a:t>make better measurements of updraft velocity at low latitudes and altitudes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2733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6589" y="102717"/>
            <a:ext cx="1027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Cloud formation is generation of a new phase within the atmosphere.</a:t>
            </a:r>
            <a:endParaRPr lang="fr-FR" sz="2800" dirty="0"/>
          </a:p>
        </p:txBody>
      </p:sp>
      <p:pic>
        <p:nvPicPr>
          <p:cNvPr id="47" name="Picture 6" descr="http://cliparting.com/wp-content/uploads/2016/09/Waves-clipart-border-black-and-white-webn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82" y="4916140"/>
            <a:ext cx="7749161" cy="226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474749" y="6302404"/>
            <a:ext cx="4403429" cy="18378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6929179" y="2244950"/>
            <a:ext cx="1918633" cy="40579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883541" y="4916140"/>
            <a:ext cx="186474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FF0000"/>
                </a:solidFill>
              </a:rPr>
              <a:t>surface </a:t>
            </a:r>
          </a:p>
          <a:p>
            <a:pPr algn="ctr"/>
            <a:r>
              <a:rPr lang="en-US" sz="2500" b="1" dirty="0" smtClean="0">
                <a:solidFill>
                  <a:srgbClr val="FF0000"/>
                </a:solidFill>
              </a:rPr>
              <a:t>temperature</a:t>
            </a:r>
          </a:p>
          <a:p>
            <a:pPr algn="ctr"/>
            <a:r>
              <a:rPr lang="en-US" sz="2500" b="1" i="1" dirty="0" err="1" smtClean="0">
                <a:solidFill>
                  <a:srgbClr val="FF0000"/>
                </a:solidFill>
              </a:rPr>
              <a:t>T</a:t>
            </a:r>
            <a:r>
              <a:rPr lang="en-US" sz="2500" b="1" i="1" baseline="-25000" dirty="0" err="1">
                <a:solidFill>
                  <a:srgbClr val="FF0000"/>
                </a:solidFill>
              </a:rPr>
              <a:t>s</a:t>
            </a:r>
            <a:endParaRPr lang="en-US" sz="2500" b="1" i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25353" y="3053111"/>
            <a:ext cx="1542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Lapse rate</a:t>
            </a:r>
          </a:p>
          <a:p>
            <a:pPr algn="ctr"/>
            <a:r>
              <a:rPr lang="en-US" sz="2500" b="1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𝛤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5149538" y="2240769"/>
            <a:ext cx="2712433" cy="1434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881474" y="1333809"/>
            <a:ext cx="38158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FF0000"/>
                </a:solidFill>
              </a:rPr>
              <a:t>lifted condensation level</a:t>
            </a:r>
          </a:p>
          <a:p>
            <a:pPr algn="ctr"/>
            <a:r>
              <a:rPr lang="en-US" sz="2500" b="1" i="1" dirty="0" smtClean="0">
                <a:solidFill>
                  <a:srgbClr val="FF0000"/>
                </a:solidFill>
              </a:rPr>
              <a:t>T</a:t>
            </a:r>
            <a:r>
              <a:rPr lang="en-US" sz="2500" b="1" i="1" baseline="-25000" dirty="0" smtClean="0">
                <a:solidFill>
                  <a:srgbClr val="FF0000"/>
                </a:solidFill>
              </a:rPr>
              <a:t>LCL</a:t>
            </a:r>
            <a:endParaRPr lang="en-US" sz="2500" b="1" i="1" dirty="0">
              <a:solidFill>
                <a:srgbClr val="FF0000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331994" y="1492453"/>
            <a:ext cx="9573116" cy="3511698"/>
            <a:chOff x="2331994" y="1492453"/>
            <a:chExt cx="9573116" cy="3511698"/>
          </a:xfrm>
        </p:grpSpPr>
        <p:grpSp>
          <p:nvGrpSpPr>
            <p:cNvPr id="99" name="Group 98"/>
            <p:cNvGrpSpPr/>
            <p:nvPr/>
          </p:nvGrpSpPr>
          <p:grpSpPr>
            <a:xfrm>
              <a:off x="2331994" y="1492453"/>
              <a:ext cx="4367145" cy="3511698"/>
              <a:chOff x="2331994" y="1492453"/>
              <a:chExt cx="4367145" cy="351169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678698" y="3108082"/>
                <a:ext cx="283032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1"/>
                    </a:solidFill>
                  </a:rPr>
                  <a:t>New droplets or ice crystals can form on particle surfaces.</a:t>
                </a:r>
                <a:endParaRPr lang="fr-FR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Explosion 1 77"/>
              <p:cNvSpPr/>
              <p:nvPr/>
            </p:nvSpPr>
            <p:spPr>
              <a:xfrm>
                <a:off x="5545537" y="3417275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Explosion 1 78"/>
              <p:cNvSpPr/>
              <p:nvPr/>
            </p:nvSpPr>
            <p:spPr>
              <a:xfrm>
                <a:off x="4430928" y="4209848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Explosion 1 79"/>
              <p:cNvSpPr/>
              <p:nvPr/>
            </p:nvSpPr>
            <p:spPr>
              <a:xfrm>
                <a:off x="3898813" y="3731912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Explosion 1 80"/>
              <p:cNvSpPr/>
              <p:nvPr/>
            </p:nvSpPr>
            <p:spPr>
              <a:xfrm>
                <a:off x="6224979" y="3142117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xplosion 1 81"/>
              <p:cNvSpPr/>
              <p:nvPr/>
            </p:nvSpPr>
            <p:spPr>
              <a:xfrm>
                <a:off x="4363562" y="2931339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xplosion 1 82"/>
              <p:cNvSpPr/>
              <p:nvPr/>
            </p:nvSpPr>
            <p:spPr>
              <a:xfrm>
                <a:off x="6251702" y="4637173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4" name="Explosion 1 83"/>
              <p:cNvSpPr/>
              <p:nvPr/>
            </p:nvSpPr>
            <p:spPr>
              <a:xfrm>
                <a:off x="2543966" y="1492453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5" name="Explosion 1 84"/>
              <p:cNvSpPr/>
              <p:nvPr/>
            </p:nvSpPr>
            <p:spPr>
              <a:xfrm>
                <a:off x="2331994" y="4232539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xplosion 1 85"/>
              <p:cNvSpPr/>
              <p:nvPr/>
            </p:nvSpPr>
            <p:spPr>
              <a:xfrm>
                <a:off x="3634321" y="4820146"/>
                <a:ext cx="204543" cy="184005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xplosion 1 86"/>
              <p:cNvSpPr/>
              <p:nvPr/>
            </p:nvSpPr>
            <p:spPr>
              <a:xfrm>
                <a:off x="5509018" y="1613945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xplosion 1 87"/>
              <p:cNvSpPr/>
              <p:nvPr/>
            </p:nvSpPr>
            <p:spPr>
              <a:xfrm>
                <a:off x="5883090" y="2330448"/>
                <a:ext cx="134732" cy="182973"/>
              </a:xfrm>
              <a:prstGeom prst="irregularSeal1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429778" y="2064587"/>
                <a:ext cx="409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SO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240350" y="4129890"/>
                <a:ext cx="409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SO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740024" y="3437781"/>
                <a:ext cx="437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r>
                  <a:rPr lang="en-US" sz="1200" dirty="0" smtClean="0"/>
                  <a:t>O</a:t>
                </a:r>
                <a:r>
                  <a:rPr lang="en-US" sz="1200" baseline="-25000" dirty="0" smtClean="0"/>
                  <a:t>2</a:t>
                </a:r>
                <a:endParaRPr lang="en-US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16398" y="2511487"/>
                <a:ext cx="437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r>
                  <a:rPr lang="en-US" sz="1200" dirty="0" smtClean="0"/>
                  <a:t>O</a:t>
                </a:r>
                <a:r>
                  <a:rPr lang="en-US" sz="1200" baseline="-25000" dirty="0" smtClean="0"/>
                  <a:t>2</a:t>
                </a:r>
                <a:endParaRPr lang="en-US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350807" y="4324025"/>
                <a:ext cx="3866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NO</a:t>
                </a:r>
                <a:endParaRPr lang="en-US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603995" y="1511123"/>
                <a:ext cx="3866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NO</a:t>
                </a:r>
                <a:endParaRPr lang="en-US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01796" y="256942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</a:t>
                </a:r>
                <a:r>
                  <a:rPr lang="en-US" sz="1200" baseline="-25000" dirty="0"/>
                  <a:t>3</a:t>
                </a:r>
                <a:endParaRPr lang="en-US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360585" y="405355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</a:t>
                </a:r>
                <a:r>
                  <a:rPr lang="en-US" sz="1200" baseline="-25000" dirty="0"/>
                  <a:t>3</a:t>
                </a:r>
                <a:endParaRPr lang="en-US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414865" y="3546399"/>
                <a:ext cx="5565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H</a:t>
                </a:r>
                <a:r>
                  <a:rPr lang="en-US" sz="1200" baseline="-25000" dirty="0" smtClean="0"/>
                  <a:t>2</a:t>
                </a:r>
                <a:r>
                  <a:rPr lang="en-US" sz="1200" dirty="0" smtClean="0"/>
                  <a:t>SO</a:t>
                </a:r>
                <a:r>
                  <a:rPr lang="en-US" sz="1200" baseline="-25000" dirty="0" smtClean="0"/>
                  <a:t>4</a:t>
                </a:r>
                <a:endParaRPr lang="en-US" sz="1200" dirty="0"/>
              </a:p>
            </p:txBody>
          </p:sp>
        </p:grpSp>
        <p:sp>
          <p:nvSpPr>
            <p:cNvPr id="103" name="Explosion 1 102"/>
            <p:cNvSpPr/>
            <p:nvPr/>
          </p:nvSpPr>
          <p:spPr>
            <a:xfrm>
              <a:off x="11364610" y="3939379"/>
              <a:ext cx="134732" cy="182973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xplosion 1 103"/>
            <p:cNvSpPr/>
            <p:nvPr/>
          </p:nvSpPr>
          <p:spPr>
            <a:xfrm>
              <a:off x="10832495" y="3461443"/>
              <a:ext cx="134732" cy="182973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Explosion 1 104"/>
            <p:cNvSpPr/>
            <p:nvPr/>
          </p:nvSpPr>
          <p:spPr>
            <a:xfrm>
              <a:off x="9265676" y="3962070"/>
              <a:ext cx="134732" cy="182973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xplosion 1 105"/>
            <p:cNvSpPr/>
            <p:nvPr/>
          </p:nvSpPr>
          <p:spPr>
            <a:xfrm>
              <a:off x="10568003" y="4549677"/>
              <a:ext cx="204543" cy="184005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673706" y="3167312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  <a:r>
                <a:rPr lang="en-US" sz="1200" dirty="0" smtClean="0"/>
                <a:t>O</a:t>
              </a:r>
              <a:r>
                <a:rPr lang="en-US" sz="1200" baseline="-25000" dirty="0" smtClean="0"/>
                <a:t>2</a:t>
              </a:r>
              <a:endParaRPr 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284489" y="4053556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348547" y="3275930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</a:t>
              </a:r>
              <a:r>
                <a:rPr lang="en-US" sz="1200" baseline="-25000" dirty="0" smtClean="0"/>
                <a:t>2</a:t>
              </a:r>
              <a:r>
                <a:rPr lang="en-US" sz="1200" dirty="0" smtClean="0"/>
                <a:t>SO</a:t>
              </a:r>
              <a:r>
                <a:rPr lang="en-US" sz="1200" baseline="-25000" dirty="0" smtClean="0"/>
                <a:t>4</a:t>
              </a:r>
              <a:endParaRPr lang="en-US" sz="1200" dirty="0"/>
            </a:p>
          </p:txBody>
        </p:sp>
        <p:sp>
          <p:nvSpPr>
            <p:cNvPr id="110" name="Explosion 1 109"/>
            <p:cNvSpPr/>
            <p:nvPr/>
          </p:nvSpPr>
          <p:spPr>
            <a:xfrm>
              <a:off x="10298631" y="2905264"/>
              <a:ext cx="134732" cy="182973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836865" y="254334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</a:t>
              </a:r>
              <a:r>
                <a:rPr lang="en-US" sz="1200" baseline="-25000" dirty="0"/>
                <a:t>3</a:t>
              </a:r>
              <a:endParaRPr lang="en-US" sz="12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694609" y="2194659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HONO</a:t>
              </a:r>
              <a:endParaRPr lang="en-US" sz="1200" dirty="0"/>
            </a:p>
          </p:txBody>
        </p:sp>
        <p:sp>
          <p:nvSpPr>
            <p:cNvPr id="113" name="Explosion 1 112"/>
            <p:cNvSpPr/>
            <p:nvPr/>
          </p:nvSpPr>
          <p:spPr>
            <a:xfrm>
              <a:off x="11638218" y="2072136"/>
              <a:ext cx="134732" cy="182973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Explosion 1 113"/>
            <p:cNvSpPr/>
            <p:nvPr/>
          </p:nvSpPr>
          <p:spPr>
            <a:xfrm>
              <a:off x="2683673" y="2786124"/>
              <a:ext cx="134732" cy="182973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xplosion 1 114"/>
            <p:cNvSpPr/>
            <p:nvPr/>
          </p:nvSpPr>
          <p:spPr>
            <a:xfrm>
              <a:off x="3343374" y="2982140"/>
              <a:ext cx="134732" cy="182973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Explosion 1 115"/>
            <p:cNvSpPr/>
            <p:nvPr/>
          </p:nvSpPr>
          <p:spPr>
            <a:xfrm>
              <a:off x="3340072" y="1514395"/>
              <a:ext cx="134732" cy="182973"/>
            </a:xfrm>
            <a:prstGeom prst="irregularSeal1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18761" y="1163560"/>
            <a:ext cx="2335577" cy="1103891"/>
            <a:chOff x="1010839" y="3657600"/>
            <a:chExt cx="3561161" cy="1828800"/>
          </a:xfrm>
        </p:grpSpPr>
        <p:sp>
          <p:nvSpPr>
            <p:cNvPr id="58" name="Cloud 57"/>
            <p:cNvSpPr/>
            <p:nvPr/>
          </p:nvSpPr>
          <p:spPr>
            <a:xfrm>
              <a:off x="1010839" y="3657600"/>
              <a:ext cx="3561161" cy="18288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Oval 58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Oval 59"/>
            <p:cNvSpPr/>
            <p:nvPr/>
          </p:nvSpPr>
          <p:spPr>
            <a:xfrm>
              <a:off x="2480074" y="41814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Oval 60"/>
            <p:cNvSpPr/>
            <p:nvPr/>
          </p:nvSpPr>
          <p:spPr>
            <a:xfrm>
              <a:off x="2135387" y="44958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/>
            <p:cNvSpPr/>
            <p:nvPr/>
          </p:nvSpPr>
          <p:spPr>
            <a:xfrm>
              <a:off x="3070323" y="4833937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Oval 62"/>
            <p:cNvSpPr/>
            <p:nvPr/>
          </p:nvSpPr>
          <p:spPr>
            <a:xfrm>
              <a:off x="2461024" y="46529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Oval 63"/>
            <p:cNvSpPr/>
            <p:nvPr/>
          </p:nvSpPr>
          <p:spPr>
            <a:xfrm>
              <a:off x="3139679" y="43719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Oval 64"/>
            <p:cNvSpPr/>
            <p:nvPr/>
          </p:nvSpPr>
          <p:spPr>
            <a:xfrm>
              <a:off x="1718074" y="46482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Oval 65"/>
            <p:cNvSpPr/>
            <p:nvPr/>
          </p:nvSpPr>
          <p:spPr>
            <a:xfrm>
              <a:off x="2040137" y="48434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Oval 66"/>
            <p:cNvSpPr/>
            <p:nvPr/>
          </p:nvSpPr>
          <p:spPr>
            <a:xfrm>
              <a:off x="1585314" y="41148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Oval 67"/>
            <p:cNvSpPr/>
            <p:nvPr/>
          </p:nvSpPr>
          <p:spPr>
            <a:xfrm>
              <a:off x="1832672" y="50577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Oval 68"/>
            <p:cNvSpPr/>
            <p:nvPr/>
          </p:nvSpPr>
          <p:spPr>
            <a:xfrm>
              <a:off x="2917923" y="39671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Oval 69"/>
            <p:cNvSpPr/>
            <p:nvPr/>
          </p:nvSpPr>
          <p:spPr>
            <a:xfrm>
              <a:off x="2825064" y="5214937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Oval 70"/>
            <p:cNvSpPr/>
            <p:nvPr/>
          </p:nvSpPr>
          <p:spPr>
            <a:xfrm>
              <a:off x="2445846" y="5069681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Oval 71"/>
            <p:cNvSpPr/>
            <p:nvPr/>
          </p:nvSpPr>
          <p:spPr>
            <a:xfrm>
              <a:off x="3736627" y="38909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Oval 72"/>
            <p:cNvSpPr/>
            <p:nvPr/>
          </p:nvSpPr>
          <p:spPr>
            <a:xfrm>
              <a:off x="3581400" y="424815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Oval 73"/>
            <p:cNvSpPr/>
            <p:nvPr/>
          </p:nvSpPr>
          <p:spPr>
            <a:xfrm>
              <a:off x="1402260" y="48768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Oval 74"/>
            <p:cNvSpPr/>
            <p:nvPr/>
          </p:nvSpPr>
          <p:spPr>
            <a:xfrm>
              <a:off x="3623968" y="486251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Oval 75"/>
            <p:cNvSpPr/>
            <p:nvPr/>
          </p:nvSpPr>
          <p:spPr>
            <a:xfrm>
              <a:off x="2825064" y="46386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Oval 76"/>
            <p:cNvSpPr/>
            <p:nvPr/>
          </p:nvSpPr>
          <p:spPr>
            <a:xfrm>
              <a:off x="3991571" y="44481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17822" y="5005410"/>
            <a:ext cx="2028988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70C0"/>
                </a:solidFill>
              </a:rPr>
              <a:t>water vapor</a:t>
            </a:r>
          </a:p>
          <a:p>
            <a:pPr algn="ctr"/>
            <a:r>
              <a:rPr lang="en-US" sz="2500" b="1" i="1" dirty="0" err="1" smtClean="0">
                <a:solidFill>
                  <a:srgbClr val="0070C0"/>
                </a:solidFill>
              </a:rPr>
              <a:t>q</a:t>
            </a:r>
            <a:r>
              <a:rPr lang="en-US" sz="2500" b="1" i="1" baseline="-25000" dirty="0" err="1" smtClean="0">
                <a:solidFill>
                  <a:srgbClr val="0070C0"/>
                </a:solidFill>
              </a:rPr>
              <a:t>V</a:t>
            </a:r>
            <a:endParaRPr lang="en-US" sz="2500" b="1" i="1" dirty="0">
              <a:solidFill>
                <a:srgbClr val="0070C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333065" y="5298680"/>
            <a:ext cx="16847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updraft velocity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0.08489 -0.371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186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05885 -0.3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102" grpId="0"/>
      <p:bldP spid="49" grpId="0" animBg="1"/>
      <p:bldP spid="49" grpId="1" animBg="1"/>
      <p:bldP spid="147" grpId="1" animBg="1"/>
      <p:bldP spid="14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H="1" flipV="1">
            <a:off x="6093770" y="1227992"/>
            <a:ext cx="2512437" cy="5074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95251" y="2908521"/>
            <a:ext cx="115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Lapse rate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𝛤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6" descr="http://cliparting.com/wp-content/uploads/2016/09/Waves-clipart-border-black-and-white-webn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82" y="4916140"/>
            <a:ext cx="7749161" cy="226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74749" y="6302404"/>
            <a:ext cx="4403429" cy="18378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65366" y="736155"/>
            <a:ext cx="0" cy="530944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0409" y="5477956"/>
            <a:ext cx="1259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 km</a:t>
            </a:r>
            <a:endParaRPr lang="fr-FR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130763" y="3301826"/>
            <a:ext cx="1259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r>
              <a:rPr lang="en-US" sz="2500" dirty="0" smtClean="0"/>
              <a:t> km</a:t>
            </a:r>
            <a:endParaRPr lang="fr-FR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150409" y="1036451"/>
            <a:ext cx="1259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8 km</a:t>
            </a:r>
            <a:endParaRPr lang="fr-FR" sz="25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71766" y="4012106"/>
            <a:ext cx="2398334" cy="1112426"/>
            <a:chOff x="1010839" y="3657600"/>
            <a:chExt cx="3561161" cy="1828800"/>
          </a:xfrm>
        </p:grpSpPr>
        <p:sp>
          <p:nvSpPr>
            <p:cNvPr id="9" name="Cloud 8"/>
            <p:cNvSpPr/>
            <p:nvPr/>
          </p:nvSpPr>
          <p:spPr>
            <a:xfrm>
              <a:off x="1010839" y="3657600"/>
              <a:ext cx="3561161" cy="18288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2480074" y="41814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val 11"/>
            <p:cNvSpPr/>
            <p:nvPr/>
          </p:nvSpPr>
          <p:spPr>
            <a:xfrm>
              <a:off x="2135387" y="44958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val 12"/>
            <p:cNvSpPr/>
            <p:nvPr/>
          </p:nvSpPr>
          <p:spPr>
            <a:xfrm>
              <a:off x="3070323" y="4833937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/>
            <p:cNvSpPr/>
            <p:nvPr/>
          </p:nvSpPr>
          <p:spPr>
            <a:xfrm>
              <a:off x="2461024" y="46529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14"/>
            <p:cNvSpPr/>
            <p:nvPr/>
          </p:nvSpPr>
          <p:spPr>
            <a:xfrm>
              <a:off x="3139679" y="43719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val 15"/>
            <p:cNvSpPr/>
            <p:nvPr/>
          </p:nvSpPr>
          <p:spPr>
            <a:xfrm>
              <a:off x="1718074" y="46482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2040137" y="48434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val 17"/>
            <p:cNvSpPr/>
            <p:nvPr/>
          </p:nvSpPr>
          <p:spPr>
            <a:xfrm>
              <a:off x="1585314" y="41148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/>
            <p:cNvSpPr/>
            <p:nvPr/>
          </p:nvSpPr>
          <p:spPr>
            <a:xfrm>
              <a:off x="1832672" y="50577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Oval 19"/>
            <p:cNvSpPr/>
            <p:nvPr/>
          </p:nvSpPr>
          <p:spPr>
            <a:xfrm>
              <a:off x="2917923" y="39671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2825064" y="5214937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1"/>
            <p:cNvSpPr/>
            <p:nvPr/>
          </p:nvSpPr>
          <p:spPr>
            <a:xfrm>
              <a:off x="2445846" y="5069681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Oval 22"/>
            <p:cNvSpPr/>
            <p:nvPr/>
          </p:nvSpPr>
          <p:spPr>
            <a:xfrm>
              <a:off x="3736627" y="38909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val 23"/>
            <p:cNvSpPr/>
            <p:nvPr/>
          </p:nvSpPr>
          <p:spPr>
            <a:xfrm>
              <a:off x="3581400" y="424815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Oval 24"/>
            <p:cNvSpPr/>
            <p:nvPr/>
          </p:nvSpPr>
          <p:spPr>
            <a:xfrm>
              <a:off x="1402260" y="48768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val 25"/>
            <p:cNvSpPr/>
            <p:nvPr/>
          </p:nvSpPr>
          <p:spPr>
            <a:xfrm>
              <a:off x="3623968" y="486251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2825064" y="46386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3991571" y="44481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094252" y="4235208"/>
            <a:ext cx="15874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/>
              <a:t>Cumulus</a:t>
            </a:r>
            <a:endParaRPr lang="fr-FR" sz="2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239490" y="2941036"/>
            <a:ext cx="2321110" cy="1003994"/>
            <a:chOff x="2828927" y="2150314"/>
            <a:chExt cx="3584156" cy="1345406"/>
          </a:xfrm>
        </p:grpSpPr>
        <p:sp>
          <p:nvSpPr>
            <p:cNvPr id="31" name="Cloud 30"/>
            <p:cNvSpPr/>
            <p:nvPr/>
          </p:nvSpPr>
          <p:spPr>
            <a:xfrm>
              <a:off x="2828927" y="2150314"/>
              <a:ext cx="3584156" cy="1345406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Oval 31"/>
            <p:cNvSpPr/>
            <p:nvPr/>
          </p:nvSpPr>
          <p:spPr>
            <a:xfrm>
              <a:off x="3761782" y="2478836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5175537" y="2789634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Oval 33"/>
            <p:cNvSpPr/>
            <p:nvPr/>
          </p:nvSpPr>
          <p:spPr>
            <a:xfrm>
              <a:off x="5682777" y="2303814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Oval 34"/>
            <p:cNvSpPr/>
            <p:nvPr/>
          </p:nvSpPr>
          <p:spPr>
            <a:xfrm>
              <a:off x="4567237" y="317066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4544805" y="2350293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Oval 36"/>
            <p:cNvSpPr/>
            <p:nvPr/>
          </p:nvSpPr>
          <p:spPr>
            <a:xfrm>
              <a:off x="3548062" y="29718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 37"/>
            <p:cNvSpPr/>
            <p:nvPr/>
          </p:nvSpPr>
          <p:spPr>
            <a:xfrm>
              <a:off x="5020296" y="2380059"/>
              <a:ext cx="298704" cy="2286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 38"/>
            <p:cNvSpPr/>
            <p:nvPr/>
          </p:nvSpPr>
          <p:spPr>
            <a:xfrm>
              <a:off x="4137423" y="2719357"/>
              <a:ext cx="298704" cy="2286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Oval 39"/>
            <p:cNvSpPr/>
            <p:nvPr/>
          </p:nvSpPr>
          <p:spPr>
            <a:xfrm>
              <a:off x="4697205" y="268962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val 40"/>
            <p:cNvSpPr/>
            <p:nvPr/>
          </p:nvSpPr>
          <p:spPr>
            <a:xfrm>
              <a:off x="4866272" y="30527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Oval 41"/>
            <p:cNvSpPr/>
            <p:nvPr/>
          </p:nvSpPr>
          <p:spPr>
            <a:xfrm>
              <a:off x="5601577" y="2942034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Oval 42"/>
            <p:cNvSpPr/>
            <p:nvPr/>
          </p:nvSpPr>
          <p:spPr>
            <a:xfrm>
              <a:off x="5908329" y="2555036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Oval 43"/>
            <p:cNvSpPr/>
            <p:nvPr/>
          </p:nvSpPr>
          <p:spPr>
            <a:xfrm>
              <a:off x="3368875" y="2643157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Oval 44"/>
            <p:cNvSpPr/>
            <p:nvPr/>
          </p:nvSpPr>
          <p:spPr>
            <a:xfrm>
              <a:off x="3972928" y="30527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897734" y="2850606"/>
            <a:ext cx="1980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/>
              <a:t>Mixed-phase</a:t>
            </a:r>
            <a:endParaRPr lang="fr-FR" sz="26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494882" y="858605"/>
            <a:ext cx="5167555" cy="776629"/>
            <a:chOff x="4419600" y="685800"/>
            <a:chExt cx="4343400" cy="1002476"/>
          </a:xfrm>
        </p:grpSpPr>
        <p:sp>
          <p:nvSpPr>
            <p:cNvPr id="48" name="Cloud 47"/>
            <p:cNvSpPr/>
            <p:nvPr/>
          </p:nvSpPr>
          <p:spPr>
            <a:xfrm>
              <a:off x="4419600" y="685800"/>
              <a:ext cx="4343400" cy="1002476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Hexagon 48"/>
            <p:cNvSpPr/>
            <p:nvPr/>
          </p:nvSpPr>
          <p:spPr>
            <a:xfrm>
              <a:off x="5209649" y="1002476"/>
              <a:ext cx="182233" cy="1845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Hexagon 50"/>
            <p:cNvSpPr/>
            <p:nvPr/>
          </p:nvSpPr>
          <p:spPr>
            <a:xfrm>
              <a:off x="5723779" y="1301338"/>
              <a:ext cx="184550" cy="2286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Hexagon 51"/>
            <p:cNvSpPr/>
            <p:nvPr/>
          </p:nvSpPr>
          <p:spPr>
            <a:xfrm>
              <a:off x="6997052" y="773875"/>
              <a:ext cx="187700" cy="2714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Hexagon 52"/>
            <p:cNvSpPr/>
            <p:nvPr/>
          </p:nvSpPr>
          <p:spPr>
            <a:xfrm>
              <a:off x="6413905" y="1301338"/>
              <a:ext cx="162763" cy="2286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Hexagon 53"/>
            <p:cNvSpPr/>
            <p:nvPr/>
          </p:nvSpPr>
          <p:spPr>
            <a:xfrm>
              <a:off x="7760825" y="773875"/>
              <a:ext cx="213975" cy="2286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Hexagon 54"/>
            <p:cNvSpPr/>
            <p:nvPr/>
          </p:nvSpPr>
          <p:spPr>
            <a:xfrm>
              <a:off x="7518535" y="1163270"/>
              <a:ext cx="242290" cy="2964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0127771" y="1069758"/>
            <a:ext cx="15874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/>
              <a:t>Cirrus</a:t>
            </a:r>
            <a:endParaRPr lang="fr-FR" sz="2600" dirty="0"/>
          </a:p>
        </p:txBody>
      </p:sp>
      <p:sp>
        <p:nvSpPr>
          <p:cNvPr id="57" name="Hexagon 56"/>
          <p:cNvSpPr/>
          <p:nvPr/>
        </p:nvSpPr>
        <p:spPr>
          <a:xfrm>
            <a:off x="6239090" y="1027043"/>
            <a:ext cx="219568" cy="177099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ight Arrow 99"/>
          <p:cNvSpPr/>
          <p:nvPr/>
        </p:nvSpPr>
        <p:spPr>
          <a:xfrm rot="2834316">
            <a:off x="4610903" y="3137828"/>
            <a:ext cx="1981200" cy="8760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fr-F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Right Arrow 100"/>
          <p:cNvSpPr/>
          <p:nvPr/>
        </p:nvSpPr>
        <p:spPr>
          <a:xfrm rot="18742906">
            <a:off x="7966391" y="3047835"/>
            <a:ext cx="1789004" cy="80085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α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fr-F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" name="Right Arrow 101"/>
          <p:cNvSpPr/>
          <p:nvPr/>
        </p:nvSpPr>
        <p:spPr>
          <a:xfrm rot="5400000">
            <a:off x="6702507" y="5517149"/>
            <a:ext cx="976266" cy="20590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TextBox 102"/>
          <p:cNvSpPr txBox="1"/>
          <p:nvPr/>
        </p:nvSpPr>
        <p:spPr>
          <a:xfrm>
            <a:off x="7293592" y="5255392"/>
            <a:ext cx="13915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(1-</a:t>
            </a:r>
            <a:r>
              <a:rPr lang="el-GR" sz="2400" dirty="0"/>
              <a:t>α</a:t>
            </a:r>
            <a:r>
              <a:rPr lang="en-US" sz="2400" dirty="0"/>
              <a:t>)S</a:t>
            </a:r>
            <a:endParaRPr lang="fr-FR" sz="2400" dirty="0"/>
          </a:p>
        </p:txBody>
      </p:sp>
      <p:sp>
        <p:nvSpPr>
          <p:cNvPr id="104" name="Rectangle 103"/>
          <p:cNvSpPr/>
          <p:nvPr/>
        </p:nvSpPr>
        <p:spPr>
          <a:xfrm>
            <a:off x="270597" y="105220"/>
            <a:ext cx="61355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Phase affects the radiative impact of clouds.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111844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6" grpId="0"/>
      <p:bldP spid="56" grpId="0"/>
      <p:bldP spid="100" grpId="0" animBg="1"/>
      <p:bldP spid="101" grpId="0" animBg="1"/>
      <p:bldP spid="102" grpId="0" animBg="1"/>
      <p:bldP spid="103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597" y="105220"/>
            <a:ext cx="110099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The number and size of hydrometeors</a:t>
            </a:r>
            <a:r>
              <a:rPr lang="en-US" sz="2600" dirty="0" smtClean="0"/>
              <a:t> also affects the radiative impact of clouds.</a:t>
            </a:r>
            <a:endParaRPr lang="fr-FR" sz="2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31118" y="3261068"/>
            <a:ext cx="3634095" cy="2124289"/>
            <a:chOff x="1010839" y="3657600"/>
            <a:chExt cx="3561161" cy="1828800"/>
          </a:xfrm>
        </p:grpSpPr>
        <p:sp>
          <p:nvSpPr>
            <p:cNvPr id="4" name="Cloud 3"/>
            <p:cNvSpPr/>
            <p:nvPr/>
          </p:nvSpPr>
          <p:spPr>
            <a:xfrm>
              <a:off x="1010839" y="3657600"/>
              <a:ext cx="3561161" cy="18288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Oval 4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val 5"/>
            <p:cNvSpPr/>
            <p:nvPr/>
          </p:nvSpPr>
          <p:spPr>
            <a:xfrm>
              <a:off x="2480074" y="41814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val 6"/>
            <p:cNvSpPr/>
            <p:nvPr/>
          </p:nvSpPr>
          <p:spPr>
            <a:xfrm>
              <a:off x="2135387" y="44958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3070323" y="4833937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2461024" y="46529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/>
            <p:cNvSpPr/>
            <p:nvPr/>
          </p:nvSpPr>
          <p:spPr>
            <a:xfrm>
              <a:off x="3139679" y="43719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1718074" y="46482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val 11"/>
            <p:cNvSpPr/>
            <p:nvPr/>
          </p:nvSpPr>
          <p:spPr>
            <a:xfrm>
              <a:off x="2040137" y="48434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val 12"/>
            <p:cNvSpPr/>
            <p:nvPr/>
          </p:nvSpPr>
          <p:spPr>
            <a:xfrm>
              <a:off x="1585314" y="41148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/>
            <p:cNvSpPr/>
            <p:nvPr/>
          </p:nvSpPr>
          <p:spPr>
            <a:xfrm>
              <a:off x="1832672" y="50577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14"/>
            <p:cNvSpPr/>
            <p:nvPr/>
          </p:nvSpPr>
          <p:spPr>
            <a:xfrm>
              <a:off x="2917923" y="39671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val 15"/>
            <p:cNvSpPr/>
            <p:nvPr/>
          </p:nvSpPr>
          <p:spPr>
            <a:xfrm>
              <a:off x="2825064" y="5214937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2445846" y="5069681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val 17"/>
            <p:cNvSpPr/>
            <p:nvPr/>
          </p:nvSpPr>
          <p:spPr>
            <a:xfrm>
              <a:off x="3736627" y="389096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/>
            <p:cNvSpPr/>
            <p:nvPr/>
          </p:nvSpPr>
          <p:spPr>
            <a:xfrm>
              <a:off x="3581400" y="424815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2260" y="4876800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3623968" y="4862512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1"/>
            <p:cNvSpPr/>
            <p:nvPr/>
          </p:nvSpPr>
          <p:spPr>
            <a:xfrm>
              <a:off x="2825064" y="46386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Oval 22"/>
            <p:cNvSpPr/>
            <p:nvPr/>
          </p:nvSpPr>
          <p:spPr>
            <a:xfrm>
              <a:off x="3991571" y="4448175"/>
              <a:ext cx="152400" cy="1524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Right Arrow 24"/>
          <p:cNvSpPr/>
          <p:nvPr/>
        </p:nvSpPr>
        <p:spPr>
          <a:xfrm rot="2834316">
            <a:off x="553563" y="2373694"/>
            <a:ext cx="1981200" cy="8760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fr-F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8742906">
            <a:off x="4470710" y="2177677"/>
            <a:ext cx="1789004" cy="80085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α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fr-F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5400000">
            <a:off x="2596509" y="5767904"/>
            <a:ext cx="976266" cy="20590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3275373" y="5422038"/>
            <a:ext cx="13915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(1-</a:t>
            </a:r>
            <a:r>
              <a:rPr lang="el-GR" sz="2400" dirty="0"/>
              <a:t>α</a:t>
            </a:r>
            <a:r>
              <a:rPr lang="en-US" sz="2400" dirty="0"/>
              <a:t>)S</a:t>
            </a:r>
            <a:endParaRPr lang="fr-FR" sz="2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537652" y="3372011"/>
            <a:ext cx="3634095" cy="2124289"/>
            <a:chOff x="7537652" y="3372011"/>
            <a:chExt cx="3634095" cy="2124289"/>
          </a:xfrm>
        </p:grpSpPr>
        <p:grpSp>
          <p:nvGrpSpPr>
            <p:cNvPr id="29" name="Group 28"/>
            <p:cNvGrpSpPr/>
            <p:nvPr/>
          </p:nvGrpSpPr>
          <p:grpSpPr>
            <a:xfrm>
              <a:off x="7537652" y="3372011"/>
              <a:ext cx="3634095" cy="2124289"/>
              <a:chOff x="1010839" y="3657600"/>
              <a:chExt cx="3561161" cy="18288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0" name="Cloud 29"/>
              <p:cNvSpPr/>
              <p:nvPr/>
            </p:nvSpPr>
            <p:spPr>
              <a:xfrm>
                <a:off x="1010839" y="3657600"/>
                <a:ext cx="3561161" cy="1828800"/>
              </a:xfrm>
              <a:prstGeom prst="cloud">
                <a:avLst/>
              </a:prstGeom>
              <a:grpFill/>
              <a:ln>
                <a:solidFill>
                  <a:schemeClr val="accent1">
                    <a:shade val="50000"/>
                    <a:alpha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59757" y="4190999"/>
                <a:ext cx="273843" cy="241313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>
                    <a:shade val="50000"/>
                    <a:alpha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8121889" y="4625621"/>
              <a:ext cx="279451" cy="280303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Oval 50"/>
            <p:cNvSpPr/>
            <p:nvPr/>
          </p:nvSpPr>
          <p:spPr>
            <a:xfrm>
              <a:off x="9736863" y="4465097"/>
              <a:ext cx="279451" cy="280303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51"/>
            <p:cNvSpPr/>
            <p:nvPr/>
          </p:nvSpPr>
          <p:spPr>
            <a:xfrm>
              <a:off x="9100924" y="4798027"/>
              <a:ext cx="279451" cy="280303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Oval 52"/>
            <p:cNvSpPr/>
            <p:nvPr/>
          </p:nvSpPr>
          <p:spPr>
            <a:xfrm>
              <a:off x="9100924" y="4153853"/>
              <a:ext cx="279451" cy="280303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Oval 53"/>
            <p:cNvSpPr/>
            <p:nvPr/>
          </p:nvSpPr>
          <p:spPr>
            <a:xfrm>
              <a:off x="9736862" y="3666733"/>
              <a:ext cx="279451" cy="280303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54"/>
            <p:cNvSpPr/>
            <p:nvPr/>
          </p:nvSpPr>
          <p:spPr>
            <a:xfrm>
              <a:off x="10458106" y="3917524"/>
              <a:ext cx="279451" cy="280303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2" name="Right Arrow 61"/>
          <p:cNvSpPr/>
          <p:nvPr/>
        </p:nvSpPr>
        <p:spPr>
          <a:xfrm rot="2834316">
            <a:off x="7245338" y="2327280"/>
            <a:ext cx="1981200" cy="8760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fr-F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5400000">
            <a:off x="8752515" y="5699902"/>
            <a:ext cx="976266" cy="75259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TextBox 63"/>
          <p:cNvSpPr txBox="1"/>
          <p:nvPr/>
        </p:nvSpPr>
        <p:spPr>
          <a:xfrm>
            <a:off x="9617707" y="5641299"/>
            <a:ext cx="13915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(1-</a:t>
            </a:r>
            <a:r>
              <a:rPr lang="el-GR" sz="2400" dirty="0"/>
              <a:t>α</a:t>
            </a:r>
            <a:r>
              <a:rPr lang="en-US" sz="2400" dirty="0"/>
              <a:t>)S</a:t>
            </a:r>
            <a:endParaRPr lang="fr-FR" sz="2400" dirty="0"/>
          </a:p>
        </p:txBody>
      </p:sp>
      <p:sp>
        <p:nvSpPr>
          <p:cNvPr id="65" name="Right Arrow 64"/>
          <p:cNvSpPr/>
          <p:nvPr/>
        </p:nvSpPr>
        <p:spPr>
          <a:xfrm rot="18742906">
            <a:off x="10036414" y="2625499"/>
            <a:ext cx="1533229" cy="22406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α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fr-F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0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62" grpId="0" animBg="1"/>
      <p:bldP spid="63" grpId="0" animBg="1"/>
      <p:bldP spid="64" grpId="0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6552323" y="914610"/>
            <a:ext cx="5167555" cy="776629"/>
            <a:chOff x="4419600" y="685800"/>
            <a:chExt cx="4343400" cy="1002476"/>
          </a:xfrm>
        </p:grpSpPr>
        <p:sp>
          <p:nvSpPr>
            <p:cNvPr id="57" name="Cloud 56"/>
            <p:cNvSpPr/>
            <p:nvPr/>
          </p:nvSpPr>
          <p:spPr>
            <a:xfrm>
              <a:off x="4419600" y="685800"/>
              <a:ext cx="4343400" cy="1002476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Hexagon 57"/>
            <p:cNvSpPr/>
            <p:nvPr/>
          </p:nvSpPr>
          <p:spPr>
            <a:xfrm>
              <a:off x="5209649" y="1002476"/>
              <a:ext cx="182233" cy="1845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Hexagon 58"/>
            <p:cNvSpPr/>
            <p:nvPr/>
          </p:nvSpPr>
          <p:spPr>
            <a:xfrm>
              <a:off x="5723779" y="1301338"/>
              <a:ext cx="184550" cy="2286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Hexagon 59"/>
            <p:cNvSpPr/>
            <p:nvPr/>
          </p:nvSpPr>
          <p:spPr>
            <a:xfrm>
              <a:off x="6997052" y="773875"/>
              <a:ext cx="187700" cy="2714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Hexagon 60"/>
            <p:cNvSpPr/>
            <p:nvPr/>
          </p:nvSpPr>
          <p:spPr>
            <a:xfrm>
              <a:off x="6413905" y="1301338"/>
              <a:ext cx="162763" cy="2286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Hexagon 61"/>
            <p:cNvSpPr/>
            <p:nvPr/>
          </p:nvSpPr>
          <p:spPr>
            <a:xfrm>
              <a:off x="7760825" y="773875"/>
              <a:ext cx="213975" cy="2286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Hexagon 62"/>
            <p:cNvSpPr/>
            <p:nvPr/>
          </p:nvSpPr>
          <p:spPr>
            <a:xfrm>
              <a:off x="7518535" y="1163270"/>
              <a:ext cx="242290" cy="29640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94" y="3809450"/>
            <a:ext cx="7959659" cy="2024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279" y="2541856"/>
            <a:ext cx="11598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/>
              <a:t>Crystallization and condensation will happen for supersaturated conditions.</a:t>
            </a:r>
            <a:endParaRPr lang="en-US" sz="3300" dirty="0"/>
          </a:p>
        </p:txBody>
      </p:sp>
      <p:sp>
        <p:nvSpPr>
          <p:cNvPr id="6" name="Oval 5"/>
          <p:cNvSpPr/>
          <p:nvPr/>
        </p:nvSpPr>
        <p:spPr>
          <a:xfrm>
            <a:off x="3005208" y="4219689"/>
            <a:ext cx="952500" cy="10001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97281" y="3843994"/>
            <a:ext cx="5503763" cy="1989519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16486" y="5939454"/>
            <a:ext cx="44649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sink to droplet or ice crystal growth on particles</a:t>
            </a:r>
            <a:endParaRPr lang="en-US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426" y="5444103"/>
            <a:ext cx="39768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B050"/>
                </a:solidFill>
              </a:rPr>
              <a:t>source from ascent to colder temperatures and lower pressures </a:t>
            </a:r>
            <a:endParaRPr lang="en-US" sz="26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624" y="3661511"/>
            <a:ext cx="39768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supersaturation balance</a:t>
            </a:r>
            <a:endParaRPr lang="en-US" sz="26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2439" y="257969"/>
            <a:ext cx="3634095" cy="2124289"/>
            <a:chOff x="1010839" y="3657600"/>
            <a:chExt cx="3561161" cy="1828800"/>
          </a:xfrm>
        </p:grpSpPr>
        <p:sp>
          <p:nvSpPr>
            <p:cNvPr id="13" name="Cloud 12"/>
            <p:cNvSpPr/>
            <p:nvPr/>
          </p:nvSpPr>
          <p:spPr>
            <a:xfrm>
              <a:off x="1010839" y="3657600"/>
              <a:ext cx="3561161" cy="1828800"/>
            </a:xfrm>
            <a:prstGeom prst="cloud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14"/>
            <p:cNvSpPr/>
            <p:nvPr/>
          </p:nvSpPr>
          <p:spPr>
            <a:xfrm>
              <a:off x="2480074" y="4181475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val 15"/>
            <p:cNvSpPr/>
            <p:nvPr/>
          </p:nvSpPr>
          <p:spPr>
            <a:xfrm>
              <a:off x="2135387" y="4495800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3070323" y="4833937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val 17"/>
            <p:cNvSpPr/>
            <p:nvPr/>
          </p:nvSpPr>
          <p:spPr>
            <a:xfrm>
              <a:off x="2461024" y="4652962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/>
            <p:cNvSpPr/>
            <p:nvPr/>
          </p:nvSpPr>
          <p:spPr>
            <a:xfrm>
              <a:off x="3139679" y="4371975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Oval 19"/>
            <p:cNvSpPr/>
            <p:nvPr/>
          </p:nvSpPr>
          <p:spPr>
            <a:xfrm>
              <a:off x="1718074" y="4648200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2040137" y="4843462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1"/>
            <p:cNvSpPr/>
            <p:nvPr/>
          </p:nvSpPr>
          <p:spPr>
            <a:xfrm>
              <a:off x="1585314" y="4114800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Oval 22"/>
            <p:cNvSpPr/>
            <p:nvPr/>
          </p:nvSpPr>
          <p:spPr>
            <a:xfrm>
              <a:off x="1832672" y="5057775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val 23"/>
            <p:cNvSpPr/>
            <p:nvPr/>
          </p:nvSpPr>
          <p:spPr>
            <a:xfrm>
              <a:off x="2917923" y="3967162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Oval 24"/>
            <p:cNvSpPr/>
            <p:nvPr/>
          </p:nvSpPr>
          <p:spPr>
            <a:xfrm>
              <a:off x="2825064" y="5214937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val 25"/>
            <p:cNvSpPr/>
            <p:nvPr/>
          </p:nvSpPr>
          <p:spPr>
            <a:xfrm>
              <a:off x="2445846" y="5069681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736627" y="3890962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48150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Oval 28"/>
            <p:cNvSpPr/>
            <p:nvPr/>
          </p:nvSpPr>
          <p:spPr>
            <a:xfrm>
              <a:off x="1402260" y="4876800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623968" y="4862512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Oval 30"/>
            <p:cNvSpPr/>
            <p:nvPr/>
          </p:nvSpPr>
          <p:spPr>
            <a:xfrm>
              <a:off x="2825064" y="4638675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Oval 31"/>
            <p:cNvSpPr/>
            <p:nvPr/>
          </p:nvSpPr>
          <p:spPr>
            <a:xfrm>
              <a:off x="3991571" y="4448175"/>
              <a:ext cx="152400" cy="152400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solidFill>
                <a:schemeClr val="accent1">
                  <a:shade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Flowchart: Direct Access Storage 54"/>
          <p:cNvSpPr/>
          <p:nvPr/>
        </p:nvSpPr>
        <p:spPr>
          <a:xfrm rot="16200000">
            <a:off x="8252471" y="-1533928"/>
            <a:ext cx="1626408" cy="5591910"/>
          </a:xfrm>
          <a:prstGeom prst="flowChartMagneticDrum">
            <a:avLst/>
          </a:prstGeom>
          <a:solidFill>
            <a:schemeClr val="bg1">
              <a:lumMod val="75000"/>
              <a:alpha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irect Access Storage 32"/>
          <p:cNvSpPr/>
          <p:nvPr/>
        </p:nvSpPr>
        <p:spPr>
          <a:xfrm rot="16200000">
            <a:off x="1299813" y="-549374"/>
            <a:ext cx="2184442" cy="3678819"/>
          </a:xfrm>
          <a:prstGeom prst="flowChartMagneticDrum">
            <a:avLst/>
          </a:prstGeom>
          <a:solidFill>
            <a:schemeClr val="bg1">
              <a:lumMod val="75000"/>
              <a:alpha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22995" y="1139826"/>
            <a:ext cx="77457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b="1" i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𝛻 </a:t>
            </a:r>
            <a:r>
              <a:rPr lang="en-US" sz="3500" b="1" i="1" dirty="0" smtClean="0">
                <a:solidFill>
                  <a:srgbClr val="FF0000"/>
                </a:solidFill>
              </a:rPr>
              <a:t>T</a:t>
            </a:r>
            <a:endParaRPr lang="en-US" sz="3500" b="1" i="1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3111451" y="930350"/>
            <a:ext cx="443199" cy="13313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582094" y="873831"/>
            <a:ext cx="315619" cy="141623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09276" y="1190354"/>
            <a:ext cx="965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𝛻 </a:t>
            </a:r>
            <a:r>
              <a:rPr lang="en-US" sz="3500" b="1" i="1" dirty="0" err="1" smtClean="0">
                <a:solidFill>
                  <a:srgbClr val="0070C0"/>
                </a:solidFill>
              </a:rPr>
              <a:t>q</a:t>
            </a:r>
            <a:r>
              <a:rPr lang="en-US" sz="3500" b="1" i="1" baseline="-25000" dirty="0" err="1" smtClean="0">
                <a:solidFill>
                  <a:srgbClr val="0070C0"/>
                </a:solidFill>
              </a:rPr>
              <a:t>V</a:t>
            </a:r>
            <a:endParaRPr lang="en-US" sz="3500" b="1" i="1" dirty="0">
              <a:solidFill>
                <a:srgbClr val="0070C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 flipV="1">
            <a:off x="9875926" y="997424"/>
            <a:ext cx="485888" cy="10639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7831913" y="997424"/>
            <a:ext cx="350698" cy="10748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700857" y="1061381"/>
            <a:ext cx="965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b="1" i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𝛻 </a:t>
            </a:r>
            <a:r>
              <a:rPr lang="en-US" sz="3500" b="1" i="1" dirty="0" err="1" smtClean="0">
                <a:solidFill>
                  <a:srgbClr val="0070C0"/>
                </a:solidFill>
              </a:rPr>
              <a:t>q</a:t>
            </a:r>
            <a:r>
              <a:rPr lang="en-US" sz="3500" b="1" i="1" baseline="-25000" dirty="0" err="1" smtClean="0">
                <a:solidFill>
                  <a:srgbClr val="0070C0"/>
                </a:solidFill>
              </a:rPr>
              <a:t>V</a:t>
            </a:r>
            <a:endParaRPr lang="en-US" sz="3500" b="1" i="1" dirty="0">
              <a:solidFill>
                <a:srgbClr val="0070C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161318" y="1117500"/>
            <a:ext cx="77457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b="1" i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𝛻 </a:t>
            </a:r>
            <a:r>
              <a:rPr lang="en-US" sz="3500" b="1" i="1" dirty="0" smtClean="0">
                <a:solidFill>
                  <a:srgbClr val="FF0000"/>
                </a:solidFill>
              </a:rPr>
              <a:t>T</a:t>
            </a:r>
            <a:endParaRPr lang="en-US" sz="3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8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1" grpId="0"/>
      <p:bldP spid="74" grpId="0"/>
      <p:bldP spid="80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63281" y="291537"/>
            <a:ext cx="11606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/>
              <a:t>Within the ‘cloud reactor’, is the controlling factor for crystallization the temperature ramp or the seed loading?</a:t>
            </a:r>
            <a:endParaRPr lang="en-US" sz="33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566956" y="1311398"/>
            <a:ext cx="29202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54710" y="1388907"/>
            <a:ext cx="2258291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24" y="1570108"/>
            <a:ext cx="7959659" cy="2024063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3065138" y="1980347"/>
            <a:ext cx="952500" cy="10001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357211" y="1604652"/>
            <a:ext cx="5503763" cy="1989519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315170" y="3209228"/>
            <a:ext cx="23961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sink to growth</a:t>
            </a:r>
            <a:endParaRPr lang="en-US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09356" y="3204761"/>
            <a:ext cx="39768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B050"/>
                </a:solidFill>
              </a:rPr>
              <a:t>source from ascent</a:t>
            </a:r>
            <a:endParaRPr lang="en-US" sz="2600" dirty="0">
              <a:solidFill>
                <a:srgbClr val="00B050"/>
              </a:solidFill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1206011" y="4032361"/>
            <a:ext cx="9239252" cy="3217504"/>
            <a:chOff x="1206011" y="4032361"/>
            <a:chExt cx="9239252" cy="3217504"/>
          </a:xfrm>
        </p:grpSpPr>
        <p:sp>
          <p:nvSpPr>
            <p:cNvPr id="148" name="Flowchart: Direct Access Storage 147"/>
            <p:cNvSpPr/>
            <p:nvPr/>
          </p:nvSpPr>
          <p:spPr>
            <a:xfrm rot="16200000">
              <a:off x="5818895" y="1858233"/>
              <a:ext cx="1310822" cy="5659078"/>
            </a:xfrm>
            <a:prstGeom prst="flowChartMagneticDrum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206011" y="4282118"/>
              <a:ext cx="9239252" cy="2967747"/>
              <a:chOff x="1206011" y="4282118"/>
              <a:chExt cx="9239252" cy="2967747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H="1" flipV="1">
                <a:off x="7048241" y="4749699"/>
                <a:ext cx="661519" cy="57983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146"/>
              <p:cNvGrpSpPr/>
              <p:nvPr/>
            </p:nvGrpSpPr>
            <p:grpSpPr>
              <a:xfrm>
                <a:off x="1206011" y="4282118"/>
                <a:ext cx="9239252" cy="2967747"/>
                <a:chOff x="1206011" y="4282118"/>
                <a:chExt cx="9239252" cy="2967747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1206011" y="5336013"/>
                  <a:ext cx="9239252" cy="1913852"/>
                  <a:chOff x="1206011" y="5336013"/>
                  <a:chExt cx="9239252" cy="1913852"/>
                </a:xfrm>
              </p:grpSpPr>
              <p:pic>
                <p:nvPicPr>
                  <p:cNvPr id="134" name="Picture 6" descr="http://cliparting.com/wp-content/uploads/2016/09/Waves-clipart-border-black-and-white-webnode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06011" y="5350353"/>
                    <a:ext cx="6505233" cy="18995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8" name="Rectangle 67"/>
                  <p:cNvSpPr/>
                  <p:nvPr/>
                </p:nvSpPr>
                <p:spPr>
                  <a:xfrm>
                    <a:off x="7546069" y="6505881"/>
                    <a:ext cx="2899194" cy="174157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9" name="Straight Connector 68"/>
                  <p:cNvCxnSpPr/>
                  <p:nvPr/>
                </p:nvCxnSpPr>
                <p:spPr>
                  <a:xfrm flipH="1" flipV="1">
                    <a:off x="7754710" y="5359981"/>
                    <a:ext cx="637927" cy="113627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317987" y="5582020"/>
                    <a:ext cx="1542987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500" b="1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a:t>Lapse rate</a:t>
                    </a: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 flipH="1">
                    <a:off x="5324428" y="5336013"/>
                    <a:ext cx="2712433" cy="143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570689" y="5621895"/>
                    <a:ext cx="2028988" cy="4770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500" b="1" dirty="0" smtClean="0">
                        <a:solidFill>
                          <a:srgbClr val="0070C0"/>
                        </a:solidFill>
                      </a:rPr>
                      <a:t>water vapor</a:t>
                    </a: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3514832" y="5558785"/>
                    <a:ext cx="168475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50"/>
                        </a:solidFill>
                      </a:rPr>
                      <a:t>updraft velocity</a:t>
                    </a:r>
                    <a:endParaRPr lang="en-US" b="1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sp>
              <p:nvSpPr>
                <p:cNvPr id="138" name="Explosion 1 137"/>
                <p:cNvSpPr/>
                <p:nvPr/>
              </p:nvSpPr>
              <p:spPr>
                <a:xfrm>
                  <a:off x="4218046" y="4961405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9" name="Explosion 1 138"/>
                <p:cNvSpPr/>
                <p:nvPr/>
              </p:nvSpPr>
              <p:spPr>
                <a:xfrm>
                  <a:off x="8507088" y="4499584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xplosion 1 139"/>
                <p:cNvSpPr/>
                <p:nvPr/>
              </p:nvSpPr>
              <p:spPr>
                <a:xfrm>
                  <a:off x="8270659" y="4814548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xplosion 1 140"/>
                <p:cNvSpPr/>
                <p:nvPr/>
              </p:nvSpPr>
              <p:spPr>
                <a:xfrm>
                  <a:off x="4692149" y="4723061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xplosion 1 141"/>
                <p:cNvSpPr/>
                <p:nvPr/>
              </p:nvSpPr>
              <p:spPr>
                <a:xfrm>
                  <a:off x="4960040" y="4998668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Explosion 1 142"/>
                <p:cNvSpPr/>
                <p:nvPr/>
              </p:nvSpPr>
              <p:spPr>
                <a:xfrm>
                  <a:off x="8811096" y="4588017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xplosion 1 143"/>
                <p:cNvSpPr/>
                <p:nvPr/>
              </p:nvSpPr>
              <p:spPr>
                <a:xfrm>
                  <a:off x="4271846" y="4524679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xplosion 1 144"/>
                <p:cNvSpPr/>
                <p:nvPr/>
              </p:nvSpPr>
              <p:spPr>
                <a:xfrm>
                  <a:off x="7943440" y="4429740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" name="Explosion 1 145"/>
                <p:cNvSpPr/>
                <p:nvPr/>
              </p:nvSpPr>
              <p:spPr>
                <a:xfrm>
                  <a:off x="4892349" y="4282118"/>
                  <a:ext cx="134732" cy="182973"/>
                </a:xfrm>
                <a:prstGeom prst="irregularSeal1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7702933" y="4774549"/>
                <a:ext cx="604653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500" b="1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𝛻 </a:t>
                </a:r>
                <a:r>
                  <a:rPr lang="en-US" sz="2500" b="1" i="1" dirty="0" smtClean="0">
                    <a:solidFill>
                      <a:srgbClr val="FF0000"/>
                    </a:solidFill>
                  </a:rPr>
                  <a:t>T</a:t>
                </a:r>
                <a:endParaRPr lang="en-US" sz="2500" b="1" i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5049512" y="4465091"/>
            <a:ext cx="2835658" cy="786512"/>
            <a:chOff x="4419600" y="685800"/>
            <a:chExt cx="4343400" cy="1002476"/>
          </a:xfrm>
        </p:grpSpPr>
        <p:sp>
          <p:nvSpPr>
            <p:cNvPr id="158" name="Cloud 157"/>
            <p:cNvSpPr/>
            <p:nvPr/>
          </p:nvSpPr>
          <p:spPr>
            <a:xfrm>
              <a:off x="4419600" y="685800"/>
              <a:ext cx="4343400" cy="1002476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Hexagon 158"/>
            <p:cNvSpPr/>
            <p:nvPr/>
          </p:nvSpPr>
          <p:spPr>
            <a:xfrm>
              <a:off x="5209647" y="994964"/>
              <a:ext cx="209156" cy="19207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Hexagon 159"/>
            <p:cNvSpPr/>
            <p:nvPr/>
          </p:nvSpPr>
          <p:spPr>
            <a:xfrm>
              <a:off x="5723779" y="1318394"/>
              <a:ext cx="268778" cy="21154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Hexagon 160"/>
            <p:cNvSpPr/>
            <p:nvPr/>
          </p:nvSpPr>
          <p:spPr>
            <a:xfrm>
              <a:off x="6834051" y="773875"/>
              <a:ext cx="350701" cy="27146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6413905" y="1318394"/>
              <a:ext cx="226681" cy="211544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Hexagon 162"/>
            <p:cNvSpPr/>
            <p:nvPr/>
          </p:nvSpPr>
          <p:spPr>
            <a:xfrm>
              <a:off x="7760825" y="773875"/>
              <a:ext cx="213975" cy="15795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Hexagon 163"/>
            <p:cNvSpPr/>
            <p:nvPr/>
          </p:nvSpPr>
          <p:spPr>
            <a:xfrm>
              <a:off x="7391817" y="1131214"/>
              <a:ext cx="369008" cy="328463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24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866" y="221199"/>
            <a:ext cx="11606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/>
              <a:t>Is the controlling factor for ice crystal formation the updraft velocity or the aerosol number?</a:t>
            </a:r>
            <a:endParaRPr lang="en-US" sz="3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2" y="1700009"/>
            <a:ext cx="7391821" cy="3044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67185" y="1520239"/>
            <a:ext cx="2475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7030A0"/>
                </a:solidFill>
              </a:rPr>
              <a:t>sensitivity</a:t>
            </a:r>
            <a:endParaRPr lang="en-US" sz="25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7384" y="1580162"/>
            <a:ext cx="2041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input variance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78119" y="2057216"/>
            <a:ext cx="2853746" cy="87596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1865" y="2057216"/>
            <a:ext cx="908350" cy="87596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96560" y="2698983"/>
            <a:ext cx="439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</a:t>
            </a:r>
            <a:r>
              <a:rPr lang="en-US" sz="2800" i="1" dirty="0" smtClean="0"/>
              <a:t>emporal attribution</a:t>
            </a: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74298" y="5134861"/>
            <a:ext cx="61081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0 %      - </a:t>
            </a:r>
            <a:r>
              <a:rPr lang="en-US" sz="2500" i="1" dirty="0" err="1" smtClean="0"/>
              <a:t>x</a:t>
            </a:r>
            <a:r>
              <a:rPr lang="en-US" sz="2500" i="1" baseline="-25000" dirty="0" err="1" smtClean="0"/>
              <a:t>j</a:t>
            </a:r>
            <a:r>
              <a:rPr lang="en-US" sz="2500" baseline="-25000" dirty="0" smtClean="0"/>
              <a:t> </a:t>
            </a:r>
            <a:r>
              <a:rPr lang="en-US" sz="2500" dirty="0" smtClean="0"/>
              <a:t>is not linked to variability </a:t>
            </a:r>
            <a:r>
              <a:rPr lang="en-US" sz="2500" dirty="0" smtClean="0"/>
              <a:t>in </a:t>
            </a:r>
            <a:r>
              <a:rPr lang="en-US" sz="2500" i="1" dirty="0" smtClean="0"/>
              <a:t>N</a:t>
            </a:r>
            <a:r>
              <a:rPr lang="en-US" sz="2500" i="1" baseline="-25000" dirty="0" smtClean="0"/>
              <a:t>i</a:t>
            </a:r>
            <a:r>
              <a:rPr lang="en-US" sz="2500" i="1" dirty="0" smtClean="0"/>
              <a:t> </a:t>
            </a:r>
          </a:p>
          <a:p>
            <a:r>
              <a:rPr lang="en-US" sz="2500" dirty="0" smtClean="0"/>
              <a:t>100 % </a:t>
            </a:r>
            <a:r>
              <a:rPr lang="en-US" sz="2500" dirty="0"/>
              <a:t>- </a:t>
            </a:r>
            <a:r>
              <a:rPr lang="en-US" sz="2500" dirty="0" smtClean="0"/>
              <a:t>all </a:t>
            </a:r>
            <a:r>
              <a:rPr lang="en-US" sz="2500" dirty="0" smtClean="0"/>
              <a:t>variability </a:t>
            </a:r>
            <a:r>
              <a:rPr lang="en-US" sz="2500" dirty="0"/>
              <a:t>in N</a:t>
            </a:r>
            <a:r>
              <a:rPr lang="en-US" sz="2500" baseline="-25000" dirty="0"/>
              <a:t>i</a:t>
            </a:r>
            <a:r>
              <a:rPr lang="en-US" sz="2500" dirty="0"/>
              <a:t> </a:t>
            </a:r>
            <a:r>
              <a:rPr lang="en-US" sz="2500" dirty="0" smtClean="0"/>
              <a:t>is linked to </a:t>
            </a:r>
            <a:r>
              <a:rPr lang="en-US" sz="2500" i="1" dirty="0" err="1" smtClean="0"/>
              <a:t>x</a:t>
            </a:r>
            <a:r>
              <a:rPr lang="en-US" sz="2500" i="1" baseline="-25000" dirty="0" err="1" smtClean="0"/>
              <a:t>j</a:t>
            </a:r>
            <a:r>
              <a:rPr lang="en-US" sz="2500" baseline="-25000" dirty="0" smtClean="0"/>
              <a:t> </a:t>
            </a: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451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3886" y="0"/>
            <a:ext cx="5156375" cy="48993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43121"/>
            <a:ext cx="167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Globe: </a:t>
            </a:r>
            <a:r>
              <a:rPr lang="en-US" sz="900" dirty="0" err="1" smtClean="0"/>
              <a:t>Lauritzen</a:t>
            </a:r>
            <a:r>
              <a:rPr lang="en-US" sz="900" dirty="0" smtClean="0"/>
              <a:t>, 2010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0865" y="221199"/>
            <a:ext cx="76146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/>
              <a:t>Global climate models are very expensive...</a:t>
            </a:r>
            <a:endParaRPr lang="en-US" sz="3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0" y="759246"/>
            <a:ext cx="3730206" cy="1536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213" y="4153193"/>
            <a:ext cx="343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Automatic differentiation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01" y="2808937"/>
            <a:ext cx="6406931" cy="68360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3021616" y="2249005"/>
            <a:ext cx="572590" cy="294121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ight Brace 8"/>
          <p:cNvSpPr/>
          <p:nvPr/>
        </p:nvSpPr>
        <p:spPr>
          <a:xfrm rot="5400000">
            <a:off x="2994222" y="3326408"/>
            <a:ext cx="572590" cy="294121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3" y="5195855"/>
            <a:ext cx="7501408" cy="1662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5492" y="4810913"/>
            <a:ext cx="3794992" cy="7232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16365" y="5698966"/>
            <a:ext cx="3646889" cy="6559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016365" y="4863874"/>
            <a:ext cx="3553245" cy="726122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9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08" y="1894476"/>
            <a:ext cx="4102772" cy="29349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4" y="4969686"/>
            <a:ext cx="11849100" cy="54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29" y="1894476"/>
            <a:ext cx="4038021" cy="2934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4042" y="107295"/>
            <a:ext cx="11339359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We calculated </a:t>
            </a:r>
            <a:r>
              <a:rPr lang="en-US" sz="2500" i="1" dirty="0" smtClean="0"/>
              <a:t>attributions </a:t>
            </a:r>
            <a:r>
              <a:rPr lang="en-US" sz="2500" dirty="0" smtClean="0"/>
              <a:t>in runs of two global climate models with </a:t>
            </a:r>
            <a:r>
              <a:rPr lang="en-US" sz="2500" dirty="0" smtClean="0"/>
              <a:t>various setups.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9844" y="791078"/>
            <a:ext cx="970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attribution grid – which </a:t>
            </a:r>
            <a:r>
              <a:rPr lang="en-US" sz="2400" i="1" dirty="0" err="1" smtClean="0">
                <a:solidFill>
                  <a:srgbClr val="FF000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sz="2400" dirty="0" smtClean="0">
                <a:solidFill>
                  <a:srgbClr val="FF0000"/>
                </a:solidFill>
              </a:rPr>
              <a:t> has the highest temporal attribution?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42" y="5512611"/>
            <a:ext cx="856573" cy="6585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3080" y="1891601"/>
            <a:ext cx="3828935" cy="2937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8635" y="3108971"/>
            <a:ext cx="8932299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FF0000"/>
                </a:solidFill>
              </a:rPr>
              <a:t>different descriptions of </a:t>
            </a:r>
            <a:r>
              <a:rPr lang="en-US" sz="1700" dirty="0" smtClean="0">
                <a:solidFill>
                  <a:srgbClr val="FF0000"/>
                </a:solidFill>
              </a:rPr>
              <a:t>which material in the atmosphere can act as seed </a:t>
            </a:r>
            <a:endParaRPr lang="fr-FR" sz="17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740" y="5793010"/>
            <a:ext cx="106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largest.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7129" y="6237053"/>
            <a:ext cx="11804871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 this first model, the temperature ramp controls crystallization more than seed loading. 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2500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8" grpId="1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610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Importance of updraft velocity to cloud ice crystal 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Sullivan, Sylvia C</dc:creator>
  <cp:lastModifiedBy>Sullivan, Sylvia C</cp:lastModifiedBy>
  <cp:revision>30</cp:revision>
  <dcterms:created xsi:type="dcterms:W3CDTF">2016-10-20T21:49:59Z</dcterms:created>
  <dcterms:modified xsi:type="dcterms:W3CDTF">2016-10-21T00:50:01Z</dcterms:modified>
</cp:coreProperties>
</file>