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s32532019/ML_FinalProject_BreastCanc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70BB-35C3-3A4E-B436-BCDDC38CE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Machine Learning SCS3253010 </a:t>
            </a:r>
            <a:br>
              <a:rPr lang="en-US" sz="5400" dirty="0"/>
            </a:br>
            <a:r>
              <a:rPr lang="en-US" sz="5400" dirty="0"/>
              <a:t>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B6BE-7F7C-FB4E-8E1F-3512F547E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G2: </a:t>
            </a:r>
            <a:r>
              <a:rPr lang="en-US" dirty="0" err="1"/>
              <a:t>Jianhong</a:t>
            </a:r>
            <a:r>
              <a:rPr lang="en-US" dirty="0"/>
              <a:t> Zhang; Stephen Ho; David Wang; </a:t>
            </a:r>
            <a:r>
              <a:rPr lang="en-US" dirty="0" err="1"/>
              <a:t>Kewei</a:t>
            </a:r>
            <a:r>
              <a:rPr lang="en-US" dirty="0"/>
              <a:t> Chen</a:t>
            </a:r>
          </a:p>
          <a:p>
            <a:r>
              <a:rPr lang="en-US" dirty="0"/>
              <a:t>April 16, 2019</a:t>
            </a:r>
          </a:p>
        </p:txBody>
      </p:sp>
    </p:spTree>
    <p:extLst>
      <p:ext uri="{BB962C8B-B14F-4D97-AF65-F5344CB8AC3E}">
        <p14:creationId xmlns:p14="http://schemas.microsoft.com/office/powerpoint/2010/main" val="268320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258E-5C8F-0C4C-9FE1-2FE0238F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9EDD-09E1-094F-A669-35D0E32C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tumor is the most important deterministic factor to conclude whether the tumor is Malignant or Benign. </a:t>
            </a:r>
          </a:p>
          <a:p>
            <a:r>
              <a:rPr lang="en-US" dirty="0"/>
              <a:t>Both NN and SVM have been performing well to predict the results (with NN slightly better)</a:t>
            </a:r>
          </a:p>
          <a:p>
            <a:r>
              <a:rPr lang="en-US" dirty="0"/>
              <a:t>In this exercise, we found adding noise generally helps the training process. </a:t>
            </a:r>
          </a:p>
          <a:p>
            <a:r>
              <a:rPr lang="en-US" dirty="0"/>
              <a:t>This dataset only has 568 samples, a larger amount of samples could help with better prediction results. This classification technique (either neural network or </a:t>
            </a:r>
            <a:r>
              <a:rPr lang="en-US" dirty="0" err="1"/>
              <a:t>scikitlearn</a:t>
            </a:r>
            <a:r>
              <a:rPr lang="en-US" dirty="0"/>
              <a:t>) can be employed to analyze the tumor once standard data collection, cleaning pipeline is established. </a:t>
            </a:r>
          </a:p>
        </p:txBody>
      </p:sp>
    </p:spTree>
    <p:extLst>
      <p:ext uri="{BB962C8B-B14F-4D97-AF65-F5344CB8AC3E}">
        <p14:creationId xmlns:p14="http://schemas.microsoft.com/office/powerpoint/2010/main" val="300133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1961-0ED4-1744-BAF5-24528946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5D34-C59D-AD42-A3D0-77534F44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Disclaimer - Data Source:</a:t>
            </a:r>
          </a:p>
          <a:p>
            <a:r>
              <a:rPr lang="en-US" dirty="0"/>
              <a:t>Creators: </a:t>
            </a:r>
          </a:p>
          <a:p>
            <a:pPr lvl="1"/>
            <a:r>
              <a:rPr lang="en-US" dirty="0"/>
              <a:t>1. Dr. William H. </a:t>
            </a:r>
            <a:r>
              <a:rPr lang="en-US" dirty="0" err="1"/>
              <a:t>Wolberg</a:t>
            </a:r>
            <a:r>
              <a:rPr lang="en-US" dirty="0"/>
              <a:t>, General Surgery Dept. </a:t>
            </a:r>
          </a:p>
          <a:p>
            <a:pPr lvl="1"/>
            <a:r>
              <a:rPr lang="en-US" dirty="0"/>
              <a:t>University of Wisconsin, Clinical Sciences Center </a:t>
            </a:r>
          </a:p>
          <a:p>
            <a:pPr lvl="1"/>
            <a:r>
              <a:rPr lang="en-US" dirty="0"/>
              <a:t>Madison, WI 53792 </a:t>
            </a:r>
          </a:p>
          <a:p>
            <a:pPr lvl="1"/>
            <a:r>
              <a:rPr lang="en-US" dirty="0" err="1"/>
              <a:t>wolberg</a:t>
            </a:r>
            <a:r>
              <a:rPr lang="en-US" dirty="0"/>
              <a:t> '@' </a:t>
            </a:r>
            <a:r>
              <a:rPr lang="en-US" dirty="0" err="1"/>
              <a:t>eagle.surgery.wisc.edu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 W. Nick Street, Computer Sciences Dept. </a:t>
            </a:r>
          </a:p>
          <a:p>
            <a:pPr lvl="1"/>
            <a:r>
              <a:rPr lang="en-US" dirty="0"/>
              <a:t>University of Wisconsin, 1210 West Dayton St., Madison, WI 53706 </a:t>
            </a:r>
          </a:p>
          <a:p>
            <a:pPr lvl="1"/>
            <a:r>
              <a:rPr lang="en-US" dirty="0"/>
              <a:t>street '@' </a:t>
            </a:r>
            <a:r>
              <a:rPr lang="en-US" dirty="0" err="1"/>
              <a:t>cs.wisc.edu</a:t>
            </a:r>
            <a:r>
              <a:rPr lang="en-US" dirty="0"/>
              <a:t> 608-262-6619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3. </a:t>
            </a:r>
            <a:r>
              <a:rPr lang="en-US" dirty="0" err="1"/>
              <a:t>Olvi</a:t>
            </a:r>
            <a:r>
              <a:rPr lang="en-US" dirty="0"/>
              <a:t> L. </a:t>
            </a:r>
            <a:r>
              <a:rPr lang="en-US" dirty="0" err="1"/>
              <a:t>Mangasarian</a:t>
            </a:r>
            <a:r>
              <a:rPr lang="en-US" dirty="0"/>
              <a:t>, Computer Sciences Dept. </a:t>
            </a:r>
          </a:p>
          <a:p>
            <a:pPr lvl="1"/>
            <a:r>
              <a:rPr lang="en-US" dirty="0"/>
              <a:t>University of Wisconsin, 1210 West Dayton St., Madison, WI 53706 </a:t>
            </a:r>
          </a:p>
          <a:p>
            <a:pPr lvl="1"/>
            <a:r>
              <a:rPr lang="en-US" dirty="0" err="1"/>
              <a:t>olvi</a:t>
            </a:r>
            <a:r>
              <a:rPr lang="en-US" dirty="0"/>
              <a:t> '@' </a:t>
            </a:r>
            <a:r>
              <a:rPr lang="en-US" dirty="0" err="1"/>
              <a:t>cs.wisc.edu</a:t>
            </a:r>
            <a:r>
              <a:rPr lang="en-US" dirty="0"/>
              <a:t> </a:t>
            </a:r>
          </a:p>
          <a:p>
            <a:r>
              <a:rPr lang="en-US" dirty="0"/>
              <a:t>Donor: </a:t>
            </a:r>
          </a:p>
          <a:p>
            <a:pPr lvl="1"/>
            <a:r>
              <a:rPr lang="en-US" dirty="0"/>
              <a:t>Nick Street</a:t>
            </a:r>
          </a:p>
          <a:p>
            <a:r>
              <a:rPr lang="en-US" dirty="0"/>
              <a:t>Project link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https://github.com/scs32532019/ML_FinalProject_BreastCancer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ED61-016D-1B40-8387-ECD7BB8F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DB0B-E234-0246-AFF0-1780306D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5007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AC44-97A0-D748-A377-C3C9B93A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9530-8F29-3842-860F-510F5A1B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Breast Cancer data base from UCI Machine Learning Data Repository.</a:t>
            </a:r>
          </a:p>
          <a:p>
            <a:r>
              <a:rPr lang="en-US" dirty="0"/>
              <a:t>Purpose: Utilize Machine Learning techniques to help diagnose Breast Cancer</a:t>
            </a:r>
          </a:p>
          <a:p>
            <a:r>
              <a:rPr lang="en-US" dirty="0"/>
              <a:t>Project Roadmap: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Data Preparation and Exploratory Data Analysis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Apply Classification and plot ROC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Feature Selection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Create Confusion Matrix using testing Dataset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Apply PCA analysis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Visualize high-dimension datasets using t-SNE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Create and train Neutral Network (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845820" lvl="1" indent="-342900">
              <a:buFont typeface="+mj-lt"/>
              <a:buAutoNum type="arabicPeriod"/>
            </a:pPr>
            <a:endParaRPr lang="en-US" dirty="0"/>
          </a:p>
          <a:p>
            <a:pPr marL="84582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1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22AB-F032-7E47-9C50-054FC16D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4098-4EAE-BE45-97C1-3A9C0FBC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data scanning to understand the structure (568x32)</a:t>
            </a:r>
          </a:p>
          <a:p>
            <a:r>
              <a:rPr lang="en-US" dirty="0"/>
              <a:t>Basic statistical check to spot any potential data issue</a:t>
            </a:r>
          </a:p>
          <a:p>
            <a:r>
              <a:rPr lang="en-US" dirty="0"/>
              <a:t>Encoded categorical name (M = malignant; B = benign) to 1 /0</a:t>
            </a:r>
          </a:p>
          <a:p>
            <a:r>
              <a:rPr lang="en-US" dirty="0"/>
              <a:t>Used Seaborn Charts to plot the relationships between features as well as their relationships to diagnosis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9E0A6-AB5D-1344-ACAE-3B047BE8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686" y="3424428"/>
            <a:ext cx="7706782" cy="28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9A8E-004E-5B4C-9434-B0615308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ROC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9203-8F0E-624C-A6C3-B35A9A29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Experimented with various Classification Models such as KNN, SVM, Random Forest, Logistic Regression. SVM produced best results.</a:t>
            </a:r>
          </a:p>
          <a:p>
            <a:r>
              <a:rPr lang="en-US" dirty="0"/>
              <a:t>Applied 5-fold cross validation for data training</a:t>
            </a:r>
          </a:p>
          <a:p>
            <a:r>
              <a:rPr lang="en-US" dirty="0"/>
              <a:t>Added noise to expand the training dataset size.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Each time a training sample is exposed to the model, random noise is added to the input variables making them different every time when it's exposed to the model.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This makes the training process more robust and reduce generalization error.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2696A-5847-5D41-B74C-78FA6F2B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2711662"/>
            <a:ext cx="2933735" cy="27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2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989-E08B-4F41-A6A5-3A7CF682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C5DA-03BF-AE42-9220-B8B21DD4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896615"/>
          </a:xfrm>
        </p:spPr>
        <p:txBody>
          <a:bodyPr/>
          <a:lstStyle/>
          <a:p>
            <a:r>
              <a:rPr lang="en-US" dirty="0"/>
              <a:t>Ranked the importance of each feature using Decision Tree Regressor.</a:t>
            </a:r>
          </a:p>
          <a:p>
            <a:r>
              <a:rPr lang="en-US" dirty="0"/>
              <a:t>We found </a:t>
            </a:r>
            <a:r>
              <a:rPr lang="en-US" u="sng" dirty="0"/>
              <a:t>'</a:t>
            </a:r>
            <a:r>
              <a:rPr lang="en-US" u="sng" dirty="0" err="1"/>
              <a:t>perimeter_worst</a:t>
            </a:r>
            <a:r>
              <a:rPr lang="en-US" u="sng" dirty="0"/>
              <a:t>' </a:t>
            </a:r>
            <a:r>
              <a:rPr lang="en-US" dirty="0"/>
              <a:t>feature is the most important one. This feature is the mean of the three largest tumor perimeter values. The statistical significance of tumor increases with the size of the tumor.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ROC using only the most important features (threshold = 0.02) for training. Compared the result with the previous one, it showed just a marginal improvement.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F9E66-13BE-6747-AD15-3FDEA3F5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3" y="2868713"/>
            <a:ext cx="4418113" cy="2465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00FE7-A474-254F-AD6E-117435E2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2739909"/>
            <a:ext cx="2859932" cy="27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7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220A-D789-7842-92E3-4A2A379E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(Testing 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D733-CA77-F747-90EB-4DBD35A1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provides an alternative view of the accuracy of the current classification model under the testing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B696AF-406A-024A-A39B-FAF732DF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19" y="2072657"/>
            <a:ext cx="5123483" cy="37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3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616D-89AF-0A49-B997-4C6C8EBF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907F-0206-0E48-806D-1F8BE7C7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StandardScaler</a:t>
            </a:r>
            <a:r>
              <a:rPr lang="en-US" dirty="0"/>
              <a:t> and PCA  to transform the original dataset (reduced to 15 components)</a:t>
            </a:r>
          </a:p>
          <a:p>
            <a:r>
              <a:rPr lang="en-US" dirty="0"/>
              <a:t>Used SGD classifier on the newly created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 err="1"/>
              <a:t>GridSearch</a:t>
            </a:r>
            <a:r>
              <a:rPr lang="en-US" dirty="0"/>
              <a:t> was used to find the best hyper-parameters (</a:t>
            </a:r>
            <a:r>
              <a:rPr lang="en-US"/>
              <a:t>including the best number </a:t>
            </a:r>
            <a:r>
              <a:rPr lang="en-US" dirty="0"/>
              <a:t>of PCA components = 4)</a:t>
            </a:r>
          </a:p>
          <a:p>
            <a:r>
              <a:rPr lang="en-US" dirty="0"/>
              <a:t>Explore the top 3 principle components.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7D4B4-D4D4-1744-84A0-21992616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384" y="3457259"/>
            <a:ext cx="5996968" cy="2267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15D67-AAD2-544E-9E29-D43EEC57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3326860"/>
            <a:ext cx="3009171" cy="19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F278-5B60-2E47-BA87-AC18103F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8BF9-F73C-9344-A2E0-580AEC8D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Employed t-SNE technique to see how it can visually cluster the data. </a:t>
            </a:r>
          </a:p>
          <a:p>
            <a:r>
              <a:rPr lang="en-US" dirty="0"/>
              <a:t>t-SNE takes the high dimensional dataset and reduces it to low dimensional graph but retains a lot of the original information.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07E2D-A851-CB46-8C7C-3EDAE829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57" y="2582726"/>
            <a:ext cx="5173602" cy="34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CB4B-12B9-3140-88E9-C0DE07EB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0B85-A00F-EC45-87EC-099149B1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plotting function to plot the loss/accuracy against the number of epochs on the training and validation dataset. This works similar as tensor board.</a:t>
            </a:r>
          </a:p>
          <a:p>
            <a:r>
              <a:rPr lang="en-US" dirty="0"/>
              <a:t>Created a Sequential NN with 5 layers (input/output + 3 hidden layers). Another feature we added was 'dropout' which avoided overfitting and </a:t>
            </a:r>
            <a:r>
              <a:rPr lang="en-US"/>
              <a:t>reduced run </a:t>
            </a:r>
            <a:r>
              <a:rPr lang="en-US" dirty="0"/>
              <a:t>time.</a:t>
            </a:r>
          </a:p>
          <a:p>
            <a:r>
              <a:rPr lang="en-US" dirty="0"/>
              <a:t>Compared the </a:t>
            </a:r>
            <a:r>
              <a:rPr lang="en-US" dirty="0" err="1"/>
              <a:t>Keras</a:t>
            </a:r>
            <a:r>
              <a:rPr lang="en-US" dirty="0"/>
              <a:t> prediction results with the SVM result under ROC. It showed the </a:t>
            </a:r>
            <a:r>
              <a:rPr lang="en-US" dirty="0" err="1"/>
              <a:t>Keras</a:t>
            </a:r>
            <a:r>
              <a:rPr lang="en-US" dirty="0"/>
              <a:t> result was slightly better.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A6358-30F7-3B4C-A04D-72F11111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10" y="3591959"/>
            <a:ext cx="3602881" cy="2531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11B06-6CE3-CB44-92FD-3FD8E80FB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67" y="3591959"/>
            <a:ext cx="3405645" cy="2392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327D3-5446-D140-968B-E3DE7AE86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0" y="3012873"/>
            <a:ext cx="3146735" cy="22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045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265</TotalTime>
  <Words>730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Wingdings</vt:lpstr>
      <vt:lpstr>Wingdings 2</vt:lpstr>
      <vt:lpstr>Frame</vt:lpstr>
      <vt:lpstr>Machine Learning SCS3253010  Term Project</vt:lpstr>
      <vt:lpstr>Overview</vt:lpstr>
      <vt:lpstr>Data Preparation and EDA</vt:lpstr>
      <vt:lpstr>Classification and ROC       </vt:lpstr>
      <vt:lpstr>Feature Selection       </vt:lpstr>
      <vt:lpstr>Confusion Matrix (Testing Dataset)</vt:lpstr>
      <vt:lpstr>PCA      </vt:lpstr>
      <vt:lpstr>t-SNE</vt:lpstr>
      <vt:lpstr>Neural Network        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SCS3253010  Machine Learning Project</dc:title>
  <dc:creator>Kewei Chen</dc:creator>
  <cp:lastModifiedBy>Ho, Stephen</cp:lastModifiedBy>
  <cp:revision>27</cp:revision>
  <dcterms:created xsi:type="dcterms:W3CDTF">2019-04-14T20:30:49Z</dcterms:created>
  <dcterms:modified xsi:type="dcterms:W3CDTF">2019-04-16T18:46:10Z</dcterms:modified>
</cp:coreProperties>
</file>