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3"/>
    <p:sldId id="281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48AB7-5F3E-44C7-BD5C-EA7E2D8F71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8E99-DE27-40A2-9073-58459BD187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705" y="549565"/>
            <a:ext cx="10972800" cy="535531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582705" y="549564"/>
            <a:ext cx="10972800" cy="978729"/>
          </a:xfrm>
          <a:prstGeom prst="rect">
            <a:avLst/>
          </a:prstGeom>
        </p:spPr>
        <p:txBody>
          <a:bodyPr anchor="t"/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582705" y="1747651"/>
            <a:ext cx="10972800" cy="26495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 b="1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ChangeArrowheads="1"/>
          </p:cNvSpPr>
          <p:nvPr userDrawn="1"/>
        </p:nvSpPr>
        <p:spPr bwMode="auto">
          <a:xfrm>
            <a:off x="577851" y="6245226"/>
            <a:ext cx="11036300" cy="360363"/>
          </a:xfrm>
          <a:prstGeom prst="rect">
            <a:avLst/>
          </a:prstGeom>
          <a:solidFill>
            <a:srgbClr val="8BE1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9937751" y="6286500"/>
            <a:ext cx="1564216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200" b="1" smtClean="0">
                <a:solidFill>
                  <a:srgbClr val="000000"/>
                </a:solidFill>
              </a:rPr>
              <a:t>- </a:t>
            </a:r>
            <a:fld id="{DFB65FDC-0279-4F19-941E-2623E106B742}" type="slidenum">
              <a:rPr kumimoji="1" lang="en-US" altLang="zh-CN" sz="1200" b="1" smtClean="0">
                <a:solidFill>
                  <a:srgbClr val="000000"/>
                </a:solidFill>
              </a:rPr>
            </a:fld>
            <a:r>
              <a:rPr kumimoji="1" lang="en-US" altLang="zh-CN" sz="1200" b="1" smtClean="0">
                <a:solidFill>
                  <a:srgbClr val="000000"/>
                </a:solidFill>
              </a:rPr>
              <a:t> -</a:t>
            </a:r>
            <a:endParaRPr kumimoji="1" lang="en-US" altLang="zh-CN" sz="1200" b="1" smtClean="0">
              <a:solidFill>
                <a:srgbClr val="000000"/>
              </a:solidFill>
            </a:endParaRPr>
          </a:p>
        </p:txBody>
      </p:sp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668" y="6243638"/>
            <a:ext cx="120861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矩形 9"/>
          <p:cNvSpPr>
            <a:spLocks noChangeArrowheads="1"/>
          </p:cNvSpPr>
          <p:nvPr userDrawn="1"/>
        </p:nvSpPr>
        <p:spPr bwMode="auto">
          <a:xfrm>
            <a:off x="10067367" y="242172"/>
            <a:ext cx="1553630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KuGou</a:t>
            </a:r>
            <a:r>
              <a:rPr lang="en-US" altLang="zh-CN" sz="1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Networks Inc.</a:t>
            </a:r>
            <a:endParaRPr lang="zh-CN" altLang="en-US" sz="1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30" name="矩形 10"/>
          <p:cNvSpPr>
            <a:spLocks noChangeArrowheads="1"/>
          </p:cNvSpPr>
          <p:nvPr userDrawn="1"/>
        </p:nvSpPr>
        <p:spPr bwMode="auto">
          <a:xfrm>
            <a:off x="10923370" y="49213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酷狗科技</a:t>
            </a:r>
            <a:endParaRPr lang="zh-CN" altLang="en-US" sz="1000" b="1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577851" y="495300"/>
            <a:ext cx="11036300" cy="0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kern="1200">
          <a:solidFill>
            <a:srgbClr val="7F7F7F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7F7F7F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7F7F7F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7F7F7F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7F7F7F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7F7F7F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7F7F7F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7F7F7F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7F7F7F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2425065" y="1543685"/>
            <a:ext cx="7275830" cy="2266315"/>
          </a:xfrm>
          <a:prstGeom prst="rect">
            <a:avLst/>
          </a:prstGeom>
          <a:noFill/>
          <a:ln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5000" b="1" dirty="0" smtClean="0">
                <a:solidFill>
                  <a:srgbClr val="FF0000"/>
                </a:solidFill>
              </a:rPr>
              <a:t>ECMAScript 2015</a:t>
            </a:r>
            <a:endParaRPr lang="zh-CN" altLang="en-US" sz="5000" b="1" dirty="0" smtClean="0">
              <a:solidFill>
                <a:srgbClr val="FF0000"/>
              </a:solidFill>
            </a:endParaRPr>
          </a:p>
          <a:p>
            <a:pPr algn="ctr" eaLnBrk="1" hangingPunct="1"/>
            <a:endParaRPr lang="zh-CN" altLang="en-US" sz="5000" b="1" dirty="0" smtClean="0">
              <a:solidFill>
                <a:schemeClr val="tx1"/>
              </a:solidFill>
              <a:latin typeface="新宋体" charset="0"/>
              <a:ea typeface="新宋体" charset="0"/>
            </a:endParaRPr>
          </a:p>
          <a:p>
            <a:pPr algn="ctr" eaLnBrk="1" hangingPunct="1"/>
            <a:r>
              <a:rPr lang="zh-CN" altLang="en-US" sz="5000" b="1" dirty="0" smtClean="0">
                <a:solidFill>
                  <a:schemeClr val="tx1"/>
                </a:solidFill>
                <a:latin typeface="新宋体" charset="0"/>
                <a:ea typeface="新宋体" charset="0"/>
              </a:rPr>
              <a:t>从入门到出家</a:t>
            </a:r>
            <a:endParaRPr lang="zh-CN" altLang="en-US" sz="5000" b="1" dirty="0" smtClean="0">
              <a:solidFill>
                <a:schemeClr val="tx1"/>
              </a:solidFill>
              <a:latin typeface="新宋体" charset="0"/>
              <a:ea typeface="新宋体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04" y="687971"/>
            <a:ext cx="1745928" cy="394142"/>
          </a:xfrm>
          <a:prstGeom prst="rect">
            <a:avLst/>
          </a:prstGeom>
        </p:spPr>
      </p:pic>
      <p:pic>
        <p:nvPicPr>
          <p:cNvPr id="-2147482623" name="图片 7" descr="ps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030" y="3210243"/>
            <a:ext cx="1050290" cy="14065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文本框 1"/>
          <p:cNvSpPr txBox="1"/>
          <p:nvPr/>
        </p:nvSpPr>
        <p:spPr>
          <a:xfrm>
            <a:off x="9642475" y="4725670"/>
            <a:ext cx="183070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dirty="0" err="1" smtClean="0">
                <a:latin typeface="微软雅黑" pitchFamily="34" charset="-122"/>
                <a:ea typeface="微软雅黑" pitchFamily="34" charset="-122"/>
              </a:rPr>
              <a:t>技术基础部</a:t>
            </a:r>
            <a:endParaRPr lang="zh-CN" altLang="en-US" sz="1400" dirty="0" err="1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err="1" smtClean="0">
                <a:latin typeface="微软雅黑" pitchFamily="34" charset="-122"/>
                <a:ea typeface="微软雅黑" pitchFamily="34" charset="-122"/>
              </a:rPr>
              <a:t>Web前端工程师</a:t>
            </a:r>
            <a:endParaRPr lang="zh-CN" altLang="en-US" sz="1400" dirty="0" err="1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err="1" smtClean="0">
                <a:latin typeface="微软雅黑" pitchFamily="34" charset="-122"/>
                <a:ea typeface="微软雅黑" pitchFamily="34" charset="-122"/>
              </a:rPr>
              <a:t>谢忠阳</a:t>
            </a:r>
            <a:endParaRPr lang="zh-CN" altLang="en-US" sz="1400" dirty="0" err="1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err="1" smtClean="0">
                <a:latin typeface="微软雅黑" pitchFamily="34" charset="-122"/>
                <a:ea typeface="微软雅黑" pitchFamily="34" charset="-122"/>
              </a:rPr>
              <a:t>shinexie</a:t>
            </a:r>
            <a:endParaRPr lang="zh-CN" altLang="en-US" sz="1400" dirty="0" err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626745"/>
            <a:ext cx="11209655" cy="5452745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Symbol.for()，Symbol.keyFor()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属性名的遍历Object.getOwnPropertySymbols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内置的Symbol值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Proxy</a:t>
            </a:r>
            <a:r>
              <a:rPr 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代理</a:t>
            </a:r>
            <a:endParaRPr lang="zh-CN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Object.observe()，Object.unobserve()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1835785"/>
            <a:ext cx="11209655" cy="4266565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Set	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add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delete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clear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has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Set</a:t>
            </a:r>
            <a:r>
              <a:rPr 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属性和方法</a:t>
            </a:r>
            <a:endParaRPr 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Set遍历操作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for ... of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WeakSet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add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delete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clear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has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Map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get、set、delete、has、clear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WeakMap</a:t>
            </a:r>
            <a:r>
              <a:rPr 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　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get、set、delete、has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665480"/>
            <a:ext cx="11071860" cy="777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第七讲：</a:t>
            </a:r>
            <a:r>
              <a:rPr altLang="zh-CN" sz="30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Set和Map数据结构</a:t>
            </a:r>
            <a:endParaRPr altLang="zh-CN" sz="3000" b="1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1835785"/>
            <a:ext cx="11209655" cy="4266565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概念</a:t>
            </a:r>
            <a:endParaRPr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默认的Iterator接口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调用默认iterator接口的场合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原生具备iterator接口的数据结构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Iterator接口与Generator函数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return()，throw()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For…of循环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665480"/>
            <a:ext cx="11071860" cy="777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第八讲：</a:t>
            </a:r>
            <a:r>
              <a:rPr altLang="zh-CN" sz="30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iterator遍历器</a:t>
            </a:r>
            <a:endParaRPr altLang="zh-CN" sz="3000" b="1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1835785"/>
            <a:ext cx="11209655" cy="4266565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函数参数的默认值</a:t>
            </a:r>
            <a:endParaRPr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rest参数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扩展运算符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箭头函数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函数绑定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尾调用优化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尾递归</a:t>
            </a:r>
            <a:r>
              <a:rPr 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及优化</a:t>
            </a:r>
            <a:endParaRPr lang="zh-CN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665480"/>
            <a:ext cx="11071860" cy="777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第九讲：</a:t>
            </a:r>
            <a:r>
              <a:rPr altLang="zh-CN" sz="30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function函数的扩展</a:t>
            </a:r>
            <a:endParaRPr altLang="zh-CN" sz="3000" b="1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1835785"/>
            <a:ext cx="11209655" cy="4266565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Class基本语法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class的取值函数（getter）和存值函数（setter）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Class的Generator方法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Class的静态方法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new.target属性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模块Export、import、继承</a:t>
            </a:r>
            <a:endParaRPr lang="zh-CN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665480"/>
            <a:ext cx="11071860" cy="777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第十讲：</a:t>
            </a:r>
            <a:r>
              <a:rPr altLang="zh-CN" sz="30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Class和Module</a:t>
            </a:r>
            <a:endParaRPr altLang="zh-CN" sz="3000" b="1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1835785"/>
            <a:ext cx="11209655" cy="4266565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简介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Next方法的参数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For…of循环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throw方法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Generator.prototype.return()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Yield*语句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作为对象属性的Generator函数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应用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665480"/>
            <a:ext cx="11071860" cy="777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第十一讲：</a:t>
            </a:r>
            <a:r>
              <a:rPr altLang="zh-CN" sz="30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Generator函数</a:t>
            </a:r>
            <a:endParaRPr altLang="zh-CN" sz="3000" b="1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1835785"/>
            <a:ext cx="11209655" cy="4266565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Promise基本用法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Promise.prototype.then()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Promise.prototype.catch()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Promise.all()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Promise.race()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Promise.resolve()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Promise.reject()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Async函数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665480"/>
            <a:ext cx="11071860" cy="777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第十二讲：</a:t>
            </a:r>
            <a:r>
              <a:rPr altLang="zh-CN" sz="30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Promise对象</a:t>
            </a:r>
            <a:endParaRPr altLang="zh-CN" sz="3000" b="1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1835785"/>
            <a:ext cx="11186795" cy="3547745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Ｅ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CMAScript</a:t>
            </a:r>
            <a:r>
              <a:rPr lang="zh-CN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与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javascript</a:t>
            </a:r>
            <a:r>
              <a:rPr lang="zh-CN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关系</a:t>
            </a:r>
            <a:endParaRPr lang="zh-CN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Ｅ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CMAScript</a:t>
            </a:r>
            <a:r>
              <a:rPr lang="zh-CN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版本</a:t>
            </a:r>
            <a:endParaRPr lang="zh-CN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Ｅ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CMAScript7</a:t>
            </a:r>
            <a:r>
              <a:rPr lang="zh-CN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展望</a:t>
            </a:r>
            <a:endParaRPr lang="zh-CN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marL="457200" lvl="1" indent="0" algn="l" latinLnBrk="0">
              <a:lnSpc>
                <a:spcPct val="100000"/>
              </a:lnSpc>
              <a:buNone/>
            </a:pPr>
            <a:r>
              <a:rPr lang="zh-CN" altLang="en-US" sz="1600" b="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Object.observe	用来监听对象（以及数组）的变化。一旦监听对象发生变化，就会触发回调函数。</a:t>
            </a:r>
            <a:endParaRPr lang="zh-CN" altLang="en-US" sz="1600" b="0" dirty="0" err="1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7200" lvl="1" indent="0" algn="l" latinLnBrk="0">
              <a:lnSpc>
                <a:spcPct val="100000"/>
              </a:lnSpc>
              <a:buNone/>
            </a:pPr>
            <a:r>
              <a:rPr lang="zh-CN" altLang="en-US" sz="1600" b="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Async函数		在Promise和Generator函数基础上，提出的异步操作解决方案。</a:t>
            </a:r>
            <a:endParaRPr lang="zh-CN" altLang="en-US" sz="1600" b="0" dirty="0" err="1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7200" lvl="1" indent="0" algn="l" latinLnBrk="0">
              <a:lnSpc>
                <a:spcPct val="100000"/>
              </a:lnSpc>
              <a:buNone/>
            </a:pPr>
            <a:r>
              <a:rPr lang="zh-CN" altLang="en-US" sz="1600" b="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Multi-Threading	多线程支持。</a:t>
            </a:r>
            <a:endParaRPr lang="zh-CN" altLang="en-US" sz="1600" b="0" dirty="0" err="1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7200" lvl="1" indent="0" algn="l" latinLnBrk="0">
              <a:lnSpc>
                <a:spcPct val="100000"/>
              </a:lnSpc>
              <a:buNone/>
            </a:pPr>
            <a:r>
              <a:rPr lang="zh-CN" altLang="en-US" sz="1600" b="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Traits		它将是“类”功能（class）的一个替代。</a:t>
            </a:r>
            <a:endParaRPr lang="zh-CN" altLang="en-US" sz="1600" b="0" dirty="0" err="1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457200" lvl="1" indent="0" algn="l" latinLnBrk="0">
              <a:lnSpc>
                <a:spcPct val="100000"/>
              </a:lnSpc>
              <a:buNone/>
            </a:pPr>
            <a:endParaRPr lang="zh-CN" altLang="en-US" sz="1600" b="0" dirty="0" err="1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457200" lvl="1" indent="0" algn="l" latinLnBrk="0">
              <a:lnSpc>
                <a:spcPct val="100000"/>
              </a:lnSpc>
              <a:buNone/>
            </a:pPr>
            <a:r>
              <a:rPr lang="zh-CN" altLang="en-US" sz="1600" b="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浏览器支持</a:t>
            </a:r>
            <a:r>
              <a:rPr lang="en-US" altLang="zh-CN" sz="1600" b="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ES6</a:t>
            </a:r>
            <a:r>
              <a:rPr lang="zh-CN" altLang="zh-CN" sz="1600" b="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情况：http://ruanyf.github.io/es-checker/index.cn.html</a:t>
            </a:r>
            <a:endParaRPr lang="zh-CN" altLang="zh-CN" sz="1600" b="0" dirty="0" err="1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665480"/>
            <a:ext cx="11071860" cy="777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en-US" altLang="zh-CN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ECMAScript</a:t>
            </a:r>
            <a:r>
              <a:rPr lang="zh-CN" altLang="zh-CN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概要</a:t>
            </a:r>
            <a:endParaRPr lang="zh-CN" altLang="zh-CN" sz="3000" b="1" dirty="0" err="1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1835785"/>
            <a:ext cx="11209655" cy="2759710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基本用法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marL="457200" lvl="1" indent="0" latinLnBrk="0">
              <a:lnSpc>
                <a:spcPct val="150000"/>
              </a:lnSpc>
              <a:buNone/>
            </a:pPr>
            <a:r>
              <a:rPr lang="zh-CN" altLang="en-US" sz="160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不存在变量提升、“</a:t>
            </a:r>
            <a:r>
              <a:rPr lang="zh-CN" altLang="en-US" sz="1600" dirty="0" err="1" smtClean="0">
                <a:solidFill>
                  <a:srgbClr val="FF0000"/>
                </a:solidFill>
                <a:sym typeface="+mn-ea"/>
              </a:rPr>
              <a:t>暂时性死区</a:t>
            </a:r>
            <a:r>
              <a:rPr lang="zh-CN" altLang="en-US" sz="160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”（temporal dead zone，简称TDZ）、不允许重复声明、块级作用域</a:t>
            </a:r>
            <a:endParaRPr lang="zh-CN" altLang="en-US" sz="1600" dirty="0" err="1" smtClean="0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全局对象的属性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window、global</a:t>
            </a:r>
            <a:endParaRPr lang="zh-CN" altLang="en-US" sz="1600" dirty="0" err="1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665480"/>
            <a:ext cx="11071860" cy="777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zh-CN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第一讲：</a:t>
            </a:r>
            <a:r>
              <a:rPr altLang="zh-CN" sz="30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let和const命令</a:t>
            </a:r>
            <a:endParaRPr lang="zh-CN" altLang="zh-CN" sz="3000" b="1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1835785"/>
            <a:ext cx="11209655" cy="3780790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数组的解构赋值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字符串的解构赋值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对象的解构赋值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用途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（1）交换变量的值（2）从函数返回多个值（3）函数参数的定义（4）提取JSON数据（5）函数参数的默认值</a:t>
            </a:r>
            <a:endParaRPr lang="zh-CN" altLang="en-US" sz="1600" dirty="0" err="1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zh-CN" altLang="en-US" sz="160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（6）遍历Map结构（7）输入模块的指定方法</a:t>
            </a:r>
            <a:endParaRPr lang="zh-CN" altLang="en-US" sz="1600" dirty="0" err="1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665480"/>
            <a:ext cx="11071860" cy="777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第二讲：</a:t>
            </a:r>
            <a:r>
              <a:rPr altLang="zh-CN" sz="30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destructuring 变量的解构赋值</a:t>
            </a:r>
            <a:endParaRPr lang="zh-CN" altLang="zh-CN" sz="3000" b="1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1835785"/>
            <a:ext cx="11209655" cy="4266565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String.codePointAt()　==&gt;　String.charAt()||String.charCodeAt()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String.fromCodePoint()　==&gt;　String.fromCharCode()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String.at()　==&gt;　String.charAt()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字符的Unicode表示法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正则表示式的u修饰符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Includes(),startsWith(),endsWith() ==&gt; indexOf,lastIndexOf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String.repeat()</a:t>
            </a:r>
            <a:endParaRPr lang="zh-CN" altLang="en-US" sz="1600" dirty="0" err="1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665480"/>
            <a:ext cx="11071860" cy="777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第三讲：</a:t>
            </a:r>
            <a:r>
              <a:rPr altLang="zh-CN" sz="30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String 字符串的扩展</a:t>
            </a:r>
            <a:endParaRPr altLang="zh-CN" sz="3000" b="1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626745"/>
            <a:ext cx="11209655" cy="5452745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正则表达式的y修饰符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Regexp.escape()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marL="457200" lvl="1" indent="0" latinLnBrk="0">
              <a:lnSpc>
                <a:spcPct val="150000"/>
              </a:lnSpc>
              <a:buNone/>
            </a:pPr>
            <a:r>
              <a:rPr lang="zh-CN" altLang="en-US" sz="140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RegExp.escape("(*.*)"); // "\(\*\.\*\)"；//</a:t>
            </a:r>
            <a:r>
              <a:rPr lang="en-US" altLang="zh-CN" sz="140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ES7 </a:t>
            </a:r>
            <a:r>
              <a:rPr lang="zh-CN" altLang="en-US" sz="140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等同于以下函数</a:t>
            </a:r>
            <a:endParaRPr lang="zh-CN" altLang="en-US" sz="1400" dirty="0" err="1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457200" lvl="1" indent="0" latinLnBrk="0">
              <a:lnSpc>
                <a:spcPct val="150000"/>
              </a:lnSpc>
              <a:buNone/>
            </a:pPr>
            <a:r>
              <a:rPr lang="zh-CN" altLang="en-US" sz="140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function escapeRegExp(str) {</a:t>
            </a:r>
            <a:endParaRPr lang="zh-CN" altLang="en-US" sz="1400" dirty="0" err="1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457200" lvl="1" indent="0" latinLnBrk="0">
              <a:lnSpc>
                <a:spcPct val="150000"/>
              </a:lnSpc>
              <a:buNone/>
            </a:pPr>
            <a:r>
              <a:rPr lang="zh-CN" altLang="en-US" sz="140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    return str.replace(/[\-\[\]\/\{\}\(\)\*\+\?\.\\\^\$\|]/g, "\\$&amp;");</a:t>
            </a:r>
            <a:endParaRPr lang="zh-CN" altLang="en-US" sz="1400" dirty="0" err="1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457200" lvl="1" indent="0" latinLnBrk="0">
              <a:lnSpc>
                <a:spcPct val="150000"/>
              </a:lnSpc>
              <a:buNone/>
            </a:pPr>
            <a:r>
              <a:rPr lang="zh-CN" altLang="en-US" sz="1400" dirty="0" err="1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}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模板字符串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标签模板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String.raw()</a:t>
            </a:r>
            <a:endParaRPr lang="zh-CN" altLang="en-US" sz="1600" dirty="0" err="1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1835785"/>
            <a:ext cx="11209655" cy="4266565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二进制和八进制表示法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Number.isFinite(), Number.isNaN()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Number.parseInt(), Number.parseFloat()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Number.isInteger()和安全整数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Math对象的扩展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665480"/>
            <a:ext cx="11071860" cy="777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第四讲：</a:t>
            </a:r>
            <a:r>
              <a:rPr altLang="zh-CN" sz="30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Number数值的扩展</a:t>
            </a:r>
            <a:endParaRPr altLang="zh-CN" sz="3000" b="1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1835785"/>
            <a:ext cx="11209655" cy="4266565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Ａ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rray.from(),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Array.of(</a:t>
            </a: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数组实例的find()和findIndex()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数组实例的fill()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数组实例的entries()，keys()和values()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数组实例的includes()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数组推导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Array.observe()，Array.unobserve()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665480"/>
            <a:ext cx="11071860" cy="777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第五讲：</a:t>
            </a:r>
            <a:r>
              <a:rPr altLang="zh-CN" sz="30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Array数组的扩展</a:t>
            </a:r>
            <a:endParaRPr altLang="zh-CN" sz="3000" b="1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95605" y="1835785"/>
            <a:ext cx="11209655" cy="4266565"/>
          </a:xfrm>
        </p:spPr>
        <p:txBody>
          <a:bodyPr/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属性的简洁表示法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属性名的表达式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Object.is()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Object.assign()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__proto__，Object.setPrototypeOf()，Object.getPrototypeOf()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Symbol概述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lvl="1" latinLnBrk="0">
              <a:lnSpc>
                <a:spcPct val="150000"/>
              </a:lnSpc>
            </a:pPr>
            <a:r>
              <a:rPr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作为属性名的Symbol</a:t>
            </a:r>
            <a:endParaRPr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665480"/>
            <a:ext cx="11071860" cy="777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第六讲：</a:t>
            </a:r>
            <a:r>
              <a:rPr altLang="zh-CN" sz="30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0"/>
                <a:ea typeface="微软雅黑" charset="0"/>
              </a:rPr>
              <a:t>Object对象的扩展</a:t>
            </a:r>
            <a:endParaRPr altLang="zh-CN" sz="3000" b="1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1400" dirty="0" err="1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2177</Words>
  <Application>WPS 演示</Application>
  <PresentationFormat>宽屏</PresentationFormat>
  <Paragraphs>149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Brucezhong</dc:creator>
  <cp:lastModifiedBy>Administrator</cp:lastModifiedBy>
  <cp:revision>76</cp:revision>
  <dcterms:created xsi:type="dcterms:W3CDTF">2014-06-12T09:12:00Z</dcterms:created>
  <dcterms:modified xsi:type="dcterms:W3CDTF">2016-05-20T06:13:26Z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