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9fe55039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9fe55039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06791ae5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06791ae5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06791ae5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06791ae5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06791ae52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06791ae52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06791ae5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06791ae5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06791ae5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06791ae5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06791ae5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06791ae5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9fe55039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9fe55039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9fe5503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9fe5503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9fe5503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9fe5503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27975" y="1578400"/>
            <a:ext cx="5336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Analytics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3, Unsupervised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Salmons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8">
                <a:solidFill>
                  <a:schemeClr val="lt2"/>
                </a:solidFill>
              </a:rPr>
              <a:t>High potential: </a:t>
            </a:r>
            <a:r>
              <a:rPr i="1" lang="en" sz="1388">
                <a:solidFill>
                  <a:schemeClr val="dk2"/>
                </a:solidFill>
              </a:rPr>
              <a:t>Segment 7</a:t>
            </a:r>
            <a:endParaRPr i="1" sz="1388">
              <a:solidFill>
                <a:schemeClr val="dk2"/>
              </a:solidFill>
            </a:endParaRPr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High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density		</a:t>
            </a:r>
            <a:r>
              <a:rPr b="1"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Top 10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 size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Worst </a:t>
            </a: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Avg. Sales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$1,350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/order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Cancellation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29%</a:t>
            </a:r>
            <a:endParaRPr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… so?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Prime Target for Marketing Campaign!</a:t>
            </a:r>
            <a:endParaRPr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Exclusive, limited time offers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Bundles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“Things you might like”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Driving a higher Total Price has ripple effect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Successful campaign = Significant impact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</a:t>
            </a:r>
            <a:endParaRPr/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Expansive data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solidFill>
                  <a:schemeClr val="accent5"/>
                </a:solidFill>
              </a:rPr>
              <a:t>Targeted objectives</a:t>
            </a:r>
            <a:r>
              <a:rPr lang="en"/>
              <a:t> </a:t>
            </a:r>
            <a:r>
              <a:rPr lang="en"/>
              <a:t>= better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Document points of interest for later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Accurate Product data =</a:t>
            </a:r>
            <a:r>
              <a:rPr lang="en"/>
              <a:t> </a:t>
            </a:r>
            <a:r>
              <a:rPr i="1" lang="en">
                <a:solidFill>
                  <a:schemeClr val="accent6"/>
                </a:solidFill>
              </a:rPr>
              <a:t>critical</a:t>
            </a:r>
            <a:endParaRPr i="1"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Products + $ales relations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Bad data quality = misleading clusters</a:t>
            </a:r>
            <a:endParaRPr/>
          </a:p>
        </p:txBody>
      </p:sp>
      <p:sp>
        <p:nvSpPr>
          <p:cNvPr id="223" name="Google Shape;223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Get/Stay on Target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Query and deliver on </a:t>
            </a:r>
            <a:r>
              <a:rPr lang="en">
                <a:solidFill>
                  <a:schemeClr val="accent5"/>
                </a:solidFill>
              </a:rPr>
              <a:t>objectives</a:t>
            </a:r>
            <a:endParaRPr>
              <a:solidFill>
                <a:schemeClr val="accent5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After, branch out for 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Stream of Events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Models and data are pieces of much larger puzzle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Collaboration </a:t>
            </a:r>
            <a:r>
              <a:rPr lang="en"/>
              <a:t>is key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What	</a:t>
            </a:r>
            <a:r>
              <a:rPr lang="en">
                <a:solidFill>
                  <a:srgbClr val="9E9E9E"/>
                </a:solidFill>
              </a:rPr>
              <a:t>	</a:t>
            </a:r>
            <a:r>
              <a:rPr lang="en"/>
              <a:t>Use case &amp;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Who</a:t>
            </a:r>
            <a:r>
              <a:rPr lang="en"/>
              <a:t>		</a:t>
            </a:r>
            <a:r>
              <a:rPr lang="en"/>
              <a:t>Audience</a:t>
            </a:r>
            <a:r>
              <a:rPr lang="en"/>
              <a:t>: Executives, Marketing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Why</a:t>
            </a:r>
            <a:r>
              <a:rPr lang="en">
                <a:solidFill>
                  <a:schemeClr val="lt2"/>
                </a:solidFill>
              </a:rPr>
              <a:t>	</a:t>
            </a:r>
            <a:r>
              <a:rPr lang="en"/>
              <a:t>	New customer segments, advertising campaign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With</a:t>
            </a:r>
            <a:r>
              <a:rPr lang="en"/>
              <a:t>		Modeling (</a:t>
            </a:r>
            <a:r>
              <a:rPr lang="en">
                <a:solidFill>
                  <a:schemeClr val="lt2"/>
                </a:solidFill>
              </a:rPr>
              <a:t>UMAP</a:t>
            </a:r>
            <a:r>
              <a:rPr lang="en"/>
              <a:t>) &amp; Clustering (</a:t>
            </a:r>
            <a:r>
              <a:rPr lang="en">
                <a:solidFill>
                  <a:schemeClr val="accent5"/>
                </a:solidFill>
              </a:rPr>
              <a:t>KMeans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>
                <a:solidFill>
                  <a:schemeClr val="accent6"/>
                </a:solidFill>
              </a:rPr>
              <a:t>	</a:t>
            </a:r>
            <a:r>
              <a:rPr lang="en"/>
              <a:t>Best, Worst, and High Potential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Caveats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&amp; Data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695600" y="1548025"/>
            <a:ext cx="57528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</a:t>
            </a:r>
            <a:r>
              <a:rPr lang="en"/>
              <a:t>requests analysis of the previous year’s </a:t>
            </a:r>
            <a:r>
              <a:rPr lang="en">
                <a:solidFill>
                  <a:srgbClr val="C2C2C2"/>
                </a:solidFill>
              </a:rPr>
              <a:t>sales data</a:t>
            </a:r>
            <a:r>
              <a:rPr lang="en"/>
              <a:t>, in order to </a:t>
            </a:r>
            <a:r>
              <a:rPr i="1" lang="en">
                <a:solidFill>
                  <a:schemeClr val="accent5"/>
                </a:solidFill>
              </a:rPr>
              <a:t>identify </a:t>
            </a:r>
            <a:r>
              <a:rPr b="1" i="1" lang="en">
                <a:solidFill>
                  <a:schemeClr val="accent5"/>
                </a:solidFill>
              </a:rPr>
              <a:t>customer segments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/>
              <a:t>for an upcoming advertisement campaign.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segments should be </a:t>
            </a:r>
            <a:r>
              <a:rPr i="1" lang="en">
                <a:solidFill>
                  <a:schemeClr val="accent5"/>
                </a:solidFill>
              </a:rPr>
              <a:t>groups (clusters) of </a:t>
            </a:r>
            <a:r>
              <a:rPr b="1" i="1" lang="en">
                <a:solidFill>
                  <a:schemeClr val="accent5"/>
                </a:solidFill>
              </a:rPr>
              <a:t>similar</a:t>
            </a:r>
            <a:r>
              <a:rPr b="1" i="1" lang="en">
                <a:solidFill>
                  <a:schemeClr val="accent5"/>
                </a:solidFill>
              </a:rPr>
              <a:t> orders</a:t>
            </a:r>
            <a:r>
              <a:rPr lang="en"/>
              <a:t>, </a:t>
            </a:r>
            <a:br>
              <a:rPr lang="en"/>
            </a:br>
            <a:r>
              <a:rPr lang="en"/>
              <a:t>to facilitate targeted </a:t>
            </a:r>
            <a:r>
              <a:rPr lang="en"/>
              <a:t>advertising</a:t>
            </a:r>
            <a:r>
              <a:rPr lang="en"/>
              <a:t> and promotional discounts.</a:t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2913963" y="3779300"/>
            <a:ext cx="43809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2C2C2"/>
                </a:solidFill>
              </a:rPr>
              <a:t>Data Source: Kaggle</a:t>
            </a:r>
            <a:endParaRPr b="1">
              <a:solidFill>
                <a:srgbClr val="C2C2C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C2C2C2"/>
                </a:solidFill>
              </a:rPr>
              <a:t>Generated Sales data, ~15k records, from Sep 2024 through Sep 2024</a:t>
            </a:r>
            <a:endParaRPr sz="1100">
              <a:solidFill>
                <a:srgbClr val="C2C2C2"/>
              </a:solidFill>
            </a:endParaRPr>
          </a:p>
        </p:txBody>
      </p:sp>
      <p:pic>
        <p:nvPicPr>
          <p:cNvPr descr="File:Database.svg - Wikimedia Commons"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027" y="3762365"/>
            <a:ext cx="574925" cy="8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Executive Leadership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</a:rPr>
              <a:t>Why</a:t>
            </a:r>
            <a:endParaRPr sz="8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Identify, </a:t>
            </a:r>
            <a:r>
              <a:rPr lang="en">
                <a:solidFill>
                  <a:schemeClr val="accent5"/>
                </a:solidFill>
              </a:rPr>
              <a:t>fund campaigns that lead to successful conversion</a:t>
            </a:r>
            <a:r>
              <a:rPr lang="en"/>
              <a:t>; halt unsuccessful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Brand loyalty</a:t>
            </a:r>
            <a:r>
              <a:rPr lang="en"/>
              <a:t>, recognition for high customer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Alignment</a:t>
            </a:r>
            <a:r>
              <a:rPr lang="en"/>
              <a:t> with shareholders, earnings</a:t>
            </a:r>
            <a:endParaRPr/>
          </a:p>
        </p:txBody>
      </p:sp>
      <p:sp>
        <p:nvSpPr>
          <p:cNvPr id="159" name="Google Shape;159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Marketing &amp; Advertising Dept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</a:rPr>
              <a:t>Why</a:t>
            </a:r>
            <a:endParaRPr sz="8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Ensure</a:t>
            </a:r>
            <a:r>
              <a:rPr lang="en">
                <a:solidFill>
                  <a:srgbClr val="9E9E9E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targeting is accurate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/>
              <a:t>and inclusive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Identify gaps, potential expansion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Better understanding of </a:t>
            </a:r>
            <a:r>
              <a:rPr lang="en">
                <a:solidFill>
                  <a:schemeClr val="accent5"/>
                </a:solidFill>
              </a:rPr>
              <a:t>advertisement lifecycle</a:t>
            </a:r>
            <a:r>
              <a:rPr lang="en"/>
              <a:t>, age, medium etc…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Modeling </a:t>
            </a:r>
            <a:r>
              <a:rPr lang="en" sz="1600"/>
              <a:t>&amp;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Clustering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3403200" cy="15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UMAP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Pattern recognition, grouping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Data retention (small, large scale)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Performance at any scale</a:t>
            </a:r>
            <a:endParaRPr sz="1100"/>
          </a:p>
        </p:txBody>
      </p:sp>
      <p:sp>
        <p:nvSpPr>
          <p:cNvPr id="167" name="Google Shape;167;p17"/>
          <p:cNvSpPr txBox="1"/>
          <p:nvPr>
            <p:ph idx="2" type="body"/>
          </p:nvPr>
        </p:nvSpPr>
        <p:spPr>
          <a:xfrm>
            <a:off x="4933225" y="1567550"/>
            <a:ext cx="3403200" cy="15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KMeans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Easy to use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Spherical, regular clustering</a:t>
            </a:r>
            <a:endParaRPr sz="1100"/>
          </a:p>
        </p:txBody>
      </p:sp>
      <p:sp>
        <p:nvSpPr>
          <p:cNvPr id="168" name="Google Shape;168;p17"/>
          <p:cNvSpPr txBox="1"/>
          <p:nvPr/>
        </p:nvSpPr>
        <p:spPr>
          <a:xfrm>
            <a:off x="1297500" y="3403750"/>
            <a:ext cx="70389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+"/>
            </a:pPr>
            <a:r>
              <a:rPr i="1"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Massive </a:t>
            </a: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set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+"/>
            </a:pPr>
            <a:r>
              <a:rPr i="1" lang="en" sz="11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Low noise</a:t>
            </a: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anomalies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+"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Speed of delivery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+"/>
            </a:pPr>
            <a:r>
              <a:rPr i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Easily manage outliers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= Dynamic </a:t>
            </a:r>
            <a:r>
              <a:rPr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customer</a:t>
            </a:r>
            <a:r>
              <a:rPr lang="en" sz="12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segments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identified 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across the entire sales history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 </a:t>
            </a:r>
            <a:r>
              <a:rPr lang="en"/>
              <a:t>Analysis</a:t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</a:rPr>
              <a:t>Run</a:t>
            </a:r>
            <a:r>
              <a:rPr lang="en">
                <a:solidFill>
                  <a:schemeClr val="lt2"/>
                </a:solidFill>
              </a:rPr>
              <a:t>time</a:t>
            </a:r>
            <a:r>
              <a:rPr lang="en"/>
              <a:t> </a:t>
            </a:r>
            <a:r>
              <a:rPr lang="en" sz="900">
                <a:solidFill>
                  <a:srgbClr val="9E9E9E"/>
                </a:solidFill>
              </a:rPr>
              <a:t>(not </a:t>
            </a:r>
            <a:r>
              <a:rPr lang="en" sz="900" u="sng">
                <a:solidFill>
                  <a:srgbClr val="9E9E9E"/>
                </a:solidFill>
              </a:rPr>
              <a:t>wait</a:t>
            </a:r>
            <a:r>
              <a:rPr lang="en" sz="900">
                <a:solidFill>
                  <a:srgbClr val="9E9E9E"/>
                </a:solidFill>
              </a:rPr>
              <a:t> time)</a:t>
            </a:r>
            <a:endParaRPr sz="900">
              <a:solidFill>
                <a:srgbClr val="9E9E9E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UMAP 	~30 seconds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1000"/>
              <a:buChar char="-"/>
            </a:pPr>
            <a:r>
              <a:rPr lang="en" sz="1000">
                <a:solidFill>
                  <a:srgbClr val="C2C2C2"/>
                </a:solidFill>
              </a:rPr>
              <a:t>t-SNE 		~2.5 minutes (</a:t>
            </a:r>
            <a:r>
              <a:rPr b="1" lang="en" sz="1000">
                <a:solidFill>
                  <a:srgbClr val="C2C2C2"/>
                </a:solidFill>
              </a:rPr>
              <a:t>5x</a:t>
            </a:r>
            <a:r>
              <a:rPr lang="en" sz="1000">
                <a:solidFill>
                  <a:srgbClr val="C2C2C2"/>
                </a:solidFill>
              </a:rPr>
              <a:t> slower)</a:t>
            </a:r>
            <a:endParaRPr sz="1000">
              <a:solidFill>
                <a:srgbClr val="C2C2C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Applied scale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~15k records/1 year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~30k records/2 years?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UMAP 	~1 minute est.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Char char="-"/>
            </a:pPr>
            <a:r>
              <a:rPr lang="en" sz="1000">
                <a:solidFill>
                  <a:srgbClr val="9E9E9E"/>
                </a:solidFill>
              </a:rPr>
              <a:t>t-SNE 	~5 minute est.</a:t>
            </a:r>
            <a:endParaRPr sz="1000">
              <a:solidFill>
                <a:srgbClr val="9E9E9E"/>
              </a:solidFill>
            </a:endParaRPr>
          </a:p>
        </p:txBody>
      </p:sp>
      <p:sp>
        <p:nvSpPr>
          <p:cNvPr id="176" name="Google Shape;176;p18"/>
          <p:cNvSpPr txBox="1"/>
          <p:nvPr>
            <p:ph idx="2" type="body"/>
          </p:nvPr>
        </p:nvSpPr>
        <p:spPr>
          <a:xfrm>
            <a:off x="4933225" y="1567550"/>
            <a:ext cx="3403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Customer Segments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663" y="2113550"/>
            <a:ext cx="3738334" cy="239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Analysis (All Sales)</a:t>
            </a:r>
            <a:endParaRPr sz="2100">
              <a:solidFill>
                <a:srgbClr val="9E9E9E"/>
              </a:solidFill>
            </a:endParaRPr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1297500" y="2496738"/>
            <a:ext cx="14841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Loyalty	</a:t>
            </a:r>
            <a:r>
              <a:rPr lang="en" sz="1100"/>
              <a:t>	24.5%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D5A6BD"/>
                </a:solidFill>
              </a:rPr>
              <a:t>Non-Loyalty	</a:t>
            </a:r>
            <a:r>
              <a:rPr b="1" lang="en" sz="1100"/>
              <a:t>75.5%</a:t>
            </a:r>
            <a:endParaRPr b="1" sz="1100"/>
          </a:p>
        </p:txBody>
      </p:sp>
      <p:pic>
        <p:nvPicPr>
          <p:cNvPr id="185" name="Google Shape;185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925" y="2255091"/>
            <a:ext cx="1211151" cy="11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5163" y="2242500"/>
            <a:ext cx="1211151" cy="12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5135738" y="2496750"/>
            <a:ext cx="14841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</a:rPr>
              <a:t>Completed	</a:t>
            </a:r>
            <a:r>
              <a:rPr lang="en" sz="1100"/>
              <a:t>67%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FFD966"/>
                </a:solidFill>
              </a:rPr>
              <a:t>Cancelled	</a:t>
            </a:r>
            <a:r>
              <a:rPr b="1" lang="en" sz="1100"/>
              <a:t>33%</a:t>
            </a:r>
            <a:endParaRPr b="1" sz="1100"/>
          </a:p>
        </p:txBody>
      </p:sp>
      <p:sp>
        <p:nvSpPr>
          <p:cNvPr id="188" name="Google Shape;188;p19"/>
          <p:cNvSpPr txBox="1"/>
          <p:nvPr/>
        </p:nvSpPr>
        <p:spPr>
          <a:xfrm>
            <a:off x="3579450" y="1307850"/>
            <a:ext cx="19851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Customer Demographic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3367200" y="1654350"/>
            <a:ext cx="10341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 40-5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572000" y="1654350"/>
            <a:ext cx="12111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$3,00</a:t>
            </a: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/order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3452100" y="3874700"/>
            <a:ext cx="2239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Purchased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Smartphones</a:t>
            </a:r>
            <a:endParaRPr sz="13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Cancelled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300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Headphones</a:t>
            </a:r>
            <a:endParaRPr sz="1300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Public Domain Clip Art Image | Lightbulb 2 | ID: 13953627015571 ..." id="192" name="Google Shape;1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4708" y="3850351"/>
            <a:ext cx="294374" cy="32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8">
                <a:solidFill>
                  <a:schemeClr val="lt2"/>
                </a:solidFill>
              </a:rPr>
              <a:t>Top Performing</a:t>
            </a:r>
            <a:endParaRPr sz="1388">
              <a:solidFill>
                <a:schemeClr val="lt2"/>
              </a:solidFill>
            </a:endParaRPr>
          </a:p>
        </p:txBody>
      </p:sp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325" y="1835162"/>
            <a:ext cx="2657199" cy="2375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 3				</a:t>
            </a:r>
            <a:r>
              <a:rPr lang="en"/>
              <a:t>	</a:t>
            </a:r>
            <a:r>
              <a:rPr lang="en">
                <a:solidFill>
                  <a:srgbClr val="93C47D"/>
                </a:solidFill>
              </a:rPr>
              <a:t>12</a:t>
            </a:r>
            <a:r>
              <a:rPr lang="en"/>
              <a:t>, </a:t>
            </a:r>
            <a:r>
              <a:rPr lang="en">
                <a:solidFill>
                  <a:srgbClr val="6D9EEB"/>
                </a:solidFill>
              </a:rPr>
              <a:t>15</a:t>
            </a:r>
            <a:r>
              <a:rPr lang="en"/>
              <a:t>,</a:t>
            </a:r>
            <a:r>
              <a:rPr lang="en">
                <a:solidFill>
                  <a:srgbClr val="6D9EEB"/>
                </a:solidFill>
              </a:rPr>
              <a:t> </a:t>
            </a:r>
            <a:r>
              <a:rPr lang="en">
                <a:solidFill>
                  <a:srgbClr val="8E7CC3"/>
                </a:solidFill>
              </a:rPr>
              <a:t>14</a:t>
            </a:r>
            <a:endParaRPr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56% of all sales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solidFill>
                  <a:schemeClr val="lt2"/>
                </a:solidFill>
              </a:rPr>
              <a:t>$3,300</a:t>
            </a:r>
            <a:r>
              <a:rPr lang="en"/>
              <a:t>/order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000"/>
              <a:buChar char="-"/>
            </a:pPr>
            <a:r>
              <a:rPr lang="en" sz="1000">
                <a:solidFill>
                  <a:srgbClr val="D9EAD3"/>
                </a:solidFill>
              </a:rPr>
              <a:t>Top 30%</a:t>
            </a:r>
            <a:endParaRPr sz="1000">
              <a:solidFill>
                <a:srgbClr val="D9EAD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32.3% Cancellation Rate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000"/>
              <a:buChar char="-"/>
            </a:pPr>
            <a:r>
              <a:rPr lang="en" sz="1000">
                <a:solidFill>
                  <a:srgbClr val="D9EAD3"/>
                </a:solidFill>
              </a:rPr>
              <a:t>Bottom 30%</a:t>
            </a:r>
            <a:endParaRPr sz="1000">
              <a:solidFill>
                <a:srgbClr val="D9EAD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Complimentary Products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000"/>
              <a:buChar char="-"/>
            </a:pPr>
            <a:r>
              <a:rPr lang="en" sz="1000">
                <a:solidFill>
                  <a:srgbClr val="D9EAD3"/>
                </a:solidFill>
              </a:rPr>
              <a:t>Smartphone</a:t>
            </a:r>
            <a:endParaRPr sz="1000">
              <a:solidFill>
                <a:srgbClr val="D9EAD3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000"/>
              <a:buChar char="-"/>
            </a:pPr>
            <a:r>
              <a:rPr lang="en" sz="1000">
                <a:solidFill>
                  <a:srgbClr val="D9EAD3"/>
                </a:solidFill>
              </a:rPr>
              <a:t>Smartwatch</a:t>
            </a:r>
            <a:endParaRPr sz="1000">
              <a:solidFill>
                <a:srgbClr val="D9EAD3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000"/>
              <a:buChar char="-"/>
            </a:pPr>
            <a:r>
              <a:rPr lang="en" sz="1000">
                <a:solidFill>
                  <a:srgbClr val="D9EAD3"/>
                </a:solidFill>
              </a:rPr>
              <a:t>Laptops</a:t>
            </a:r>
            <a:endParaRPr sz="1000"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8">
                <a:solidFill>
                  <a:srgbClr val="E06666"/>
                </a:solidFill>
              </a:rPr>
              <a:t>Worst Performing</a:t>
            </a:r>
            <a:endParaRPr sz="1388">
              <a:solidFill>
                <a:srgbClr val="E06666"/>
              </a:solidFill>
            </a:endParaRPr>
          </a:p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1812150" y="1582175"/>
            <a:ext cx="551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	3, 7</a:t>
            </a:r>
            <a:r>
              <a:rPr lang="en">
                <a:solidFill>
                  <a:srgbClr val="FF0000"/>
                </a:solidFill>
              </a:rPr>
              <a:t>*</a:t>
            </a:r>
            <a:r>
              <a:rPr lang="en"/>
              <a:t>, 16 , 29, 31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Lowest</a:t>
            </a:r>
            <a:r>
              <a:rPr lang="en">
                <a:solidFill>
                  <a:srgbClr val="F6B26B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Avg. Sales</a:t>
            </a:r>
            <a:r>
              <a:rPr lang="en"/>
              <a:t>	</a:t>
            </a:r>
            <a:r>
              <a:rPr lang="en">
                <a:solidFill>
                  <a:srgbClr val="E06666"/>
                </a:solidFill>
              </a:rPr>
              <a:t>&lt; $1,500</a:t>
            </a:r>
            <a:r>
              <a:rPr lang="en"/>
              <a:t>/order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High </a:t>
            </a:r>
            <a:r>
              <a:rPr lang="en"/>
              <a:t>Cancellation Rates</a:t>
            </a:r>
            <a:endParaRPr/>
          </a:p>
          <a:p>
            <a:pPr indent="-292100" lvl="0" marL="457200" rtl="0" algn="ctr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Segment 31	</a:t>
            </a:r>
            <a:r>
              <a:rPr b="1" lang="en" sz="1000">
                <a:solidFill>
                  <a:srgbClr val="E06666"/>
                </a:solidFill>
              </a:rPr>
              <a:t>42%</a:t>
            </a:r>
            <a:endParaRPr sz="1000"/>
          </a:p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Segment 3	34%</a:t>
            </a:r>
            <a:endParaRPr sz="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Caveat:</a:t>
            </a:r>
            <a:r>
              <a:rPr lang="en"/>
              <a:t> Typically smaller in size,</a:t>
            </a:r>
            <a:br>
              <a:rPr lang="en"/>
            </a:br>
            <a:r>
              <a:rPr lang="en"/>
              <a:t>less impact on overall sales…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