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4" d="100"/>
          <a:sy n="114" d="100"/>
        </p:scale>
        <p:origin x="3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Big Mountain Resort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Scott Sigmund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342F-75E2-4CAC-8A0A-4677CCD1DA01}"/>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629AFCC-D2C5-4B23-A278-6C940AA16578}"/>
              </a:ext>
            </a:extLst>
          </p:cNvPr>
          <p:cNvSpPr>
            <a:spLocks noGrp="1"/>
          </p:cNvSpPr>
          <p:nvPr>
            <p:ph idx="1"/>
          </p:nvPr>
        </p:nvSpPr>
        <p:spPr/>
        <p:txBody>
          <a:bodyPr/>
          <a:lstStyle/>
          <a:p>
            <a:pPr>
              <a:buFont typeface="Wingdings" panose="05000000000000000000" pitchFamily="2" charset="2"/>
              <a:buChar char="§"/>
            </a:pPr>
            <a:r>
              <a:rPr lang="en-US" dirty="0"/>
              <a:t>Big Mountain Resort uses market average pricing in set their ticket prices</a:t>
            </a:r>
          </a:p>
          <a:p>
            <a:pPr>
              <a:buFont typeface="Wingdings" panose="05000000000000000000" pitchFamily="2" charset="2"/>
              <a:buChar char="§"/>
            </a:pPr>
            <a:endParaRPr lang="en-US" dirty="0"/>
          </a:p>
          <a:p>
            <a:pPr>
              <a:buFont typeface="Wingdings" panose="05000000000000000000" pitchFamily="2" charset="2"/>
              <a:buChar char="§"/>
            </a:pPr>
            <a:r>
              <a:rPr lang="en-US" dirty="0"/>
              <a:t>Need to identify a more accurate way to set prices for their tickets by comparing features of nation-wide resorts and prices.</a:t>
            </a:r>
          </a:p>
        </p:txBody>
      </p:sp>
    </p:spTree>
    <p:extLst>
      <p:ext uri="{BB962C8B-B14F-4D97-AF65-F5344CB8AC3E}">
        <p14:creationId xmlns:p14="http://schemas.microsoft.com/office/powerpoint/2010/main" val="227084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C92D-BA1D-4A51-B48D-9199E729725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CA81010-B4C4-4DFA-A70D-84847F7DDF5F}"/>
              </a:ext>
            </a:extLst>
          </p:cNvPr>
          <p:cNvSpPr>
            <a:spLocks noGrp="1"/>
          </p:cNvSpPr>
          <p:nvPr>
            <p:ph idx="1"/>
          </p:nvPr>
        </p:nvSpPr>
        <p:spPr/>
        <p:txBody>
          <a:bodyPr/>
          <a:lstStyle/>
          <a:p>
            <a:r>
              <a:rPr lang="en-US" dirty="0"/>
              <a:t>Our recommendation is to set the ticket price between $85.48 and $95.87 based off our model because that covers the absolute error.</a:t>
            </a:r>
          </a:p>
          <a:p>
            <a:endParaRPr lang="en-US" dirty="0"/>
          </a:p>
          <a:p>
            <a:r>
              <a:rPr lang="en-US" dirty="0"/>
              <a:t>This is an increase of at least $4.48 which would be equivalent to $7.8m in yearly revenue.</a:t>
            </a:r>
          </a:p>
        </p:txBody>
      </p:sp>
    </p:spTree>
    <p:extLst>
      <p:ext uri="{BB962C8B-B14F-4D97-AF65-F5344CB8AC3E}">
        <p14:creationId xmlns:p14="http://schemas.microsoft.com/office/powerpoint/2010/main" val="336001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0CD1-DA54-4F04-A741-3038421A7E23}"/>
              </a:ext>
            </a:extLst>
          </p:cNvPr>
          <p:cNvSpPr>
            <a:spLocks noGrp="1"/>
          </p:cNvSpPr>
          <p:nvPr>
            <p:ph type="title"/>
          </p:nvPr>
        </p:nvSpPr>
        <p:spPr/>
        <p:txBody>
          <a:bodyPr/>
          <a:lstStyle/>
          <a:p>
            <a:r>
              <a:rPr lang="en-US" dirty="0"/>
              <a:t>Modeling Result</a:t>
            </a:r>
          </a:p>
        </p:txBody>
      </p:sp>
      <p:pic>
        <p:nvPicPr>
          <p:cNvPr id="9" name="Picture 8">
            <a:extLst>
              <a:ext uri="{FF2B5EF4-FFF2-40B4-BE49-F238E27FC236}">
                <a16:creationId xmlns:a16="http://schemas.microsoft.com/office/drawing/2014/main" id="{B5C55F6F-DB80-4617-ACBE-112898FC57F6}"/>
              </a:ext>
            </a:extLst>
          </p:cNvPr>
          <p:cNvPicPr>
            <a:picLocks noChangeAspect="1"/>
          </p:cNvPicPr>
          <p:nvPr/>
        </p:nvPicPr>
        <p:blipFill>
          <a:blip r:embed="rId2"/>
          <a:stretch>
            <a:fillRect/>
          </a:stretch>
        </p:blipFill>
        <p:spPr>
          <a:xfrm>
            <a:off x="340109" y="1973048"/>
            <a:ext cx="3751124" cy="1979184"/>
          </a:xfrm>
          <a:prstGeom prst="rect">
            <a:avLst/>
          </a:prstGeom>
        </p:spPr>
      </p:pic>
      <p:pic>
        <p:nvPicPr>
          <p:cNvPr id="11" name="Picture 10">
            <a:extLst>
              <a:ext uri="{FF2B5EF4-FFF2-40B4-BE49-F238E27FC236}">
                <a16:creationId xmlns:a16="http://schemas.microsoft.com/office/drawing/2014/main" id="{9C678138-C120-469E-9AFC-985FEEC18E78}"/>
              </a:ext>
            </a:extLst>
          </p:cNvPr>
          <p:cNvPicPr>
            <a:picLocks noChangeAspect="1"/>
          </p:cNvPicPr>
          <p:nvPr/>
        </p:nvPicPr>
        <p:blipFill>
          <a:blip r:embed="rId3"/>
          <a:stretch>
            <a:fillRect/>
          </a:stretch>
        </p:blipFill>
        <p:spPr>
          <a:xfrm>
            <a:off x="4258681" y="1973048"/>
            <a:ext cx="3674638" cy="1979184"/>
          </a:xfrm>
          <a:prstGeom prst="rect">
            <a:avLst/>
          </a:prstGeom>
        </p:spPr>
      </p:pic>
      <p:pic>
        <p:nvPicPr>
          <p:cNvPr id="13" name="Picture 12">
            <a:extLst>
              <a:ext uri="{FF2B5EF4-FFF2-40B4-BE49-F238E27FC236}">
                <a16:creationId xmlns:a16="http://schemas.microsoft.com/office/drawing/2014/main" id="{D7FEDE1E-E73F-4BFD-AF34-CD4C0E97F310}"/>
              </a:ext>
            </a:extLst>
          </p:cNvPr>
          <p:cNvPicPr>
            <a:picLocks noChangeAspect="1"/>
          </p:cNvPicPr>
          <p:nvPr/>
        </p:nvPicPr>
        <p:blipFill>
          <a:blip r:embed="rId4"/>
          <a:stretch>
            <a:fillRect/>
          </a:stretch>
        </p:blipFill>
        <p:spPr>
          <a:xfrm>
            <a:off x="8100767" y="1974934"/>
            <a:ext cx="3743730" cy="1977298"/>
          </a:xfrm>
          <a:prstGeom prst="rect">
            <a:avLst/>
          </a:prstGeom>
        </p:spPr>
      </p:pic>
      <p:pic>
        <p:nvPicPr>
          <p:cNvPr id="15" name="Picture 14">
            <a:extLst>
              <a:ext uri="{FF2B5EF4-FFF2-40B4-BE49-F238E27FC236}">
                <a16:creationId xmlns:a16="http://schemas.microsoft.com/office/drawing/2014/main" id="{111D4EEC-90BC-48CE-9C25-76E4DCF1E0EB}"/>
              </a:ext>
            </a:extLst>
          </p:cNvPr>
          <p:cNvPicPr>
            <a:picLocks noChangeAspect="1"/>
          </p:cNvPicPr>
          <p:nvPr/>
        </p:nvPicPr>
        <p:blipFill>
          <a:blip r:embed="rId5"/>
          <a:stretch>
            <a:fillRect/>
          </a:stretch>
        </p:blipFill>
        <p:spPr>
          <a:xfrm>
            <a:off x="340109" y="4132956"/>
            <a:ext cx="3743730" cy="1975370"/>
          </a:xfrm>
          <a:prstGeom prst="rect">
            <a:avLst/>
          </a:prstGeom>
        </p:spPr>
      </p:pic>
      <p:pic>
        <p:nvPicPr>
          <p:cNvPr id="17" name="Picture 16">
            <a:extLst>
              <a:ext uri="{FF2B5EF4-FFF2-40B4-BE49-F238E27FC236}">
                <a16:creationId xmlns:a16="http://schemas.microsoft.com/office/drawing/2014/main" id="{AE5D86C6-05DE-486F-860F-9ABC67FB18FF}"/>
              </a:ext>
            </a:extLst>
          </p:cNvPr>
          <p:cNvPicPr>
            <a:picLocks noChangeAspect="1"/>
          </p:cNvPicPr>
          <p:nvPr/>
        </p:nvPicPr>
        <p:blipFill>
          <a:blip r:embed="rId6"/>
          <a:stretch>
            <a:fillRect/>
          </a:stretch>
        </p:blipFill>
        <p:spPr>
          <a:xfrm>
            <a:off x="4258682" y="4132956"/>
            <a:ext cx="3674638" cy="1945001"/>
          </a:xfrm>
          <a:prstGeom prst="rect">
            <a:avLst/>
          </a:prstGeom>
        </p:spPr>
      </p:pic>
      <p:pic>
        <p:nvPicPr>
          <p:cNvPr id="19" name="Picture 18">
            <a:extLst>
              <a:ext uri="{FF2B5EF4-FFF2-40B4-BE49-F238E27FC236}">
                <a16:creationId xmlns:a16="http://schemas.microsoft.com/office/drawing/2014/main" id="{CA09472D-0578-4202-BD08-F11A06B6024D}"/>
              </a:ext>
            </a:extLst>
          </p:cNvPr>
          <p:cNvPicPr>
            <a:picLocks noChangeAspect="1"/>
          </p:cNvPicPr>
          <p:nvPr/>
        </p:nvPicPr>
        <p:blipFill>
          <a:blip r:embed="rId7"/>
          <a:stretch>
            <a:fillRect/>
          </a:stretch>
        </p:blipFill>
        <p:spPr>
          <a:xfrm>
            <a:off x="8168663" y="4132956"/>
            <a:ext cx="3674639" cy="1968804"/>
          </a:xfrm>
          <a:prstGeom prst="rect">
            <a:avLst/>
          </a:prstGeom>
        </p:spPr>
      </p:pic>
    </p:spTree>
    <p:extLst>
      <p:ext uri="{BB962C8B-B14F-4D97-AF65-F5344CB8AC3E}">
        <p14:creationId xmlns:p14="http://schemas.microsoft.com/office/powerpoint/2010/main" val="360290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CC08-A4BB-44C9-A4C1-B5B53AFCB87C}"/>
              </a:ext>
            </a:extLst>
          </p:cNvPr>
          <p:cNvSpPr>
            <a:spLocks noGrp="1"/>
          </p:cNvSpPr>
          <p:nvPr>
            <p:ph type="title"/>
          </p:nvPr>
        </p:nvSpPr>
        <p:spPr/>
        <p:txBody>
          <a:bodyPr/>
          <a:lstStyle/>
          <a:p>
            <a:r>
              <a:rPr lang="en-US" dirty="0"/>
              <a:t>Modeling Result cont.</a:t>
            </a:r>
          </a:p>
        </p:txBody>
      </p:sp>
      <p:sp>
        <p:nvSpPr>
          <p:cNvPr id="3" name="Content Placeholder 2">
            <a:extLst>
              <a:ext uri="{FF2B5EF4-FFF2-40B4-BE49-F238E27FC236}">
                <a16:creationId xmlns:a16="http://schemas.microsoft.com/office/drawing/2014/main" id="{F0BD0DC7-3AF8-45C2-A1C5-20396F40E2DE}"/>
              </a:ext>
            </a:extLst>
          </p:cNvPr>
          <p:cNvSpPr>
            <a:spLocks noGrp="1"/>
          </p:cNvSpPr>
          <p:nvPr>
            <p:ph idx="1"/>
          </p:nvPr>
        </p:nvSpPr>
        <p:spPr/>
        <p:txBody>
          <a:bodyPr/>
          <a:lstStyle/>
          <a:p>
            <a:r>
              <a:rPr lang="en-US" sz="1800" dirty="0">
                <a:latin typeface="Calibri" panose="020F0502020204030204" pitchFamily="34" charset="0"/>
              </a:rPr>
              <a:t>Business options:</a:t>
            </a:r>
          </a:p>
          <a:p>
            <a:r>
              <a:rPr lang="en-US" sz="1800" dirty="0">
                <a:latin typeface="Calibri" panose="020F0502020204030204" pitchFamily="34" charset="0"/>
              </a:rPr>
              <a:t>1.	Permanently closing down up to 10 of the least used runs.</a:t>
            </a:r>
          </a:p>
          <a:p>
            <a:r>
              <a:rPr lang="en-US" sz="1800" dirty="0">
                <a:latin typeface="Calibri" panose="020F0502020204030204" pitchFamily="34" charset="0"/>
              </a:rPr>
              <a:t>2.	Increase the vertical drop by adding a run to a point 150 feet lower down but requiring the installation of an additional chair lift to bring skiers back up, without additional snow making coverage</a:t>
            </a:r>
          </a:p>
          <a:p>
            <a:r>
              <a:rPr lang="en-US" sz="1800" dirty="0">
                <a:latin typeface="Calibri" panose="020F0502020204030204" pitchFamily="34" charset="0"/>
              </a:rPr>
              <a:t>3.	Same as 2 but adding 2 acres of snow making cover</a:t>
            </a:r>
          </a:p>
          <a:p>
            <a:r>
              <a:rPr lang="en-US" sz="1800" dirty="0">
                <a:latin typeface="Calibri" panose="020F0502020204030204" pitchFamily="34" charset="0"/>
              </a:rPr>
              <a:t>4.	Increase the longest run by 0.2 mile to boast 3.5 miles length, requiring an additional snow making coverage of 4 acres</a:t>
            </a:r>
          </a:p>
          <a:p>
            <a:endParaRPr lang="en-US" dirty="0"/>
          </a:p>
        </p:txBody>
      </p:sp>
    </p:spTree>
    <p:extLst>
      <p:ext uri="{BB962C8B-B14F-4D97-AF65-F5344CB8AC3E}">
        <p14:creationId xmlns:p14="http://schemas.microsoft.com/office/powerpoint/2010/main" val="262083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9F80-2A5A-4D8B-A713-C7AC553DD8CF}"/>
              </a:ext>
            </a:extLst>
          </p:cNvPr>
          <p:cNvSpPr>
            <a:spLocks noGrp="1"/>
          </p:cNvSpPr>
          <p:nvPr>
            <p:ph type="title"/>
          </p:nvPr>
        </p:nvSpPr>
        <p:spPr/>
        <p:txBody>
          <a:bodyPr/>
          <a:lstStyle/>
          <a:p>
            <a:r>
              <a:rPr lang="en-US" dirty="0"/>
              <a:t>Modeling Result cont.</a:t>
            </a:r>
          </a:p>
        </p:txBody>
      </p:sp>
      <p:sp>
        <p:nvSpPr>
          <p:cNvPr id="3" name="Content Placeholder 2">
            <a:extLst>
              <a:ext uri="{FF2B5EF4-FFF2-40B4-BE49-F238E27FC236}">
                <a16:creationId xmlns:a16="http://schemas.microsoft.com/office/drawing/2014/main" id="{B0573179-B82C-40F2-8BF9-99995763BD18}"/>
              </a:ext>
            </a:extLst>
          </p:cNvPr>
          <p:cNvSpPr>
            <a:spLocks noGrp="1"/>
          </p:cNvSpPr>
          <p:nvPr>
            <p:ph idx="1"/>
          </p:nvPr>
        </p:nvSpPr>
        <p:spPr/>
        <p:txBody>
          <a:bodyPr/>
          <a:lstStyle/>
          <a:p>
            <a:r>
              <a:rPr lang="en-US" dirty="0"/>
              <a:t>Our findings in for these options:</a:t>
            </a:r>
          </a:p>
          <a:p>
            <a:r>
              <a:rPr lang="en-US" sz="1800" dirty="0">
                <a:latin typeface="Calibri" panose="020F0502020204030204" pitchFamily="34" charset="0"/>
              </a:rPr>
              <a:t>1.	Closing 1 run has no effect on the price or revenue, however closing anymore and the business will need to compare the amount of operational costs decreases and the decrease in revenue to see if the closures are worth the revenue loss.</a:t>
            </a:r>
          </a:p>
          <a:p>
            <a:r>
              <a:rPr lang="en-US" sz="1800" dirty="0">
                <a:latin typeface="Calibri" panose="020F0502020204030204" pitchFamily="34" charset="0"/>
              </a:rPr>
              <a:t>2.	Using predict increase method supports a price increase of $1.99 for this outcome which would result in about $3474638 increase in yearly revenue</a:t>
            </a:r>
          </a:p>
          <a:p>
            <a:r>
              <a:rPr lang="en-US" sz="1800" dirty="0">
                <a:latin typeface="Calibri" panose="020F0502020204030204" pitchFamily="34" charset="0"/>
              </a:rPr>
              <a:t>3.	Adding an additional 2 acres did not increase the amount charged for tickets</a:t>
            </a:r>
          </a:p>
          <a:p>
            <a:r>
              <a:rPr lang="en-US" sz="1800" dirty="0">
                <a:latin typeface="Calibri" panose="020F0502020204030204" pitchFamily="34" charset="0"/>
              </a:rPr>
              <a:t>4.	Increasing the longest run by .2 miles and 4 acres of snow making machines does not increase the price either.</a:t>
            </a:r>
          </a:p>
          <a:p>
            <a:endParaRPr lang="en-US" dirty="0"/>
          </a:p>
        </p:txBody>
      </p:sp>
    </p:spTree>
    <p:extLst>
      <p:ext uri="{BB962C8B-B14F-4D97-AF65-F5344CB8AC3E}">
        <p14:creationId xmlns:p14="http://schemas.microsoft.com/office/powerpoint/2010/main" val="395490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EEFB-0015-4B66-9F2E-3384EE00EC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0071F4-D5B9-4DAC-A848-8C29A06D81C4}"/>
              </a:ext>
            </a:extLst>
          </p:cNvPr>
          <p:cNvSpPr>
            <a:spLocks noGrp="1"/>
          </p:cNvSpPr>
          <p:nvPr>
            <p:ph idx="1"/>
          </p:nvPr>
        </p:nvSpPr>
        <p:spPr/>
        <p:txBody>
          <a:bodyPr/>
          <a:lstStyle/>
          <a:p>
            <a:r>
              <a:rPr lang="en-US" dirty="0"/>
              <a:t>Our conclusion based off our modeling is that the company has a strong case to increase the ticket price by an extra $1.99 after i</a:t>
            </a:r>
            <a:r>
              <a:rPr lang="en-US" sz="1800" dirty="0">
                <a:latin typeface="Calibri" panose="020F0502020204030204" pitchFamily="34" charset="0"/>
              </a:rPr>
              <a:t>ncreasing the vertical drop by adding a run to a point 150 feet lower down but requiring the installation of an additional chair lift to bring skiers back up.</a:t>
            </a:r>
          </a:p>
          <a:p>
            <a:endParaRPr lang="en-US" sz="1800" dirty="0">
              <a:latin typeface="Calibri" panose="020F0502020204030204" pitchFamily="34" charset="0"/>
            </a:endParaRPr>
          </a:p>
          <a:p>
            <a:r>
              <a:rPr lang="en-US" sz="1800" dirty="0">
                <a:latin typeface="Calibri" panose="020F0502020204030204" pitchFamily="34" charset="0"/>
              </a:rPr>
              <a:t>This would increase revenue by an extra $3.4m annually and offset the $1.4m operational cost of a new chair lift.</a:t>
            </a:r>
            <a:endParaRPr lang="en-US" dirty="0"/>
          </a:p>
        </p:txBody>
      </p:sp>
    </p:spTree>
    <p:extLst>
      <p:ext uri="{BB962C8B-B14F-4D97-AF65-F5344CB8AC3E}">
        <p14:creationId xmlns:p14="http://schemas.microsoft.com/office/powerpoint/2010/main" val="36725196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{518A2784-7BDF-424C-A95B-622C6A62DE7E}tf56160789_win32</Template>
  <TotalTime>43</TotalTime>
  <Words>394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Big Mountain Resort</vt:lpstr>
      <vt:lpstr>Problem Identification</vt:lpstr>
      <vt:lpstr>Recommendations</vt:lpstr>
      <vt:lpstr>Modeling Result</vt:lpstr>
      <vt:lpstr>Modeling Result cont.</vt:lpstr>
      <vt:lpstr>Modeling Result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Scott Sigmund</dc:creator>
  <cp:lastModifiedBy>Scott Sigmund</cp:lastModifiedBy>
  <cp:revision>4</cp:revision>
  <dcterms:created xsi:type="dcterms:W3CDTF">2020-11-08T18:24:59Z</dcterms:created>
  <dcterms:modified xsi:type="dcterms:W3CDTF">2020-11-08T19:08:19Z</dcterms:modified>
</cp:coreProperties>
</file>