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 id="289" r:id="rId14"/>
    <p:sldId id="290" r:id="rId15"/>
    <p:sldId id="268" r:id="rId16"/>
    <p:sldId id="269"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291161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197497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428710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395726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324171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250970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186599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372225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324086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279760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A2E512D-E4E2-4EFB-85E9-9D1761D6292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23669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E512D-E4E2-4EFB-85E9-9D1761D62920}"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F1782-44FF-40B3-AE8E-9F49DC40BBE1}" type="slidenum">
              <a:rPr lang="zh-CN" altLang="en-US" smtClean="0"/>
              <a:t>‹#›</a:t>
            </a:fld>
            <a:endParaRPr lang="zh-CN" altLang="en-US"/>
          </a:p>
        </p:txBody>
      </p:sp>
    </p:spTree>
    <p:extLst>
      <p:ext uri="{BB962C8B-B14F-4D97-AF65-F5344CB8AC3E}">
        <p14:creationId xmlns:p14="http://schemas.microsoft.com/office/powerpoint/2010/main" val="169392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机器学习算法基础</a:t>
            </a:r>
            <a:r>
              <a:rPr lang="en-US" altLang="zh-CN" dirty="0" smtClean="0"/>
              <a:t>2</a:t>
            </a:r>
            <a:endParaRPr lang="zh-CN" altLang="en-US" dirty="0"/>
          </a:p>
        </p:txBody>
      </p:sp>
      <p:sp>
        <p:nvSpPr>
          <p:cNvPr id="3" name="副标题 2"/>
          <p:cNvSpPr>
            <a:spLocks noGrp="1"/>
          </p:cNvSpPr>
          <p:nvPr>
            <p:ph type="subTitle" idx="1"/>
          </p:nvPr>
        </p:nvSpPr>
        <p:spPr/>
        <p:txBody>
          <a:bodyPr/>
          <a:lstStyle/>
          <a:p>
            <a:r>
              <a:rPr lang="zh-CN" altLang="en-US" dirty="0" smtClean="0"/>
              <a:t>曹建勋</a:t>
            </a:r>
            <a:endParaRPr lang="zh-CN" altLang="en-US" dirty="0"/>
          </a:p>
        </p:txBody>
      </p:sp>
    </p:spTree>
    <p:extLst>
      <p:ext uri="{BB962C8B-B14F-4D97-AF65-F5344CB8AC3E}">
        <p14:creationId xmlns:p14="http://schemas.microsoft.com/office/powerpoint/2010/main" val="1775283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贝叶斯分类器：最大似然估计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035896" y="1920820"/>
                <a:ext cx="80937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4" name="文本框 3"/>
              <p:cNvSpPr txBox="1">
                <a:spLocks noRot="1" noChangeAspect="1" noMove="1" noResize="1" noEditPoints="1" noAdjustHandles="1" noChangeArrowheads="1" noChangeShapeType="1" noTextEdit="1"/>
              </p:cNvSpPr>
              <p:nvPr/>
            </p:nvSpPr>
            <p:spPr>
              <a:xfrm>
                <a:off x="3035896" y="1920820"/>
                <a:ext cx="8093754" cy="553998"/>
              </a:xfrm>
              <a:prstGeom prst="rect">
                <a:avLst/>
              </a:prstGeom>
              <a:blipFill>
                <a:blip r:embed="rId2"/>
                <a:stretch>
                  <a:fillRect/>
                </a:stretch>
              </a:blipFill>
            </p:spPr>
            <p:txBody>
              <a:bodyPr/>
              <a:lstStyle/>
              <a:p>
                <a:r>
                  <a:rPr lang="zh-CN" altLang="en-US">
                    <a:noFill/>
                  </a:rPr>
                  <a:t> </a:t>
                </a:r>
              </a:p>
            </p:txBody>
          </p:sp>
        </mc:Fallback>
      </mc:AlternateContent>
      <p:pic>
        <p:nvPicPr>
          <p:cNvPr id="2050" name="Picture 2" descr="https://img-blog.csdn.net/20170528002827749"/>
          <p:cNvPicPr>
            <a:picLocks noChangeAspect="1" noChangeArrowheads="1"/>
          </p:cNvPicPr>
          <p:nvPr/>
        </p:nvPicPr>
        <p:blipFill rotWithShape="1">
          <a:blip r:embed="rId3">
            <a:extLst>
              <a:ext uri="{28A0092B-C50C-407E-A947-70E740481C1C}">
                <a14:useLocalDpi xmlns:a14="http://schemas.microsoft.com/office/drawing/2010/main" val="0"/>
              </a:ext>
            </a:extLst>
          </a:blip>
          <a:srcRect t="9322" b="57487"/>
          <a:stretch/>
        </p:blipFill>
        <p:spPr bwMode="auto">
          <a:xfrm>
            <a:off x="0" y="3404610"/>
            <a:ext cx="11996548" cy="277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927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贝叶斯分类器：最大似然估计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074398" y="1919939"/>
                <a:ext cx="80937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4" name="文本框 3"/>
              <p:cNvSpPr txBox="1">
                <a:spLocks noRot="1" noChangeAspect="1" noMove="1" noResize="1" noEditPoints="1" noAdjustHandles="1" noChangeArrowheads="1" noChangeShapeType="1" noTextEdit="1"/>
              </p:cNvSpPr>
              <p:nvPr/>
            </p:nvSpPr>
            <p:spPr>
              <a:xfrm>
                <a:off x="3074398" y="1919939"/>
                <a:ext cx="8093754" cy="5539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24225" y="2967335"/>
                <a:ext cx="1943545" cy="9233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5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zh-CN" altLang="en-US"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oMath>
                  </m:oMathPara>
                </a14:m>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矩形 4"/>
              <p:cNvSpPr>
                <a:spLocks noRot="1" noChangeAspect="1" noMove="1" noResize="1" noEditPoints="1" noAdjustHandles="1" noChangeArrowheads="1" noChangeShapeType="1" noTextEdit="1"/>
              </p:cNvSpPr>
              <p:nvPr/>
            </p:nvSpPr>
            <p:spPr>
              <a:xfrm>
                <a:off x="5124225" y="2967335"/>
                <a:ext cx="1943545" cy="9233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235202" y="4479816"/>
                <a:ext cx="863422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zh-CN" altLang="en-US"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r>
                            <m:rPr>
                              <m:nor/>
                            </m:rPr>
                            <a:rPr lang="zh-CN" altLang="en-US" sz="3600" dirty="0">
                              <a:ln w="0"/>
                              <a:effectLst>
                                <a:outerShdw blurRad="38100" dist="19050" dir="2700000" algn="tl" rotWithShape="0">
                                  <a:schemeClr val="dk1">
                                    <a:alpha val="40000"/>
                                  </a:schemeClr>
                                </a:outerShdw>
                              </a:effectLst>
                            </a:rPr>
                            <m:t> </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𝒙</m:t>
                          </m:r>
                        </m:e>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oMath>
                  </m:oMathPara>
                </a14:m>
                <a:endParaRPr lang="zh-CN" altLang="en-US" sz="3600" b="1" dirty="0"/>
              </a:p>
            </p:txBody>
          </p:sp>
        </mc:Choice>
        <mc:Fallback>
          <p:sp>
            <p:nvSpPr>
              <p:cNvPr id="7" name="文本框 6"/>
              <p:cNvSpPr txBox="1">
                <a:spLocks noRot="1" noChangeAspect="1" noMove="1" noResize="1" noEditPoints="1" noAdjustHandles="1" noChangeArrowheads="1" noChangeShapeType="1" noTextEdit="1"/>
              </p:cNvSpPr>
              <p:nvPr/>
            </p:nvSpPr>
            <p:spPr>
              <a:xfrm>
                <a:off x="2235202" y="4479816"/>
                <a:ext cx="8634222" cy="5539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363553" y="5527212"/>
                <a:ext cx="2939074" cy="52322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=0011011111</m:t>
                      </m:r>
                    </m:oMath>
                  </m:oMathPara>
                </a14:m>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矩形 5"/>
              <p:cNvSpPr>
                <a:spLocks noRot="1" noChangeAspect="1" noMove="1" noResize="1" noEditPoints="1" noAdjustHandles="1" noChangeArrowheads="1" noChangeShapeType="1" noTextEdit="1"/>
              </p:cNvSpPr>
              <p:nvPr/>
            </p:nvSpPr>
            <p:spPr>
              <a:xfrm>
                <a:off x="2363553" y="5527212"/>
                <a:ext cx="293907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095997" y="5496434"/>
                <a:ext cx="4078809"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zh-CN" altLang="en-US"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𝜃</m:t>
                          </m:r>
                        </m:e>
                      </m:d>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altLang="zh-CN" sz="3200" i="1">
                              <a:ln w="0"/>
                              <a:effectLst>
                                <a:outerShdw blurRad="38100" dist="19050" dir="2700000" algn="tl" rotWithShape="0">
                                  <a:schemeClr val="dk1">
                                    <a:alpha val="40000"/>
                                  </a:schemeClr>
                                </a:outerShdw>
                              </a:effectLst>
                              <a:latin typeface="Cambria Math" panose="02040503050406030204" pitchFamily="18" charset="0"/>
                            </a:rPr>
                            <m:t>(1−</m:t>
                          </m:r>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r>
                            <a:rPr lang="en-US" altLang="zh-CN" sz="3200" i="1">
                              <a:ln w="0"/>
                              <a:effectLst>
                                <a:outerShdw blurRad="38100" dist="19050" dir="2700000" algn="tl" rotWithShape="0">
                                  <a:schemeClr val="dk1">
                                    <a:alpha val="40000"/>
                                  </a:schemeClr>
                                </a:outerShdw>
                              </a:effectLst>
                              <a:latin typeface="Cambria Math" panose="02040503050406030204" pitchFamily="18" charset="0"/>
                            </a:rPr>
                            <m:t>)</m:t>
                          </m:r>
                          <m:r>
                            <m:rPr>
                              <m:nor/>
                            </m:rPr>
                            <a:rPr lang="zh-CN" altLang="en-US" sz="3200" dirty="0">
                              <a:ln w="0"/>
                              <a:effectLst>
                                <a:outerShdw blurRad="38100" dist="19050" dir="2700000" algn="tl" rotWithShape="0">
                                  <a:schemeClr val="dk1">
                                    <a:alpha val="40000"/>
                                  </a:schemeClr>
                                </a:outerShdw>
                              </a:effectLst>
                            </a:rPr>
                            <m:t> </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sup>
                      </m:sSup>
                    </m:oMath>
                  </m:oMathPara>
                </a14:m>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 name="矩形 7"/>
              <p:cNvSpPr>
                <a:spLocks noRot="1" noChangeAspect="1" noMove="1" noResize="1" noEditPoints="1" noAdjustHandles="1" noChangeArrowheads="1" noChangeShapeType="1" noTextEdit="1"/>
              </p:cNvSpPr>
              <p:nvPr/>
            </p:nvSpPr>
            <p:spPr>
              <a:xfrm>
                <a:off x="6095997" y="5496434"/>
                <a:ext cx="4078809" cy="58477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56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贝叶斯分类器：最大似然估计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449783" y="1940070"/>
                <a:ext cx="80937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4" name="文本框 3"/>
              <p:cNvSpPr txBox="1">
                <a:spLocks noRot="1" noChangeAspect="1" noMove="1" noResize="1" noEditPoints="1" noAdjustHandles="1" noChangeArrowheads="1" noChangeShapeType="1" noTextEdit="1"/>
              </p:cNvSpPr>
              <p:nvPr/>
            </p:nvSpPr>
            <p:spPr>
              <a:xfrm>
                <a:off x="3449783" y="1940070"/>
                <a:ext cx="8093754" cy="5539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24225" y="2967335"/>
                <a:ext cx="1943545" cy="9233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5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zh-CN" altLang="en-US"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oMath>
                  </m:oMathPara>
                </a14:m>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矩形 4"/>
              <p:cNvSpPr>
                <a:spLocks noRot="1" noChangeAspect="1" noMove="1" noResize="1" noEditPoints="1" noAdjustHandles="1" noChangeArrowheads="1" noChangeShapeType="1" noTextEdit="1"/>
              </p:cNvSpPr>
              <p:nvPr/>
            </p:nvSpPr>
            <p:spPr>
              <a:xfrm>
                <a:off x="5124225" y="2967335"/>
                <a:ext cx="1943545" cy="9233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235202" y="4479816"/>
                <a:ext cx="8634222"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zh-CN" altLang="en-US"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r>
                            <m:rPr>
                              <m:nor/>
                            </m:rPr>
                            <a:rPr lang="zh-CN" altLang="en-US" sz="3600" dirty="0">
                              <a:ln w="0"/>
                              <a:effectLst>
                                <a:outerShdw blurRad="38100" dist="19050" dir="2700000" algn="tl" rotWithShape="0">
                                  <a:schemeClr val="dk1">
                                    <a:alpha val="40000"/>
                                  </a:schemeClr>
                                </a:outerShdw>
                              </a:effectLst>
                            </a:rPr>
                            <m:t> </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7" name="文本框 6"/>
              <p:cNvSpPr txBox="1">
                <a:spLocks noRot="1" noChangeAspect="1" noMove="1" noResize="1" noEditPoints="1" noAdjustHandles="1" noChangeArrowheads="1" noChangeShapeType="1" noTextEdit="1"/>
              </p:cNvSpPr>
              <p:nvPr/>
            </p:nvSpPr>
            <p:spPr>
              <a:xfrm>
                <a:off x="2235202" y="4479816"/>
                <a:ext cx="8634222" cy="5539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462939" y="5527212"/>
                <a:ext cx="2740301" cy="52322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=001101111</m:t>
                      </m:r>
                    </m:oMath>
                  </m:oMathPara>
                </a14:m>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矩形 5"/>
              <p:cNvSpPr>
                <a:spLocks noRot="1" noChangeAspect="1" noMove="1" noResize="1" noEditPoints="1" noAdjustHandles="1" noChangeArrowheads="1" noChangeShapeType="1" noTextEdit="1"/>
              </p:cNvSpPr>
              <p:nvPr/>
            </p:nvSpPr>
            <p:spPr>
              <a:xfrm>
                <a:off x="2462939" y="5527212"/>
                <a:ext cx="2740301"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095997" y="5496434"/>
                <a:ext cx="4078809"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zh-CN" altLang="en-US"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𝜃</m:t>
                          </m:r>
                        </m:e>
                      </m:d>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altLang="zh-CN" sz="3200" i="1">
                              <a:ln w="0"/>
                              <a:effectLst>
                                <a:outerShdw blurRad="38100" dist="19050" dir="2700000" algn="tl" rotWithShape="0">
                                  <a:schemeClr val="dk1">
                                    <a:alpha val="40000"/>
                                  </a:schemeClr>
                                </a:outerShdw>
                              </a:effectLst>
                              <a:latin typeface="Cambria Math" panose="02040503050406030204" pitchFamily="18" charset="0"/>
                            </a:rPr>
                            <m:t>(1−</m:t>
                          </m:r>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r>
                            <a:rPr lang="en-US" altLang="zh-CN" sz="3200" i="1">
                              <a:ln w="0"/>
                              <a:effectLst>
                                <a:outerShdw blurRad="38100" dist="19050" dir="2700000" algn="tl" rotWithShape="0">
                                  <a:schemeClr val="dk1">
                                    <a:alpha val="40000"/>
                                  </a:schemeClr>
                                </a:outerShdw>
                              </a:effectLst>
                              <a:latin typeface="Cambria Math" panose="02040503050406030204" pitchFamily="18" charset="0"/>
                            </a:rPr>
                            <m:t>)</m:t>
                          </m:r>
                          <m:r>
                            <m:rPr>
                              <m:nor/>
                            </m:rPr>
                            <a:rPr lang="zh-CN" altLang="en-US" sz="3200" dirty="0">
                              <a:ln w="0"/>
                              <a:effectLst>
                                <a:outerShdw blurRad="38100" dist="19050" dir="2700000" algn="tl" rotWithShape="0">
                                  <a:schemeClr val="dk1">
                                    <a:alpha val="40000"/>
                                  </a:schemeClr>
                                </a:outerShdw>
                              </a:effectLst>
                            </a:rPr>
                            <m:t> </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sup>
                      </m:sSup>
                    </m:oMath>
                  </m:oMathPara>
                </a14:m>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 name="矩形 7"/>
              <p:cNvSpPr>
                <a:spLocks noRot="1" noChangeAspect="1" noMove="1" noResize="1" noEditPoints="1" noAdjustHandles="1" noChangeArrowheads="1" noChangeShapeType="1" noTextEdit="1"/>
              </p:cNvSpPr>
              <p:nvPr/>
            </p:nvSpPr>
            <p:spPr>
              <a:xfrm>
                <a:off x="6095997" y="5496434"/>
                <a:ext cx="4078809" cy="584775"/>
              </a:xfrm>
              <a:prstGeom prst="rect">
                <a:avLst/>
              </a:prstGeom>
              <a:blipFill>
                <a:blip r:embed="rId6"/>
                <a:stretch>
                  <a:fillRect/>
                </a:stretch>
              </a:blipFill>
            </p:spPr>
            <p:txBody>
              <a:bodyPr/>
              <a:lstStyle/>
              <a:p>
                <a:r>
                  <a:rPr lang="zh-CN" altLang="en-US">
                    <a:noFill/>
                  </a:rPr>
                  <a:t> </a:t>
                </a:r>
              </a:p>
            </p:txBody>
          </p:sp>
        </mc:Fallback>
      </mc:AlternateContent>
      <p:pic>
        <p:nvPicPr>
          <p:cNvPr id="5122" name="Picture 2" descr="likeli"/>
          <p:cNvPicPr>
            <a:picLocks noChangeAspect="1" noChangeArrowheads="1"/>
          </p:cNvPicPr>
          <p:nvPr/>
        </p:nvPicPr>
        <p:blipFill rotWithShape="1">
          <a:blip r:embed="rId7">
            <a:extLst>
              <a:ext uri="{28A0092B-C50C-407E-A947-70E740481C1C}">
                <a14:useLocalDpi xmlns:a14="http://schemas.microsoft.com/office/drawing/2010/main" val="0"/>
              </a:ext>
            </a:extLst>
          </a:blip>
          <a:srcRect l="4967" t="10895" r="8972" b="4693"/>
          <a:stretch/>
        </p:blipFill>
        <p:spPr bwMode="auto">
          <a:xfrm>
            <a:off x="2045465" y="1361769"/>
            <a:ext cx="8682182" cy="477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73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贝叶斯分类器：最大后验估计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074398" y="1919939"/>
                <a:ext cx="902830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4" name="文本框 3"/>
              <p:cNvSpPr txBox="1">
                <a:spLocks noRot="1" noChangeAspect="1" noMove="1" noResize="1" noEditPoints="1" noAdjustHandles="1" noChangeArrowheads="1" noChangeShapeType="1" noTextEdit="1"/>
              </p:cNvSpPr>
              <p:nvPr/>
            </p:nvSpPr>
            <p:spPr>
              <a:xfrm>
                <a:off x="3074398" y="1919939"/>
                <a:ext cx="9028305" cy="5539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24225" y="2967335"/>
                <a:ext cx="1943545" cy="9233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5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zh-CN" altLang="en-US"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oMath>
                  </m:oMathPara>
                </a14:m>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矩形 4"/>
              <p:cNvSpPr>
                <a:spLocks noRot="1" noChangeAspect="1" noMove="1" noResize="1" noEditPoints="1" noAdjustHandles="1" noChangeArrowheads="1" noChangeShapeType="1" noTextEdit="1"/>
              </p:cNvSpPr>
              <p:nvPr/>
            </p:nvSpPr>
            <p:spPr>
              <a:xfrm>
                <a:off x="5124225" y="2967335"/>
                <a:ext cx="1943545" cy="9233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039106" y="4597969"/>
                <a:ext cx="1080032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zh-CN" altLang="en-US"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r>
                            <m:rPr>
                              <m:nor/>
                            </m:rPr>
                            <a:rPr lang="zh-CN" altLang="en-US" sz="3600" dirty="0">
                              <a:ln w="0"/>
                              <a:effectLst>
                                <a:outerShdw blurRad="38100" dist="19050" dir="2700000" algn="tl" rotWithShape="0">
                                  <a:schemeClr val="dk1">
                                    <a:alpha val="40000"/>
                                  </a:schemeClr>
                                </a:outerShdw>
                              </a:effectLst>
                            </a:rPr>
                            <m:t> </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d>
                      <m:r>
                        <a:rPr lang="en-US" altLang="zh-CN" sz="3600" b="1" i="1" smtClean="0">
                          <a:latin typeface="Cambria Math" panose="02040503050406030204" pitchFamily="18" charset="0"/>
                        </a:rPr>
                        <m:t>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𝒙</m:t>
                          </m:r>
                        </m:e>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zh-CN" altLang="en-US" sz="3600" b="1" i="1" smtClean="0">
                          <a:latin typeface="Cambria Math" panose="02040503050406030204" pitchFamily="18" charset="0"/>
                        </a:rPr>
                        <m:t>𝜽</m:t>
                      </m:r>
                      <m:r>
                        <a:rPr lang="en-US" altLang="zh-CN" sz="3600" b="1" i="1" smtClean="0">
                          <a:latin typeface="Cambria Math" panose="02040503050406030204" pitchFamily="18" charset="0"/>
                        </a:rPr>
                        <m:t>)</m:t>
                      </m:r>
                      <m:r>
                        <a:rPr lang="en-US" altLang="zh-CN" sz="3600" b="1" i="1">
                          <a:latin typeface="Cambria Math" panose="02040503050406030204" pitchFamily="18" charset="0"/>
                        </a:rPr>
                        <m:t>𝑷</m:t>
                      </m:r>
                      <m:d>
                        <m:dPr>
                          <m:ctrlPr>
                            <a:rPr lang="en-US" altLang="zh-CN" sz="3600" b="1" i="1">
                              <a:latin typeface="Cambria Math" panose="02040503050406030204" pitchFamily="18" charset="0"/>
                            </a:rPr>
                          </m:ctrlPr>
                        </m:dPr>
                        <m:e>
                          <m:r>
                            <a:rPr lang="en-US" altLang="zh-CN" sz="3600" b="1" i="1">
                              <a:latin typeface="Cambria Math" panose="02040503050406030204" pitchFamily="18" charset="0"/>
                            </a:rPr>
                            <m:t>𝒙</m:t>
                          </m:r>
                        </m:e>
                        <m:e>
                          <m:r>
                            <a:rPr lang="zh-CN" altLang="en-US" sz="3600" b="1" i="1">
                              <a:latin typeface="Cambria Math" panose="02040503050406030204" pitchFamily="18" charset="0"/>
                            </a:rPr>
                            <m:t>𝜽</m:t>
                          </m:r>
                        </m:e>
                      </m:d>
                    </m:oMath>
                  </m:oMathPara>
                </a14:m>
                <a:endParaRPr lang="zh-CN" altLang="en-US" sz="3600" b="1" dirty="0"/>
              </a:p>
            </p:txBody>
          </p:sp>
        </mc:Choice>
        <mc:Fallback>
          <p:sp>
            <p:nvSpPr>
              <p:cNvPr id="7" name="文本框 6"/>
              <p:cNvSpPr txBox="1">
                <a:spLocks noRot="1" noChangeAspect="1" noMove="1" noResize="1" noEditPoints="1" noAdjustHandles="1" noChangeArrowheads="1" noChangeShapeType="1" noTextEdit="1"/>
              </p:cNvSpPr>
              <p:nvPr/>
            </p:nvSpPr>
            <p:spPr>
              <a:xfrm>
                <a:off x="1039106" y="4597969"/>
                <a:ext cx="10800329" cy="5539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363553" y="5527212"/>
                <a:ext cx="2939074" cy="52322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=0011011111</m:t>
                      </m:r>
                    </m:oMath>
                  </m:oMathPara>
                </a14:m>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矩形 5"/>
              <p:cNvSpPr>
                <a:spLocks noRot="1" noChangeAspect="1" noMove="1" noResize="1" noEditPoints="1" noAdjustHandles="1" noChangeArrowheads="1" noChangeShapeType="1" noTextEdit="1"/>
              </p:cNvSpPr>
              <p:nvPr/>
            </p:nvSpPr>
            <p:spPr>
              <a:xfrm>
                <a:off x="2363553" y="5527212"/>
                <a:ext cx="293907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095997" y="5496434"/>
                <a:ext cx="4078809"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zh-CN" altLang="en-US"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𝜃</m:t>
                          </m:r>
                        </m:e>
                      </m:d>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altLang="zh-CN" sz="3200" i="1">
                              <a:ln w="0"/>
                              <a:effectLst>
                                <a:outerShdw blurRad="38100" dist="19050" dir="2700000" algn="tl" rotWithShape="0">
                                  <a:schemeClr val="dk1">
                                    <a:alpha val="40000"/>
                                  </a:schemeClr>
                                </a:outerShdw>
                              </a:effectLst>
                              <a:latin typeface="Cambria Math" panose="02040503050406030204" pitchFamily="18" charset="0"/>
                            </a:rPr>
                            <m:t>(1−</m:t>
                          </m:r>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r>
                            <a:rPr lang="en-US" altLang="zh-CN" sz="3200" i="1">
                              <a:ln w="0"/>
                              <a:effectLst>
                                <a:outerShdw blurRad="38100" dist="19050" dir="2700000" algn="tl" rotWithShape="0">
                                  <a:schemeClr val="dk1">
                                    <a:alpha val="40000"/>
                                  </a:schemeClr>
                                </a:outerShdw>
                              </a:effectLst>
                              <a:latin typeface="Cambria Math" panose="02040503050406030204" pitchFamily="18" charset="0"/>
                            </a:rPr>
                            <m:t>)</m:t>
                          </m:r>
                          <m:r>
                            <m:rPr>
                              <m:nor/>
                            </m:rPr>
                            <a:rPr lang="zh-CN" altLang="en-US" sz="3200" dirty="0">
                              <a:ln w="0"/>
                              <a:effectLst>
                                <a:outerShdw blurRad="38100" dist="19050" dir="2700000" algn="tl" rotWithShape="0">
                                  <a:schemeClr val="dk1">
                                    <a:alpha val="40000"/>
                                  </a:schemeClr>
                                </a:outerShdw>
                              </a:effectLst>
                            </a:rPr>
                            <m:t> </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sup>
                      </m:sSup>
                    </m:oMath>
                  </m:oMathPara>
                </a14:m>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 name="矩形 7"/>
              <p:cNvSpPr>
                <a:spLocks noRot="1" noChangeAspect="1" noMove="1" noResize="1" noEditPoints="1" noAdjustHandles="1" noChangeArrowheads="1" noChangeShapeType="1" noTextEdit="1"/>
              </p:cNvSpPr>
              <p:nvPr/>
            </p:nvSpPr>
            <p:spPr>
              <a:xfrm>
                <a:off x="6095997" y="5496434"/>
                <a:ext cx="4078809" cy="58477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8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贝叶斯分类器</a:t>
            </a:r>
          </a:p>
        </p:txBody>
      </p:sp>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074398" y="1919939"/>
                <a:ext cx="902830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4" name="文本框 3"/>
              <p:cNvSpPr txBox="1">
                <a:spLocks noRot="1" noChangeAspect="1" noMove="1" noResize="1" noEditPoints="1" noAdjustHandles="1" noChangeArrowheads="1" noChangeShapeType="1" noTextEdit="1"/>
              </p:cNvSpPr>
              <p:nvPr/>
            </p:nvSpPr>
            <p:spPr>
              <a:xfrm>
                <a:off x="3074398" y="1919939"/>
                <a:ext cx="9028305" cy="55399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24225" y="2967335"/>
                <a:ext cx="1943545" cy="9233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altLang="zh-CN" sz="5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r>
                        <a:rPr lang="en-US" altLang="zh-CN"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zh-CN" altLang="en-US" sz="5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oMath>
                  </m:oMathPara>
                </a14:m>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5" name="矩形 4"/>
              <p:cNvSpPr>
                <a:spLocks noRot="1" noChangeAspect="1" noMove="1" noResize="1" noEditPoints="1" noAdjustHandles="1" noChangeArrowheads="1" noChangeShapeType="1" noTextEdit="1"/>
              </p:cNvSpPr>
              <p:nvPr/>
            </p:nvSpPr>
            <p:spPr>
              <a:xfrm>
                <a:off x="5124225" y="2967335"/>
                <a:ext cx="1943545" cy="9233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039106" y="4597969"/>
                <a:ext cx="1080032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zh-CN" altLang="en-US"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r>
                            <m:rPr>
                              <m:nor/>
                            </m:rPr>
                            <a:rPr lang="zh-CN" altLang="en-US" sz="3600" dirty="0">
                              <a:ln w="0"/>
                              <a:effectLst>
                                <a:outerShdw blurRad="38100" dist="19050" dir="2700000" algn="tl" rotWithShape="0">
                                  <a:schemeClr val="dk1">
                                    <a:alpha val="40000"/>
                                  </a:schemeClr>
                                </a:outerShdw>
                              </a:effectLst>
                            </a:rPr>
                            <m:t> </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d>
                      <m:r>
                        <a:rPr lang="en-US" altLang="zh-CN" sz="3600" b="1" i="1" smtClean="0">
                          <a:latin typeface="Cambria Math" panose="02040503050406030204" pitchFamily="18" charset="0"/>
                        </a:rPr>
                        <m:t>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𝒙</m:t>
                          </m:r>
                        </m:e>
                        <m:e>
                          <m:sSub>
                            <m:sSubPr>
                              <m:ctrlPr>
                                <a:rPr lang="en-US" altLang="zh-CN" sz="3600" i="1">
                                  <a:ln w="0"/>
                                  <a:effectLst>
                                    <a:outerShdw blurRad="38100" dist="19050" dir="2700000" algn="tl" rotWithShape="0">
                                      <a:schemeClr val="dk1">
                                        <a:alpha val="40000"/>
                                      </a:schemeClr>
                                    </a:outerShdw>
                                  </a:effectLst>
                                  <a:latin typeface="Cambria Math" panose="02040503050406030204" pitchFamily="18" charset="0"/>
                                </a:rPr>
                              </m:ctrlPr>
                            </m:sSubPr>
                            <m:e>
                              <m:r>
                                <a:rPr lang="en-US" altLang="zh-CN" sz="3600" i="1">
                                  <a:ln w="0"/>
                                  <a:effectLst>
                                    <a:outerShdw blurRad="38100" dist="19050" dir="2700000" algn="tl" rotWithShape="0">
                                      <a:schemeClr val="dk1">
                                        <a:alpha val="40000"/>
                                      </a:schemeClr>
                                    </a:outerShdw>
                                  </a:effectLst>
                                  <a:latin typeface="Cambria Math" panose="02040503050406030204" pitchFamily="18" charset="0"/>
                                </a:rPr>
                                <m:t>𝑐</m:t>
                              </m:r>
                            </m:e>
                            <m:sub>
                              <m:r>
                                <a:rPr lang="en-US" altLang="zh-CN" sz="3600"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𝜃</m:t>
                              </m:r>
                            </m:sub>
                          </m:sSub>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zh-CN" altLang="en-US" sz="3600" b="1" i="1" smtClean="0">
                          <a:latin typeface="Cambria Math" panose="02040503050406030204" pitchFamily="18" charset="0"/>
                        </a:rPr>
                        <m:t>𝜽</m:t>
                      </m:r>
                      <m:r>
                        <a:rPr lang="en-US" altLang="zh-CN" sz="3600" b="1" i="1" smtClean="0">
                          <a:latin typeface="Cambria Math" panose="02040503050406030204" pitchFamily="18" charset="0"/>
                        </a:rPr>
                        <m:t>)</m:t>
                      </m:r>
                      <m:r>
                        <a:rPr lang="en-US" altLang="zh-CN" sz="3600" b="1" i="1">
                          <a:latin typeface="Cambria Math" panose="02040503050406030204" pitchFamily="18" charset="0"/>
                        </a:rPr>
                        <m:t>𝑷</m:t>
                      </m:r>
                      <m:d>
                        <m:dPr>
                          <m:ctrlPr>
                            <a:rPr lang="en-US" altLang="zh-CN" sz="3600" b="1" i="1">
                              <a:latin typeface="Cambria Math" panose="02040503050406030204" pitchFamily="18" charset="0"/>
                            </a:rPr>
                          </m:ctrlPr>
                        </m:dPr>
                        <m:e>
                          <m:r>
                            <a:rPr lang="en-US" altLang="zh-CN" sz="3600" b="1" i="1">
                              <a:latin typeface="Cambria Math" panose="02040503050406030204" pitchFamily="18" charset="0"/>
                            </a:rPr>
                            <m:t>𝒙</m:t>
                          </m:r>
                        </m:e>
                        <m:e>
                          <m:r>
                            <a:rPr lang="zh-CN" altLang="en-US" sz="3600" b="1" i="1">
                              <a:latin typeface="Cambria Math" panose="02040503050406030204" pitchFamily="18" charset="0"/>
                            </a:rPr>
                            <m:t>𝜽</m:t>
                          </m:r>
                        </m:e>
                      </m:d>
                    </m:oMath>
                  </m:oMathPara>
                </a14:m>
                <a:endParaRPr lang="zh-CN" altLang="en-US" sz="3600" b="1" dirty="0"/>
              </a:p>
            </p:txBody>
          </p:sp>
        </mc:Choice>
        <mc:Fallback>
          <p:sp>
            <p:nvSpPr>
              <p:cNvPr id="7" name="文本框 6"/>
              <p:cNvSpPr txBox="1">
                <a:spLocks noRot="1" noChangeAspect="1" noMove="1" noResize="1" noEditPoints="1" noAdjustHandles="1" noChangeArrowheads="1" noChangeShapeType="1" noTextEdit="1"/>
              </p:cNvSpPr>
              <p:nvPr/>
            </p:nvSpPr>
            <p:spPr>
              <a:xfrm>
                <a:off x="1039106" y="4597969"/>
                <a:ext cx="10800329" cy="5539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2363553" y="5527212"/>
                <a:ext cx="2939074" cy="52322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=0011011111</m:t>
                      </m:r>
                    </m:oMath>
                  </m:oMathPara>
                </a14:m>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6" name="矩形 5"/>
              <p:cNvSpPr>
                <a:spLocks noRot="1" noChangeAspect="1" noMove="1" noResize="1" noEditPoints="1" noAdjustHandles="1" noChangeArrowheads="1" noChangeShapeType="1" noTextEdit="1"/>
              </p:cNvSpPr>
              <p:nvPr/>
            </p:nvSpPr>
            <p:spPr>
              <a:xfrm>
                <a:off x="2363553" y="5527212"/>
                <a:ext cx="293907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095997" y="5496434"/>
                <a:ext cx="4078809"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zh-CN" altLang="en-US"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𝜃</m:t>
                          </m:r>
                        </m:e>
                      </m:d>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altLang="zh-CN" sz="3200" i="1">
                              <a:ln w="0"/>
                              <a:effectLst>
                                <a:outerShdw blurRad="38100" dist="19050" dir="2700000" algn="tl" rotWithShape="0">
                                  <a:schemeClr val="dk1">
                                    <a:alpha val="40000"/>
                                  </a:schemeClr>
                                </a:outerShdw>
                              </a:effectLst>
                              <a:latin typeface="Cambria Math" panose="02040503050406030204" pitchFamily="18" charset="0"/>
                            </a:rPr>
                            <m:t>(1−</m:t>
                          </m:r>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r>
                            <a:rPr lang="en-US" altLang="zh-CN" sz="3200" i="1">
                              <a:ln w="0"/>
                              <a:effectLst>
                                <a:outerShdw blurRad="38100" dist="19050" dir="2700000" algn="tl" rotWithShape="0">
                                  <a:schemeClr val="dk1">
                                    <a:alpha val="40000"/>
                                  </a:schemeClr>
                                </a:outerShdw>
                              </a:effectLst>
                              <a:latin typeface="Cambria Math" panose="02040503050406030204" pitchFamily="18" charset="0"/>
                            </a:rPr>
                            <m:t>)</m:t>
                          </m:r>
                          <m:r>
                            <m:rPr>
                              <m:nor/>
                            </m:rPr>
                            <a:rPr lang="zh-CN" altLang="en-US" sz="3200" dirty="0">
                              <a:ln w="0"/>
                              <a:effectLst>
                                <a:outerShdw blurRad="38100" dist="19050" dir="2700000" algn="tl" rotWithShape="0">
                                  <a:schemeClr val="dk1">
                                    <a:alpha val="40000"/>
                                  </a:schemeClr>
                                </a:outerShdw>
                              </a:effectLst>
                            </a:rPr>
                            <m:t> </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sSup>
                        <m:sSupPr>
                          <m:ctrlP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zh-CN" altLang="en-US" sz="3200" i="1">
                              <a:ln w="0"/>
                              <a:effectLst>
                                <a:outerShdw blurRad="38100" dist="19050" dir="2700000" algn="tl" rotWithShape="0">
                                  <a:schemeClr val="dk1">
                                    <a:alpha val="40000"/>
                                  </a:schemeClr>
                                </a:outerShdw>
                              </a:effectLst>
                              <a:latin typeface="Cambria Math" panose="02040503050406030204" pitchFamily="18" charset="0"/>
                            </a:rPr>
                            <m:t>𝜃</m:t>
                          </m:r>
                        </m:e>
                        <m:sup>
                          <m:r>
                            <a:rPr lang="en-US" altLang="zh-C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sup>
                      </m:sSup>
                    </m:oMath>
                  </m:oMathPara>
                </a14:m>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mc:Choice>
        <mc:Fallback>
          <p:sp>
            <p:nvSpPr>
              <p:cNvPr id="8" name="矩形 7"/>
              <p:cNvSpPr>
                <a:spLocks noRot="1" noChangeAspect="1" noMove="1" noResize="1" noEditPoints="1" noAdjustHandles="1" noChangeArrowheads="1" noChangeShapeType="1" noTextEdit="1"/>
              </p:cNvSpPr>
              <p:nvPr/>
            </p:nvSpPr>
            <p:spPr>
              <a:xfrm>
                <a:off x="6095997" y="5496434"/>
                <a:ext cx="4078809" cy="584775"/>
              </a:xfrm>
              <a:prstGeom prst="rect">
                <a:avLst/>
              </a:prstGeom>
              <a:blipFill>
                <a:blip r:embed="rId6"/>
                <a:stretch>
                  <a:fillRect/>
                </a:stretch>
              </a:blipFill>
            </p:spPr>
            <p:txBody>
              <a:bodyPr/>
              <a:lstStyle/>
              <a:p>
                <a:r>
                  <a:rPr lang="zh-CN" altLang="en-US">
                    <a:noFill/>
                  </a:rPr>
                  <a:t> </a:t>
                </a:r>
              </a:p>
            </p:txBody>
          </p:sp>
        </mc:Fallback>
      </mc:AlternateContent>
      <p:pic>
        <p:nvPicPr>
          <p:cNvPr id="9" name="Picture 4" descr="pthe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6642" y="231438"/>
            <a:ext cx="4829356" cy="36220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map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5354" y="150543"/>
            <a:ext cx="4901264" cy="367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贝叶斯分类器</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50000"/>
                  </a:lnSpc>
                </a:pPr>
                <a:r>
                  <a:rPr lang="zh-CN" altLang="en-US" dirty="0" smtClean="0"/>
                  <a:t>贝叶斯分类</a:t>
                </a:r>
                <a:endParaRPr lang="en-US" altLang="zh-CN" dirty="0" smtClean="0"/>
              </a:p>
              <a:p>
                <a:pPr lvl="1">
                  <a:lnSpc>
                    <a:spcPct val="150000"/>
                  </a:lnSpc>
                </a:pPr>
                <a:r>
                  <a:rPr lang="zh-CN" altLang="en-US" dirty="0"/>
                  <a:t>主要</a:t>
                </a:r>
                <a:r>
                  <a:rPr lang="zh-CN" altLang="en-US" dirty="0" smtClean="0"/>
                  <a:t>难点：获得</a:t>
                </a:r>
                <a14:m>
                  <m:oMath xmlns:m="http://schemas.openxmlformats.org/officeDocument/2006/math">
                    <m:r>
                      <a:rPr lang="en-US" altLang="zh-CN" i="1" dirty="0" smtClean="0">
                        <a:latin typeface="Cambria Math" panose="02040503050406030204" pitchFamily="18" charset="0"/>
                      </a:rPr>
                      <m:t>𝑥</m:t>
                    </m:r>
                  </m:oMath>
                </a14:m>
                <a:r>
                  <a:rPr lang="zh-CN" altLang="en-US" dirty="0" smtClean="0"/>
                  <a:t>所有的属性的联合概率</a:t>
                </a:r>
                <a:endParaRPr lang="en-US" altLang="zh-CN" dirty="0" smtClean="0"/>
              </a:p>
              <a:p>
                <a:pPr lvl="1">
                  <a:lnSpc>
                    <a:spcPct val="150000"/>
                  </a:lnSpc>
                </a:pPr>
                <a:r>
                  <a:rPr lang="zh-CN" altLang="en-US" dirty="0" smtClean="0"/>
                  <a:t>引入假设简化：</a:t>
                </a:r>
                <a:endParaRPr lang="en-US" altLang="zh-CN" dirty="0" smtClean="0"/>
              </a:p>
              <a:p>
                <a:pPr lvl="2">
                  <a:lnSpc>
                    <a:spcPct val="150000"/>
                  </a:lnSpc>
                </a:pPr>
                <a14:m>
                  <m:oMath xmlns:m="http://schemas.openxmlformats.org/officeDocument/2006/math">
                    <m:r>
                      <a:rPr lang="en-US" altLang="zh-CN" i="1" dirty="0">
                        <a:latin typeface="Cambria Math" panose="02040503050406030204" pitchFamily="18" charset="0"/>
                      </a:rPr>
                      <m:t>𝑥</m:t>
                    </m:r>
                  </m:oMath>
                </a14:m>
                <a:r>
                  <a:rPr lang="zh-CN" altLang="en-US" dirty="0" smtClean="0"/>
                  <a:t>的所有属性不相关</a:t>
                </a:r>
                <a:endParaRPr lang="en-US" altLang="zh-CN" dirty="0" smtClean="0"/>
              </a:p>
              <a:p>
                <a:pPr marL="914400" lvl="2" indent="0">
                  <a:lnSpc>
                    <a:spcPct val="150000"/>
                  </a:lnSpc>
                  <a:buNone/>
                </a:pPr>
                <a14:m>
                  <m:oMathPara xmlns:m="http://schemas.openxmlformats.org/officeDocument/2006/math">
                    <m:oMathParaPr>
                      <m:jc m:val="center"/>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e>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nary>
                        <m:naryPr>
                          <m:chr m:val="∏"/>
                          <m:subHide m:val="on"/>
                          <m:supHide m:val="on"/>
                          <m:ctrlPr>
                            <a:rPr lang="en-US" altLang="zh-CN" sz="2800" b="0" i="1" smtClean="0">
                              <a:latin typeface="Cambria Math" panose="02040503050406030204" pitchFamily="18" charset="0"/>
                            </a:rPr>
                          </m:ctrlPr>
                        </m:naryPr>
                        <m:sub/>
                        <m:sup/>
                        <m:e>
                          <m:r>
                            <a:rPr lang="en-US" altLang="zh-CN" sz="2800" i="1">
                              <a:latin typeface="Cambria Math" panose="02040503050406030204" pitchFamily="18" charset="0"/>
                            </a:rPr>
                            <m:t>𝑃</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m:rPr>
                              <m:nor/>
                            </m:rPr>
                            <a:rPr lang="en-US" altLang="zh-CN" sz="2800" dirty="0"/>
                            <m:t> </m:t>
                          </m:r>
                        </m:e>
                      </m:nary>
                    </m:oMath>
                  </m:oMathPara>
                </a14:m>
                <a:endParaRPr lang="en-US" altLang="zh-CN" dirty="0" smtClean="0"/>
              </a:p>
              <a:p>
                <a:pPr lvl="1">
                  <a:lnSpc>
                    <a:spcPct val="150000"/>
                  </a:lnSpc>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3449783" y="1940070"/>
                <a:ext cx="80937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m:oMathPara>
                </a14:m>
                <a:endParaRPr lang="zh-CN" altLang="en-US" sz="3600" b="1" dirty="0"/>
              </a:p>
            </p:txBody>
          </p:sp>
        </mc:Choice>
        <mc:Fallback>
          <p:sp>
            <p:nvSpPr>
              <p:cNvPr id="10" name="文本框 9"/>
              <p:cNvSpPr txBox="1">
                <a:spLocks noRot="1" noChangeAspect="1" noMove="1" noResize="1" noEditPoints="1" noAdjustHandles="1" noChangeArrowheads="1" noChangeShapeType="1" noTextEdit="1"/>
              </p:cNvSpPr>
              <p:nvPr/>
            </p:nvSpPr>
            <p:spPr>
              <a:xfrm>
                <a:off x="3449783" y="1940070"/>
                <a:ext cx="8093754" cy="553998"/>
              </a:xfrm>
              <a:prstGeom prst="rect">
                <a:avLst/>
              </a:prstGeom>
              <a:blipFill>
                <a:blip r:embed="rId3"/>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6472036" y="2743450"/>
            <a:ext cx="5071501" cy="1688500"/>
          </a:xfrm>
          <a:prstGeom prst="rect">
            <a:avLst/>
          </a:prstGeom>
        </p:spPr>
      </p:pic>
      <p:sp>
        <p:nvSpPr>
          <p:cNvPr id="9" name="矩形 8"/>
          <p:cNvSpPr/>
          <p:nvPr/>
        </p:nvSpPr>
        <p:spPr>
          <a:xfrm>
            <a:off x="7706647" y="4681332"/>
            <a:ext cx="364715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朴素贝叶斯</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713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a:t>
            </a:r>
            <a:endParaRPr lang="zh-CN" altLang="en-US" dirty="0"/>
          </a:p>
        </p:txBody>
      </p:sp>
      <p:pic>
        <p:nvPicPr>
          <p:cNvPr id="11" name="图片 10"/>
          <p:cNvPicPr>
            <a:picLocks noChangeAspect="1"/>
          </p:cNvPicPr>
          <p:nvPr/>
        </p:nvPicPr>
        <p:blipFill>
          <a:blip r:embed="rId2">
            <a:clrChange>
              <a:clrFrom>
                <a:srgbClr val="FFFFFF"/>
              </a:clrFrom>
              <a:clrTo>
                <a:srgbClr val="FFFFFF">
                  <a:alpha val="0"/>
                </a:srgbClr>
              </a:clrTo>
            </a:clrChange>
          </a:blip>
          <a:stretch>
            <a:fillRect/>
          </a:stretch>
        </p:blipFill>
        <p:spPr>
          <a:xfrm>
            <a:off x="8291601" y="108801"/>
            <a:ext cx="3660254" cy="1218641"/>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8291601" y="1583766"/>
                <a:ext cx="3592971" cy="11356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e>
                          <m:r>
                            <a:rPr lang="en-US" altLang="zh-CN" sz="2800" i="1">
                              <a:latin typeface="Cambria Math" panose="02040503050406030204" pitchFamily="18" charset="0"/>
                            </a:rPr>
                            <m:t>𝑐</m:t>
                          </m:r>
                        </m:e>
                      </m:d>
                      <m:r>
                        <a:rPr lang="en-US" altLang="zh-CN" sz="2800" i="1">
                          <a:latin typeface="Cambria Math" panose="02040503050406030204" pitchFamily="18" charset="0"/>
                        </a:rPr>
                        <m:t>=</m:t>
                      </m:r>
                      <m:nary>
                        <m:naryPr>
                          <m:chr m:val="∏"/>
                          <m:subHide m:val="on"/>
                          <m:supHide m:val="on"/>
                          <m:ctrlPr>
                            <a:rPr lang="en-US" altLang="zh-CN" sz="2800" i="1">
                              <a:latin typeface="Cambria Math" panose="02040503050406030204" pitchFamily="18" charset="0"/>
                            </a:rPr>
                          </m:ctrlPr>
                        </m:naryPr>
                        <m:sub/>
                        <m:sup/>
                        <m:e>
                          <m:r>
                            <a:rPr lang="en-US" altLang="zh-CN" sz="2800" i="1">
                              <a:latin typeface="Cambria Math" panose="02040503050406030204" pitchFamily="18" charset="0"/>
                            </a:rPr>
                            <m:t>𝑃</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𝑐</m:t>
                          </m:r>
                          <m:r>
                            <a:rPr lang="en-US" altLang="zh-CN" sz="2800" i="1">
                              <a:latin typeface="Cambria Math" panose="02040503050406030204" pitchFamily="18" charset="0"/>
                            </a:rPr>
                            <m:t>)</m:t>
                          </m:r>
                          <m:r>
                            <m:rPr>
                              <m:nor/>
                            </m:rPr>
                            <a:rPr lang="en-US" altLang="zh-CN" sz="2800" dirty="0"/>
                            <m:t> </m:t>
                          </m:r>
                        </m:e>
                      </m:nary>
                    </m:oMath>
                  </m:oMathPara>
                </a14:m>
                <a:endParaRPr lang="zh-CN" altLang="en-US" sz="2800" dirty="0"/>
              </a:p>
            </p:txBody>
          </p:sp>
        </mc:Choice>
        <mc:Fallback>
          <p:sp>
            <p:nvSpPr>
              <p:cNvPr id="4" name="矩形 3"/>
              <p:cNvSpPr>
                <a:spLocks noRot="1" noChangeAspect="1" noMove="1" noResize="1" noEditPoints="1" noAdjustHandles="1" noChangeArrowheads="1" noChangeShapeType="1" noTextEdit="1"/>
              </p:cNvSpPr>
              <p:nvPr/>
            </p:nvSpPr>
            <p:spPr>
              <a:xfrm>
                <a:off x="8291601" y="1583766"/>
                <a:ext cx="3592971" cy="1135696"/>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extLst>
              <p:ext uri="{D42A27DB-BD31-4B8C-83A1-F6EECF244321}">
                <p14:modId xmlns:p14="http://schemas.microsoft.com/office/powerpoint/2010/main" val="2506839656"/>
              </p:ext>
            </p:extLst>
          </p:nvPr>
        </p:nvGraphicFramePr>
        <p:xfrm>
          <a:off x="674253" y="1457880"/>
          <a:ext cx="6677892" cy="4527528"/>
        </p:xfrm>
        <a:graphic>
          <a:graphicData uri="http://schemas.openxmlformats.org/drawingml/2006/table">
            <a:tbl>
              <a:tblPr>
                <a:tableStyleId>{D7AC3CCA-C797-4891-BE02-D94E43425B78}</a:tableStyleId>
              </a:tblPr>
              <a:tblGrid>
                <a:gridCol w="1551360">
                  <a:extLst>
                    <a:ext uri="{9D8B030D-6E8A-4147-A177-3AD203B41FA5}">
                      <a16:colId xmlns:a16="http://schemas.microsoft.com/office/drawing/2014/main" val="607065901"/>
                    </a:ext>
                  </a:extLst>
                </a:gridCol>
                <a:gridCol w="932232">
                  <a:extLst>
                    <a:ext uri="{9D8B030D-6E8A-4147-A177-3AD203B41FA5}">
                      <a16:colId xmlns:a16="http://schemas.microsoft.com/office/drawing/2014/main" val="182409367"/>
                    </a:ext>
                  </a:extLst>
                </a:gridCol>
                <a:gridCol w="1209392">
                  <a:extLst>
                    <a:ext uri="{9D8B030D-6E8A-4147-A177-3AD203B41FA5}">
                      <a16:colId xmlns:a16="http://schemas.microsoft.com/office/drawing/2014/main" val="324849741"/>
                    </a:ext>
                  </a:extLst>
                </a:gridCol>
                <a:gridCol w="1173064">
                  <a:extLst>
                    <a:ext uri="{9D8B030D-6E8A-4147-A177-3AD203B41FA5}">
                      <a16:colId xmlns:a16="http://schemas.microsoft.com/office/drawing/2014/main" val="507092808"/>
                    </a:ext>
                  </a:extLst>
                </a:gridCol>
                <a:gridCol w="1811844">
                  <a:extLst>
                    <a:ext uri="{9D8B030D-6E8A-4147-A177-3AD203B41FA5}">
                      <a16:colId xmlns:a16="http://schemas.microsoft.com/office/drawing/2014/main" val="3643997847"/>
                    </a:ext>
                  </a:extLst>
                </a:gridCol>
              </a:tblGrid>
              <a:tr h="339154">
                <a:tc>
                  <a:txBody>
                    <a:bodyPr/>
                    <a:lstStyle/>
                    <a:p>
                      <a:pPr algn="ctr"/>
                      <a:r>
                        <a:rPr lang="zh-CN" altLang="en-US" sz="2400" dirty="0">
                          <a:effectLst/>
                        </a:rPr>
                        <a:t>职业</a:t>
                      </a:r>
                    </a:p>
                  </a:txBody>
                  <a:tcPr marL="10093" marR="10093" marT="5767" marB="5767">
                    <a:solidFill>
                      <a:schemeClr val="bg1">
                        <a:lumMod val="75000"/>
                      </a:schemeClr>
                    </a:solidFill>
                  </a:tcPr>
                </a:tc>
                <a:tc>
                  <a:txBody>
                    <a:bodyPr/>
                    <a:lstStyle/>
                    <a:p>
                      <a:pPr algn="ctr"/>
                      <a:r>
                        <a:rPr lang="zh-CN" altLang="en-US" sz="2400" dirty="0">
                          <a:effectLst/>
                        </a:rPr>
                        <a:t>年龄</a:t>
                      </a:r>
                    </a:p>
                  </a:txBody>
                  <a:tcPr marL="10093" marR="10093" marT="5767" marB="5767">
                    <a:solidFill>
                      <a:schemeClr val="bg1">
                        <a:lumMod val="75000"/>
                      </a:schemeClr>
                    </a:solidFill>
                  </a:tcPr>
                </a:tc>
                <a:tc>
                  <a:txBody>
                    <a:bodyPr/>
                    <a:lstStyle/>
                    <a:p>
                      <a:pPr algn="ctr"/>
                      <a:r>
                        <a:rPr lang="zh-CN" altLang="en-US" sz="2400" dirty="0">
                          <a:effectLst/>
                        </a:rPr>
                        <a:t>收入</a:t>
                      </a:r>
                    </a:p>
                  </a:txBody>
                  <a:tcPr marL="10093" marR="10093" marT="5767" marB="5767">
                    <a:solidFill>
                      <a:schemeClr val="bg1">
                        <a:lumMod val="75000"/>
                      </a:schemeClr>
                    </a:solidFill>
                  </a:tcPr>
                </a:tc>
                <a:tc>
                  <a:txBody>
                    <a:bodyPr/>
                    <a:lstStyle/>
                    <a:p>
                      <a:pPr algn="ctr"/>
                      <a:r>
                        <a:rPr lang="zh-CN" altLang="en-US" sz="2400" dirty="0">
                          <a:effectLst/>
                        </a:rPr>
                        <a:t>学历</a:t>
                      </a:r>
                    </a:p>
                  </a:txBody>
                  <a:tcPr marL="10093" marR="10093" marT="5767" marB="5767">
                    <a:solidFill>
                      <a:schemeClr val="bg1">
                        <a:lumMod val="75000"/>
                      </a:schemeClr>
                    </a:solidFill>
                  </a:tcPr>
                </a:tc>
                <a:tc>
                  <a:txBody>
                    <a:bodyPr/>
                    <a:lstStyle/>
                    <a:p>
                      <a:pPr algn="ctr"/>
                      <a:r>
                        <a:rPr lang="zh-CN" altLang="en-US" sz="2400" dirty="0">
                          <a:effectLst/>
                        </a:rPr>
                        <a:t>是否贷款</a:t>
                      </a:r>
                    </a:p>
                  </a:txBody>
                  <a:tcPr marL="10093" marR="10093" marT="5767" marB="5767">
                    <a:solidFill>
                      <a:schemeClr val="bg1">
                        <a:lumMod val="75000"/>
                      </a:schemeClr>
                    </a:solidFill>
                  </a:tcPr>
                </a:tc>
                <a:extLst>
                  <a:ext uri="{0D108BD9-81ED-4DB2-BD59-A6C34878D82A}">
                    <a16:rowId xmlns:a16="http://schemas.microsoft.com/office/drawing/2014/main" val="2712320882"/>
                  </a:ext>
                </a:extLst>
              </a:tr>
              <a:tr h="339154">
                <a:tc>
                  <a:txBody>
                    <a:bodyPr/>
                    <a:lstStyle/>
                    <a:p>
                      <a:pPr algn="ctr"/>
                      <a:r>
                        <a:rPr lang="zh-CN" altLang="en-US" sz="2400" dirty="0">
                          <a:effectLst/>
                        </a:rPr>
                        <a:t>自由职业</a:t>
                      </a:r>
                    </a:p>
                  </a:txBody>
                  <a:tcPr marL="10093" marR="10093" marT="5767" marB="5767">
                    <a:solidFill>
                      <a:schemeClr val="bg1"/>
                    </a:solidFill>
                  </a:tcPr>
                </a:tc>
                <a:tc>
                  <a:txBody>
                    <a:bodyPr/>
                    <a:lstStyle/>
                    <a:p>
                      <a:pPr algn="ctr"/>
                      <a:r>
                        <a:rPr lang="en-US" altLang="zh-CN" sz="2400">
                          <a:effectLst/>
                        </a:rPr>
                        <a:t>28</a:t>
                      </a:r>
                    </a:p>
                  </a:txBody>
                  <a:tcPr marL="10093" marR="10093" marT="5767" marB="5767">
                    <a:solidFill>
                      <a:schemeClr val="bg1"/>
                    </a:solidFill>
                  </a:tcPr>
                </a:tc>
                <a:tc>
                  <a:txBody>
                    <a:bodyPr/>
                    <a:lstStyle/>
                    <a:p>
                      <a:pPr algn="ctr"/>
                      <a:r>
                        <a:rPr lang="en-US" altLang="zh-CN" sz="2400">
                          <a:effectLst/>
                        </a:rPr>
                        <a:t>5000</a:t>
                      </a:r>
                    </a:p>
                  </a:txBody>
                  <a:tcPr marL="10093" marR="10093" marT="5767" marB="5767">
                    <a:solidFill>
                      <a:schemeClr val="bg1"/>
                    </a:solidFill>
                  </a:tcPr>
                </a:tc>
                <a:tc>
                  <a:txBody>
                    <a:bodyPr/>
                    <a:lstStyle/>
                    <a:p>
                      <a:pPr algn="ctr"/>
                      <a:r>
                        <a:rPr lang="zh-CN" altLang="en-US" sz="2400">
                          <a:effectLst/>
                        </a:rPr>
                        <a:t>高中</a:t>
                      </a:r>
                    </a:p>
                  </a:txBody>
                  <a:tcPr marL="10093" marR="10093" marT="5767" marB="5767">
                    <a:solidFill>
                      <a:schemeClr val="bg1"/>
                    </a:solidFill>
                  </a:tcPr>
                </a:tc>
                <a:tc>
                  <a:txBody>
                    <a:bodyPr/>
                    <a:lstStyle/>
                    <a:p>
                      <a:pPr algn="ctr"/>
                      <a:r>
                        <a:rPr lang="zh-CN" altLang="en-US" sz="2400" dirty="0">
                          <a:effectLst/>
                        </a:rPr>
                        <a:t>是</a:t>
                      </a:r>
                    </a:p>
                  </a:txBody>
                  <a:tcPr marL="10093" marR="10093" marT="5767" marB="5767">
                    <a:solidFill>
                      <a:schemeClr val="bg1"/>
                    </a:solidFill>
                  </a:tcPr>
                </a:tc>
                <a:extLst>
                  <a:ext uri="{0D108BD9-81ED-4DB2-BD59-A6C34878D82A}">
                    <a16:rowId xmlns:a16="http://schemas.microsoft.com/office/drawing/2014/main" val="13581775"/>
                  </a:ext>
                </a:extLst>
              </a:tr>
              <a:tr h="339154">
                <a:tc>
                  <a:txBody>
                    <a:bodyPr/>
                    <a:lstStyle/>
                    <a:p>
                      <a:pPr algn="ctr"/>
                      <a:r>
                        <a:rPr lang="zh-CN" altLang="en-US" sz="2400">
                          <a:effectLst/>
                        </a:rPr>
                        <a:t>工人</a:t>
                      </a:r>
                    </a:p>
                  </a:txBody>
                  <a:tcPr marL="10093" marR="10093" marT="5767" marB="5767">
                    <a:solidFill>
                      <a:schemeClr val="bg1"/>
                    </a:solidFill>
                  </a:tcPr>
                </a:tc>
                <a:tc>
                  <a:txBody>
                    <a:bodyPr/>
                    <a:lstStyle/>
                    <a:p>
                      <a:pPr algn="ctr"/>
                      <a:r>
                        <a:rPr lang="en-US" altLang="zh-CN" sz="2400" dirty="0">
                          <a:effectLst/>
                        </a:rPr>
                        <a:t>36</a:t>
                      </a:r>
                    </a:p>
                  </a:txBody>
                  <a:tcPr marL="10093" marR="10093" marT="5767" marB="5767">
                    <a:solidFill>
                      <a:schemeClr val="bg1"/>
                    </a:solidFill>
                  </a:tcPr>
                </a:tc>
                <a:tc>
                  <a:txBody>
                    <a:bodyPr/>
                    <a:lstStyle/>
                    <a:p>
                      <a:pPr algn="ctr"/>
                      <a:r>
                        <a:rPr lang="en-US" altLang="zh-CN" sz="2400">
                          <a:effectLst/>
                        </a:rPr>
                        <a:t>5500</a:t>
                      </a:r>
                    </a:p>
                  </a:txBody>
                  <a:tcPr marL="10093" marR="10093" marT="5767" marB="5767">
                    <a:solidFill>
                      <a:schemeClr val="bg1"/>
                    </a:solidFill>
                  </a:tcPr>
                </a:tc>
                <a:tc>
                  <a:txBody>
                    <a:bodyPr/>
                    <a:lstStyle/>
                    <a:p>
                      <a:pPr algn="ctr"/>
                      <a:r>
                        <a:rPr lang="zh-CN" altLang="en-US" sz="2400">
                          <a:effectLst/>
                        </a:rPr>
                        <a:t>高中</a:t>
                      </a:r>
                    </a:p>
                  </a:txBody>
                  <a:tcPr marL="10093" marR="10093" marT="5767" marB="5767">
                    <a:solidFill>
                      <a:schemeClr val="bg1"/>
                    </a:solidFill>
                  </a:tcPr>
                </a:tc>
                <a:tc>
                  <a:txBody>
                    <a:bodyPr/>
                    <a:lstStyle/>
                    <a:p>
                      <a:pPr algn="ctr"/>
                      <a:r>
                        <a:rPr lang="zh-CN" altLang="en-US" sz="2400">
                          <a:effectLst/>
                        </a:rPr>
                        <a:t>否</a:t>
                      </a:r>
                    </a:p>
                  </a:txBody>
                  <a:tcPr marL="10093" marR="10093" marT="5767" marB="5767">
                    <a:solidFill>
                      <a:schemeClr val="bg1"/>
                    </a:solidFill>
                  </a:tcPr>
                </a:tc>
                <a:extLst>
                  <a:ext uri="{0D108BD9-81ED-4DB2-BD59-A6C34878D82A}">
                    <a16:rowId xmlns:a16="http://schemas.microsoft.com/office/drawing/2014/main" val="949530325"/>
                  </a:ext>
                </a:extLst>
              </a:tr>
              <a:tr h="339154">
                <a:tc>
                  <a:txBody>
                    <a:bodyPr/>
                    <a:lstStyle/>
                    <a:p>
                      <a:pPr algn="ctr"/>
                      <a:r>
                        <a:rPr lang="zh-CN" altLang="en-US" sz="2400">
                          <a:effectLst/>
                        </a:rPr>
                        <a:t>工人</a:t>
                      </a:r>
                    </a:p>
                  </a:txBody>
                  <a:tcPr marL="10093" marR="10093" marT="5767" marB="5767">
                    <a:solidFill>
                      <a:schemeClr val="bg1"/>
                    </a:solidFill>
                  </a:tcPr>
                </a:tc>
                <a:tc>
                  <a:txBody>
                    <a:bodyPr/>
                    <a:lstStyle/>
                    <a:p>
                      <a:pPr algn="ctr"/>
                      <a:r>
                        <a:rPr lang="en-US" altLang="zh-CN" sz="2400">
                          <a:effectLst/>
                        </a:rPr>
                        <a:t>42</a:t>
                      </a:r>
                    </a:p>
                  </a:txBody>
                  <a:tcPr marL="10093" marR="10093" marT="5767" marB="5767">
                    <a:solidFill>
                      <a:schemeClr val="bg1"/>
                    </a:solidFill>
                  </a:tcPr>
                </a:tc>
                <a:tc>
                  <a:txBody>
                    <a:bodyPr/>
                    <a:lstStyle/>
                    <a:p>
                      <a:pPr algn="ctr"/>
                      <a:r>
                        <a:rPr lang="en-US" altLang="zh-CN" sz="2400" dirty="0">
                          <a:effectLst/>
                        </a:rPr>
                        <a:t>2800</a:t>
                      </a:r>
                    </a:p>
                  </a:txBody>
                  <a:tcPr marL="10093" marR="10093" marT="5767" marB="5767">
                    <a:solidFill>
                      <a:schemeClr val="bg1"/>
                    </a:solidFill>
                  </a:tcPr>
                </a:tc>
                <a:tc>
                  <a:txBody>
                    <a:bodyPr/>
                    <a:lstStyle/>
                    <a:p>
                      <a:pPr algn="ctr"/>
                      <a:r>
                        <a:rPr lang="zh-CN" altLang="en-US" sz="2400">
                          <a:effectLst/>
                        </a:rPr>
                        <a:t>初中</a:t>
                      </a:r>
                    </a:p>
                  </a:txBody>
                  <a:tcPr marL="10093" marR="10093" marT="5767" marB="5767">
                    <a:solidFill>
                      <a:schemeClr val="bg1"/>
                    </a:solidFill>
                  </a:tcPr>
                </a:tc>
                <a:tc>
                  <a:txBody>
                    <a:bodyPr/>
                    <a:lstStyle/>
                    <a:p>
                      <a:pPr algn="ctr"/>
                      <a:r>
                        <a:rPr lang="zh-CN" altLang="en-US" sz="2400" dirty="0">
                          <a:effectLst/>
                        </a:rPr>
                        <a:t>是</a:t>
                      </a:r>
                    </a:p>
                  </a:txBody>
                  <a:tcPr marL="10093" marR="10093" marT="5767" marB="5767">
                    <a:solidFill>
                      <a:schemeClr val="bg1"/>
                    </a:solidFill>
                  </a:tcPr>
                </a:tc>
                <a:extLst>
                  <a:ext uri="{0D108BD9-81ED-4DB2-BD59-A6C34878D82A}">
                    <a16:rowId xmlns:a16="http://schemas.microsoft.com/office/drawing/2014/main" val="1815517862"/>
                  </a:ext>
                </a:extLst>
              </a:tr>
              <a:tr h="339154">
                <a:tc>
                  <a:txBody>
                    <a:bodyPr/>
                    <a:lstStyle/>
                    <a:p>
                      <a:pPr algn="ctr"/>
                      <a:r>
                        <a:rPr lang="zh-CN" altLang="en-US" sz="2400">
                          <a:effectLst/>
                        </a:rPr>
                        <a:t>白领</a:t>
                      </a:r>
                    </a:p>
                  </a:txBody>
                  <a:tcPr marL="10093" marR="10093" marT="5767" marB="5767">
                    <a:solidFill>
                      <a:schemeClr val="bg1"/>
                    </a:solidFill>
                  </a:tcPr>
                </a:tc>
                <a:tc>
                  <a:txBody>
                    <a:bodyPr/>
                    <a:lstStyle/>
                    <a:p>
                      <a:pPr algn="ctr"/>
                      <a:r>
                        <a:rPr lang="en-US" altLang="zh-CN" sz="2400">
                          <a:effectLst/>
                        </a:rPr>
                        <a:t>45</a:t>
                      </a:r>
                    </a:p>
                  </a:txBody>
                  <a:tcPr marL="10093" marR="10093" marT="5767" marB="5767">
                    <a:solidFill>
                      <a:schemeClr val="bg1"/>
                    </a:solidFill>
                  </a:tcPr>
                </a:tc>
                <a:tc>
                  <a:txBody>
                    <a:bodyPr/>
                    <a:lstStyle/>
                    <a:p>
                      <a:pPr algn="ctr"/>
                      <a:r>
                        <a:rPr lang="en-US" altLang="zh-CN" sz="2400" dirty="0">
                          <a:effectLst/>
                        </a:rPr>
                        <a:t>3300</a:t>
                      </a:r>
                    </a:p>
                  </a:txBody>
                  <a:tcPr marL="10093" marR="10093" marT="5767" marB="5767">
                    <a:solidFill>
                      <a:schemeClr val="bg1"/>
                    </a:solidFill>
                  </a:tcPr>
                </a:tc>
                <a:tc>
                  <a:txBody>
                    <a:bodyPr/>
                    <a:lstStyle/>
                    <a:p>
                      <a:pPr algn="ctr"/>
                      <a:r>
                        <a:rPr lang="zh-CN" altLang="en-US" sz="2400">
                          <a:effectLst/>
                        </a:rPr>
                        <a:t>小学</a:t>
                      </a:r>
                    </a:p>
                  </a:txBody>
                  <a:tcPr marL="10093" marR="10093" marT="5767" marB="5767">
                    <a:solidFill>
                      <a:schemeClr val="bg1"/>
                    </a:solidFill>
                  </a:tcPr>
                </a:tc>
                <a:tc>
                  <a:txBody>
                    <a:bodyPr/>
                    <a:lstStyle/>
                    <a:p>
                      <a:pPr algn="ctr"/>
                      <a:r>
                        <a:rPr lang="zh-CN" altLang="en-US" sz="2400">
                          <a:effectLst/>
                        </a:rPr>
                        <a:t>是</a:t>
                      </a:r>
                    </a:p>
                  </a:txBody>
                  <a:tcPr marL="10093" marR="10093" marT="5767" marB="5767">
                    <a:solidFill>
                      <a:schemeClr val="bg1"/>
                    </a:solidFill>
                  </a:tcPr>
                </a:tc>
                <a:extLst>
                  <a:ext uri="{0D108BD9-81ED-4DB2-BD59-A6C34878D82A}">
                    <a16:rowId xmlns:a16="http://schemas.microsoft.com/office/drawing/2014/main" val="985236045"/>
                  </a:ext>
                </a:extLst>
              </a:tr>
              <a:tr h="339154">
                <a:tc>
                  <a:txBody>
                    <a:bodyPr/>
                    <a:lstStyle/>
                    <a:p>
                      <a:pPr algn="ctr"/>
                      <a:r>
                        <a:rPr lang="zh-CN" altLang="en-US" sz="2400">
                          <a:effectLst/>
                        </a:rPr>
                        <a:t>白领</a:t>
                      </a:r>
                    </a:p>
                  </a:txBody>
                  <a:tcPr marL="10093" marR="10093" marT="5767" marB="5767">
                    <a:solidFill>
                      <a:schemeClr val="bg1"/>
                    </a:solidFill>
                  </a:tcPr>
                </a:tc>
                <a:tc>
                  <a:txBody>
                    <a:bodyPr/>
                    <a:lstStyle/>
                    <a:p>
                      <a:pPr algn="ctr"/>
                      <a:r>
                        <a:rPr lang="en-US" altLang="zh-CN" sz="2400">
                          <a:effectLst/>
                        </a:rPr>
                        <a:t>25</a:t>
                      </a:r>
                    </a:p>
                  </a:txBody>
                  <a:tcPr marL="10093" marR="10093" marT="5767" marB="5767">
                    <a:solidFill>
                      <a:schemeClr val="bg1"/>
                    </a:solidFill>
                  </a:tcPr>
                </a:tc>
                <a:tc>
                  <a:txBody>
                    <a:bodyPr/>
                    <a:lstStyle/>
                    <a:p>
                      <a:pPr algn="ctr"/>
                      <a:r>
                        <a:rPr lang="en-US" altLang="zh-CN" sz="2400">
                          <a:effectLst/>
                        </a:rPr>
                        <a:t>10000</a:t>
                      </a:r>
                    </a:p>
                  </a:txBody>
                  <a:tcPr marL="10093" marR="10093" marT="5767" marB="5767">
                    <a:solidFill>
                      <a:schemeClr val="bg1"/>
                    </a:solidFill>
                  </a:tcPr>
                </a:tc>
                <a:tc>
                  <a:txBody>
                    <a:bodyPr/>
                    <a:lstStyle/>
                    <a:p>
                      <a:pPr algn="ctr"/>
                      <a:r>
                        <a:rPr lang="zh-CN" altLang="en-US" sz="2400" dirty="0">
                          <a:effectLst/>
                        </a:rPr>
                        <a:t>本科</a:t>
                      </a:r>
                    </a:p>
                  </a:txBody>
                  <a:tcPr marL="10093" marR="10093" marT="5767" marB="5767">
                    <a:solidFill>
                      <a:schemeClr val="bg1"/>
                    </a:solidFill>
                  </a:tcPr>
                </a:tc>
                <a:tc>
                  <a:txBody>
                    <a:bodyPr/>
                    <a:lstStyle/>
                    <a:p>
                      <a:pPr algn="ctr"/>
                      <a:r>
                        <a:rPr lang="zh-CN" altLang="en-US" sz="2400">
                          <a:effectLst/>
                        </a:rPr>
                        <a:t>是</a:t>
                      </a:r>
                    </a:p>
                  </a:txBody>
                  <a:tcPr marL="10093" marR="10093" marT="5767" marB="5767">
                    <a:solidFill>
                      <a:schemeClr val="bg1"/>
                    </a:solidFill>
                  </a:tcPr>
                </a:tc>
                <a:extLst>
                  <a:ext uri="{0D108BD9-81ED-4DB2-BD59-A6C34878D82A}">
                    <a16:rowId xmlns:a16="http://schemas.microsoft.com/office/drawing/2014/main" val="2922277727"/>
                  </a:ext>
                </a:extLst>
              </a:tr>
              <a:tr h="339154">
                <a:tc>
                  <a:txBody>
                    <a:bodyPr/>
                    <a:lstStyle/>
                    <a:p>
                      <a:pPr algn="ctr"/>
                      <a:r>
                        <a:rPr lang="zh-CN" altLang="en-US" sz="2400">
                          <a:effectLst/>
                        </a:rPr>
                        <a:t>白领</a:t>
                      </a:r>
                    </a:p>
                  </a:txBody>
                  <a:tcPr marL="10093" marR="10093" marT="5767" marB="5767">
                    <a:solidFill>
                      <a:schemeClr val="bg1"/>
                    </a:solidFill>
                  </a:tcPr>
                </a:tc>
                <a:tc>
                  <a:txBody>
                    <a:bodyPr/>
                    <a:lstStyle/>
                    <a:p>
                      <a:pPr algn="ctr"/>
                      <a:r>
                        <a:rPr lang="en-US" altLang="zh-CN" sz="2400">
                          <a:effectLst/>
                        </a:rPr>
                        <a:t>32</a:t>
                      </a:r>
                    </a:p>
                  </a:txBody>
                  <a:tcPr marL="10093" marR="10093" marT="5767" marB="5767">
                    <a:solidFill>
                      <a:schemeClr val="bg1"/>
                    </a:solidFill>
                  </a:tcPr>
                </a:tc>
                <a:tc>
                  <a:txBody>
                    <a:bodyPr/>
                    <a:lstStyle/>
                    <a:p>
                      <a:pPr algn="ctr"/>
                      <a:r>
                        <a:rPr lang="en-US" altLang="zh-CN" sz="2400">
                          <a:effectLst/>
                        </a:rPr>
                        <a:t>8000</a:t>
                      </a:r>
                    </a:p>
                  </a:txBody>
                  <a:tcPr marL="10093" marR="10093" marT="5767" marB="5767">
                    <a:solidFill>
                      <a:schemeClr val="bg1"/>
                    </a:solidFill>
                  </a:tcPr>
                </a:tc>
                <a:tc>
                  <a:txBody>
                    <a:bodyPr/>
                    <a:lstStyle/>
                    <a:p>
                      <a:pPr algn="ctr"/>
                      <a:r>
                        <a:rPr lang="zh-CN" altLang="en-US" sz="2400" dirty="0">
                          <a:effectLst/>
                        </a:rPr>
                        <a:t>硕士</a:t>
                      </a:r>
                    </a:p>
                  </a:txBody>
                  <a:tcPr marL="10093" marR="10093" marT="5767" marB="5767">
                    <a:solidFill>
                      <a:schemeClr val="bg1"/>
                    </a:solidFill>
                  </a:tcPr>
                </a:tc>
                <a:tc>
                  <a:txBody>
                    <a:bodyPr/>
                    <a:lstStyle/>
                    <a:p>
                      <a:pPr algn="ctr"/>
                      <a:r>
                        <a:rPr lang="zh-CN" altLang="en-US" sz="2400">
                          <a:effectLst/>
                        </a:rPr>
                        <a:t>否</a:t>
                      </a:r>
                    </a:p>
                  </a:txBody>
                  <a:tcPr marL="10093" marR="10093" marT="5767" marB="5767">
                    <a:solidFill>
                      <a:schemeClr val="bg1"/>
                    </a:solidFill>
                  </a:tcPr>
                </a:tc>
                <a:extLst>
                  <a:ext uri="{0D108BD9-81ED-4DB2-BD59-A6C34878D82A}">
                    <a16:rowId xmlns:a16="http://schemas.microsoft.com/office/drawing/2014/main" val="3238875068"/>
                  </a:ext>
                </a:extLst>
              </a:tr>
              <a:tr h="339154">
                <a:tc>
                  <a:txBody>
                    <a:bodyPr/>
                    <a:lstStyle/>
                    <a:p>
                      <a:pPr algn="ctr"/>
                      <a:r>
                        <a:rPr lang="zh-CN" altLang="en-US" sz="2400">
                          <a:effectLst/>
                        </a:rPr>
                        <a:t>白领</a:t>
                      </a:r>
                    </a:p>
                  </a:txBody>
                  <a:tcPr marL="10093" marR="10093" marT="5767" marB="5767">
                    <a:solidFill>
                      <a:schemeClr val="bg1"/>
                    </a:solidFill>
                  </a:tcPr>
                </a:tc>
                <a:tc>
                  <a:txBody>
                    <a:bodyPr/>
                    <a:lstStyle/>
                    <a:p>
                      <a:pPr algn="ctr"/>
                      <a:r>
                        <a:rPr lang="en-US" altLang="zh-CN" sz="2400">
                          <a:effectLst/>
                        </a:rPr>
                        <a:t>28</a:t>
                      </a:r>
                    </a:p>
                  </a:txBody>
                  <a:tcPr marL="10093" marR="10093" marT="5767" marB="5767">
                    <a:solidFill>
                      <a:schemeClr val="bg1"/>
                    </a:solidFill>
                  </a:tcPr>
                </a:tc>
                <a:tc>
                  <a:txBody>
                    <a:bodyPr/>
                    <a:lstStyle/>
                    <a:p>
                      <a:pPr algn="ctr"/>
                      <a:r>
                        <a:rPr lang="en-US" altLang="zh-CN" sz="2400">
                          <a:effectLst/>
                        </a:rPr>
                        <a:t>13000</a:t>
                      </a:r>
                    </a:p>
                  </a:txBody>
                  <a:tcPr marL="10093" marR="10093" marT="5767" marB="5767">
                    <a:solidFill>
                      <a:schemeClr val="bg1"/>
                    </a:solidFill>
                  </a:tcPr>
                </a:tc>
                <a:tc>
                  <a:txBody>
                    <a:bodyPr/>
                    <a:lstStyle/>
                    <a:p>
                      <a:pPr algn="ctr"/>
                      <a:r>
                        <a:rPr lang="zh-CN" altLang="en-US" sz="2400" dirty="0">
                          <a:effectLst/>
                        </a:rPr>
                        <a:t>博士</a:t>
                      </a:r>
                    </a:p>
                  </a:txBody>
                  <a:tcPr marL="10093" marR="10093" marT="5767" marB="5767">
                    <a:solidFill>
                      <a:schemeClr val="bg1"/>
                    </a:solidFill>
                  </a:tcPr>
                </a:tc>
                <a:tc>
                  <a:txBody>
                    <a:bodyPr/>
                    <a:lstStyle/>
                    <a:p>
                      <a:pPr algn="ctr"/>
                      <a:r>
                        <a:rPr lang="zh-CN" altLang="en-US" sz="2400" dirty="0">
                          <a:effectLst/>
                        </a:rPr>
                        <a:t>是</a:t>
                      </a:r>
                    </a:p>
                  </a:txBody>
                  <a:tcPr marL="10093" marR="10093" marT="5767" marB="5767">
                    <a:solidFill>
                      <a:schemeClr val="bg1"/>
                    </a:solidFill>
                  </a:tcPr>
                </a:tc>
                <a:extLst>
                  <a:ext uri="{0D108BD9-81ED-4DB2-BD59-A6C34878D82A}">
                    <a16:rowId xmlns:a16="http://schemas.microsoft.com/office/drawing/2014/main" val="2288714283"/>
                  </a:ext>
                </a:extLst>
              </a:tr>
              <a:tr h="339154">
                <a:tc>
                  <a:txBody>
                    <a:bodyPr/>
                    <a:lstStyle/>
                    <a:p>
                      <a:pPr algn="ctr"/>
                      <a:r>
                        <a:rPr lang="zh-CN" altLang="en-US" sz="2400">
                          <a:effectLst/>
                        </a:rPr>
                        <a:t>自由职业</a:t>
                      </a:r>
                    </a:p>
                  </a:txBody>
                  <a:tcPr marL="10093" marR="10093" marT="5767" marB="5767">
                    <a:solidFill>
                      <a:schemeClr val="bg1"/>
                    </a:solidFill>
                  </a:tcPr>
                </a:tc>
                <a:tc>
                  <a:txBody>
                    <a:bodyPr/>
                    <a:lstStyle/>
                    <a:p>
                      <a:pPr algn="ctr"/>
                      <a:r>
                        <a:rPr lang="en-US" altLang="zh-CN" sz="2400">
                          <a:effectLst/>
                        </a:rPr>
                        <a:t>21</a:t>
                      </a:r>
                    </a:p>
                  </a:txBody>
                  <a:tcPr marL="10093" marR="10093" marT="5767" marB="5767">
                    <a:solidFill>
                      <a:schemeClr val="bg1"/>
                    </a:solidFill>
                  </a:tcPr>
                </a:tc>
                <a:tc>
                  <a:txBody>
                    <a:bodyPr/>
                    <a:lstStyle/>
                    <a:p>
                      <a:pPr algn="ctr"/>
                      <a:r>
                        <a:rPr lang="en-US" altLang="zh-CN" sz="2400">
                          <a:effectLst/>
                        </a:rPr>
                        <a:t>4000</a:t>
                      </a:r>
                    </a:p>
                  </a:txBody>
                  <a:tcPr marL="10093" marR="10093" marT="5767" marB="5767">
                    <a:solidFill>
                      <a:schemeClr val="bg1"/>
                    </a:solidFill>
                  </a:tcPr>
                </a:tc>
                <a:tc>
                  <a:txBody>
                    <a:bodyPr/>
                    <a:lstStyle/>
                    <a:p>
                      <a:pPr algn="ctr"/>
                      <a:r>
                        <a:rPr lang="zh-CN" altLang="en-US" sz="2400" dirty="0">
                          <a:effectLst/>
                        </a:rPr>
                        <a:t>本科</a:t>
                      </a:r>
                    </a:p>
                  </a:txBody>
                  <a:tcPr marL="10093" marR="10093" marT="5767" marB="5767">
                    <a:solidFill>
                      <a:schemeClr val="bg1"/>
                    </a:solidFill>
                  </a:tcPr>
                </a:tc>
                <a:tc>
                  <a:txBody>
                    <a:bodyPr/>
                    <a:lstStyle/>
                    <a:p>
                      <a:pPr algn="ctr"/>
                      <a:r>
                        <a:rPr lang="zh-CN" altLang="en-US" sz="2400" dirty="0">
                          <a:effectLst/>
                        </a:rPr>
                        <a:t>否</a:t>
                      </a:r>
                    </a:p>
                  </a:txBody>
                  <a:tcPr marL="10093" marR="10093" marT="5767" marB="5767">
                    <a:solidFill>
                      <a:schemeClr val="bg1"/>
                    </a:solidFill>
                  </a:tcPr>
                </a:tc>
                <a:extLst>
                  <a:ext uri="{0D108BD9-81ED-4DB2-BD59-A6C34878D82A}">
                    <a16:rowId xmlns:a16="http://schemas.microsoft.com/office/drawing/2014/main" val="3715528970"/>
                  </a:ext>
                </a:extLst>
              </a:tr>
              <a:tr h="339154">
                <a:tc>
                  <a:txBody>
                    <a:bodyPr/>
                    <a:lstStyle/>
                    <a:p>
                      <a:pPr algn="ctr"/>
                      <a:r>
                        <a:rPr lang="zh-CN" altLang="en-US" sz="2400">
                          <a:effectLst/>
                        </a:rPr>
                        <a:t>自由职业</a:t>
                      </a:r>
                    </a:p>
                  </a:txBody>
                  <a:tcPr marL="10093" marR="10093" marT="5767" marB="5767">
                    <a:solidFill>
                      <a:schemeClr val="bg1"/>
                    </a:solidFill>
                  </a:tcPr>
                </a:tc>
                <a:tc>
                  <a:txBody>
                    <a:bodyPr/>
                    <a:lstStyle/>
                    <a:p>
                      <a:pPr algn="ctr"/>
                      <a:r>
                        <a:rPr lang="en-US" altLang="zh-CN" sz="2400">
                          <a:effectLst/>
                        </a:rPr>
                        <a:t>22</a:t>
                      </a:r>
                    </a:p>
                  </a:txBody>
                  <a:tcPr marL="10093" marR="10093" marT="5767" marB="5767">
                    <a:solidFill>
                      <a:schemeClr val="bg1"/>
                    </a:solidFill>
                  </a:tcPr>
                </a:tc>
                <a:tc>
                  <a:txBody>
                    <a:bodyPr/>
                    <a:lstStyle/>
                    <a:p>
                      <a:pPr algn="ctr"/>
                      <a:r>
                        <a:rPr lang="en-US" altLang="zh-CN" sz="2400">
                          <a:effectLst/>
                        </a:rPr>
                        <a:t>3200</a:t>
                      </a:r>
                    </a:p>
                  </a:txBody>
                  <a:tcPr marL="10093" marR="10093" marT="5767" marB="5767">
                    <a:solidFill>
                      <a:schemeClr val="bg1"/>
                    </a:solidFill>
                  </a:tcPr>
                </a:tc>
                <a:tc>
                  <a:txBody>
                    <a:bodyPr/>
                    <a:lstStyle/>
                    <a:p>
                      <a:pPr algn="ctr"/>
                      <a:r>
                        <a:rPr lang="zh-CN" altLang="en-US" sz="2400">
                          <a:effectLst/>
                        </a:rPr>
                        <a:t>小学</a:t>
                      </a:r>
                    </a:p>
                  </a:txBody>
                  <a:tcPr marL="10093" marR="10093" marT="5767" marB="5767">
                    <a:solidFill>
                      <a:schemeClr val="bg1"/>
                    </a:solidFill>
                  </a:tcPr>
                </a:tc>
                <a:tc>
                  <a:txBody>
                    <a:bodyPr/>
                    <a:lstStyle/>
                    <a:p>
                      <a:pPr algn="ctr"/>
                      <a:r>
                        <a:rPr lang="zh-CN" altLang="en-US" sz="2400" dirty="0">
                          <a:effectLst/>
                        </a:rPr>
                        <a:t>否</a:t>
                      </a:r>
                    </a:p>
                  </a:txBody>
                  <a:tcPr marL="10093" marR="10093" marT="5767" marB="5767">
                    <a:solidFill>
                      <a:schemeClr val="bg1"/>
                    </a:solidFill>
                  </a:tcPr>
                </a:tc>
                <a:extLst>
                  <a:ext uri="{0D108BD9-81ED-4DB2-BD59-A6C34878D82A}">
                    <a16:rowId xmlns:a16="http://schemas.microsoft.com/office/drawing/2014/main" val="2440290512"/>
                  </a:ext>
                </a:extLst>
              </a:tr>
              <a:tr h="339154">
                <a:tc>
                  <a:txBody>
                    <a:bodyPr/>
                    <a:lstStyle/>
                    <a:p>
                      <a:pPr algn="ctr"/>
                      <a:r>
                        <a:rPr lang="zh-CN" altLang="en-US" sz="2400">
                          <a:effectLst/>
                        </a:rPr>
                        <a:t>工人</a:t>
                      </a:r>
                    </a:p>
                  </a:txBody>
                  <a:tcPr marL="10093" marR="10093" marT="5767" marB="5767">
                    <a:solidFill>
                      <a:schemeClr val="bg1"/>
                    </a:solidFill>
                  </a:tcPr>
                </a:tc>
                <a:tc>
                  <a:txBody>
                    <a:bodyPr/>
                    <a:lstStyle/>
                    <a:p>
                      <a:pPr algn="ctr"/>
                      <a:r>
                        <a:rPr lang="en-US" altLang="zh-CN" sz="2400">
                          <a:effectLst/>
                        </a:rPr>
                        <a:t>33</a:t>
                      </a:r>
                    </a:p>
                  </a:txBody>
                  <a:tcPr marL="10093" marR="10093" marT="5767" marB="5767">
                    <a:solidFill>
                      <a:schemeClr val="bg1"/>
                    </a:solidFill>
                  </a:tcPr>
                </a:tc>
                <a:tc>
                  <a:txBody>
                    <a:bodyPr/>
                    <a:lstStyle/>
                    <a:p>
                      <a:pPr algn="ctr"/>
                      <a:r>
                        <a:rPr lang="en-US" altLang="zh-CN" sz="2400">
                          <a:effectLst/>
                        </a:rPr>
                        <a:t>3000</a:t>
                      </a:r>
                    </a:p>
                  </a:txBody>
                  <a:tcPr marL="10093" marR="10093" marT="5767" marB="5767">
                    <a:solidFill>
                      <a:schemeClr val="bg1"/>
                    </a:solidFill>
                  </a:tcPr>
                </a:tc>
                <a:tc>
                  <a:txBody>
                    <a:bodyPr/>
                    <a:lstStyle/>
                    <a:p>
                      <a:pPr algn="ctr"/>
                      <a:r>
                        <a:rPr lang="zh-CN" altLang="en-US" sz="2400">
                          <a:effectLst/>
                        </a:rPr>
                        <a:t>高中</a:t>
                      </a:r>
                    </a:p>
                  </a:txBody>
                  <a:tcPr marL="10093" marR="10093" marT="5767" marB="5767">
                    <a:solidFill>
                      <a:schemeClr val="bg1"/>
                    </a:solidFill>
                  </a:tcPr>
                </a:tc>
                <a:tc>
                  <a:txBody>
                    <a:bodyPr/>
                    <a:lstStyle/>
                    <a:p>
                      <a:pPr algn="ctr"/>
                      <a:r>
                        <a:rPr lang="zh-CN" altLang="en-US" sz="2400" dirty="0">
                          <a:effectLst/>
                        </a:rPr>
                        <a:t>否</a:t>
                      </a:r>
                    </a:p>
                  </a:txBody>
                  <a:tcPr marL="10093" marR="10093" marT="5767" marB="5767">
                    <a:solidFill>
                      <a:schemeClr val="bg1"/>
                    </a:solidFill>
                  </a:tcPr>
                </a:tc>
                <a:extLst>
                  <a:ext uri="{0D108BD9-81ED-4DB2-BD59-A6C34878D82A}">
                    <a16:rowId xmlns:a16="http://schemas.microsoft.com/office/drawing/2014/main" val="3360191875"/>
                  </a:ext>
                </a:extLst>
              </a:tr>
              <a:tr h="339154">
                <a:tc>
                  <a:txBody>
                    <a:bodyPr/>
                    <a:lstStyle/>
                    <a:p>
                      <a:pPr algn="ctr"/>
                      <a:r>
                        <a:rPr lang="zh-CN" altLang="en-US" sz="2400">
                          <a:effectLst/>
                        </a:rPr>
                        <a:t>工人</a:t>
                      </a:r>
                    </a:p>
                  </a:txBody>
                  <a:tcPr marL="10093" marR="10093" marT="5767" marB="5767">
                    <a:solidFill>
                      <a:schemeClr val="bg1"/>
                    </a:solidFill>
                  </a:tcPr>
                </a:tc>
                <a:tc>
                  <a:txBody>
                    <a:bodyPr/>
                    <a:lstStyle/>
                    <a:p>
                      <a:pPr algn="ctr"/>
                      <a:r>
                        <a:rPr lang="en-US" altLang="zh-CN" sz="2400">
                          <a:effectLst/>
                        </a:rPr>
                        <a:t>48</a:t>
                      </a:r>
                    </a:p>
                  </a:txBody>
                  <a:tcPr marL="10093" marR="10093" marT="5767" marB="5767">
                    <a:solidFill>
                      <a:schemeClr val="bg1"/>
                    </a:solidFill>
                  </a:tcPr>
                </a:tc>
                <a:tc>
                  <a:txBody>
                    <a:bodyPr/>
                    <a:lstStyle/>
                    <a:p>
                      <a:pPr algn="ctr"/>
                      <a:r>
                        <a:rPr lang="en-US" altLang="zh-CN" sz="2400">
                          <a:effectLst/>
                        </a:rPr>
                        <a:t>4200</a:t>
                      </a:r>
                    </a:p>
                  </a:txBody>
                  <a:tcPr marL="10093" marR="10093" marT="5767" marB="5767">
                    <a:solidFill>
                      <a:schemeClr val="bg1"/>
                    </a:solidFill>
                  </a:tcPr>
                </a:tc>
                <a:tc>
                  <a:txBody>
                    <a:bodyPr/>
                    <a:lstStyle/>
                    <a:p>
                      <a:pPr algn="ctr"/>
                      <a:r>
                        <a:rPr lang="zh-CN" altLang="en-US" sz="2400">
                          <a:effectLst/>
                        </a:rPr>
                        <a:t>小学</a:t>
                      </a:r>
                    </a:p>
                  </a:txBody>
                  <a:tcPr marL="10093" marR="10093" marT="5767" marB="5767">
                    <a:solidFill>
                      <a:schemeClr val="bg1"/>
                    </a:solidFill>
                  </a:tcPr>
                </a:tc>
                <a:tc>
                  <a:txBody>
                    <a:bodyPr/>
                    <a:lstStyle/>
                    <a:p>
                      <a:pPr algn="ctr"/>
                      <a:r>
                        <a:rPr lang="zh-CN" altLang="en-US" sz="2400" dirty="0">
                          <a:effectLst/>
                        </a:rPr>
                        <a:t>否</a:t>
                      </a:r>
                    </a:p>
                  </a:txBody>
                  <a:tcPr marL="10093" marR="10093" marT="5767" marB="5767">
                    <a:solidFill>
                      <a:schemeClr val="bg1"/>
                    </a:solidFill>
                  </a:tcPr>
                </a:tc>
                <a:extLst>
                  <a:ext uri="{0D108BD9-81ED-4DB2-BD59-A6C34878D82A}">
                    <a16:rowId xmlns:a16="http://schemas.microsoft.com/office/drawing/2014/main" val="1602631896"/>
                  </a:ext>
                </a:extLst>
              </a:tr>
            </a:tbl>
          </a:graphicData>
        </a:graphic>
      </p:graphicFrame>
      <p:sp>
        <p:nvSpPr>
          <p:cNvPr id="13" name="矩形 12"/>
          <p:cNvSpPr/>
          <p:nvPr/>
        </p:nvSpPr>
        <p:spPr>
          <a:xfrm>
            <a:off x="949036" y="6204787"/>
            <a:ext cx="10488613" cy="523220"/>
          </a:xfrm>
          <a:prstGeom prst="rect">
            <a:avLst/>
          </a:prstGeom>
        </p:spPr>
        <p:txBody>
          <a:bodyPr wrap="square">
            <a:spAutoFit/>
          </a:bodyPr>
          <a:lstStyle/>
          <a:p>
            <a:r>
              <a:rPr lang="zh-CN" altLang="en-US" sz="2800" dirty="0" smtClean="0">
                <a:ln w="0"/>
                <a:effectLst>
                  <a:outerShdw blurRad="38100" dist="19050" dir="2700000" algn="tl" rotWithShape="0">
                    <a:schemeClr val="dk1">
                      <a:alpha val="40000"/>
                    </a:schemeClr>
                  </a:outerShdw>
                </a:effectLst>
                <a:latin typeface="Verdana" panose="020B0604030504040204" pitchFamily="34" charset="0"/>
              </a:rPr>
              <a:t>客户</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1</a:t>
            </a:r>
            <a:r>
              <a:rPr lang="zh-CN" altLang="en-US" sz="2800" dirty="0" smtClean="0">
                <a:ln w="0"/>
                <a:effectLst>
                  <a:outerShdw blurRad="38100" dist="19050" dir="2700000" algn="tl" rotWithShape="0">
                    <a:schemeClr val="dk1">
                      <a:alpha val="40000"/>
                    </a:schemeClr>
                  </a:outerShdw>
                </a:effectLst>
                <a:latin typeface="Verdana" panose="020B0604030504040204" pitchFamily="34" charset="0"/>
              </a:rPr>
              <a:t>：</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a:t>
            </a:r>
            <a:r>
              <a:rPr lang="zh-CN" altLang="en-US" sz="2800" dirty="0">
                <a:ln w="0"/>
                <a:effectLst>
                  <a:outerShdw blurRad="38100" dist="19050" dir="2700000" algn="tl" rotWithShape="0">
                    <a:schemeClr val="dk1">
                      <a:alpha val="40000"/>
                    </a:schemeClr>
                  </a:outerShdw>
                </a:effectLst>
                <a:latin typeface="Verdana" panose="020B0604030504040204" pitchFamily="34" charset="0"/>
              </a:rPr>
              <a:t>职业、年龄，收入，学历</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a:t>
            </a:r>
            <a:r>
              <a:rPr lang="zh-CN" altLang="en-US" sz="2800" dirty="0">
                <a:ln w="0"/>
                <a:effectLst>
                  <a:outerShdw blurRad="38100" dist="19050" dir="2700000" algn="tl" rotWithShape="0">
                    <a:schemeClr val="dk1">
                      <a:alpha val="40000"/>
                    </a:schemeClr>
                  </a:outerShdw>
                </a:effectLst>
                <a:latin typeface="Verdana" panose="020B0604030504040204" pitchFamily="34" charset="0"/>
              </a:rPr>
              <a:t>工人、</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39</a:t>
            </a:r>
            <a:r>
              <a:rPr lang="zh-CN" altLang="en-US" sz="2800" dirty="0">
                <a:ln w="0"/>
                <a:effectLst>
                  <a:outerShdw blurRad="38100" dist="19050" dir="2700000" algn="tl" rotWithShape="0">
                    <a:schemeClr val="dk1">
                      <a:alpha val="40000"/>
                    </a:schemeClr>
                  </a:outerShdw>
                </a:effectLst>
                <a:latin typeface="Verdana" panose="020B0604030504040204" pitchFamily="34" charset="0"/>
              </a:rPr>
              <a:t>， </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1800</a:t>
            </a:r>
            <a:r>
              <a:rPr lang="zh-CN" altLang="en-US" sz="2800" dirty="0">
                <a:ln w="0"/>
                <a:effectLst>
                  <a:outerShdw blurRad="38100" dist="19050" dir="2700000" algn="tl" rotWithShape="0">
                    <a:schemeClr val="dk1">
                      <a:alpha val="40000"/>
                    </a:schemeClr>
                  </a:outerShdw>
                </a:effectLst>
                <a:latin typeface="Verdana" panose="020B0604030504040204" pitchFamily="34" charset="0"/>
              </a:rPr>
              <a:t>，小学</a:t>
            </a:r>
            <a:r>
              <a:rPr lang="en-US" altLang="zh-CN" sz="2800" dirty="0">
                <a:ln w="0"/>
                <a:effectLst>
                  <a:outerShdw blurRad="38100" dist="19050" dir="2700000" algn="tl" rotWithShape="0">
                    <a:schemeClr val="dk1">
                      <a:alpha val="40000"/>
                    </a:schemeClr>
                  </a:outerShdw>
                </a:effectLst>
                <a:latin typeface="Verdana" panose="020B0604030504040204" pitchFamily="34" charset="0"/>
              </a:rPr>
              <a:t>}</a:t>
            </a:r>
            <a:endParaRPr lang="zh-CN" altLang="en-US" sz="2800" dirty="0">
              <a:ln w="0"/>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4"/>
          <a:stretch>
            <a:fillRect/>
          </a:stretch>
        </p:blipFill>
        <p:spPr>
          <a:xfrm>
            <a:off x="7665756" y="2859523"/>
            <a:ext cx="4433882" cy="1088214"/>
          </a:xfrm>
          <a:prstGeom prst="rect">
            <a:avLst/>
          </a:prstGeom>
        </p:spPr>
      </p:pic>
      <p:pic>
        <p:nvPicPr>
          <p:cNvPr id="7" name="图片 6"/>
          <p:cNvPicPr>
            <a:picLocks noChangeAspect="1"/>
          </p:cNvPicPr>
          <p:nvPr/>
        </p:nvPicPr>
        <p:blipFill>
          <a:blip r:embed="rId5"/>
          <a:stretch>
            <a:fillRect/>
          </a:stretch>
        </p:blipFill>
        <p:spPr>
          <a:xfrm>
            <a:off x="8175654" y="3959298"/>
            <a:ext cx="3414085" cy="2233927"/>
          </a:xfrm>
          <a:prstGeom prst="rect">
            <a:avLst/>
          </a:prstGeom>
        </p:spPr>
      </p:pic>
    </p:spTree>
    <p:extLst>
      <p:ext uri="{BB962C8B-B14F-4D97-AF65-F5344CB8AC3E}">
        <p14:creationId xmlns:p14="http://schemas.microsoft.com/office/powerpoint/2010/main" val="28357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pPr>
              <a:lnSpc>
                <a:spcPct val="170000"/>
              </a:lnSpc>
            </a:pPr>
            <a:r>
              <a:rPr lang="en-US" altLang="zh-CN" dirty="0" smtClean="0">
                <a:latin typeface="+mn-ea"/>
              </a:rPr>
              <a:t>EM</a:t>
            </a:r>
            <a:r>
              <a:rPr lang="zh-CN" altLang="en-US" dirty="0" smtClean="0">
                <a:latin typeface="+mn-ea"/>
              </a:rPr>
              <a:t>算法</a:t>
            </a:r>
            <a:endParaRPr lang="en-US" altLang="zh-CN" dirty="0" smtClean="0">
              <a:latin typeface="+mn-ea"/>
            </a:endParaRPr>
          </a:p>
          <a:p>
            <a:pPr lvl="1">
              <a:lnSpc>
                <a:spcPct val="170000"/>
              </a:lnSpc>
            </a:pPr>
            <a:r>
              <a:rPr lang="zh-CN" altLang="en-US" dirty="0" smtClean="0">
                <a:latin typeface="+mn-ea"/>
              </a:rPr>
              <a:t>在</a:t>
            </a:r>
            <a:r>
              <a:rPr lang="zh-CN" altLang="en-US" dirty="0">
                <a:latin typeface="+mn-ea"/>
              </a:rPr>
              <a:t>统计中被用于寻找，依赖于</a:t>
            </a:r>
            <a:r>
              <a:rPr lang="zh-CN" altLang="en-US" dirty="0">
                <a:solidFill>
                  <a:srgbClr val="FF0000"/>
                </a:solidFill>
                <a:latin typeface="+mn-ea"/>
              </a:rPr>
              <a:t>不可观察的隐性变量</a:t>
            </a:r>
            <a:r>
              <a:rPr lang="zh-CN" altLang="en-US" dirty="0">
                <a:latin typeface="+mn-ea"/>
              </a:rPr>
              <a:t>的概率模型</a:t>
            </a:r>
            <a:r>
              <a:rPr lang="zh-CN" altLang="en-US" dirty="0" smtClean="0">
                <a:latin typeface="+mn-ea"/>
              </a:rPr>
              <a:t>中参数</a:t>
            </a:r>
            <a:r>
              <a:rPr lang="zh-CN" altLang="en-US" dirty="0">
                <a:latin typeface="+mn-ea"/>
              </a:rPr>
              <a:t>的最大似然估计</a:t>
            </a:r>
            <a:r>
              <a:rPr lang="zh-CN" altLang="en-US" dirty="0" smtClean="0">
                <a:latin typeface="+mn-ea"/>
              </a:rPr>
              <a:t>。</a:t>
            </a:r>
            <a:endParaRPr lang="en-US" altLang="zh-CN" dirty="0" smtClean="0">
              <a:latin typeface="+mn-ea"/>
            </a:endParaRPr>
          </a:p>
          <a:p>
            <a:pPr lvl="1">
              <a:lnSpc>
                <a:spcPct val="170000"/>
              </a:lnSpc>
            </a:pPr>
            <a:r>
              <a:rPr lang="zh-CN" altLang="en-US" dirty="0" smtClean="0">
                <a:latin typeface="+mn-ea"/>
              </a:rPr>
              <a:t>问题：有</a:t>
            </a:r>
            <a:r>
              <a:rPr lang="en-US" altLang="zh-CN" dirty="0" smtClean="0">
                <a:latin typeface="+mn-ea"/>
              </a:rPr>
              <a:t>200</a:t>
            </a:r>
            <a:r>
              <a:rPr lang="zh-CN" altLang="en-US" dirty="0" smtClean="0">
                <a:latin typeface="+mn-ea"/>
              </a:rPr>
              <a:t>个男女生的身高样本，但是没有记录身高是男生还是女生，那么能根据这些样本，估计男生和女生的身高分布么？</a:t>
            </a:r>
            <a:endParaRPr lang="zh-CN" altLang="en-US" dirty="0">
              <a:latin typeface="+mn-ea"/>
            </a:endParaRPr>
          </a:p>
        </p:txBody>
      </p:sp>
    </p:spTree>
    <p:extLst>
      <p:ext uri="{BB962C8B-B14F-4D97-AF65-F5344CB8AC3E}">
        <p14:creationId xmlns:p14="http://schemas.microsoft.com/office/powerpoint/2010/main" val="53564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pPr>
              <a:lnSpc>
                <a:spcPct val="170000"/>
              </a:lnSpc>
            </a:pPr>
            <a:r>
              <a:rPr lang="zh-CN" altLang="en-US" dirty="0">
                <a:latin typeface="+mn-ea"/>
              </a:rPr>
              <a:t>问题：有</a:t>
            </a:r>
            <a:r>
              <a:rPr lang="en-US" altLang="zh-CN" dirty="0">
                <a:latin typeface="+mn-ea"/>
              </a:rPr>
              <a:t>200</a:t>
            </a:r>
            <a:r>
              <a:rPr lang="zh-CN" altLang="en-US" dirty="0">
                <a:latin typeface="+mn-ea"/>
              </a:rPr>
              <a:t>个男女生的身高样本，但是没有记录身高是男生还是女生，那么能根据这些样本，估计男生和女生的身高分布么？</a:t>
            </a:r>
          </a:p>
          <a:p>
            <a:pPr lvl="1">
              <a:lnSpc>
                <a:spcPct val="170000"/>
              </a:lnSpc>
            </a:pPr>
            <a:r>
              <a:rPr lang="zh-CN" altLang="en-US" dirty="0" smtClean="0"/>
              <a:t>核心：</a:t>
            </a:r>
            <a:r>
              <a:rPr lang="zh-CN" altLang="en-US" dirty="0"/>
              <a:t>抽取得到的每个</a:t>
            </a:r>
            <a:r>
              <a:rPr lang="zh-CN" altLang="en-US" dirty="0" smtClean="0"/>
              <a:t>样本</a:t>
            </a:r>
            <a:r>
              <a:rPr lang="zh-CN" altLang="en-US" dirty="0" smtClean="0">
                <a:solidFill>
                  <a:srgbClr val="FF0000"/>
                </a:solidFill>
              </a:rPr>
              <a:t>不知道</a:t>
            </a:r>
            <a:r>
              <a:rPr lang="zh-CN" altLang="en-US" dirty="0">
                <a:solidFill>
                  <a:srgbClr val="FF0000"/>
                </a:solidFill>
              </a:rPr>
              <a:t>是从哪个分布抽取</a:t>
            </a:r>
            <a:r>
              <a:rPr lang="zh-CN" altLang="en-US" dirty="0" smtClean="0">
                <a:solidFill>
                  <a:srgbClr val="FF0000"/>
                </a:solidFill>
              </a:rPr>
              <a:t>的</a:t>
            </a:r>
            <a:endParaRPr lang="en-US" altLang="zh-CN" dirty="0" smtClean="0">
              <a:solidFill>
                <a:srgbClr val="FF0000"/>
              </a:solidFill>
            </a:endParaRPr>
          </a:p>
          <a:p>
            <a:pPr lvl="1">
              <a:lnSpc>
                <a:spcPct val="170000"/>
              </a:lnSpc>
            </a:pPr>
            <a:r>
              <a:rPr lang="zh-CN" altLang="en-US" dirty="0" smtClean="0">
                <a:latin typeface="+mn-ea"/>
              </a:rPr>
              <a:t>对某一条数据，需要估（猜）计（测）的参数有两个：</a:t>
            </a:r>
            <a:endParaRPr lang="en-US" altLang="zh-CN" dirty="0" smtClean="0">
              <a:latin typeface="+mn-ea"/>
            </a:endParaRPr>
          </a:p>
          <a:p>
            <a:pPr lvl="2">
              <a:lnSpc>
                <a:spcPct val="170000"/>
              </a:lnSpc>
            </a:pPr>
            <a:r>
              <a:rPr lang="zh-CN" altLang="en-US" dirty="0" smtClean="0">
                <a:latin typeface="+mn-ea"/>
              </a:rPr>
              <a:t>是男是女？</a:t>
            </a:r>
            <a:endParaRPr lang="en-US" altLang="zh-CN" dirty="0" smtClean="0">
              <a:latin typeface="+mn-ea"/>
            </a:endParaRPr>
          </a:p>
          <a:p>
            <a:pPr lvl="2">
              <a:lnSpc>
                <a:spcPct val="170000"/>
              </a:lnSpc>
            </a:pPr>
            <a:r>
              <a:rPr lang="zh-CN" altLang="en-US" dirty="0" smtClean="0">
                <a:latin typeface="+mn-ea"/>
              </a:rPr>
              <a:t>对应的高斯分布的参数是多少？</a:t>
            </a:r>
            <a:endParaRPr lang="zh-CN" altLang="en-US" dirty="0">
              <a:latin typeface="+mn-ea"/>
            </a:endParaRPr>
          </a:p>
        </p:txBody>
      </p:sp>
    </p:spTree>
    <p:extLst>
      <p:ext uri="{BB962C8B-B14F-4D97-AF65-F5344CB8AC3E}">
        <p14:creationId xmlns:p14="http://schemas.microsoft.com/office/powerpoint/2010/main" val="15001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pPr>
              <a:lnSpc>
                <a:spcPct val="170000"/>
              </a:lnSpc>
            </a:pPr>
            <a:r>
              <a:rPr lang="zh-CN" altLang="en-US" dirty="0">
                <a:latin typeface="+mn-ea"/>
              </a:rPr>
              <a:t>问题：有</a:t>
            </a:r>
            <a:r>
              <a:rPr lang="en-US" altLang="zh-CN" dirty="0">
                <a:latin typeface="+mn-ea"/>
              </a:rPr>
              <a:t>200</a:t>
            </a:r>
            <a:r>
              <a:rPr lang="zh-CN" altLang="en-US" dirty="0">
                <a:latin typeface="+mn-ea"/>
              </a:rPr>
              <a:t>个男女生的身高样本，但是没有记录身高是男生还是女生，那么能根据这些样本，估计男生和女生的身高分布么？</a:t>
            </a:r>
          </a:p>
          <a:p>
            <a:pPr lvl="1">
              <a:lnSpc>
                <a:spcPct val="170000"/>
              </a:lnSpc>
            </a:pPr>
            <a:r>
              <a:rPr lang="zh-CN" altLang="en-US" dirty="0" smtClean="0"/>
              <a:t>初始化：猜测男生和女生的分布。</a:t>
            </a:r>
            <a:endParaRPr lang="en-US" altLang="zh-CN" dirty="0" smtClean="0"/>
          </a:p>
          <a:p>
            <a:pPr lvl="1">
              <a:lnSpc>
                <a:spcPct val="170000"/>
              </a:lnSpc>
            </a:pPr>
            <a:r>
              <a:rPr lang="en-US" altLang="zh-CN" dirty="0" smtClean="0">
                <a:latin typeface="+mn-ea"/>
              </a:rPr>
              <a:t>E</a:t>
            </a:r>
            <a:r>
              <a:rPr lang="zh-CN" altLang="en-US" dirty="0" smtClean="0">
                <a:latin typeface="+mn-ea"/>
              </a:rPr>
              <a:t>步：对每一条数据，根据分布推测是男是女。</a:t>
            </a:r>
            <a:endParaRPr lang="en-US" altLang="zh-CN" dirty="0" smtClean="0">
              <a:latin typeface="+mn-ea"/>
            </a:endParaRPr>
          </a:p>
          <a:p>
            <a:pPr lvl="1">
              <a:lnSpc>
                <a:spcPct val="170000"/>
              </a:lnSpc>
            </a:pPr>
            <a:r>
              <a:rPr lang="en-US" altLang="zh-CN" dirty="0" smtClean="0">
                <a:latin typeface="+mn-ea"/>
              </a:rPr>
              <a:t>M</a:t>
            </a:r>
            <a:r>
              <a:rPr lang="zh-CN" altLang="en-US" dirty="0" smtClean="0">
                <a:latin typeface="+mn-ea"/>
              </a:rPr>
              <a:t>步：对每条数据在</a:t>
            </a:r>
            <a:r>
              <a:rPr lang="en-US" altLang="zh-CN" dirty="0" smtClean="0">
                <a:latin typeface="+mn-ea"/>
              </a:rPr>
              <a:t>E</a:t>
            </a:r>
            <a:r>
              <a:rPr lang="zh-CN" altLang="en-US" dirty="0" smtClean="0">
                <a:latin typeface="+mn-ea"/>
              </a:rPr>
              <a:t>步中标记的男女，重新估计男生和女生的分布。</a:t>
            </a:r>
            <a:endParaRPr lang="zh-CN" altLang="en-US" dirty="0">
              <a:latin typeface="+mn-ea"/>
            </a:endParaRPr>
          </a:p>
        </p:txBody>
      </p:sp>
    </p:spTree>
    <p:extLst>
      <p:ext uri="{BB962C8B-B14F-4D97-AF65-F5344CB8AC3E}">
        <p14:creationId xmlns:p14="http://schemas.microsoft.com/office/powerpoint/2010/main" val="150420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smtClean="0"/>
              <a:t>线性模型</a:t>
            </a:r>
            <a:endParaRPr lang="en-US" altLang="zh-CN" dirty="0" smtClean="0"/>
          </a:p>
          <a:p>
            <a:pPr>
              <a:lnSpc>
                <a:spcPct val="150000"/>
              </a:lnSpc>
            </a:pPr>
            <a:r>
              <a:rPr lang="zh-CN" altLang="en-US" dirty="0" smtClean="0"/>
              <a:t>决策树</a:t>
            </a:r>
            <a:endParaRPr lang="en-US" altLang="zh-CN" dirty="0" smtClean="0"/>
          </a:p>
          <a:p>
            <a:pPr>
              <a:lnSpc>
                <a:spcPct val="150000"/>
              </a:lnSpc>
            </a:pPr>
            <a:r>
              <a:rPr lang="zh-CN" altLang="en-US" dirty="0" smtClean="0"/>
              <a:t>贝叶斯分类器</a:t>
            </a:r>
            <a:endParaRPr lang="en-US" altLang="zh-CN" dirty="0" smtClean="0"/>
          </a:p>
          <a:p>
            <a:pPr>
              <a:lnSpc>
                <a:spcPct val="150000"/>
              </a:lnSpc>
            </a:pPr>
            <a:r>
              <a:rPr lang="zh-CN" altLang="en-US" dirty="0" smtClean="0"/>
              <a:t>支持向量机</a:t>
            </a:r>
            <a:endParaRPr lang="en-US" altLang="zh-CN" dirty="0" smtClean="0"/>
          </a:p>
          <a:p>
            <a:pPr>
              <a:lnSpc>
                <a:spcPct val="150000"/>
              </a:lnSpc>
            </a:pPr>
            <a:r>
              <a:rPr lang="zh-CN" altLang="en-US" dirty="0"/>
              <a:t>集成</a:t>
            </a:r>
            <a:r>
              <a:rPr lang="zh-CN" altLang="en-US" dirty="0" smtClean="0"/>
              <a:t>学习</a:t>
            </a:r>
            <a:endParaRPr lang="en-US" altLang="zh-CN" dirty="0" smtClean="0"/>
          </a:p>
          <a:p>
            <a:pPr>
              <a:lnSpc>
                <a:spcPct val="150000"/>
              </a:lnSpc>
            </a:pPr>
            <a:r>
              <a:rPr lang="zh-CN" altLang="en-US" dirty="0" smtClean="0"/>
              <a:t>聚类</a:t>
            </a:r>
            <a:endParaRPr lang="en-US" altLang="zh-CN" dirty="0" smtClean="0"/>
          </a:p>
          <a:p>
            <a:pPr>
              <a:lnSpc>
                <a:spcPct val="150000"/>
              </a:lnSpc>
            </a:pPr>
            <a:r>
              <a:rPr lang="zh-CN" altLang="en-US" dirty="0"/>
              <a:t>降维</a:t>
            </a:r>
          </a:p>
        </p:txBody>
      </p:sp>
    </p:spTree>
    <p:extLst>
      <p:ext uri="{BB962C8B-B14F-4D97-AF65-F5344CB8AC3E}">
        <p14:creationId xmlns:p14="http://schemas.microsoft.com/office/powerpoint/2010/main" val="268140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a:xfrm>
            <a:off x="838200" y="1825625"/>
            <a:ext cx="5978236" cy="4351338"/>
          </a:xfrm>
        </p:spPr>
        <p:txBody>
          <a:bodyPr>
            <a:normAutofit fontScale="92500" lnSpcReduction="10000"/>
          </a:bodyPr>
          <a:lstStyle/>
          <a:p>
            <a:pPr>
              <a:lnSpc>
                <a:spcPct val="170000"/>
              </a:lnSpc>
            </a:pPr>
            <a:r>
              <a:rPr lang="zh-CN" altLang="en-US" dirty="0" smtClean="0"/>
              <a:t>初始化：猜测男生（假设平均身高</a:t>
            </a:r>
            <a:r>
              <a:rPr lang="en-US" altLang="zh-CN" dirty="0" smtClean="0"/>
              <a:t>1.7</a:t>
            </a:r>
            <a:r>
              <a:rPr lang="zh-CN" altLang="en-US" dirty="0" smtClean="0"/>
              <a:t>米）和女生（假设平均身高</a:t>
            </a:r>
            <a:r>
              <a:rPr lang="en-US" altLang="zh-CN" dirty="0" smtClean="0"/>
              <a:t>1.6</a:t>
            </a:r>
            <a:r>
              <a:rPr lang="zh-CN" altLang="en-US" dirty="0" smtClean="0"/>
              <a:t>米）的分布，方差</a:t>
            </a:r>
            <a:r>
              <a:rPr lang="en-US" altLang="zh-CN" dirty="0" smtClean="0"/>
              <a:t>0.1</a:t>
            </a:r>
            <a:r>
              <a:rPr lang="zh-CN" altLang="en-US" dirty="0" smtClean="0"/>
              <a:t>。</a:t>
            </a:r>
            <a:endParaRPr lang="en-US" altLang="zh-CN" dirty="0" smtClean="0"/>
          </a:p>
          <a:p>
            <a:pPr lvl="1">
              <a:lnSpc>
                <a:spcPct val="170000"/>
              </a:lnSpc>
            </a:pPr>
            <a:r>
              <a:rPr lang="en-US" altLang="zh-CN" dirty="0" smtClean="0">
                <a:latin typeface="+mn-ea"/>
              </a:rPr>
              <a:t>E</a:t>
            </a:r>
            <a:r>
              <a:rPr lang="zh-CN" altLang="en-US" dirty="0" smtClean="0">
                <a:latin typeface="+mn-ea"/>
              </a:rPr>
              <a:t>步：对每一条数据，根据分布推测是男是女。</a:t>
            </a:r>
            <a:endParaRPr lang="en-US" altLang="zh-CN" dirty="0" smtClean="0">
              <a:latin typeface="+mn-ea"/>
            </a:endParaRPr>
          </a:p>
          <a:p>
            <a:pPr lvl="1">
              <a:lnSpc>
                <a:spcPct val="170000"/>
              </a:lnSpc>
            </a:pPr>
            <a:r>
              <a:rPr lang="en-US" altLang="zh-CN" dirty="0" smtClean="0">
                <a:latin typeface="+mn-ea"/>
              </a:rPr>
              <a:t>M</a:t>
            </a:r>
            <a:r>
              <a:rPr lang="zh-CN" altLang="en-US" dirty="0" smtClean="0">
                <a:latin typeface="+mn-ea"/>
              </a:rPr>
              <a:t>步：对每条数据在</a:t>
            </a:r>
            <a:r>
              <a:rPr lang="en-US" altLang="zh-CN" dirty="0" smtClean="0">
                <a:latin typeface="+mn-ea"/>
              </a:rPr>
              <a:t>E</a:t>
            </a:r>
            <a:r>
              <a:rPr lang="zh-CN" altLang="en-US" dirty="0" smtClean="0">
                <a:latin typeface="+mn-ea"/>
              </a:rPr>
              <a:t>步中标记的男女，重新估计男生和女生的分布。</a:t>
            </a:r>
            <a:endParaRPr lang="zh-CN" altLang="en-US"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707269603"/>
              </p:ext>
            </p:extLst>
          </p:nvPr>
        </p:nvGraphicFramePr>
        <p:xfrm>
          <a:off x="7989453" y="1961674"/>
          <a:ext cx="2558474" cy="4079240"/>
        </p:xfrm>
        <a:graphic>
          <a:graphicData uri="http://schemas.openxmlformats.org/drawingml/2006/table">
            <a:tbl>
              <a:tblPr firstRow="1" bandRow="1">
                <a:tableStyleId>{5C22544A-7EE6-4342-B048-85BDC9FD1C3A}</a:tableStyleId>
              </a:tblPr>
              <a:tblGrid>
                <a:gridCol w="1279237">
                  <a:extLst>
                    <a:ext uri="{9D8B030D-6E8A-4147-A177-3AD203B41FA5}">
                      <a16:colId xmlns:a16="http://schemas.microsoft.com/office/drawing/2014/main" val="3313728047"/>
                    </a:ext>
                  </a:extLst>
                </a:gridCol>
                <a:gridCol w="1279237">
                  <a:extLst>
                    <a:ext uri="{9D8B030D-6E8A-4147-A177-3AD203B41FA5}">
                      <a16:colId xmlns:a16="http://schemas.microsoft.com/office/drawing/2014/main" val="1074888694"/>
                    </a:ext>
                  </a:extLst>
                </a:gridCol>
              </a:tblGrid>
              <a:tr h="370840">
                <a:tc>
                  <a:txBody>
                    <a:bodyPr/>
                    <a:lstStyle/>
                    <a:p>
                      <a:r>
                        <a:rPr lang="zh-CN" altLang="en-US" dirty="0" smtClean="0"/>
                        <a:t>身高</a:t>
                      </a:r>
                      <a:endParaRPr lang="zh-CN" altLang="en-US" dirty="0"/>
                    </a:p>
                  </a:txBody>
                  <a:tcPr/>
                </a:tc>
                <a:tc>
                  <a:txBody>
                    <a:bodyPr/>
                    <a:lstStyle/>
                    <a:p>
                      <a:r>
                        <a:rPr lang="zh-CN" altLang="en-US" dirty="0" smtClean="0"/>
                        <a:t>性别</a:t>
                      </a:r>
                      <a:endParaRPr lang="zh-CN" altLang="en-US" dirty="0"/>
                    </a:p>
                  </a:txBody>
                  <a:tcPr/>
                </a:tc>
                <a:extLst>
                  <a:ext uri="{0D108BD9-81ED-4DB2-BD59-A6C34878D82A}">
                    <a16:rowId xmlns:a16="http://schemas.microsoft.com/office/drawing/2014/main" val="380105305"/>
                  </a:ext>
                </a:extLst>
              </a:tr>
              <a:tr h="370840">
                <a:tc>
                  <a:txBody>
                    <a:bodyPr/>
                    <a:lstStyle/>
                    <a:p>
                      <a:r>
                        <a:rPr lang="en-US" altLang="zh-CN" dirty="0" smtClean="0"/>
                        <a:t>175</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3760338505"/>
                  </a:ext>
                </a:extLst>
              </a:tr>
              <a:tr h="370840">
                <a:tc>
                  <a:txBody>
                    <a:bodyPr/>
                    <a:lstStyle/>
                    <a:p>
                      <a:r>
                        <a:rPr lang="en-US" altLang="zh-CN" dirty="0" smtClean="0"/>
                        <a:t>175</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2538314042"/>
                  </a:ext>
                </a:extLst>
              </a:tr>
              <a:tr h="370840">
                <a:tc>
                  <a:txBody>
                    <a:bodyPr/>
                    <a:lstStyle/>
                    <a:p>
                      <a:r>
                        <a:rPr lang="en-US" altLang="zh-CN" dirty="0" smtClean="0"/>
                        <a:t>180</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349332785"/>
                  </a:ext>
                </a:extLst>
              </a:tr>
              <a:tr h="370840">
                <a:tc>
                  <a:txBody>
                    <a:bodyPr/>
                    <a:lstStyle/>
                    <a:p>
                      <a:r>
                        <a:rPr lang="en-US" altLang="zh-CN" dirty="0" smtClean="0"/>
                        <a:t>170</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2739916536"/>
                  </a:ext>
                </a:extLst>
              </a:tr>
              <a:tr h="370840">
                <a:tc>
                  <a:txBody>
                    <a:bodyPr/>
                    <a:lstStyle/>
                    <a:p>
                      <a:r>
                        <a:rPr lang="en-US" altLang="zh-CN" dirty="0" smtClean="0"/>
                        <a:t>178</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3445610186"/>
                  </a:ext>
                </a:extLst>
              </a:tr>
              <a:tr h="370840">
                <a:tc>
                  <a:txBody>
                    <a:bodyPr/>
                    <a:lstStyle/>
                    <a:p>
                      <a:r>
                        <a:rPr lang="en-US" altLang="zh-CN" dirty="0" smtClean="0"/>
                        <a:t>172</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3428328326"/>
                  </a:ext>
                </a:extLst>
              </a:tr>
              <a:tr h="370840">
                <a:tc>
                  <a:txBody>
                    <a:bodyPr/>
                    <a:lstStyle/>
                    <a:p>
                      <a:r>
                        <a:rPr lang="en-US" altLang="zh-CN" dirty="0" smtClean="0"/>
                        <a:t>160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644343337"/>
                  </a:ext>
                </a:extLst>
              </a:tr>
              <a:tr h="370840">
                <a:tc>
                  <a:txBody>
                    <a:bodyPr/>
                    <a:lstStyle/>
                    <a:p>
                      <a:r>
                        <a:rPr lang="en-US" altLang="zh-CN" dirty="0" smtClean="0"/>
                        <a:t>165</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4247420821"/>
                  </a:ext>
                </a:extLst>
              </a:tr>
              <a:tr h="370840">
                <a:tc>
                  <a:txBody>
                    <a:bodyPr/>
                    <a:lstStyle/>
                    <a:p>
                      <a:r>
                        <a:rPr lang="en-US" altLang="zh-CN" dirty="0" smtClean="0"/>
                        <a:t>160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879618769"/>
                  </a:ext>
                </a:extLst>
              </a:tr>
              <a:tr h="370840">
                <a:tc>
                  <a:txBody>
                    <a:bodyPr/>
                    <a:lstStyle/>
                    <a:p>
                      <a:r>
                        <a:rPr lang="en-US" altLang="zh-CN" dirty="0" smtClean="0"/>
                        <a:t>155</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956565136"/>
                  </a:ext>
                </a:extLst>
              </a:tr>
            </a:tbl>
          </a:graphicData>
        </a:graphic>
      </p:graphicFrame>
    </p:spTree>
    <p:extLst>
      <p:ext uri="{BB962C8B-B14F-4D97-AF65-F5344CB8AC3E}">
        <p14:creationId xmlns:p14="http://schemas.microsoft.com/office/powerpoint/2010/main" val="290235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a:xfrm>
            <a:off x="838200" y="1825625"/>
            <a:ext cx="5978236" cy="4351338"/>
          </a:xfrm>
        </p:spPr>
        <p:txBody>
          <a:bodyPr>
            <a:normAutofit fontScale="92500" lnSpcReduction="10000"/>
          </a:bodyPr>
          <a:lstStyle/>
          <a:p>
            <a:pPr>
              <a:lnSpc>
                <a:spcPct val="170000"/>
              </a:lnSpc>
            </a:pPr>
            <a:r>
              <a:rPr lang="zh-CN" altLang="en-US" dirty="0" smtClean="0"/>
              <a:t>初始化：猜测男生（假设平均身高</a:t>
            </a:r>
            <a:r>
              <a:rPr lang="en-US" altLang="zh-CN" dirty="0" smtClean="0"/>
              <a:t>1.7</a:t>
            </a:r>
            <a:r>
              <a:rPr lang="zh-CN" altLang="en-US" dirty="0" smtClean="0"/>
              <a:t>米）和女生（假设平均身高</a:t>
            </a:r>
            <a:r>
              <a:rPr lang="en-US" altLang="zh-CN" dirty="0" smtClean="0"/>
              <a:t>1.6</a:t>
            </a:r>
            <a:r>
              <a:rPr lang="zh-CN" altLang="en-US" dirty="0" smtClean="0"/>
              <a:t>米）的分布，方差</a:t>
            </a:r>
            <a:r>
              <a:rPr lang="en-US" altLang="zh-CN" dirty="0" smtClean="0"/>
              <a:t>0.1</a:t>
            </a:r>
            <a:r>
              <a:rPr lang="zh-CN" altLang="en-US" dirty="0" smtClean="0"/>
              <a:t>。</a:t>
            </a:r>
            <a:endParaRPr lang="en-US" altLang="zh-CN" dirty="0" smtClean="0"/>
          </a:p>
          <a:p>
            <a:pPr lvl="1">
              <a:lnSpc>
                <a:spcPct val="170000"/>
              </a:lnSpc>
            </a:pPr>
            <a:r>
              <a:rPr lang="en-US" altLang="zh-CN" dirty="0" smtClean="0">
                <a:solidFill>
                  <a:srgbClr val="FF0000"/>
                </a:solidFill>
                <a:latin typeface="+mn-ea"/>
              </a:rPr>
              <a:t>E</a:t>
            </a:r>
            <a:r>
              <a:rPr lang="zh-CN" altLang="en-US" dirty="0" smtClean="0">
                <a:solidFill>
                  <a:srgbClr val="FF0000"/>
                </a:solidFill>
                <a:latin typeface="+mn-ea"/>
              </a:rPr>
              <a:t>步：对每一条数据，根据分布推测是男是女。</a:t>
            </a:r>
            <a:endParaRPr lang="en-US" altLang="zh-CN" dirty="0" smtClean="0">
              <a:solidFill>
                <a:srgbClr val="FF0000"/>
              </a:solidFill>
              <a:latin typeface="+mn-ea"/>
            </a:endParaRPr>
          </a:p>
          <a:p>
            <a:pPr lvl="1">
              <a:lnSpc>
                <a:spcPct val="170000"/>
              </a:lnSpc>
            </a:pPr>
            <a:r>
              <a:rPr lang="en-US" altLang="zh-CN" dirty="0" smtClean="0">
                <a:latin typeface="+mn-ea"/>
              </a:rPr>
              <a:t>M</a:t>
            </a:r>
            <a:r>
              <a:rPr lang="zh-CN" altLang="en-US" dirty="0" smtClean="0">
                <a:latin typeface="+mn-ea"/>
              </a:rPr>
              <a:t>步：对每条数据在</a:t>
            </a:r>
            <a:r>
              <a:rPr lang="en-US" altLang="zh-CN" dirty="0" smtClean="0">
                <a:latin typeface="+mn-ea"/>
              </a:rPr>
              <a:t>E</a:t>
            </a:r>
            <a:r>
              <a:rPr lang="zh-CN" altLang="en-US" dirty="0" smtClean="0">
                <a:latin typeface="+mn-ea"/>
              </a:rPr>
              <a:t>步中标记的男女，重新估计男生和女生的分布。</a:t>
            </a:r>
            <a:endParaRPr lang="zh-CN" altLang="en-US"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312589262"/>
              </p:ext>
            </p:extLst>
          </p:nvPr>
        </p:nvGraphicFramePr>
        <p:xfrm>
          <a:off x="7989453" y="1961674"/>
          <a:ext cx="2558474" cy="4079240"/>
        </p:xfrm>
        <a:graphic>
          <a:graphicData uri="http://schemas.openxmlformats.org/drawingml/2006/table">
            <a:tbl>
              <a:tblPr firstRow="1" bandRow="1">
                <a:tableStyleId>{5C22544A-7EE6-4342-B048-85BDC9FD1C3A}</a:tableStyleId>
              </a:tblPr>
              <a:tblGrid>
                <a:gridCol w="1279237">
                  <a:extLst>
                    <a:ext uri="{9D8B030D-6E8A-4147-A177-3AD203B41FA5}">
                      <a16:colId xmlns:a16="http://schemas.microsoft.com/office/drawing/2014/main" val="3313728047"/>
                    </a:ext>
                  </a:extLst>
                </a:gridCol>
                <a:gridCol w="1279237">
                  <a:extLst>
                    <a:ext uri="{9D8B030D-6E8A-4147-A177-3AD203B41FA5}">
                      <a16:colId xmlns:a16="http://schemas.microsoft.com/office/drawing/2014/main" val="1074888694"/>
                    </a:ext>
                  </a:extLst>
                </a:gridCol>
              </a:tblGrid>
              <a:tr h="370840">
                <a:tc>
                  <a:txBody>
                    <a:bodyPr/>
                    <a:lstStyle/>
                    <a:p>
                      <a:r>
                        <a:rPr lang="zh-CN" altLang="en-US" dirty="0" smtClean="0"/>
                        <a:t>身高</a:t>
                      </a:r>
                      <a:endParaRPr lang="zh-CN" altLang="en-US" dirty="0"/>
                    </a:p>
                  </a:txBody>
                  <a:tcPr/>
                </a:tc>
                <a:tc>
                  <a:txBody>
                    <a:bodyPr/>
                    <a:lstStyle/>
                    <a:p>
                      <a:r>
                        <a:rPr lang="zh-CN" altLang="en-US" dirty="0" smtClean="0"/>
                        <a:t>性别</a:t>
                      </a:r>
                      <a:endParaRPr lang="zh-CN" altLang="en-US" dirty="0"/>
                    </a:p>
                  </a:txBody>
                  <a:tcPr/>
                </a:tc>
                <a:extLst>
                  <a:ext uri="{0D108BD9-81ED-4DB2-BD59-A6C34878D82A}">
                    <a16:rowId xmlns:a16="http://schemas.microsoft.com/office/drawing/2014/main" val="380105305"/>
                  </a:ext>
                </a:extLst>
              </a:tr>
              <a:tr h="370840">
                <a:tc>
                  <a:txBody>
                    <a:bodyPr/>
                    <a:lstStyle/>
                    <a:p>
                      <a:r>
                        <a:rPr lang="en-US" altLang="zh-CN" dirty="0" smtClean="0"/>
                        <a:t>175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760338505"/>
                  </a:ext>
                </a:extLst>
              </a:tr>
              <a:tr h="370840">
                <a:tc>
                  <a:txBody>
                    <a:bodyPr/>
                    <a:lstStyle/>
                    <a:p>
                      <a:r>
                        <a:rPr lang="en-US" altLang="zh-CN" dirty="0" smtClean="0"/>
                        <a:t>175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2538314042"/>
                  </a:ext>
                </a:extLst>
              </a:tr>
              <a:tr h="370840">
                <a:tc>
                  <a:txBody>
                    <a:bodyPr/>
                    <a:lstStyle/>
                    <a:p>
                      <a:r>
                        <a:rPr lang="en-US" altLang="zh-CN" dirty="0" smtClean="0"/>
                        <a:t>180</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9332785"/>
                  </a:ext>
                </a:extLst>
              </a:tr>
              <a:tr h="370840">
                <a:tc>
                  <a:txBody>
                    <a:bodyPr/>
                    <a:lstStyle/>
                    <a:p>
                      <a:r>
                        <a:rPr lang="en-US" altLang="zh-CN" dirty="0" smtClean="0"/>
                        <a:t>170</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2739916536"/>
                  </a:ext>
                </a:extLst>
              </a:tr>
              <a:tr h="370840">
                <a:tc>
                  <a:txBody>
                    <a:bodyPr/>
                    <a:lstStyle/>
                    <a:p>
                      <a:r>
                        <a:rPr lang="en-US" altLang="zh-CN" dirty="0" smtClean="0"/>
                        <a:t>178</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45610186"/>
                  </a:ext>
                </a:extLst>
              </a:tr>
              <a:tr h="370840">
                <a:tc>
                  <a:txBody>
                    <a:bodyPr/>
                    <a:lstStyle/>
                    <a:p>
                      <a:r>
                        <a:rPr lang="en-US" altLang="zh-CN" dirty="0" smtClean="0"/>
                        <a:t>172</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28328326"/>
                  </a:ext>
                </a:extLst>
              </a:tr>
              <a:tr h="370840">
                <a:tc>
                  <a:txBody>
                    <a:bodyPr/>
                    <a:lstStyle/>
                    <a:p>
                      <a:r>
                        <a:rPr lang="en-US" altLang="zh-CN" dirty="0" smtClean="0"/>
                        <a:t>160</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2644343337"/>
                  </a:ext>
                </a:extLst>
              </a:tr>
              <a:tr h="370840">
                <a:tc>
                  <a:txBody>
                    <a:bodyPr/>
                    <a:lstStyle/>
                    <a:p>
                      <a:r>
                        <a:rPr lang="en-US" altLang="zh-CN" dirty="0" smtClean="0"/>
                        <a:t>165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4247420821"/>
                  </a:ext>
                </a:extLst>
              </a:tr>
              <a:tr h="370840">
                <a:tc>
                  <a:txBody>
                    <a:bodyPr/>
                    <a:lstStyle/>
                    <a:p>
                      <a:r>
                        <a:rPr lang="en-US" altLang="zh-CN" dirty="0" smtClean="0"/>
                        <a:t>160</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1879618769"/>
                  </a:ext>
                </a:extLst>
              </a:tr>
              <a:tr h="370840">
                <a:tc>
                  <a:txBody>
                    <a:bodyPr/>
                    <a:lstStyle/>
                    <a:p>
                      <a:r>
                        <a:rPr lang="en-US" altLang="zh-CN" dirty="0" smtClean="0"/>
                        <a:t>155</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2956565136"/>
                  </a:ext>
                </a:extLst>
              </a:tr>
            </a:tbl>
          </a:graphicData>
        </a:graphic>
      </p:graphicFrame>
    </p:spTree>
    <p:extLst>
      <p:ext uri="{BB962C8B-B14F-4D97-AF65-F5344CB8AC3E}">
        <p14:creationId xmlns:p14="http://schemas.microsoft.com/office/powerpoint/2010/main" val="3866821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a:t>
            </a:r>
            <a:r>
              <a:rPr lang="zh-CN" altLang="en-US" dirty="0" smtClean="0"/>
              <a:t>算法</a:t>
            </a:r>
            <a:endParaRPr lang="zh-CN" altLang="en-US" dirty="0"/>
          </a:p>
        </p:txBody>
      </p:sp>
      <p:sp>
        <p:nvSpPr>
          <p:cNvPr id="3" name="内容占位符 2"/>
          <p:cNvSpPr>
            <a:spLocks noGrp="1"/>
          </p:cNvSpPr>
          <p:nvPr>
            <p:ph idx="1"/>
          </p:nvPr>
        </p:nvSpPr>
        <p:spPr>
          <a:xfrm>
            <a:off x="838200" y="1825625"/>
            <a:ext cx="5978236" cy="4351338"/>
          </a:xfrm>
        </p:spPr>
        <p:txBody>
          <a:bodyPr>
            <a:normAutofit fontScale="92500" lnSpcReduction="10000"/>
          </a:bodyPr>
          <a:lstStyle/>
          <a:p>
            <a:pPr>
              <a:lnSpc>
                <a:spcPct val="170000"/>
              </a:lnSpc>
            </a:pPr>
            <a:r>
              <a:rPr lang="zh-CN" altLang="en-US" dirty="0" smtClean="0"/>
              <a:t>初始化：猜测男生（假设平均身高</a:t>
            </a:r>
            <a:r>
              <a:rPr lang="en-US" altLang="zh-CN" dirty="0" smtClean="0"/>
              <a:t>1.7</a:t>
            </a:r>
            <a:r>
              <a:rPr lang="zh-CN" altLang="en-US" dirty="0" smtClean="0"/>
              <a:t>米）和女生（假设平均身高</a:t>
            </a:r>
            <a:r>
              <a:rPr lang="en-US" altLang="zh-CN" dirty="0" smtClean="0"/>
              <a:t>1.6</a:t>
            </a:r>
            <a:r>
              <a:rPr lang="zh-CN" altLang="en-US" dirty="0" smtClean="0"/>
              <a:t>米）的分布，方差</a:t>
            </a:r>
            <a:r>
              <a:rPr lang="en-US" altLang="zh-CN" dirty="0" smtClean="0"/>
              <a:t>0.1</a:t>
            </a:r>
            <a:r>
              <a:rPr lang="zh-CN" altLang="en-US" dirty="0" smtClean="0"/>
              <a:t>。</a:t>
            </a:r>
            <a:endParaRPr lang="en-US" altLang="zh-CN" dirty="0" smtClean="0"/>
          </a:p>
          <a:p>
            <a:pPr lvl="1">
              <a:lnSpc>
                <a:spcPct val="170000"/>
              </a:lnSpc>
            </a:pPr>
            <a:r>
              <a:rPr lang="en-US" altLang="zh-CN" dirty="0" smtClean="0">
                <a:latin typeface="+mn-ea"/>
              </a:rPr>
              <a:t>E</a:t>
            </a:r>
            <a:r>
              <a:rPr lang="zh-CN" altLang="en-US" dirty="0" smtClean="0">
                <a:latin typeface="+mn-ea"/>
              </a:rPr>
              <a:t>步：对每一条数据，根据分布推测是男是女。</a:t>
            </a:r>
            <a:endParaRPr lang="en-US" altLang="zh-CN" dirty="0" smtClean="0">
              <a:latin typeface="+mn-ea"/>
            </a:endParaRPr>
          </a:p>
          <a:p>
            <a:pPr lvl="1">
              <a:lnSpc>
                <a:spcPct val="170000"/>
              </a:lnSpc>
            </a:pPr>
            <a:r>
              <a:rPr lang="en-US" altLang="zh-CN" dirty="0" smtClean="0">
                <a:solidFill>
                  <a:srgbClr val="FF0000"/>
                </a:solidFill>
                <a:latin typeface="+mn-ea"/>
              </a:rPr>
              <a:t>M</a:t>
            </a:r>
            <a:r>
              <a:rPr lang="zh-CN" altLang="en-US" dirty="0" smtClean="0">
                <a:solidFill>
                  <a:srgbClr val="FF0000"/>
                </a:solidFill>
                <a:latin typeface="+mn-ea"/>
              </a:rPr>
              <a:t>步：对每条数据在</a:t>
            </a:r>
            <a:r>
              <a:rPr lang="en-US" altLang="zh-CN" dirty="0" smtClean="0">
                <a:solidFill>
                  <a:srgbClr val="FF0000"/>
                </a:solidFill>
                <a:latin typeface="+mn-ea"/>
              </a:rPr>
              <a:t>E</a:t>
            </a:r>
            <a:r>
              <a:rPr lang="zh-CN" altLang="en-US" dirty="0" smtClean="0">
                <a:solidFill>
                  <a:srgbClr val="FF0000"/>
                </a:solidFill>
                <a:latin typeface="+mn-ea"/>
              </a:rPr>
              <a:t>步中标记的男女，重新估计男生和女生的分布。</a:t>
            </a:r>
            <a:endParaRPr lang="zh-CN" altLang="en-US" dirty="0">
              <a:solidFill>
                <a:srgbClr val="FF0000"/>
              </a:solidFill>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570838233"/>
              </p:ext>
            </p:extLst>
          </p:nvPr>
        </p:nvGraphicFramePr>
        <p:xfrm>
          <a:off x="7989453" y="1961674"/>
          <a:ext cx="2558474" cy="4074160"/>
        </p:xfrm>
        <a:graphic>
          <a:graphicData uri="http://schemas.openxmlformats.org/drawingml/2006/table">
            <a:tbl>
              <a:tblPr firstRow="1" bandRow="1">
                <a:tableStyleId>{5C22544A-7EE6-4342-B048-85BDC9FD1C3A}</a:tableStyleId>
              </a:tblPr>
              <a:tblGrid>
                <a:gridCol w="1279237">
                  <a:extLst>
                    <a:ext uri="{9D8B030D-6E8A-4147-A177-3AD203B41FA5}">
                      <a16:colId xmlns:a16="http://schemas.microsoft.com/office/drawing/2014/main" val="3313728047"/>
                    </a:ext>
                  </a:extLst>
                </a:gridCol>
                <a:gridCol w="1279237">
                  <a:extLst>
                    <a:ext uri="{9D8B030D-6E8A-4147-A177-3AD203B41FA5}">
                      <a16:colId xmlns:a16="http://schemas.microsoft.com/office/drawing/2014/main" val="1074888694"/>
                    </a:ext>
                  </a:extLst>
                </a:gridCol>
              </a:tblGrid>
              <a:tr h="0">
                <a:tc>
                  <a:txBody>
                    <a:bodyPr/>
                    <a:lstStyle/>
                    <a:p>
                      <a:r>
                        <a:rPr lang="zh-CN" altLang="en-US" dirty="0" smtClean="0"/>
                        <a:t>身高</a:t>
                      </a:r>
                      <a:endParaRPr lang="zh-CN" altLang="en-US" dirty="0"/>
                    </a:p>
                  </a:txBody>
                  <a:tcPr/>
                </a:tc>
                <a:tc>
                  <a:txBody>
                    <a:bodyPr/>
                    <a:lstStyle/>
                    <a:p>
                      <a:r>
                        <a:rPr lang="zh-CN" altLang="en-US" dirty="0" smtClean="0"/>
                        <a:t>性别</a:t>
                      </a:r>
                      <a:endParaRPr lang="zh-CN" altLang="en-US" dirty="0"/>
                    </a:p>
                  </a:txBody>
                  <a:tcPr/>
                </a:tc>
                <a:extLst>
                  <a:ext uri="{0D108BD9-81ED-4DB2-BD59-A6C34878D82A}">
                    <a16:rowId xmlns:a16="http://schemas.microsoft.com/office/drawing/2014/main" val="380105305"/>
                  </a:ext>
                </a:extLst>
              </a:tr>
              <a:tr h="370840">
                <a:tc>
                  <a:txBody>
                    <a:bodyPr/>
                    <a:lstStyle/>
                    <a:p>
                      <a:r>
                        <a:rPr lang="en-US" altLang="zh-CN" dirty="0" smtClean="0"/>
                        <a:t>175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760338505"/>
                  </a:ext>
                </a:extLst>
              </a:tr>
              <a:tr h="370840">
                <a:tc>
                  <a:txBody>
                    <a:bodyPr/>
                    <a:lstStyle/>
                    <a:p>
                      <a:r>
                        <a:rPr lang="en-US" altLang="zh-CN" dirty="0" smtClean="0"/>
                        <a:t>175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2538314042"/>
                  </a:ext>
                </a:extLst>
              </a:tr>
              <a:tr h="370840">
                <a:tc>
                  <a:txBody>
                    <a:bodyPr/>
                    <a:lstStyle/>
                    <a:p>
                      <a:r>
                        <a:rPr lang="en-US" altLang="zh-CN" dirty="0" smtClean="0"/>
                        <a:t>180</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9332785"/>
                  </a:ext>
                </a:extLst>
              </a:tr>
              <a:tr h="370840">
                <a:tc>
                  <a:txBody>
                    <a:bodyPr/>
                    <a:lstStyle/>
                    <a:p>
                      <a:r>
                        <a:rPr lang="en-US" altLang="zh-CN" dirty="0" smtClean="0"/>
                        <a:t>170</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2739916536"/>
                  </a:ext>
                </a:extLst>
              </a:tr>
              <a:tr h="370840">
                <a:tc>
                  <a:txBody>
                    <a:bodyPr/>
                    <a:lstStyle/>
                    <a:p>
                      <a:r>
                        <a:rPr lang="en-US" altLang="zh-CN" dirty="0" smtClean="0"/>
                        <a:t>178</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45610186"/>
                  </a:ext>
                </a:extLst>
              </a:tr>
              <a:tr h="370840">
                <a:tc>
                  <a:txBody>
                    <a:bodyPr/>
                    <a:lstStyle/>
                    <a:p>
                      <a:r>
                        <a:rPr lang="en-US" altLang="zh-CN" dirty="0" smtClean="0"/>
                        <a:t>172</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3428328326"/>
                  </a:ext>
                </a:extLst>
              </a:tr>
              <a:tr h="370840">
                <a:tc>
                  <a:txBody>
                    <a:bodyPr/>
                    <a:lstStyle/>
                    <a:p>
                      <a:r>
                        <a:rPr lang="en-US" altLang="zh-CN" dirty="0" smtClean="0"/>
                        <a:t>160</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2644343337"/>
                  </a:ext>
                </a:extLst>
              </a:tr>
              <a:tr h="370840">
                <a:tc>
                  <a:txBody>
                    <a:bodyPr/>
                    <a:lstStyle/>
                    <a:p>
                      <a:r>
                        <a:rPr lang="en-US" altLang="zh-CN" dirty="0" smtClean="0"/>
                        <a:t>165</a:t>
                      </a:r>
                      <a:endParaRPr lang="zh-CN" altLang="en-US" dirty="0"/>
                    </a:p>
                  </a:txBody>
                  <a:tcPr/>
                </a:tc>
                <a:tc>
                  <a:txBody>
                    <a:bodyPr/>
                    <a:lstStyle/>
                    <a:p>
                      <a:r>
                        <a:rPr lang="zh-CN" altLang="en-US" dirty="0" smtClean="0"/>
                        <a:t>男</a:t>
                      </a:r>
                      <a:endParaRPr lang="zh-CN" altLang="en-US" dirty="0"/>
                    </a:p>
                  </a:txBody>
                  <a:tcPr/>
                </a:tc>
                <a:extLst>
                  <a:ext uri="{0D108BD9-81ED-4DB2-BD59-A6C34878D82A}">
                    <a16:rowId xmlns:a16="http://schemas.microsoft.com/office/drawing/2014/main" val="4247420821"/>
                  </a:ext>
                </a:extLst>
              </a:tr>
              <a:tr h="370840">
                <a:tc>
                  <a:txBody>
                    <a:bodyPr/>
                    <a:lstStyle/>
                    <a:p>
                      <a:r>
                        <a:rPr lang="en-US" altLang="zh-CN" dirty="0" smtClean="0"/>
                        <a:t>160</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1879618769"/>
                  </a:ext>
                </a:extLst>
              </a:tr>
              <a:tr h="370840">
                <a:tc>
                  <a:txBody>
                    <a:bodyPr/>
                    <a:lstStyle/>
                    <a:p>
                      <a:r>
                        <a:rPr lang="en-US" altLang="zh-CN" dirty="0" smtClean="0"/>
                        <a:t>155</a:t>
                      </a:r>
                      <a:endParaRPr lang="zh-CN" altLang="en-US" dirty="0"/>
                    </a:p>
                  </a:txBody>
                  <a:tcPr/>
                </a:tc>
                <a:tc>
                  <a:txBody>
                    <a:bodyPr/>
                    <a:lstStyle/>
                    <a:p>
                      <a:r>
                        <a:rPr lang="zh-CN" altLang="en-US" dirty="0" smtClean="0"/>
                        <a:t>女</a:t>
                      </a:r>
                      <a:endParaRPr lang="zh-CN" altLang="en-US" dirty="0"/>
                    </a:p>
                  </a:txBody>
                  <a:tcPr/>
                </a:tc>
                <a:extLst>
                  <a:ext uri="{0D108BD9-81ED-4DB2-BD59-A6C34878D82A}">
                    <a16:rowId xmlns:a16="http://schemas.microsoft.com/office/drawing/2014/main" val="2956565136"/>
                  </a:ext>
                </a:extLst>
              </a:tr>
            </a:tbl>
          </a:graphicData>
        </a:graphic>
      </p:graphicFrame>
      <p:sp>
        <p:nvSpPr>
          <p:cNvPr id="5" name="矩形 4"/>
          <p:cNvSpPr/>
          <p:nvPr/>
        </p:nvSpPr>
        <p:spPr>
          <a:xfrm>
            <a:off x="4862597" y="230188"/>
            <a:ext cx="5440913" cy="646331"/>
          </a:xfrm>
          <a:prstGeom prst="rect">
            <a:avLst/>
          </a:prstGeom>
          <a:noFill/>
        </p:spPr>
        <p:txBody>
          <a:bodyPr wrap="none" lIns="91440" tIns="45720" rIns="91440" bIns="45720">
            <a:spAutoFit/>
          </a:bodyPr>
          <a:lstStyle/>
          <a:p>
            <a:pPr algn="ctr"/>
            <a:r>
              <a:rPr lang="zh-CN" altLang="en-US" sz="3600" b="0" cap="none" spc="0" dirty="0" smtClean="0">
                <a:ln w="0"/>
                <a:solidFill>
                  <a:schemeClr val="tx1"/>
                </a:solidFill>
                <a:effectLst>
                  <a:outerShdw blurRad="38100" dist="19050" dir="2700000" algn="tl" rotWithShape="0">
                    <a:schemeClr val="dk1">
                      <a:alpha val="40000"/>
                    </a:schemeClr>
                  </a:outerShdw>
                </a:effectLst>
              </a:rPr>
              <a:t>男生：均值</a:t>
            </a:r>
            <a:r>
              <a:rPr lang="en-US" altLang="zh-CN" sz="3600" b="0" cap="none" spc="0" dirty="0" smtClean="0">
                <a:ln w="0"/>
                <a:solidFill>
                  <a:schemeClr val="tx1"/>
                </a:solidFill>
                <a:effectLst>
                  <a:outerShdw blurRad="38100" dist="19050" dir="2700000" algn="tl" rotWithShape="0">
                    <a:schemeClr val="dk1">
                      <a:alpha val="40000"/>
                    </a:schemeClr>
                  </a:outerShdw>
                </a:effectLst>
              </a:rPr>
              <a:t>173.5</a:t>
            </a:r>
            <a:r>
              <a:rPr lang="zh-CN" altLang="en-US" sz="3600" b="0" cap="none" spc="0" dirty="0" smtClean="0">
                <a:ln w="0"/>
                <a:solidFill>
                  <a:schemeClr val="tx1"/>
                </a:solidFill>
                <a:effectLst>
                  <a:outerShdw blurRad="38100" dist="19050" dir="2700000" algn="tl" rotWithShape="0">
                    <a:schemeClr val="dk1">
                      <a:alpha val="40000"/>
                    </a:schemeClr>
                  </a:outerShdw>
                </a:effectLst>
              </a:rPr>
              <a:t>，方差</a:t>
            </a:r>
            <a:r>
              <a:rPr lang="en-US" altLang="zh-CN" sz="3600" b="0" cap="none" spc="0" dirty="0" smtClean="0">
                <a:ln w="0"/>
                <a:solidFill>
                  <a:schemeClr val="tx1"/>
                </a:solidFill>
                <a:effectLst>
                  <a:outerShdw blurRad="38100" dist="19050" dir="2700000" algn="tl" rotWithShape="0">
                    <a:schemeClr val="dk1">
                      <a:alpha val="40000"/>
                    </a:schemeClr>
                  </a:outerShdw>
                </a:effectLst>
              </a:rPr>
              <a:t>22</a:t>
            </a:r>
            <a:endParaRPr lang="zh-CN" alt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690275" y="1044357"/>
            <a:ext cx="5785559" cy="646331"/>
          </a:xfrm>
          <a:prstGeom prst="rect">
            <a:avLst/>
          </a:prstGeom>
          <a:noFill/>
        </p:spPr>
        <p:txBody>
          <a:bodyPr wrap="none" lIns="91440" tIns="45720" rIns="91440" bIns="45720">
            <a:spAutoFit/>
          </a:bodyPr>
          <a:lstStyle/>
          <a:p>
            <a:pPr algn="ctr"/>
            <a:r>
              <a:rPr lang="zh-CN" altLang="en-US" sz="3600" b="0" cap="none" spc="0" dirty="0" smtClean="0">
                <a:ln w="0"/>
                <a:solidFill>
                  <a:schemeClr val="tx1"/>
                </a:solidFill>
                <a:effectLst>
                  <a:outerShdw blurRad="38100" dist="19050" dir="2700000" algn="tl" rotWithShape="0">
                    <a:schemeClr val="dk1">
                      <a:alpha val="40000"/>
                    </a:schemeClr>
                  </a:outerShdw>
                </a:effectLst>
              </a:rPr>
              <a:t>女生：均值</a:t>
            </a:r>
            <a:r>
              <a:rPr lang="en-US" altLang="zh-CN" sz="3600" b="0" cap="none" spc="0" dirty="0" smtClean="0">
                <a:ln w="0"/>
                <a:solidFill>
                  <a:schemeClr val="tx1"/>
                </a:solidFill>
                <a:effectLst>
                  <a:outerShdw blurRad="38100" dist="19050" dir="2700000" algn="tl" rotWithShape="0">
                    <a:schemeClr val="dk1">
                      <a:alpha val="40000"/>
                    </a:schemeClr>
                  </a:outerShdw>
                </a:effectLst>
              </a:rPr>
              <a:t>158.3</a:t>
            </a:r>
            <a:r>
              <a:rPr lang="zh-CN" altLang="en-US" sz="3600" b="0" cap="none" spc="0" dirty="0" smtClean="0">
                <a:ln w="0"/>
                <a:solidFill>
                  <a:schemeClr val="tx1"/>
                </a:solidFill>
                <a:effectLst>
                  <a:outerShdw blurRad="38100" dist="19050" dir="2700000" algn="tl" rotWithShape="0">
                    <a:schemeClr val="dk1">
                      <a:alpha val="40000"/>
                    </a:schemeClr>
                  </a:outerShdw>
                </a:effectLst>
              </a:rPr>
              <a:t>，方差</a:t>
            </a:r>
            <a:r>
              <a:rPr lang="en-US" altLang="zh-CN" sz="3600" dirty="0" smtClean="0">
                <a:ln w="0"/>
                <a:effectLst>
                  <a:outerShdw blurRad="38100" dist="19050" dir="2700000" algn="tl" rotWithShape="0">
                    <a:schemeClr val="dk1">
                      <a:alpha val="40000"/>
                    </a:schemeClr>
                  </a:outerShdw>
                </a:effectLst>
              </a:rPr>
              <a:t>5.55</a:t>
            </a:r>
            <a:endParaRPr lang="zh-CN" alt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114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编程练习</a:t>
            </a:r>
            <a:r>
              <a:rPr lang="en-US" altLang="zh-CN" dirty="0" smtClean="0"/>
              <a:t>1</a:t>
            </a:r>
            <a:endParaRPr lang="zh-CN" altLang="en-US" dirty="0"/>
          </a:p>
        </p:txBody>
      </p:sp>
      <p:sp>
        <p:nvSpPr>
          <p:cNvPr id="5" name="副标题 4"/>
          <p:cNvSpPr>
            <a:spLocks noGrp="1"/>
          </p:cNvSpPr>
          <p:nvPr>
            <p:ph type="subTitle" idx="1"/>
          </p:nvPr>
        </p:nvSpPr>
        <p:spPr/>
        <p:txBody>
          <a:bodyPr/>
          <a:lstStyle/>
          <a:p>
            <a:r>
              <a:rPr lang="zh-CN" altLang="en-US" dirty="0" smtClean="0"/>
              <a:t>朴素贝叶斯、</a:t>
            </a:r>
            <a:r>
              <a:rPr lang="en-US" altLang="zh-CN" dirty="0" smtClean="0"/>
              <a:t>EM</a:t>
            </a:r>
            <a:r>
              <a:rPr lang="zh-CN" altLang="en-US" dirty="0" smtClean="0"/>
              <a:t>算法</a:t>
            </a:r>
            <a:endParaRPr lang="zh-CN" altLang="en-US" dirty="0"/>
          </a:p>
        </p:txBody>
      </p:sp>
    </p:spTree>
    <p:extLst>
      <p:ext uri="{BB962C8B-B14F-4D97-AF65-F5344CB8AC3E}">
        <p14:creationId xmlns:p14="http://schemas.microsoft.com/office/powerpoint/2010/main" val="718890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编程练习</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Step 1. </a:t>
            </a:r>
            <a:r>
              <a:rPr lang="zh-CN" altLang="en-US" dirty="0" smtClean="0"/>
              <a:t>读取</a:t>
            </a:r>
            <a:r>
              <a:rPr lang="en-US" altLang="zh-CN" dirty="0" smtClean="0"/>
              <a:t>GitHub</a:t>
            </a:r>
            <a:r>
              <a:rPr lang="zh-CN" altLang="en-US" dirty="0" smtClean="0"/>
              <a:t>上的数据集</a:t>
            </a:r>
            <a:r>
              <a:rPr lang="en-US" altLang="zh-CN" dirty="0" smtClean="0"/>
              <a:t>04_watermelon.txt</a:t>
            </a:r>
            <a:r>
              <a:rPr lang="zh-CN" altLang="en-US" dirty="0" smtClean="0"/>
              <a:t>，将数据集分为训练数据集和验证数据集，比例大约为</a:t>
            </a:r>
            <a:r>
              <a:rPr lang="en-US" altLang="zh-CN" dirty="0" smtClean="0"/>
              <a:t>4:1</a:t>
            </a:r>
            <a:r>
              <a:rPr lang="zh-CN" altLang="en-US" dirty="0" smtClean="0"/>
              <a:t>。</a:t>
            </a:r>
            <a:endParaRPr lang="en-US" altLang="zh-CN" dirty="0" smtClean="0"/>
          </a:p>
          <a:p>
            <a:pPr>
              <a:lnSpc>
                <a:spcPct val="150000"/>
              </a:lnSpc>
            </a:pPr>
            <a:r>
              <a:rPr lang="en-US" altLang="zh-CN" dirty="0" smtClean="0"/>
              <a:t>Step 2. </a:t>
            </a:r>
            <a:r>
              <a:rPr lang="zh-CN" altLang="en-US" dirty="0" smtClean="0"/>
              <a:t>使用拉普拉斯修正的朴素贝叶斯对数据集进行分类，并对验证数据集进行误差测试。</a:t>
            </a:r>
            <a:endParaRPr lang="en-US" altLang="zh-CN" dirty="0" smtClean="0"/>
          </a:p>
          <a:p>
            <a:pPr>
              <a:lnSpc>
                <a:spcPct val="150000"/>
              </a:lnSpc>
            </a:pPr>
            <a:r>
              <a:rPr lang="en-US" altLang="zh-CN" dirty="0" smtClean="0"/>
              <a:t>Step 3. </a:t>
            </a:r>
            <a:r>
              <a:rPr lang="zh-CN" altLang="en-US" dirty="0" smtClean="0"/>
              <a:t>对</a:t>
            </a:r>
            <a:r>
              <a:rPr lang="en-US" altLang="zh-CN" dirty="0" smtClean="0"/>
              <a:t>02_EM.txt</a:t>
            </a:r>
            <a:r>
              <a:rPr lang="zh-CN" altLang="en-US" dirty="0" smtClean="0"/>
              <a:t>使用</a:t>
            </a:r>
            <a:r>
              <a:rPr lang="en-US" altLang="zh-CN" dirty="0" smtClean="0"/>
              <a:t>EM</a:t>
            </a:r>
            <a:r>
              <a:rPr lang="zh-CN" altLang="en-US" dirty="0" smtClean="0"/>
              <a:t>算法，求男生和女生的身高分布。</a:t>
            </a:r>
            <a:endParaRPr lang="zh-CN" altLang="en-US" dirty="0"/>
          </a:p>
        </p:txBody>
      </p:sp>
    </p:spTree>
    <p:extLst>
      <p:ext uri="{BB962C8B-B14F-4D97-AF65-F5344CB8AC3E}">
        <p14:creationId xmlns:p14="http://schemas.microsoft.com/office/powerpoint/2010/main" val="113437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p>
        </p:txBody>
      </p:sp>
      <p:sp>
        <p:nvSpPr>
          <p:cNvPr id="5" name="内容占位符 4"/>
          <p:cNvSpPr>
            <a:spLocks noGrp="1"/>
          </p:cNvSpPr>
          <p:nvPr>
            <p:ph idx="1"/>
          </p:nvPr>
        </p:nvSpPr>
        <p:spPr/>
        <p:txBody>
          <a:bodyPr/>
          <a:lstStyle/>
          <a:p>
            <a:pPr>
              <a:lnSpc>
                <a:spcPct val="150000"/>
              </a:lnSpc>
            </a:pPr>
            <a:r>
              <a:rPr lang="zh-CN" altLang="en-US" dirty="0" smtClean="0"/>
              <a:t>三个臭皮匠，抵上一个诸葛亮</a:t>
            </a:r>
            <a:endParaRPr lang="en-US" altLang="zh-CN" dirty="0" smtClean="0"/>
          </a:p>
          <a:p>
            <a:pPr lvl="1">
              <a:lnSpc>
                <a:spcPct val="150000"/>
              </a:lnSpc>
            </a:pPr>
            <a:r>
              <a:rPr lang="zh-CN" altLang="en-US" dirty="0" smtClean="0"/>
              <a:t>真的这么神奇吗？</a:t>
            </a:r>
            <a:endParaRPr lang="zh-CN" altLang="en-US" dirty="0"/>
          </a:p>
        </p:txBody>
      </p:sp>
      <p:pic>
        <p:nvPicPr>
          <p:cNvPr id="6" name="图片 5"/>
          <p:cNvPicPr>
            <a:picLocks noChangeAspect="1"/>
          </p:cNvPicPr>
          <p:nvPr/>
        </p:nvPicPr>
        <p:blipFill>
          <a:blip r:embed="rId2"/>
          <a:stretch>
            <a:fillRect/>
          </a:stretch>
        </p:blipFill>
        <p:spPr>
          <a:xfrm>
            <a:off x="1959161" y="3205390"/>
            <a:ext cx="7905276" cy="3290692"/>
          </a:xfrm>
          <a:prstGeom prst="rect">
            <a:avLst/>
          </a:prstGeom>
        </p:spPr>
      </p:pic>
      <p:sp>
        <p:nvSpPr>
          <p:cNvPr id="7" name="矩形 6"/>
          <p:cNvSpPr/>
          <p:nvPr/>
        </p:nvSpPr>
        <p:spPr>
          <a:xfrm>
            <a:off x="5911799" y="3070453"/>
            <a:ext cx="5796779" cy="707886"/>
          </a:xfrm>
          <a:prstGeom prst="rect">
            <a:avLst/>
          </a:prstGeom>
          <a:ln w="28575"/>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zh-CN" altLang="en-US" sz="4000" b="0" cap="none" spc="0" dirty="0" smtClean="0">
                <a:ln w="0"/>
                <a:solidFill>
                  <a:schemeClr val="tx1"/>
                </a:solidFill>
                <a:effectLst>
                  <a:outerShdw blurRad="38100" dist="19050" dir="2700000" algn="tl" rotWithShape="0">
                    <a:schemeClr val="dk1">
                      <a:alpha val="40000"/>
                    </a:schemeClr>
                  </a:outerShdw>
                </a:effectLst>
              </a:rPr>
              <a:t>二分类学习器正确率</a:t>
            </a:r>
            <a:r>
              <a:rPr lang="en-US" altLang="zh-CN" sz="4000" b="0" cap="none" spc="0" dirty="0" smtClean="0">
                <a:ln w="0"/>
                <a:solidFill>
                  <a:schemeClr val="tx1"/>
                </a:solidFill>
                <a:effectLst>
                  <a:outerShdw blurRad="38100" dist="19050" dir="2700000" algn="tl" rotWithShape="0">
                    <a:schemeClr val="dk1">
                      <a:alpha val="40000"/>
                    </a:schemeClr>
                  </a:outerShdw>
                </a:effectLst>
              </a:rPr>
              <a:t>&gt;0.5</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6123685" y="5638354"/>
            <a:ext cx="5373006" cy="1077218"/>
          </a:xfrm>
          <a:prstGeom prst="rect">
            <a:avLst/>
          </a:prstGeom>
          <a:noFill/>
          <a:ln>
            <a:solidFill>
              <a:srgbClr val="FF0000"/>
            </a:solidFill>
          </a:ln>
        </p:spPr>
        <p:txBody>
          <a:bodyPr wrap="squar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凭经验，集成会比最好的差一些，比最差的好一些</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69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p>
        </p:txBody>
      </p:sp>
      <p:sp>
        <p:nvSpPr>
          <p:cNvPr id="5" name="内容占位符 4"/>
          <p:cNvSpPr>
            <a:spLocks noGrp="1"/>
          </p:cNvSpPr>
          <p:nvPr>
            <p:ph idx="1"/>
          </p:nvPr>
        </p:nvSpPr>
        <p:spPr/>
        <p:txBody>
          <a:bodyPr/>
          <a:lstStyle/>
          <a:p>
            <a:pPr>
              <a:lnSpc>
                <a:spcPct val="150000"/>
              </a:lnSpc>
            </a:pPr>
            <a:r>
              <a:rPr lang="zh-CN" altLang="en-US" dirty="0" smtClean="0"/>
              <a:t>三个臭皮匠，抵上一个诸葛亮</a:t>
            </a:r>
            <a:endParaRPr lang="en-US" altLang="zh-CN" dirty="0" smtClean="0"/>
          </a:p>
          <a:p>
            <a:pPr lvl="1">
              <a:lnSpc>
                <a:spcPct val="150000"/>
              </a:lnSpc>
            </a:pPr>
            <a:r>
              <a:rPr lang="zh-CN" altLang="en-US" dirty="0" smtClean="0">
                <a:solidFill>
                  <a:srgbClr val="FF0000"/>
                </a:solidFill>
              </a:rPr>
              <a:t>存在一些方法，可以将一堆弱学习器提升为强学习器！</a:t>
            </a:r>
            <a:endParaRPr lang="en-US" altLang="zh-CN" dirty="0" smtClean="0">
              <a:solidFill>
                <a:srgbClr val="FF0000"/>
              </a:solidFill>
            </a:endParaRPr>
          </a:p>
          <a:p>
            <a:pPr lvl="1">
              <a:lnSpc>
                <a:spcPct val="150000"/>
              </a:lnSpc>
            </a:pPr>
            <a:r>
              <a:rPr lang="en-US" altLang="zh-CN" dirty="0" smtClean="0"/>
              <a:t>Boosting</a:t>
            </a:r>
          </a:p>
          <a:p>
            <a:pPr lvl="1">
              <a:lnSpc>
                <a:spcPct val="150000"/>
              </a:lnSpc>
            </a:pPr>
            <a:r>
              <a:rPr lang="en-US" altLang="zh-CN" dirty="0" smtClean="0"/>
              <a:t>Bagging &amp;&amp; </a:t>
            </a:r>
            <a:r>
              <a:rPr lang="zh-CN" altLang="en-US" dirty="0" smtClean="0"/>
              <a:t>随机森林</a:t>
            </a:r>
            <a:endParaRPr lang="zh-CN" altLang="en-US" dirty="0"/>
          </a:p>
        </p:txBody>
      </p:sp>
      <p:pic>
        <p:nvPicPr>
          <p:cNvPr id="8" name="图片 7"/>
          <p:cNvPicPr>
            <a:picLocks noChangeAspect="1"/>
          </p:cNvPicPr>
          <p:nvPr/>
        </p:nvPicPr>
        <p:blipFill>
          <a:blip r:embed="rId2"/>
          <a:stretch>
            <a:fillRect/>
          </a:stretch>
        </p:blipFill>
        <p:spPr>
          <a:xfrm>
            <a:off x="6096000" y="0"/>
            <a:ext cx="6067239" cy="2525581"/>
          </a:xfrm>
          <a:prstGeom prst="rect">
            <a:avLst/>
          </a:prstGeom>
        </p:spPr>
      </p:pic>
    </p:spTree>
    <p:extLst>
      <p:ext uri="{BB962C8B-B14F-4D97-AF65-F5344CB8AC3E}">
        <p14:creationId xmlns:p14="http://schemas.microsoft.com/office/powerpoint/2010/main" val="16572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a:t>
            </a:r>
            <a:r>
              <a:rPr lang="zh-CN" altLang="en-US" dirty="0" smtClean="0"/>
              <a:t>学习</a:t>
            </a:r>
            <a:r>
              <a:rPr lang="en-US" altLang="zh-CN" dirty="0" smtClean="0"/>
              <a:t>——Boosting</a:t>
            </a:r>
            <a:endParaRPr lang="zh-CN" altLang="en-US" dirty="0"/>
          </a:p>
        </p:txBody>
      </p:sp>
      <p:sp>
        <p:nvSpPr>
          <p:cNvPr id="5" name="内容占位符 4"/>
          <p:cNvSpPr>
            <a:spLocks noGrp="1"/>
          </p:cNvSpPr>
          <p:nvPr>
            <p:ph idx="1"/>
          </p:nvPr>
        </p:nvSpPr>
        <p:spPr/>
        <p:txBody>
          <a:bodyPr/>
          <a:lstStyle/>
          <a:p>
            <a:pPr>
              <a:lnSpc>
                <a:spcPct val="150000"/>
              </a:lnSpc>
            </a:pPr>
            <a:r>
              <a:rPr lang="en-US" altLang="zh-CN" dirty="0" err="1" smtClean="0"/>
              <a:t>AdaBoost</a:t>
            </a:r>
            <a:endParaRPr lang="zh-CN" altLang="en-US" dirty="0"/>
          </a:p>
        </p:txBody>
      </p:sp>
      <p:pic>
        <p:nvPicPr>
          <p:cNvPr id="3" name="图片 2"/>
          <p:cNvPicPr>
            <a:picLocks noChangeAspect="1"/>
          </p:cNvPicPr>
          <p:nvPr/>
        </p:nvPicPr>
        <p:blipFill>
          <a:blip r:embed="rId2"/>
          <a:stretch>
            <a:fillRect/>
          </a:stretch>
        </p:blipFill>
        <p:spPr>
          <a:xfrm>
            <a:off x="3592003" y="1496291"/>
            <a:ext cx="7247438" cy="5187748"/>
          </a:xfrm>
          <a:prstGeom prst="rect">
            <a:avLst/>
          </a:prstGeom>
        </p:spPr>
      </p:pic>
    </p:spTree>
    <p:extLst>
      <p:ext uri="{BB962C8B-B14F-4D97-AF65-F5344CB8AC3E}">
        <p14:creationId xmlns:p14="http://schemas.microsoft.com/office/powerpoint/2010/main" val="178540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a:t>
            </a:r>
            <a:r>
              <a:rPr lang="zh-CN" altLang="en-US" dirty="0" smtClean="0"/>
              <a:t>学习</a:t>
            </a:r>
            <a:r>
              <a:rPr lang="en-US" altLang="zh-CN" dirty="0" smtClean="0"/>
              <a:t>——Bagging</a:t>
            </a:r>
            <a:endParaRPr lang="zh-CN" altLang="en-US" dirty="0"/>
          </a:p>
        </p:txBody>
      </p:sp>
      <p:sp>
        <p:nvSpPr>
          <p:cNvPr id="5" name="内容占位符 4"/>
          <p:cNvSpPr>
            <a:spLocks noGrp="1"/>
          </p:cNvSpPr>
          <p:nvPr>
            <p:ph idx="1"/>
          </p:nvPr>
        </p:nvSpPr>
        <p:spPr/>
        <p:txBody>
          <a:bodyPr/>
          <a:lstStyle/>
          <a:p>
            <a:pPr>
              <a:lnSpc>
                <a:spcPct val="150000"/>
              </a:lnSpc>
            </a:pPr>
            <a:r>
              <a:rPr lang="en-US" altLang="zh-CN" dirty="0"/>
              <a:t>Bagging</a:t>
            </a:r>
            <a:endParaRPr lang="zh-CN" altLang="en-US" dirty="0"/>
          </a:p>
        </p:txBody>
      </p:sp>
      <p:pic>
        <p:nvPicPr>
          <p:cNvPr id="4" name="图片 3"/>
          <p:cNvPicPr>
            <a:picLocks noChangeAspect="1"/>
          </p:cNvPicPr>
          <p:nvPr/>
        </p:nvPicPr>
        <p:blipFill>
          <a:blip r:embed="rId2"/>
          <a:stretch>
            <a:fillRect/>
          </a:stretch>
        </p:blipFill>
        <p:spPr>
          <a:xfrm>
            <a:off x="1310124" y="2682160"/>
            <a:ext cx="9571751" cy="4175840"/>
          </a:xfrm>
          <a:prstGeom prst="rect">
            <a:avLst/>
          </a:prstGeom>
        </p:spPr>
      </p:pic>
    </p:spTree>
    <p:extLst>
      <p:ext uri="{BB962C8B-B14F-4D97-AF65-F5344CB8AC3E}">
        <p14:creationId xmlns:p14="http://schemas.microsoft.com/office/powerpoint/2010/main" val="1927886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a:t>
            </a:r>
            <a:r>
              <a:rPr lang="zh-CN" altLang="en-US" dirty="0" smtClean="0"/>
              <a:t>学习</a:t>
            </a:r>
            <a:r>
              <a:rPr lang="en-US" altLang="zh-CN" dirty="0" smtClean="0"/>
              <a:t>——</a:t>
            </a:r>
            <a:r>
              <a:rPr lang="zh-CN" altLang="en-US" dirty="0" smtClean="0"/>
              <a:t>随机森林</a:t>
            </a:r>
            <a:endParaRPr lang="zh-CN" altLang="en-US" dirty="0"/>
          </a:p>
        </p:txBody>
      </p:sp>
      <p:sp>
        <p:nvSpPr>
          <p:cNvPr id="5" name="内容占位符 4"/>
          <p:cNvSpPr>
            <a:spLocks noGrp="1"/>
          </p:cNvSpPr>
          <p:nvPr>
            <p:ph idx="1"/>
          </p:nvPr>
        </p:nvSpPr>
        <p:spPr/>
        <p:txBody>
          <a:bodyPr>
            <a:normAutofit lnSpcReduction="10000"/>
          </a:bodyPr>
          <a:lstStyle/>
          <a:p>
            <a:pPr>
              <a:lnSpc>
                <a:spcPct val="150000"/>
              </a:lnSpc>
            </a:pPr>
            <a:r>
              <a:rPr lang="zh-CN" altLang="en-US" dirty="0"/>
              <a:t>随机</a:t>
            </a:r>
            <a:r>
              <a:rPr lang="zh-CN" altLang="en-US" dirty="0" smtClean="0"/>
              <a:t>森林</a:t>
            </a:r>
            <a:endParaRPr lang="en-US" altLang="zh-CN" dirty="0" smtClean="0"/>
          </a:p>
          <a:p>
            <a:pPr lvl="1">
              <a:lnSpc>
                <a:spcPct val="150000"/>
              </a:lnSpc>
            </a:pPr>
            <a:r>
              <a:rPr lang="zh-CN" altLang="en-US" dirty="0"/>
              <a:t>一</a:t>
            </a:r>
            <a:r>
              <a:rPr lang="zh-CN" altLang="en-US" dirty="0" smtClean="0"/>
              <a:t>种</a:t>
            </a:r>
            <a:r>
              <a:rPr lang="en-US" altLang="zh-CN" dirty="0" smtClean="0"/>
              <a:t>Bagging</a:t>
            </a:r>
            <a:r>
              <a:rPr lang="zh-CN" altLang="en-US" dirty="0" smtClean="0"/>
              <a:t>的方法</a:t>
            </a:r>
            <a:endParaRPr lang="en-US" altLang="zh-CN" dirty="0" smtClean="0"/>
          </a:p>
          <a:p>
            <a:pPr lvl="1">
              <a:lnSpc>
                <a:spcPct val="150000"/>
              </a:lnSpc>
            </a:pPr>
            <a:r>
              <a:rPr lang="zh-CN" altLang="en-US" dirty="0" smtClean="0"/>
              <a:t>每次选择用于划分的属性时，都先随机选择</a:t>
            </a:r>
            <a:r>
              <a:rPr lang="en-US" altLang="zh-CN" dirty="0" smtClean="0"/>
              <a:t>k</a:t>
            </a:r>
            <a:r>
              <a:rPr lang="zh-CN" altLang="en-US" dirty="0" smtClean="0"/>
              <a:t>个属性，然后在这</a:t>
            </a:r>
            <a:r>
              <a:rPr lang="en-US" altLang="zh-CN" dirty="0" smtClean="0"/>
              <a:t>k</a:t>
            </a:r>
            <a:r>
              <a:rPr lang="zh-CN" altLang="en-US" dirty="0" smtClean="0"/>
              <a:t>个属性中优选一个属性进行划分。</a:t>
            </a:r>
            <a:endParaRPr lang="en-US" altLang="zh-CN" dirty="0" smtClean="0"/>
          </a:p>
          <a:p>
            <a:pPr lvl="2">
              <a:lnSpc>
                <a:spcPct val="150000"/>
              </a:lnSpc>
            </a:pPr>
            <a:r>
              <a:rPr lang="zh-CN" altLang="en-US" dirty="0"/>
              <a:t>一般</a:t>
            </a:r>
            <a:r>
              <a:rPr lang="zh-CN" altLang="en-US" dirty="0" smtClean="0"/>
              <a:t>推荐</a:t>
            </a:r>
            <a:r>
              <a:rPr lang="en-US" altLang="zh-CN" dirty="0" smtClean="0"/>
              <a:t>k=</a:t>
            </a:r>
            <a:r>
              <a:rPr lang="en-US" altLang="zh-CN" dirty="0" err="1" smtClean="0"/>
              <a:t>logd</a:t>
            </a:r>
            <a:endParaRPr lang="en-US" altLang="zh-CN" dirty="0" smtClean="0"/>
          </a:p>
          <a:p>
            <a:pPr lvl="2">
              <a:lnSpc>
                <a:spcPct val="150000"/>
              </a:lnSpc>
            </a:pPr>
            <a:r>
              <a:rPr lang="zh-CN" altLang="en-US" dirty="0"/>
              <a:t>随机</a:t>
            </a:r>
            <a:r>
              <a:rPr lang="zh-CN" altLang="en-US" dirty="0" smtClean="0"/>
              <a:t>森林增强了基学习器的多样性</a:t>
            </a:r>
            <a:endParaRPr lang="en-US" altLang="zh-CN" dirty="0" smtClean="0"/>
          </a:p>
          <a:p>
            <a:pPr lvl="3">
              <a:lnSpc>
                <a:spcPct val="150000"/>
              </a:lnSpc>
            </a:pPr>
            <a:r>
              <a:rPr lang="zh-CN" altLang="en-US" dirty="0"/>
              <a:t>样本</a:t>
            </a:r>
            <a:r>
              <a:rPr lang="zh-CN" altLang="en-US" dirty="0" smtClean="0"/>
              <a:t>扰动</a:t>
            </a:r>
            <a:endParaRPr lang="en-US" altLang="zh-CN" dirty="0" smtClean="0"/>
          </a:p>
          <a:p>
            <a:pPr lvl="3">
              <a:lnSpc>
                <a:spcPct val="150000"/>
              </a:lnSpc>
            </a:pPr>
            <a:r>
              <a:rPr lang="zh-CN" altLang="en-US" dirty="0"/>
              <a:t>属性扰动</a:t>
            </a:r>
          </a:p>
        </p:txBody>
      </p:sp>
    </p:spTree>
    <p:extLst>
      <p:ext uri="{BB962C8B-B14F-4D97-AF65-F5344CB8AC3E}">
        <p14:creationId xmlns:p14="http://schemas.microsoft.com/office/powerpoint/2010/main" val="49997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贝叶斯分类器</a:t>
            </a:r>
            <a:endParaRPr lang="en-US" altLang="zh-CN" dirty="0" smtClean="0"/>
          </a:p>
          <a:p>
            <a:pPr lvl="1">
              <a:lnSpc>
                <a:spcPct val="150000"/>
              </a:lnSpc>
            </a:pPr>
            <a:r>
              <a:rPr lang="zh-CN" altLang="en-US" dirty="0"/>
              <a:t>利用概率的知识完成数据的分类</a:t>
            </a:r>
            <a:r>
              <a:rPr lang="zh-CN" altLang="en-US" dirty="0" smtClean="0"/>
              <a:t>任务</a:t>
            </a:r>
            <a:endParaRPr lang="en-US" altLang="zh-CN" dirty="0" smtClean="0"/>
          </a:p>
          <a:p>
            <a:pPr lvl="1">
              <a:lnSpc>
                <a:spcPct val="150000"/>
              </a:lnSpc>
            </a:pPr>
            <a:r>
              <a:rPr lang="zh-CN" altLang="en-US" dirty="0" smtClean="0"/>
              <a:t>在</a:t>
            </a:r>
            <a:r>
              <a:rPr lang="zh-CN" altLang="en-US" dirty="0"/>
              <a:t>机器学习中使用贝叶斯决策论实施决策的基本方法也是在概率的框架下进行</a:t>
            </a:r>
            <a:r>
              <a:rPr lang="zh-CN" altLang="en-US" dirty="0" smtClean="0"/>
              <a:t>的</a:t>
            </a:r>
            <a:endParaRPr lang="en-US" altLang="zh-CN" dirty="0" smtClean="0"/>
          </a:p>
          <a:p>
            <a:pPr lvl="1">
              <a:lnSpc>
                <a:spcPct val="150000"/>
              </a:lnSpc>
            </a:pPr>
            <a:r>
              <a:rPr lang="zh-CN" altLang="en-US" dirty="0" smtClean="0"/>
              <a:t>考虑</a:t>
            </a:r>
            <a:r>
              <a:rPr lang="zh-CN" altLang="en-US" dirty="0"/>
              <a:t>如何基于这些概率和误判损失来选择最优的类别标记。</a:t>
            </a:r>
          </a:p>
        </p:txBody>
      </p:sp>
    </p:spTree>
    <p:extLst>
      <p:ext uri="{BB962C8B-B14F-4D97-AF65-F5344CB8AC3E}">
        <p14:creationId xmlns:p14="http://schemas.microsoft.com/office/powerpoint/2010/main" val="378046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编程练习</a:t>
            </a:r>
            <a:r>
              <a:rPr lang="en-US" altLang="zh-CN" dirty="0"/>
              <a:t>2</a:t>
            </a:r>
            <a:endParaRPr lang="zh-CN" altLang="en-US" dirty="0"/>
          </a:p>
        </p:txBody>
      </p:sp>
      <p:sp>
        <p:nvSpPr>
          <p:cNvPr id="5" name="副标题 4"/>
          <p:cNvSpPr>
            <a:spLocks noGrp="1"/>
          </p:cNvSpPr>
          <p:nvPr>
            <p:ph type="subTitle" idx="1"/>
          </p:nvPr>
        </p:nvSpPr>
        <p:spPr/>
        <p:txBody>
          <a:bodyPr/>
          <a:lstStyle/>
          <a:p>
            <a:r>
              <a:rPr lang="zh-CN" altLang="en-US" dirty="0"/>
              <a:t>集成学习</a:t>
            </a:r>
          </a:p>
        </p:txBody>
      </p:sp>
    </p:spTree>
    <p:extLst>
      <p:ext uri="{BB962C8B-B14F-4D97-AF65-F5344CB8AC3E}">
        <p14:creationId xmlns:p14="http://schemas.microsoft.com/office/powerpoint/2010/main" val="4144373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编程练习</a:t>
            </a:r>
            <a:r>
              <a:rPr lang="en-US" altLang="zh-CN" dirty="0"/>
              <a:t>2</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Step 1. </a:t>
            </a:r>
            <a:r>
              <a:rPr lang="zh-CN" altLang="en-US" dirty="0" smtClean="0"/>
              <a:t>利用之前写好的决策树，实现基于决策树桩的</a:t>
            </a:r>
            <a:r>
              <a:rPr lang="en-US" altLang="zh-CN" dirty="0" err="1" smtClean="0"/>
              <a:t>AdaBoost</a:t>
            </a:r>
            <a:r>
              <a:rPr lang="zh-CN" altLang="en-US" dirty="0" smtClean="0"/>
              <a:t>。</a:t>
            </a:r>
            <a:endParaRPr lang="en-US" altLang="zh-CN" dirty="0" smtClean="0"/>
          </a:p>
          <a:p>
            <a:pPr>
              <a:lnSpc>
                <a:spcPct val="150000"/>
              </a:lnSpc>
            </a:pPr>
            <a:r>
              <a:rPr lang="en-US" altLang="zh-CN" dirty="0" smtClean="0"/>
              <a:t>Step 2. </a:t>
            </a:r>
            <a:r>
              <a:rPr lang="zh-CN" altLang="en-US" dirty="0" smtClean="0"/>
              <a:t>利用之前写好的决策树，实现基于决策树桩的</a:t>
            </a:r>
            <a:r>
              <a:rPr lang="en-US" altLang="zh-CN" dirty="0" smtClean="0"/>
              <a:t>Bagging</a:t>
            </a:r>
            <a:r>
              <a:rPr lang="zh-CN" altLang="en-US" dirty="0" smtClean="0"/>
              <a:t>。</a:t>
            </a:r>
            <a:endParaRPr lang="en-US" altLang="zh-CN" dirty="0" smtClean="0"/>
          </a:p>
          <a:p>
            <a:pPr>
              <a:lnSpc>
                <a:spcPct val="150000"/>
              </a:lnSpc>
            </a:pPr>
            <a:r>
              <a:rPr lang="en-US" altLang="zh-CN" dirty="0" err="1" smtClean="0"/>
              <a:t>Steo</a:t>
            </a:r>
            <a:r>
              <a:rPr lang="en-US" altLang="zh-CN" dirty="0" smtClean="0"/>
              <a:t> 3. </a:t>
            </a:r>
            <a:r>
              <a:rPr lang="zh-CN" altLang="en-US" dirty="0" smtClean="0"/>
              <a:t>利用之前写好的决策树，实现随机森林。</a:t>
            </a:r>
            <a:endParaRPr lang="zh-CN" altLang="en-US" dirty="0"/>
          </a:p>
        </p:txBody>
      </p:sp>
    </p:spTree>
    <p:extLst>
      <p:ext uri="{BB962C8B-B14F-4D97-AF65-F5344CB8AC3E}">
        <p14:creationId xmlns:p14="http://schemas.microsoft.com/office/powerpoint/2010/main" val="4136649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p:txBody>
          <a:bodyPr/>
          <a:lstStyle/>
          <a:p>
            <a:r>
              <a:rPr lang="zh-CN" altLang="en-US" dirty="0" smtClean="0"/>
              <a:t>贝叶斯公式</a:t>
            </a:r>
            <a:endParaRPr lang="en-US" altLang="zh-CN" dirty="0" smtClean="0"/>
          </a:p>
          <a:p>
            <a:pPr lvl="1"/>
            <a:endParaRPr lang="zh-CN" altLang="en-US" dirty="0"/>
          </a:p>
        </p:txBody>
      </p:sp>
      <p:pic>
        <p:nvPicPr>
          <p:cNvPr id="1026" name="Picture 2" descr="v2-75b7149ad3a020edcc0b0f3c5aa64de7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407" y="1825625"/>
            <a:ext cx="5496358" cy="251000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045582" y="4335629"/>
            <a:ext cx="4100835" cy="584775"/>
          </a:xfrm>
          <a:prstGeom prst="rect">
            <a:avLst/>
          </a:prstGeom>
          <a:noFill/>
        </p:spPr>
        <p:txBody>
          <a:bodyPr wrap="square" lIns="91440" tIns="45720" rIns="91440" bIns="45720">
            <a:spAutoFit/>
          </a:bodyPr>
          <a:lstStyle/>
          <a:p>
            <a:pPr algn="ctr"/>
            <a:r>
              <a:rPr lang="en-US" altLang="zh-CN" sz="3200" dirty="0" smtClean="0">
                <a:ln w="0"/>
                <a:effectLst>
                  <a:outerShdw blurRad="38100" dist="19050" dir="2700000" algn="tl" rotWithShape="0">
                    <a:schemeClr val="dk1">
                      <a:alpha val="40000"/>
                    </a:schemeClr>
                  </a:outerShdw>
                </a:effectLst>
              </a:rPr>
              <a:t>A</a:t>
            </a:r>
            <a:r>
              <a:rPr lang="zh-CN" altLang="en-US" sz="3200" dirty="0" smtClean="0">
                <a:ln w="0"/>
                <a:effectLst>
                  <a:outerShdw blurRad="38100" dist="19050" dir="2700000" algn="tl" rotWithShape="0">
                    <a:schemeClr val="dk1">
                      <a:alpha val="40000"/>
                    </a:schemeClr>
                  </a:outerShdw>
                </a:effectLst>
              </a:rPr>
              <a:t>说：白球概率是</a:t>
            </a:r>
            <a:r>
              <a:rPr lang="en-US" altLang="zh-CN" sz="3200" dirty="0" smtClean="0">
                <a:ln w="0"/>
                <a:effectLst>
                  <a:outerShdw blurRad="38100" dist="19050" dir="2700000" algn="tl" rotWithShape="0">
                    <a:schemeClr val="dk1">
                      <a:alpha val="40000"/>
                    </a:schemeClr>
                  </a:outerShdw>
                </a:effectLst>
              </a:rPr>
              <a:t>1/2</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142833" y="5940962"/>
            <a:ext cx="7906331" cy="584775"/>
          </a:xfrm>
          <a:prstGeom prst="rect">
            <a:avLst/>
          </a:prstGeom>
          <a:noFill/>
        </p:spPr>
        <p:txBody>
          <a:bodyPr wrap="square" lIns="91440" tIns="45720" rIns="91440" bIns="45720">
            <a:spAutoFit/>
          </a:bodyPr>
          <a:lstStyle/>
          <a:p>
            <a:pPr algn="ctr"/>
            <a:r>
              <a:rPr lang="en-US" altLang="zh-CN" sz="3200" dirty="0" smtClean="0">
                <a:ln w="0"/>
                <a:effectLst>
                  <a:outerShdw blurRad="38100" dist="19050" dir="2700000" algn="tl" rotWithShape="0">
                    <a:schemeClr val="dk1">
                      <a:alpha val="40000"/>
                    </a:schemeClr>
                  </a:outerShdw>
                </a:effectLst>
              </a:rPr>
              <a:t>A</a:t>
            </a:r>
            <a:r>
              <a:rPr lang="zh-CN" altLang="en-US" sz="3200" dirty="0" smtClean="0">
                <a:ln w="0"/>
                <a:effectLst>
                  <a:outerShdw blurRad="38100" dist="19050" dir="2700000" algn="tl" rotWithShape="0">
                    <a:schemeClr val="dk1">
                      <a:alpha val="40000"/>
                    </a:schemeClr>
                  </a:outerShdw>
                </a:effectLst>
              </a:rPr>
              <a:t>和</a:t>
            </a:r>
            <a:r>
              <a:rPr lang="en-US" altLang="zh-CN" sz="3200" dirty="0" smtClean="0">
                <a:ln w="0"/>
                <a:effectLst>
                  <a:outerShdw blurRad="38100" dist="19050" dir="2700000" algn="tl" rotWithShape="0">
                    <a:schemeClr val="dk1">
                      <a:alpha val="40000"/>
                    </a:schemeClr>
                  </a:outerShdw>
                </a:effectLst>
              </a:rPr>
              <a:t>B</a:t>
            </a:r>
            <a:r>
              <a:rPr lang="zh-CN" altLang="en-US" sz="3200" dirty="0">
                <a:ln w="0"/>
                <a:effectLst>
                  <a:outerShdw blurRad="38100" dist="19050" dir="2700000" algn="tl" rotWithShape="0">
                    <a:schemeClr val="dk1">
                      <a:alpha val="40000"/>
                    </a:schemeClr>
                  </a:outerShdw>
                </a:effectLst>
              </a:rPr>
              <a:t>混在</a:t>
            </a:r>
            <a:r>
              <a:rPr lang="zh-CN" altLang="en-US" sz="3200" dirty="0" smtClean="0">
                <a:ln w="0"/>
                <a:effectLst>
                  <a:outerShdw blurRad="38100" dist="19050" dir="2700000" algn="tl" rotWithShape="0">
                    <a:schemeClr val="dk1">
                      <a:alpha val="40000"/>
                    </a:schemeClr>
                  </a:outerShdw>
                </a:effectLst>
              </a:rPr>
              <a:t>一起，发现抓到</a:t>
            </a:r>
            <a:r>
              <a:rPr lang="en-US" altLang="zh-CN" sz="3200" dirty="0" smtClean="0">
                <a:ln w="0"/>
                <a:effectLst>
                  <a:outerShdw blurRad="38100" dist="19050" dir="2700000" algn="tl" rotWithShape="0">
                    <a:schemeClr val="dk1">
                      <a:alpha val="40000"/>
                    </a:schemeClr>
                  </a:outerShdw>
                </a:effectLst>
              </a:rPr>
              <a:t>A</a:t>
            </a:r>
            <a:r>
              <a:rPr lang="zh-CN" altLang="en-US" sz="3200" dirty="0" smtClean="0">
                <a:ln w="0"/>
                <a:effectLst>
                  <a:outerShdw blurRad="38100" dist="19050" dir="2700000" algn="tl" rotWithShape="0">
                    <a:schemeClr val="dk1">
                      <a:alpha val="40000"/>
                    </a:schemeClr>
                  </a:outerShdw>
                </a:effectLst>
              </a:rPr>
              <a:t>的概率是</a:t>
            </a:r>
            <a:r>
              <a:rPr lang="en-US" altLang="zh-CN" sz="3200" dirty="0" smtClean="0">
                <a:ln w="0"/>
                <a:effectLst>
                  <a:outerShdw blurRad="38100" dist="19050" dir="2700000" algn="tl" rotWithShape="0">
                    <a:schemeClr val="dk1">
                      <a:alpha val="40000"/>
                    </a:schemeClr>
                  </a:outerShdw>
                </a:effectLst>
              </a:rPr>
              <a:t>4/7</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08029" y="3433492"/>
            <a:ext cx="11517672" cy="923330"/>
          </a:xfrm>
          <a:prstGeom prst="rect">
            <a:avLst/>
          </a:prstGeom>
          <a:noFill/>
        </p:spPr>
        <p:txBody>
          <a:bodyPr wrap="square" lIns="91440" tIns="45720" rIns="91440" bIns="45720">
            <a:spAutoFit/>
          </a:bodyPr>
          <a:lstStyle/>
          <a:p>
            <a:pPr algn="ctr"/>
            <a:r>
              <a:rPr lang="zh-CN" altLang="en-US" sz="5400" b="0" cap="none" spc="0" dirty="0" smtClean="0">
                <a:ln w="0"/>
                <a:solidFill>
                  <a:srgbClr val="FF0000"/>
                </a:solidFill>
                <a:effectLst>
                  <a:outerShdw blurRad="38100" dist="19050" dir="2700000" algn="tl" rotWithShape="0">
                    <a:schemeClr val="dk1">
                      <a:alpha val="40000"/>
                    </a:schemeClr>
                  </a:outerShdw>
                </a:effectLst>
              </a:rPr>
              <a:t>随便抓个</a:t>
            </a:r>
            <a:r>
              <a:rPr lang="zh-CN" altLang="en-US" sz="5400" dirty="0">
                <a:ln w="0"/>
                <a:solidFill>
                  <a:srgbClr val="FF0000"/>
                </a:solidFill>
                <a:effectLst>
                  <a:outerShdw blurRad="38100" dist="19050" dir="2700000" algn="tl" rotWithShape="0">
                    <a:schemeClr val="dk1">
                      <a:alpha val="40000"/>
                    </a:schemeClr>
                  </a:outerShdw>
                </a:effectLst>
              </a:rPr>
              <a:t>白</a:t>
            </a:r>
            <a:r>
              <a:rPr lang="zh-CN" altLang="en-US" sz="5400" b="0" cap="none" spc="0" dirty="0" smtClean="0">
                <a:ln w="0"/>
                <a:solidFill>
                  <a:srgbClr val="FF0000"/>
                </a:solidFill>
                <a:effectLst>
                  <a:outerShdw blurRad="38100" dist="19050" dir="2700000" algn="tl" rotWithShape="0">
                    <a:schemeClr val="dk1">
                      <a:alpha val="40000"/>
                    </a:schemeClr>
                  </a:outerShdw>
                </a:effectLst>
              </a:rPr>
              <a:t>球，到底是哪个箱子里的？</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
        <p:nvSpPr>
          <p:cNvPr id="9" name="矩形 8"/>
          <p:cNvSpPr/>
          <p:nvPr/>
        </p:nvSpPr>
        <p:spPr>
          <a:xfrm>
            <a:off x="4045582" y="5138295"/>
            <a:ext cx="4100835" cy="584775"/>
          </a:xfrm>
          <a:prstGeom prst="rect">
            <a:avLst/>
          </a:prstGeom>
          <a:noFill/>
        </p:spPr>
        <p:txBody>
          <a:bodyPr wrap="square" lIns="91440" tIns="45720" rIns="91440" bIns="45720">
            <a:spAutoFit/>
          </a:bodyPr>
          <a:lstStyle/>
          <a:p>
            <a:pPr algn="ctr"/>
            <a:r>
              <a:rPr lang="en-US" altLang="zh-CN" sz="3200" dirty="0" smtClean="0">
                <a:ln w="0"/>
                <a:effectLst>
                  <a:outerShdw blurRad="38100" dist="19050" dir="2700000" algn="tl" rotWithShape="0">
                    <a:schemeClr val="dk1">
                      <a:alpha val="40000"/>
                    </a:schemeClr>
                  </a:outerShdw>
                </a:effectLst>
              </a:rPr>
              <a:t>B</a:t>
            </a:r>
            <a:r>
              <a:rPr lang="zh-CN" altLang="en-US" sz="3200" dirty="0" smtClean="0">
                <a:ln w="0"/>
                <a:effectLst>
                  <a:outerShdw blurRad="38100" dist="19050" dir="2700000" algn="tl" rotWithShape="0">
                    <a:schemeClr val="dk1">
                      <a:alpha val="40000"/>
                    </a:schemeClr>
                  </a:outerShdw>
                </a:effectLst>
              </a:rPr>
              <a:t>说</a:t>
            </a:r>
            <a:r>
              <a:rPr lang="zh-CN" altLang="en-US" sz="3200" dirty="0" smtClean="0">
                <a:ln w="0"/>
                <a:effectLst>
                  <a:outerShdw blurRad="38100" dist="19050" dir="2700000" algn="tl" rotWithShape="0">
                    <a:schemeClr val="dk1">
                      <a:alpha val="40000"/>
                    </a:schemeClr>
                  </a:outerShdw>
                </a:effectLst>
              </a:rPr>
              <a:t>：白球概率</a:t>
            </a:r>
            <a:r>
              <a:rPr lang="zh-CN" altLang="en-US" sz="3200" dirty="0" smtClean="0">
                <a:ln w="0"/>
                <a:effectLst>
                  <a:outerShdw blurRad="38100" dist="19050" dir="2700000" algn="tl" rotWithShape="0">
                    <a:schemeClr val="dk1">
                      <a:alpha val="40000"/>
                    </a:schemeClr>
                  </a:outerShdw>
                </a:effectLst>
              </a:rPr>
              <a:t>是</a:t>
            </a:r>
            <a:r>
              <a:rPr lang="en-US" altLang="zh-CN" sz="3200" dirty="0" smtClean="0">
                <a:ln w="0"/>
                <a:effectLst>
                  <a:outerShdw blurRad="38100" dist="19050" dir="2700000" algn="tl" rotWithShape="0">
                    <a:schemeClr val="dk1">
                      <a:alpha val="40000"/>
                    </a:schemeClr>
                  </a:outerShdw>
                </a:effectLst>
              </a:rPr>
              <a:t>1/3</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703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a:xfrm>
            <a:off x="838200" y="1845831"/>
            <a:ext cx="10515600" cy="4351338"/>
          </a:xfrm>
        </p:spPr>
        <p:txBody>
          <a:bodyPr>
            <a:normAutofit fontScale="85000" lnSpcReduction="10000"/>
          </a:bodyPr>
          <a:lstStyle/>
          <a:p>
            <a:pPr>
              <a:lnSpc>
                <a:spcPct val="150000"/>
              </a:lnSpc>
            </a:pPr>
            <a:r>
              <a:rPr lang="zh-CN" altLang="en-US" dirty="0" smtClean="0"/>
              <a:t>贝叶斯公式</a:t>
            </a:r>
            <a:endParaRPr lang="en-US" altLang="zh-CN" dirty="0" smtClean="0"/>
          </a:p>
          <a:p>
            <a:pPr lvl="1">
              <a:lnSpc>
                <a:spcPct val="150000"/>
              </a:lnSpc>
            </a:pPr>
            <a:r>
              <a:rPr lang="en-US" altLang="zh-CN" dirty="0" smtClean="0"/>
              <a:t>A</a:t>
            </a:r>
            <a:r>
              <a:rPr lang="zh-CN" altLang="en-US" dirty="0" smtClean="0"/>
              <a:t>说，白球的概率是</a:t>
            </a:r>
            <a:r>
              <a:rPr lang="en-US" altLang="zh-CN" dirty="0" smtClean="0"/>
              <a:t>1/2</a:t>
            </a:r>
          </a:p>
          <a:p>
            <a:pPr lvl="2">
              <a:lnSpc>
                <a:spcPct val="150000"/>
              </a:lnSpc>
            </a:pPr>
            <a:r>
              <a:rPr lang="en-US" altLang="zh-CN" dirty="0" smtClean="0"/>
              <a:t>P(Y=</a:t>
            </a:r>
            <a:r>
              <a:rPr lang="zh-CN" altLang="en-US" dirty="0" smtClean="0"/>
              <a:t>白色</a:t>
            </a:r>
            <a:r>
              <a:rPr lang="en-US" altLang="zh-CN" dirty="0" smtClean="0"/>
              <a:t>|X=A</a:t>
            </a:r>
            <a:r>
              <a:rPr lang="en-US" altLang="zh-CN" dirty="0" smtClean="0"/>
              <a:t>)=</a:t>
            </a:r>
            <a:r>
              <a:rPr lang="en-US" altLang="zh-CN" dirty="0" smtClean="0"/>
              <a:t>1/2</a:t>
            </a:r>
          </a:p>
          <a:p>
            <a:pPr lvl="1">
              <a:lnSpc>
                <a:spcPct val="150000"/>
              </a:lnSpc>
            </a:pPr>
            <a:r>
              <a:rPr lang="en-US" altLang="zh-CN" dirty="0" smtClean="0"/>
              <a:t>B</a:t>
            </a:r>
            <a:r>
              <a:rPr lang="zh-CN" altLang="en-US" dirty="0" smtClean="0"/>
              <a:t>说</a:t>
            </a:r>
            <a:r>
              <a:rPr lang="zh-CN" altLang="en-US" dirty="0"/>
              <a:t>，白球的概率是</a:t>
            </a:r>
            <a:r>
              <a:rPr lang="en-US" altLang="zh-CN" dirty="0" smtClean="0"/>
              <a:t>1/3</a:t>
            </a:r>
            <a:endParaRPr lang="en-US" altLang="zh-CN" dirty="0"/>
          </a:p>
          <a:p>
            <a:pPr lvl="2">
              <a:lnSpc>
                <a:spcPct val="150000"/>
              </a:lnSpc>
            </a:pPr>
            <a:r>
              <a:rPr lang="en-US" altLang="zh-CN" dirty="0" smtClean="0"/>
              <a:t>P(Y=</a:t>
            </a:r>
            <a:r>
              <a:rPr lang="zh-CN" altLang="en-US" dirty="0" smtClean="0"/>
              <a:t>白色</a:t>
            </a:r>
            <a:r>
              <a:rPr lang="en-US" altLang="zh-CN" dirty="0" smtClean="0"/>
              <a:t>|X=B)=1/3</a:t>
            </a:r>
            <a:endParaRPr lang="en-US" altLang="zh-CN" dirty="0" smtClean="0"/>
          </a:p>
          <a:p>
            <a:pPr lvl="1">
              <a:lnSpc>
                <a:spcPct val="150000"/>
              </a:lnSpc>
            </a:pPr>
            <a:r>
              <a:rPr lang="en-US" altLang="zh-CN" dirty="0" smtClean="0"/>
              <a:t>AB</a:t>
            </a:r>
            <a:r>
              <a:rPr lang="zh-CN" altLang="en-US" dirty="0" smtClean="0"/>
              <a:t>混在一起，取出来是</a:t>
            </a:r>
            <a:r>
              <a:rPr lang="en-US" altLang="zh-CN" dirty="0" smtClean="0"/>
              <a:t>A</a:t>
            </a:r>
            <a:r>
              <a:rPr lang="zh-CN" altLang="en-US" dirty="0" smtClean="0"/>
              <a:t>的概率是</a:t>
            </a:r>
            <a:r>
              <a:rPr lang="en-US" altLang="zh-CN" dirty="0" smtClean="0"/>
              <a:t>4/7</a:t>
            </a:r>
          </a:p>
          <a:p>
            <a:pPr lvl="2">
              <a:lnSpc>
                <a:spcPct val="150000"/>
              </a:lnSpc>
            </a:pPr>
            <a:r>
              <a:rPr lang="en-US" altLang="zh-CN" dirty="0" smtClean="0"/>
              <a:t>P(X=A</a:t>
            </a:r>
            <a:r>
              <a:rPr lang="en-US" altLang="zh-CN" dirty="0" smtClean="0"/>
              <a:t>)=4/7</a:t>
            </a:r>
          </a:p>
          <a:p>
            <a:pPr lvl="1">
              <a:lnSpc>
                <a:spcPct val="150000"/>
              </a:lnSpc>
            </a:pPr>
            <a:r>
              <a:rPr lang="zh-CN" altLang="en-US" dirty="0" smtClean="0"/>
              <a:t>取出的球是白色，那么这个球来自</a:t>
            </a:r>
            <a:r>
              <a:rPr lang="en-US" altLang="zh-CN" dirty="0" smtClean="0"/>
              <a:t>A</a:t>
            </a:r>
            <a:r>
              <a:rPr lang="zh-CN" altLang="en-US" dirty="0" smtClean="0"/>
              <a:t>的概率是多大？</a:t>
            </a:r>
            <a:endParaRPr lang="en-US" altLang="zh-CN" dirty="0" smtClean="0"/>
          </a:p>
          <a:p>
            <a:pPr lvl="2">
              <a:lnSpc>
                <a:spcPct val="150000"/>
              </a:lnSpc>
            </a:pPr>
            <a:r>
              <a:rPr lang="en-US" altLang="zh-CN" dirty="0" smtClean="0"/>
              <a:t>P(X=A|Y=</a:t>
            </a:r>
            <a:r>
              <a:rPr lang="zh-CN" altLang="en-US" dirty="0" smtClean="0"/>
              <a:t>白色</a:t>
            </a:r>
            <a:r>
              <a:rPr lang="en-US" altLang="zh-CN" dirty="0" smtClean="0"/>
              <a:t>)=</a:t>
            </a:r>
            <a:r>
              <a:rPr lang="zh-CN" altLang="en-US" dirty="0" smtClean="0"/>
              <a:t>？</a:t>
            </a:r>
            <a:endParaRPr lang="en-US" altLang="zh-CN" dirty="0" smtClean="0"/>
          </a:p>
          <a:p>
            <a:pPr lvl="1">
              <a:lnSpc>
                <a:spcPct val="150000"/>
              </a:lnSpc>
            </a:pPr>
            <a:endParaRPr lang="zh-CN" altLang="en-US" dirty="0"/>
          </a:p>
        </p:txBody>
      </p:sp>
      <p:pic>
        <p:nvPicPr>
          <p:cNvPr id="1026" name="Picture 2" descr="v2-75b7149ad3a020edcc0b0f3c5aa64de7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9982"/>
            <a:ext cx="5376285" cy="24551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191113" y="2665153"/>
            <a:ext cx="3647153" cy="923330"/>
          </a:xfrm>
          <a:prstGeom prst="rect">
            <a:avLst/>
          </a:prstGeom>
          <a:ln w="38100"/>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贝叶斯公式</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5" name="文本框 4"/>
              <p:cNvSpPr txBox="1"/>
              <p:nvPr/>
            </p:nvSpPr>
            <p:spPr>
              <a:xfrm>
                <a:off x="7232070" y="3842609"/>
                <a:ext cx="3606196" cy="923073"/>
              </a:xfrm>
              <a:prstGeom prst="rect">
                <a:avLst/>
              </a:prstGeom>
              <a:ln w="38100"/>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den>
                      </m:f>
                    </m:oMath>
                  </m:oMathPara>
                </a14:m>
                <a:endParaRPr lang="zh-CN" altLang="en-US" sz="2800" dirty="0"/>
              </a:p>
            </p:txBody>
          </p:sp>
        </mc:Choice>
        <mc:Fallback>
          <p:sp>
            <p:nvSpPr>
              <p:cNvPr id="5" name="文本框 4"/>
              <p:cNvSpPr txBox="1">
                <a:spLocks noRot="1" noChangeAspect="1" noMove="1" noResize="1" noEditPoints="1" noAdjustHandles="1" noChangeArrowheads="1" noChangeShapeType="1" noTextEdit="1"/>
              </p:cNvSpPr>
              <p:nvPr/>
            </p:nvSpPr>
            <p:spPr>
              <a:xfrm>
                <a:off x="7232070" y="3842609"/>
                <a:ext cx="3606196" cy="923073"/>
              </a:xfrm>
              <a:prstGeom prst="rect">
                <a:avLst/>
              </a:prstGeom>
              <a:blipFill>
                <a:blip r:embed="rId3"/>
                <a:stretch>
                  <a:fillRect/>
                </a:stretch>
              </a:blipFill>
              <a:ln w="38100"/>
            </p:spPr>
            <p:txBody>
              <a:bodyPr/>
              <a:lstStyle/>
              <a:p>
                <a:r>
                  <a:rPr lang="zh-CN" altLang="en-US">
                    <a:noFill/>
                  </a:rPr>
                  <a:t> </a:t>
                </a:r>
              </a:p>
            </p:txBody>
          </p:sp>
        </mc:Fallback>
      </mc:AlternateContent>
    </p:spTree>
    <p:extLst>
      <p:ext uri="{BB962C8B-B14F-4D97-AF65-F5344CB8AC3E}">
        <p14:creationId xmlns:p14="http://schemas.microsoft.com/office/powerpoint/2010/main" val="25761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a:xfrm>
            <a:off x="838200" y="1845831"/>
            <a:ext cx="10515600" cy="4351338"/>
          </a:xfrm>
        </p:spPr>
        <p:txBody>
          <a:bodyPr>
            <a:normAutofit/>
          </a:bodyPr>
          <a:lstStyle/>
          <a:p>
            <a:pPr>
              <a:lnSpc>
                <a:spcPct val="150000"/>
              </a:lnSpc>
            </a:pPr>
            <a:r>
              <a:rPr lang="zh-CN" altLang="en-US" dirty="0" smtClean="0"/>
              <a:t>贝叶斯公式</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4645886" y="2713727"/>
                <a:ext cx="3606196" cy="923073"/>
              </a:xfrm>
              <a:prstGeom prst="rect">
                <a:avLst/>
              </a:prstGeom>
              <a:ln w="38100"/>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den>
                      </m:f>
                    </m:oMath>
                  </m:oMathPara>
                </a14:m>
                <a:endParaRPr lang="zh-CN" altLang="en-US" sz="2800" dirty="0"/>
              </a:p>
            </p:txBody>
          </p:sp>
        </mc:Choice>
        <mc:Fallback>
          <p:sp>
            <p:nvSpPr>
              <p:cNvPr id="5" name="文本框 4"/>
              <p:cNvSpPr txBox="1">
                <a:spLocks noRot="1" noChangeAspect="1" noMove="1" noResize="1" noEditPoints="1" noAdjustHandles="1" noChangeArrowheads="1" noChangeShapeType="1" noTextEdit="1"/>
              </p:cNvSpPr>
              <p:nvPr/>
            </p:nvSpPr>
            <p:spPr>
              <a:xfrm>
                <a:off x="4645886" y="2713727"/>
                <a:ext cx="3606196" cy="923073"/>
              </a:xfrm>
              <a:prstGeom prst="rect">
                <a:avLst/>
              </a:prstGeom>
              <a:blipFill>
                <a:blip r:embed="rId2"/>
                <a:stretch>
                  <a:fillRect/>
                </a:stretch>
              </a:blipFill>
              <a:ln w="38100"/>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3086946" y="4203904"/>
                <a:ext cx="6724073" cy="924997"/>
              </a:xfrm>
              <a:prstGeom prst="rect">
                <a:avLst/>
              </a:prstGeom>
              <a:ln w="38100"/>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zh-CN" altLang="en-US" sz="2800" i="1">
                              <a:latin typeface="Cambria Math" panose="02040503050406030204" pitchFamily="18" charset="0"/>
                            </a:rPr>
                            <m:t>规律</m:t>
                          </m:r>
                        </m:e>
                        <m:e>
                          <m:r>
                            <a:rPr lang="zh-CN" altLang="en-US" sz="2800" i="1">
                              <a:latin typeface="Cambria Math" panose="02040503050406030204" pitchFamily="18" charset="0"/>
                            </a:rPr>
                            <m:t>现象</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zh-CN" altLang="en-US" sz="2800" i="1">
                                  <a:latin typeface="Cambria Math" panose="02040503050406030204" pitchFamily="18" charset="0"/>
                                </a:rPr>
                                <m:t>现象</m:t>
                              </m:r>
                            </m:e>
                            <m:e>
                              <m:r>
                                <a:rPr lang="zh-CN" altLang="en-US" sz="2800" i="1">
                                  <a:latin typeface="Cambria Math" panose="02040503050406030204" pitchFamily="18" charset="0"/>
                                </a:rPr>
                                <m:t>规律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zh-CN" altLang="en-US" sz="2800" i="1">
                              <a:latin typeface="Cambria Math" panose="02040503050406030204" pitchFamily="18" charset="0"/>
                            </a:rPr>
                            <m:t>规律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zh-CN" altLang="en-US" sz="2800" i="1">
                              <a:latin typeface="Cambria Math" panose="02040503050406030204" pitchFamily="18" charset="0"/>
                            </a:rPr>
                            <m:t>现象</m:t>
                          </m:r>
                          <m:r>
                            <a:rPr lang="en-US" altLang="zh-CN" sz="2800" b="0" i="1" smtClean="0">
                              <a:latin typeface="Cambria Math" panose="02040503050406030204" pitchFamily="18" charset="0"/>
                            </a:rPr>
                            <m:t>)</m:t>
                          </m:r>
                        </m:den>
                      </m:f>
                    </m:oMath>
                  </m:oMathPara>
                </a14:m>
                <a:endParaRPr lang="zh-CN" alt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3086946" y="4203904"/>
                <a:ext cx="6724073" cy="924997"/>
              </a:xfrm>
              <a:prstGeom prst="rect">
                <a:avLst/>
              </a:prstGeom>
              <a:blipFill>
                <a:blip r:embed="rId3"/>
                <a:stretch>
                  <a:fillRect/>
                </a:stretch>
              </a:blipFill>
              <a:ln w="38100"/>
            </p:spPr>
            <p:txBody>
              <a:bodyPr/>
              <a:lstStyle/>
              <a:p>
                <a:r>
                  <a:rPr lang="zh-CN" altLang="en-US">
                    <a:noFill/>
                  </a:rPr>
                  <a:t> </a:t>
                </a:r>
              </a:p>
            </p:txBody>
          </p:sp>
        </mc:Fallback>
      </mc:AlternateContent>
      <p:sp>
        <p:nvSpPr>
          <p:cNvPr id="7" name="矩形 6"/>
          <p:cNvSpPr/>
          <p:nvPr/>
        </p:nvSpPr>
        <p:spPr>
          <a:xfrm>
            <a:off x="3843141" y="5625541"/>
            <a:ext cx="5211683" cy="523220"/>
          </a:xfrm>
          <a:prstGeom prst="rect">
            <a:avLst/>
          </a:prstGeom>
          <a:noFill/>
        </p:spPr>
        <p:txBody>
          <a:bodyPr wrap="none" lIns="91440" tIns="45720" rIns="91440" bIns="45720">
            <a:spAutoFit/>
          </a:bodyPr>
          <a:lstStyle/>
          <a:p>
            <a:pPr algn="ctr"/>
            <a:r>
              <a:rPr lang="zh-CN" altLang="en-US" sz="2800" b="1" dirty="0"/>
              <a:t>你有多大把握能相信</a:t>
            </a:r>
            <a:r>
              <a:rPr lang="zh-CN" altLang="en-US" sz="2800" b="1" dirty="0">
                <a:solidFill>
                  <a:srgbClr val="FF0000"/>
                </a:solidFill>
              </a:rPr>
              <a:t>一件</a:t>
            </a:r>
            <a:r>
              <a:rPr lang="zh-CN" altLang="en-US" sz="2800" b="1" dirty="0" smtClean="0"/>
              <a:t>证据？</a:t>
            </a:r>
            <a:endParaRPr lang="zh-CN" altLang="en-US" sz="72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9123702" y="2564582"/>
            <a:ext cx="2230098" cy="114210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nSpc>
                <a:spcPct val="150000"/>
              </a:lnSpc>
            </a:pPr>
            <a:r>
              <a:rPr lang="en-US" altLang="zh-CN" sz="2400" dirty="0" smtClean="0">
                <a:solidFill>
                  <a:srgbClr val="FF0000"/>
                </a:solidFill>
                <a:latin typeface="Microsoft YaHei" panose="020B0503020204020204" pitchFamily="34" charset="-122"/>
                <a:ea typeface="Microsoft YaHei" panose="020B0503020204020204" pitchFamily="34" charset="-122"/>
              </a:rPr>
              <a:t>X</a:t>
            </a:r>
            <a:r>
              <a:rPr lang="zh-CN" altLang="en-US" sz="2400" dirty="0" smtClean="0">
                <a:solidFill>
                  <a:srgbClr val="FF0000"/>
                </a:solidFill>
                <a:latin typeface="Microsoft YaHei" panose="020B0503020204020204" pitchFamily="34" charset="-122"/>
                <a:ea typeface="Microsoft YaHei" panose="020B0503020204020204" pitchFamily="34" charset="-122"/>
              </a:rPr>
              <a:t>：汽车</a:t>
            </a:r>
            <a:r>
              <a:rPr lang="zh-CN" altLang="en-US" sz="2400" dirty="0">
                <a:solidFill>
                  <a:srgbClr val="FF0000"/>
                </a:solidFill>
                <a:latin typeface="Microsoft YaHei" panose="020B0503020204020204" pitchFamily="34" charset="-122"/>
                <a:ea typeface="Microsoft YaHei" panose="020B0503020204020204" pitchFamily="34" charset="-122"/>
              </a:rPr>
              <a:t>被砸</a:t>
            </a:r>
            <a:r>
              <a:rPr lang="zh-CN" altLang="en-US" sz="2400" dirty="0" smtClean="0">
                <a:solidFill>
                  <a:srgbClr val="FF0000"/>
                </a:solidFill>
                <a:latin typeface="Microsoft YaHei" panose="020B0503020204020204" pitchFamily="34" charset="-122"/>
                <a:ea typeface="Microsoft YaHei" panose="020B0503020204020204" pitchFamily="34" charset="-122"/>
              </a:rPr>
              <a:t>了</a:t>
            </a:r>
            <a:endParaRPr lang="en-US" altLang="zh-CN" sz="2400" dirty="0" smtClean="0">
              <a:solidFill>
                <a:srgbClr val="FF0000"/>
              </a:solidFill>
              <a:latin typeface="Microsoft YaHei" panose="020B0503020204020204" pitchFamily="34" charset="-122"/>
              <a:ea typeface="Microsoft YaHei" panose="020B0503020204020204" pitchFamily="34" charset="-122"/>
            </a:endParaRPr>
          </a:p>
          <a:p>
            <a:pPr>
              <a:lnSpc>
                <a:spcPct val="150000"/>
              </a:lnSpc>
            </a:pPr>
            <a:r>
              <a:rPr lang="en-US" altLang="zh-CN" sz="2400" dirty="0" smtClean="0">
                <a:solidFill>
                  <a:srgbClr val="FF0000"/>
                </a:solidFill>
                <a:latin typeface="Microsoft YaHei" panose="020B0503020204020204" pitchFamily="34" charset="-122"/>
                <a:ea typeface="Microsoft YaHei" panose="020B0503020204020204" pitchFamily="34" charset="-122"/>
              </a:rPr>
              <a:t>Y</a:t>
            </a:r>
            <a:r>
              <a:rPr lang="zh-CN" altLang="en-US" sz="2400" dirty="0">
                <a:solidFill>
                  <a:srgbClr val="FF0000"/>
                </a:solidFill>
                <a:latin typeface="Microsoft YaHei" panose="020B0503020204020204" pitchFamily="34" charset="-122"/>
                <a:ea typeface="Microsoft YaHei" panose="020B0503020204020204" pitchFamily="34" charset="-122"/>
              </a:rPr>
              <a:t>：</a:t>
            </a:r>
            <a:r>
              <a:rPr lang="zh-CN" altLang="en-US" sz="2400" dirty="0" smtClean="0">
                <a:solidFill>
                  <a:srgbClr val="FF0000"/>
                </a:solidFill>
                <a:latin typeface="Microsoft YaHei" panose="020B0503020204020204" pitchFamily="34" charset="-122"/>
                <a:ea typeface="Microsoft YaHei" panose="020B0503020204020204" pitchFamily="34" charset="-122"/>
              </a:rPr>
              <a:t>警报响了</a:t>
            </a:r>
            <a:endParaRPr lang="zh-CN" altLang="en-US" sz="2400" dirty="0">
              <a:solidFill>
                <a:srgbClr val="FF0000"/>
              </a:solidFill>
            </a:endParaRPr>
          </a:p>
        </p:txBody>
      </p:sp>
    </p:spTree>
    <p:extLst>
      <p:ext uri="{BB962C8B-B14F-4D97-AF65-F5344CB8AC3E}">
        <p14:creationId xmlns:p14="http://schemas.microsoft.com/office/powerpoint/2010/main" val="50209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a:xfrm>
            <a:off x="838200" y="1845831"/>
            <a:ext cx="10515600" cy="4351338"/>
          </a:xfrm>
        </p:spPr>
        <p:txBody>
          <a:bodyPr>
            <a:normAutofit/>
          </a:bodyPr>
          <a:lstStyle/>
          <a:p>
            <a:pPr>
              <a:lnSpc>
                <a:spcPct val="150000"/>
              </a:lnSpc>
            </a:pPr>
            <a:r>
              <a:rPr lang="zh-CN" altLang="en-US" dirty="0" smtClean="0"/>
              <a:t>贝叶斯公式</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4645886" y="2713727"/>
                <a:ext cx="3606196" cy="923073"/>
              </a:xfrm>
              <a:prstGeom prst="rect">
                <a:avLst/>
              </a:prstGeom>
              <a:ln w="38100"/>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den>
                      </m:f>
                    </m:oMath>
                  </m:oMathPara>
                </a14:m>
                <a:endParaRPr lang="zh-CN" altLang="en-US" sz="2800" dirty="0"/>
              </a:p>
            </p:txBody>
          </p:sp>
        </mc:Choice>
        <mc:Fallback>
          <p:sp>
            <p:nvSpPr>
              <p:cNvPr id="5" name="文本框 4"/>
              <p:cNvSpPr txBox="1">
                <a:spLocks noRot="1" noChangeAspect="1" noMove="1" noResize="1" noEditPoints="1" noAdjustHandles="1" noChangeArrowheads="1" noChangeShapeType="1" noTextEdit="1"/>
              </p:cNvSpPr>
              <p:nvPr/>
            </p:nvSpPr>
            <p:spPr>
              <a:xfrm>
                <a:off x="4645886" y="2713727"/>
                <a:ext cx="3606196" cy="923073"/>
              </a:xfrm>
              <a:prstGeom prst="rect">
                <a:avLst/>
              </a:prstGeom>
              <a:blipFill>
                <a:blip r:embed="rId2"/>
                <a:stretch>
                  <a:fillRect/>
                </a:stretch>
              </a:blipFill>
              <a:ln w="38100"/>
            </p:spPr>
            <p:txBody>
              <a:bodyPr/>
              <a:lstStyle/>
              <a:p>
                <a:r>
                  <a:rPr lang="zh-CN" altLang="en-US">
                    <a:noFill/>
                  </a:rPr>
                  <a:t> </a:t>
                </a:r>
              </a:p>
            </p:txBody>
          </p:sp>
        </mc:Fallback>
      </mc:AlternateContent>
      <p:sp>
        <p:nvSpPr>
          <p:cNvPr id="7" name="矩形 6"/>
          <p:cNvSpPr/>
          <p:nvPr/>
        </p:nvSpPr>
        <p:spPr>
          <a:xfrm>
            <a:off x="3843141" y="5625541"/>
            <a:ext cx="5211683" cy="523220"/>
          </a:xfrm>
          <a:prstGeom prst="rect">
            <a:avLst/>
          </a:prstGeom>
          <a:noFill/>
        </p:spPr>
        <p:txBody>
          <a:bodyPr wrap="none" lIns="91440" tIns="45720" rIns="91440" bIns="45720">
            <a:spAutoFit/>
          </a:bodyPr>
          <a:lstStyle/>
          <a:p>
            <a:pPr algn="ctr"/>
            <a:r>
              <a:rPr lang="zh-CN" altLang="en-US" sz="2800" b="1" dirty="0"/>
              <a:t>你有多大把握能相信</a:t>
            </a:r>
            <a:r>
              <a:rPr lang="zh-CN" altLang="en-US" sz="2800" b="1" dirty="0">
                <a:solidFill>
                  <a:srgbClr val="FF0000"/>
                </a:solidFill>
              </a:rPr>
              <a:t>一件</a:t>
            </a:r>
            <a:r>
              <a:rPr lang="zh-CN" altLang="en-US" sz="2800" b="1" dirty="0" smtClean="0"/>
              <a:t>证据？</a:t>
            </a:r>
            <a:endParaRPr lang="zh-CN" altLang="en-US" sz="72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9123702" y="2564582"/>
            <a:ext cx="2230098" cy="114210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nSpc>
                <a:spcPct val="150000"/>
              </a:lnSpc>
            </a:pPr>
            <a:r>
              <a:rPr lang="en-US" altLang="zh-CN" sz="2400" dirty="0" smtClean="0">
                <a:solidFill>
                  <a:srgbClr val="FF0000"/>
                </a:solidFill>
                <a:latin typeface="Microsoft YaHei" panose="020B0503020204020204" pitchFamily="34" charset="-122"/>
                <a:ea typeface="Microsoft YaHei" panose="020B0503020204020204" pitchFamily="34" charset="-122"/>
              </a:rPr>
              <a:t>X</a:t>
            </a:r>
            <a:r>
              <a:rPr lang="zh-CN" altLang="en-US" sz="2400" dirty="0" smtClean="0">
                <a:solidFill>
                  <a:srgbClr val="FF0000"/>
                </a:solidFill>
                <a:latin typeface="Microsoft YaHei" panose="020B0503020204020204" pitchFamily="34" charset="-122"/>
                <a:ea typeface="Microsoft YaHei" panose="020B0503020204020204" pitchFamily="34" charset="-122"/>
              </a:rPr>
              <a:t>：汽车</a:t>
            </a:r>
            <a:r>
              <a:rPr lang="zh-CN" altLang="en-US" sz="2400" dirty="0">
                <a:solidFill>
                  <a:srgbClr val="FF0000"/>
                </a:solidFill>
                <a:latin typeface="Microsoft YaHei" panose="020B0503020204020204" pitchFamily="34" charset="-122"/>
                <a:ea typeface="Microsoft YaHei" panose="020B0503020204020204" pitchFamily="34" charset="-122"/>
              </a:rPr>
              <a:t>被砸</a:t>
            </a:r>
            <a:r>
              <a:rPr lang="zh-CN" altLang="en-US" sz="2400" dirty="0" smtClean="0">
                <a:solidFill>
                  <a:srgbClr val="FF0000"/>
                </a:solidFill>
                <a:latin typeface="Microsoft YaHei" panose="020B0503020204020204" pitchFamily="34" charset="-122"/>
                <a:ea typeface="Microsoft YaHei" panose="020B0503020204020204" pitchFamily="34" charset="-122"/>
              </a:rPr>
              <a:t>了</a:t>
            </a:r>
            <a:endParaRPr lang="en-US" altLang="zh-CN" sz="2400" dirty="0" smtClean="0">
              <a:solidFill>
                <a:srgbClr val="FF0000"/>
              </a:solidFill>
              <a:latin typeface="Microsoft YaHei" panose="020B0503020204020204" pitchFamily="34" charset="-122"/>
              <a:ea typeface="Microsoft YaHei" panose="020B0503020204020204" pitchFamily="34" charset="-122"/>
            </a:endParaRPr>
          </a:p>
          <a:p>
            <a:pPr>
              <a:lnSpc>
                <a:spcPct val="150000"/>
              </a:lnSpc>
            </a:pPr>
            <a:r>
              <a:rPr lang="en-US" altLang="zh-CN" sz="2400" dirty="0" smtClean="0">
                <a:solidFill>
                  <a:srgbClr val="FF0000"/>
                </a:solidFill>
                <a:latin typeface="Microsoft YaHei" panose="020B0503020204020204" pitchFamily="34" charset="-122"/>
                <a:ea typeface="Microsoft YaHei" panose="020B0503020204020204" pitchFamily="34" charset="-122"/>
              </a:rPr>
              <a:t>Y</a:t>
            </a:r>
            <a:r>
              <a:rPr lang="zh-CN" altLang="en-US" sz="2400" dirty="0">
                <a:solidFill>
                  <a:srgbClr val="FF0000"/>
                </a:solidFill>
                <a:latin typeface="Microsoft YaHei" panose="020B0503020204020204" pitchFamily="34" charset="-122"/>
                <a:ea typeface="Microsoft YaHei" panose="020B0503020204020204" pitchFamily="34" charset="-122"/>
              </a:rPr>
              <a:t>：</a:t>
            </a:r>
            <a:r>
              <a:rPr lang="zh-CN" altLang="en-US" sz="2400" dirty="0" smtClean="0">
                <a:solidFill>
                  <a:srgbClr val="FF0000"/>
                </a:solidFill>
                <a:latin typeface="Microsoft YaHei" panose="020B0503020204020204" pitchFamily="34" charset="-122"/>
                <a:ea typeface="Microsoft YaHei" panose="020B0503020204020204" pitchFamily="34" charset="-122"/>
              </a:rPr>
              <a:t>警报响了</a:t>
            </a:r>
            <a:endParaRPr lang="zh-CN" altLang="en-US" sz="2400" dirty="0">
              <a:solidFill>
                <a:srgbClr val="FF0000"/>
              </a:solidFill>
            </a:endParaRPr>
          </a:p>
        </p:txBody>
      </p:sp>
      <mc:AlternateContent xmlns:mc="http://schemas.openxmlformats.org/markup-compatibility/2006">
        <mc:Choice xmlns:a14="http://schemas.microsoft.com/office/drawing/2010/main" Requires="a14">
          <p:sp>
            <p:nvSpPr>
              <p:cNvPr id="9" name="文本框 8"/>
              <p:cNvSpPr txBox="1"/>
              <p:nvPr/>
            </p:nvSpPr>
            <p:spPr>
              <a:xfrm>
                <a:off x="2514291" y="4333561"/>
                <a:ext cx="7869382" cy="906658"/>
              </a:xfrm>
              <a:prstGeom prst="rect">
                <a:avLst/>
              </a:prstGeom>
              <a:ln w="38100"/>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m:rPr>
                                  <m:sty m:val="p"/>
                                </m:rPr>
                                <a:rPr lang="en-US" altLang="zh-CN" sz="2800" i="1">
                                  <a:latin typeface="Cambria Math" panose="02040503050406030204" pitchFamily="18" charset="0"/>
                                </a:rPr>
                                <m:t>Y</m:t>
                              </m:r>
                            </m:e>
                            <m:e>
                              <m:sSub>
                                <m:sSubPr>
                                  <m:ctrlPr>
                                    <a:rPr lang="en-US" altLang="zh-CN" sz="2800" b="0" i="1" smtClean="0">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𝑋</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m:rPr>
                                  <m:sty m:val="p"/>
                                </m:rPr>
                                <a:rPr lang="en-US" altLang="zh-CN" sz="2800" i="1">
                                  <a:latin typeface="Cambria Math" panose="02040503050406030204" pitchFamily="18" charset="0"/>
                                </a:rPr>
                                <m:t>Y</m:t>
                              </m:r>
                            </m:e>
                            <m:e>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X</m:t>
                                  </m:r>
                                </m:e>
                                <m:sub>
                                  <m:r>
                                    <a:rPr lang="en-US" altLang="zh-CN" sz="2800" b="0" i="1" smtClean="0">
                                      <a:latin typeface="Cambria Math" panose="02040503050406030204" pitchFamily="18" charset="0"/>
                                    </a:rPr>
                                    <m:t>2</m:t>
                                  </m:r>
                                </m:sub>
                              </m:sSub>
                            </m:e>
                          </m:d>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𝑋</m:t>
                                  </m:r>
                                </m:e>
                                <m:sub>
                                  <m:r>
                                    <a:rPr lang="en-US" altLang="zh-CN" sz="2800" b="0" i="1" smtClean="0">
                                      <a:latin typeface="Cambria Math" panose="02040503050406030204" pitchFamily="18" charset="0"/>
                                    </a:rPr>
                                    <m:t>2</m:t>
                                  </m:r>
                                </m:sub>
                              </m:sSub>
                            </m:e>
                          </m:d>
                        </m:den>
                      </m:f>
                    </m:oMath>
                  </m:oMathPara>
                </a14:m>
                <a:endParaRPr lang="zh-CN" altLang="en-US" sz="2800" dirty="0"/>
              </a:p>
            </p:txBody>
          </p:sp>
        </mc:Choice>
        <mc:Fallback>
          <p:sp>
            <p:nvSpPr>
              <p:cNvPr id="9" name="文本框 8"/>
              <p:cNvSpPr txBox="1">
                <a:spLocks noRot="1" noChangeAspect="1" noMove="1" noResize="1" noEditPoints="1" noAdjustHandles="1" noChangeArrowheads="1" noChangeShapeType="1" noTextEdit="1"/>
              </p:cNvSpPr>
              <p:nvPr/>
            </p:nvSpPr>
            <p:spPr>
              <a:xfrm>
                <a:off x="2514291" y="4333561"/>
                <a:ext cx="7869382" cy="906658"/>
              </a:xfrm>
              <a:prstGeom prst="rect">
                <a:avLst/>
              </a:prstGeom>
              <a:blipFill>
                <a:blip r:embed="rId3"/>
                <a:stretch>
                  <a:fillRect/>
                </a:stretch>
              </a:blipFill>
              <a:ln w="38100"/>
            </p:spPr>
            <p:txBody>
              <a:bodyPr/>
              <a:lstStyle/>
              <a:p>
                <a:r>
                  <a:rPr lang="zh-CN" altLang="en-US">
                    <a:noFill/>
                  </a:rPr>
                  <a:t> </a:t>
                </a:r>
              </a:p>
            </p:txBody>
          </p:sp>
        </mc:Fallback>
      </mc:AlternateContent>
      <p:sp>
        <p:nvSpPr>
          <p:cNvPr id="6" name="矩形 5"/>
          <p:cNvSpPr/>
          <p:nvPr/>
        </p:nvSpPr>
        <p:spPr>
          <a:xfrm>
            <a:off x="3663604" y="6254184"/>
            <a:ext cx="5570756" cy="523220"/>
          </a:xfrm>
          <a:prstGeom prst="rect">
            <a:avLst/>
          </a:prstGeom>
        </p:spPr>
        <p:txBody>
          <a:bodyPr wrap="none">
            <a:spAutoFit/>
          </a:bodyPr>
          <a:lstStyle/>
          <a:p>
            <a:r>
              <a:rPr lang="zh-CN" altLang="en-US" sz="2800" b="1" dirty="0"/>
              <a:t>做判断的时候，要考虑</a:t>
            </a:r>
            <a:r>
              <a:rPr lang="zh-CN" altLang="en-US" sz="2800" b="1" dirty="0">
                <a:solidFill>
                  <a:srgbClr val="FF0000"/>
                </a:solidFill>
              </a:rPr>
              <a:t>所有的因素</a:t>
            </a:r>
          </a:p>
        </p:txBody>
      </p:sp>
    </p:spTree>
    <p:extLst>
      <p:ext uri="{BB962C8B-B14F-4D97-AF65-F5344CB8AC3E}">
        <p14:creationId xmlns:p14="http://schemas.microsoft.com/office/powerpoint/2010/main" val="110335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贝叶斯分类器</a:t>
            </a:r>
            <a:endParaRPr lang="zh-CN" altLang="en-US" dirty="0"/>
          </a:p>
        </p:txBody>
      </p:sp>
      <p:sp>
        <p:nvSpPr>
          <p:cNvPr id="3" name="内容占位符 2"/>
          <p:cNvSpPr>
            <a:spLocks noGrp="1"/>
          </p:cNvSpPr>
          <p:nvPr>
            <p:ph idx="1"/>
          </p:nvPr>
        </p:nvSpPr>
        <p:spPr>
          <a:xfrm>
            <a:off x="838200" y="1845831"/>
            <a:ext cx="10515600" cy="4351338"/>
          </a:xfrm>
        </p:spPr>
        <p:txBody>
          <a:bodyPr>
            <a:normAutofit/>
          </a:bodyPr>
          <a:lstStyle/>
          <a:p>
            <a:pPr>
              <a:lnSpc>
                <a:spcPct val="150000"/>
              </a:lnSpc>
            </a:pPr>
            <a:r>
              <a:rPr lang="zh-CN" altLang="en-US" dirty="0" smtClean="0"/>
              <a:t>贝叶斯公式</a:t>
            </a:r>
            <a:endParaRPr lang="en-US" altLang="zh-CN" dirty="0" smtClean="0"/>
          </a:p>
          <a:p>
            <a:pPr lvl="1">
              <a:lnSpc>
                <a:spcPct val="150000"/>
              </a:lnSpc>
            </a:pP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4645886" y="2713727"/>
                <a:ext cx="3606196" cy="923073"/>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den>
                      </m:f>
                    </m:oMath>
                  </m:oMathPara>
                </a14:m>
                <a:endParaRPr lang="zh-CN" altLang="en-US" sz="2800" dirty="0"/>
              </a:p>
            </p:txBody>
          </p:sp>
        </mc:Choice>
        <mc:Fallback>
          <p:sp>
            <p:nvSpPr>
              <p:cNvPr id="5" name="文本框 4"/>
              <p:cNvSpPr txBox="1">
                <a:spLocks noRot="1" noChangeAspect="1" noMove="1" noResize="1" noEditPoints="1" noAdjustHandles="1" noChangeArrowheads="1" noChangeShapeType="1" noTextEdit="1"/>
              </p:cNvSpPr>
              <p:nvPr/>
            </p:nvSpPr>
            <p:spPr>
              <a:xfrm>
                <a:off x="4645886" y="2713727"/>
                <a:ext cx="3606196" cy="923073"/>
              </a:xfrm>
              <a:prstGeom prst="rect">
                <a:avLst/>
              </a:prstGeom>
              <a:blipFill>
                <a:blip r:embed="rId2"/>
                <a:stretch>
                  <a:fillRect/>
                </a:stretch>
              </a:blipFill>
              <a:ln w="38100">
                <a:noFill/>
              </a:ln>
            </p:spPr>
            <p:txBody>
              <a:bodyPr/>
              <a:lstStyle/>
              <a:p>
                <a:r>
                  <a:rPr lang="zh-CN" altLang="en-US">
                    <a:noFill/>
                  </a:rPr>
                  <a:t> </a:t>
                </a:r>
              </a:p>
            </p:txBody>
          </p:sp>
        </mc:Fallback>
      </mc:AlternateContent>
      <p:sp>
        <p:nvSpPr>
          <p:cNvPr id="4" name="圆角矩形 3"/>
          <p:cNvSpPr/>
          <p:nvPr/>
        </p:nvSpPr>
        <p:spPr>
          <a:xfrm>
            <a:off x="7531147" y="5099856"/>
            <a:ext cx="785091" cy="4266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402774" y="5020096"/>
            <a:ext cx="1826141" cy="584775"/>
          </a:xfrm>
          <a:prstGeom prst="rect">
            <a:avLst/>
          </a:prstGeom>
          <a:noFill/>
          <a:ln w="38100">
            <a:solidFill>
              <a:srgbClr val="FF0000"/>
            </a:solidFill>
          </a:ln>
        </p:spPr>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先验概率</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圆角矩形 8"/>
          <p:cNvSpPr/>
          <p:nvPr/>
        </p:nvSpPr>
        <p:spPr>
          <a:xfrm>
            <a:off x="4678210" y="5066255"/>
            <a:ext cx="1237678" cy="4924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83404" y="5020095"/>
            <a:ext cx="1826142" cy="584775"/>
          </a:xfrm>
          <a:prstGeom prst="rect">
            <a:avLst/>
          </a:prstGeom>
          <a:noFill/>
          <a:ln w="38100">
            <a:solidFill>
              <a:srgbClr val="FF0000"/>
            </a:solidFill>
          </a:ln>
        </p:spPr>
        <p:txBody>
          <a:bodyPr wrap="non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后验</a:t>
            </a:r>
            <a:r>
              <a:rPr lang="zh-CN" altLang="en-US" sz="3200" b="0" cap="none" spc="0" dirty="0" smtClean="0">
                <a:ln w="0"/>
                <a:solidFill>
                  <a:schemeClr val="tx1"/>
                </a:solidFill>
                <a:effectLst>
                  <a:outerShdw blurRad="38100" dist="19050" dir="2700000" algn="tl" rotWithShape="0">
                    <a:schemeClr val="dk1">
                      <a:alpha val="40000"/>
                    </a:schemeClr>
                  </a:outerShdw>
                </a:effectLst>
              </a:rPr>
              <a:t>概率</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1" name="文本框 10"/>
              <p:cNvSpPr txBox="1"/>
              <p:nvPr/>
            </p:nvSpPr>
            <p:spPr>
              <a:xfrm>
                <a:off x="4609546" y="4850949"/>
                <a:ext cx="3887908" cy="923073"/>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r>
                            <a:rPr lang="en-US" altLang="zh-CN" sz="2800" b="0" i="1" smtClean="0">
                              <a:latin typeface="Cambria Math" panose="02040503050406030204" pitchFamily="18" charset="0"/>
                            </a:rPr>
                            <m:t>𝑌</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𝑌</m:t>
                              </m:r>
                            </m:e>
                            <m:e>
                              <m:r>
                                <a:rPr lang="en-US" altLang="zh-CN" sz="2800" b="0" i="1" smtClean="0">
                                  <a:latin typeface="Cambria Math" panose="02040503050406030204" pitchFamily="18" charset="0"/>
                                </a:rPr>
                                <m:t>𝑋</m:t>
                              </m:r>
                            </m:e>
                          </m:d>
                        </m:num>
                        <m:den>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 </m:t>
                      </m:r>
                      <m:r>
                        <a:rPr lang="en-US" altLang="zh-CN" sz="2800" i="1">
                          <a:latin typeface="Cambria Math" panose="02040503050406030204" pitchFamily="18" charset="0"/>
                        </a:rPr>
                        <m:t>𝑃</m:t>
                      </m:r>
                      <m:r>
                        <a:rPr lang="en-US" altLang="zh-CN" sz="2800" i="1">
                          <a:latin typeface="Cambria Math" panose="02040503050406030204" pitchFamily="18" charset="0"/>
                        </a:rPr>
                        <m:t>(</m:t>
                      </m:r>
                      <m:r>
                        <a:rPr lang="en-US" altLang="zh-CN" sz="2800" i="1">
                          <a:latin typeface="Cambria Math" panose="02040503050406030204" pitchFamily="18" charset="0"/>
                        </a:rPr>
                        <m:t>𝑋</m:t>
                      </m:r>
                      <m:r>
                        <a:rPr lang="en-US" altLang="zh-CN" sz="2800" i="1">
                          <a:latin typeface="Cambria Math" panose="02040503050406030204" pitchFamily="18" charset="0"/>
                        </a:rPr>
                        <m:t>)</m:t>
                      </m:r>
                    </m:oMath>
                  </m:oMathPara>
                </a14:m>
                <a:endParaRPr lang="zh-CN" altLang="en-US" sz="2800" dirty="0"/>
              </a:p>
            </p:txBody>
          </p:sp>
        </mc:Choice>
        <mc:Fallback>
          <p:sp>
            <p:nvSpPr>
              <p:cNvPr id="11" name="文本框 10"/>
              <p:cNvSpPr txBox="1">
                <a:spLocks noRot="1" noChangeAspect="1" noMove="1" noResize="1" noEditPoints="1" noAdjustHandles="1" noChangeArrowheads="1" noChangeShapeType="1" noTextEdit="1"/>
              </p:cNvSpPr>
              <p:nvPr/>
            </p:nvSpPr>
            <p:spPr>
              <a:xfrm>
                <a:off x="4609546" y="4850949"/>
                <a:ext cx="3887908" cy="923073"/>
              </a:xfrm>
              <a:prstGeom prst="rect">
                <a:avLst/>
              </a:prstGeom>
              <a:blipFill>
                <a:blip r:embed="rId3"/>
                <a:stretch>
                  <a:fillRect/>
                </a:stretch>
              </a:blipFill>
              <a:ln w="38100">
                <a:noFill/>
              </a:ln>
            </p:spPr>
            <p:txBody>
              <a:bodyPr/>
              <a:lstStyle/>
              <a:p>
                <a:r>
                  <a:rPr lang="zh-CN" altLang="en-US">
                    <a:noFill/>
                  </a:rPr>
                  <a:t> </a:t>
                </a:r>
              </a:p>
            </p:txBody>
          </p:sp>
        </mc:Fallback>
      </mc:AlternateContent>
      <p:sp>
        <p:nvSpPr>
          <p:cNvPr id="7" name="圆角矩形 6"/>
          <p:cNvSpPr/>
          <p:nvPr/>
        </p:nvSpPr>
        <p:spPr>
          <a:xfrm>
            <a:off x="6224805" y="4735720"/>
            <a:ext cx="1238176" cy="53559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41191" y="4021500"/>
            <a:ext cx="1005403" cy="584775"/>
          </a:xfrm>
          <a:prstGeom prst="rect">
            <a:avLst/>
          </a:prstGeom>
          <a:ln w="38100"/>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zh-CN" altLang="en-US" sz="3200" b="0" cap="none" spc="0" dirty="0" smtClean="0">
                <a:ln w="0"/>
                <a:solidFill>
                  <a:schemeClr val="tx1"/>
                </a:solidFill>
                <a:effectLst>
                  <a:outerShdw blurRad="38100" dist="19050" dir="2700000" algn="tl" rotWithShape="0">
                    <a:schemeClr val="dk1">
                      <a:alpha val="40000"/>
                    </a:schemeClr>
                  </a:outerShdw>
                </a:effectLst>
              </a:rPr>
              <a:t>似然</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132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贝叶斯分类器</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50000"/>
                  </a:lnSpc>
                </a:pPr>
                <a:r>
                  <a:rPr lang="zh-CN" altLang="en-US" dirty="0" smtClean="0"/>
                  <a:t>贝叶斯公式和分类任务有什么关系呢？</a:t>
                </a:r>
                <a:endParaRPr lang="en-US" altLang="zh-CN" dirty="0" smtClean="0"/>
              </a:p>
              <a:p>
                <a:pPr lvl="1">
                  <a:lnSpc>
                    <a:spcPct val="150000"/>
                  </a:lnSpc>
                </a:pPr>
                <a:r>
                  <a:rPr lang="zh-CN" altLang="en-US" dirty="0"/>
                  <a:t>分类</a:t>
                </a:r>
                <a:r>
                  <a:rPr lang="zh-CN" altLang="en-US" dirty="0" smtClean="0"/>
                  <a:t>任务：学习一个模型，对于给定的输入</a:t>
                </a:r>
                <a14:m>
                  <m:oMath xmlns:m="http://schemas.openxmlformats.org/officeDocument/2006/math">
                    <m:r>
                      <a:rPr lang="en-US" altLang="zh-CN" i="1" dirty="0" smtClean="0">
                        <a:latin typeface="Cambria Math" panose="02040503050406030204" pitchFamily="18" charset="0"/>
                      </a:rPr>
                      <m:t>𝑥</m:t>
                    </m:r>
                  </m:oMath>
                </a14:m>
                <a:r>
                  <a:rPr lang="zh-CN" altLang="en-US" dirty="0" smtClean="0"/>
                  <a:t>，输出为分类</a:t>
                </a:r>
                <a14:m>
                  <m:oMath xmlns:m="http://schemas.openxmlformats.org/officeDocument/2006/math">
                    <m:r>
                      <a:rPr lang="en-US" altLang="zh-CN" i="1" dirty="0" smtClean="0">
                        <a:latin typeface="Cambria Math" panose="02040503050406030204" pitchFamily="18" charset="0"/>
                      </a:rPr>
                      <m:t>𝑐</m:t>
                    </m:r>
                  </m:oMath>
                </a14:m>
                <a:r>
                  <a:rPr lang="zh-CN" altLang="en-US" dirty="0" smtClean="0"/>
                  <a:t>的正确率尽可能高</a:t>
                </a:r>
                <a:endParaRPr lang="en-US" altLang="zh-CN" dirty="0" smtClean="0"/>
              </a:p>
              <a:p>
                <a:pPr lvl="1">
                  <a:lnSpc>
                    <a:spcPct val="150000"/>
                  </a:lnSpc>
                </a:pPr>
                <a:r>
                  <a:rPr lang="zh-CN" altLang="en-US" dirty="0" smtClean="0"/>
                  <a:t>使得</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最大的分类</a:t>
                </a:r>
                <a14:m>
                  <m:oMath xmlns:m="http://schemas.openxmlformats.org/officeDocument/2006/math">
                    <m:r>
                      <a:rPr lang="en-US" altLang="zh-CN" i="1" dirty="0" smtClean="0">
                        <a:latin typeface="Cambria Math" panose="02040503050406030204" pitchFamily="18" charset="0"/>
                      </a:rPr>
                      <m:t>𝑐</m:t>
                    </m:r>
                  </m:oMath>
                </a14:m>
                <a:r>
                  <a:rPr lang="zh-CN" altLang="en-US" dirty="0" smtClean="0"/>
                  <a:t>即为分类器给出的分类结果。</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3578722" y="4025623"/>
            <a:ext cx="5071501" cy="1688500"/>
          </a:xfrm>
          <a:prstGeom prst="rect">
            <a:avLst/>
          </a:prstGeom>
        </p:spPr>
      </p:pic>
      <p:sp>
        <p:nvSpPr>
          <p:cNvPr id="7" name="圆角矩形 6"/>
          <p:cNvSpPr/>
          <p:nvPr/>
        </p:nvSpPr>
        <p:spPr>
          <a:xfrm>
            <a:off x="6890327" y="4331855"/>
            <a:ext cx="1588655" cy="63730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078358" y="5809603"/>
                <a:ext cx="10275442" cy="553998"/>
              </a:xfrm>
              <a:prstGeom prst="rect">
                <a:avLst/>
              </a:prstGeom>
              <a:noFill/>
            </p:spPr>
            <p:txBody>
              <a:bodyPr wrap="none" lIns="0" tIns="0" rIns="0" bIns="0" rtlCol="0">
                <a:spAutoFit/>
              </a:bodyPr>
              <a:lstStyle/>
              <a:p>
                <a:r>
                  <a:rPr lang="zh-CN" altLang="en-US" sz="3600" b="1" dirty="0" smtClean="0"/>
                  <a:t>重点在于</a:t>
                </a:r>
                <a14:m>
                  <m:oMath xmlns:m="http://schemas.openxmlformats.org/officeDocument/2006/math">
                    <m:r>
                      <a:rPr lang="zh-CN" altLang="en-US" sz="3600" b="1" i="1">
                        <a:latin typeface="Cambria Math" panose="02040503050406030204" pitchFamily="18" charset="0"/>
                      </a:rPr>
                      <m:t>：</m:t>
                    </m:r>
                    <m:sSup>
                      <m:sSupPr>
                        <m:ctrlPr>
                          <a:rPr lang="en-US" altLang="zh-CN" sz="3600" b="1" i="1" smtClean="0">
                            <a:latin typeface="Cambria Math" panose="02040503050406030204" pitchFamily="18" charset="0"/>
                          </a:rPr>
                        </m:ctrlPr>
                      </m:sSupPr>
                      <m:e>
                        <m:r>
                          <a:rPr lang="en-US" altLang="zh-CN" sz="3600" b="1" i="1" smtClean="0">
                            <a:latin typeface="Cambria Math" panose="02040503050406030204" pitchFamily="18" charset="0"/>
                          </a:rPr>
                          <m:t>𝒄</m:t>
                        </m:r>
                      </m:e>
                      <m:sup>
                        <m:r>
                          <a:rPr lang="en-US" altLang="zh-CN" sz="3600" b="1" i="1" smtClean="0">
                            <a:latin typeface="Cambria Math" panose="02040503050406030204" pitchFamily="18" charset="0"/>
                          </a:rPr>
                          <m:t>∗</m:t>
                        </m:r>
                      </m:sup>
                    </m:sSup>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d>
                      <m:dPr>
                        <m:ctrlPr>
                          <a:rPr lang="en-US" altLang="zh-CN" sz="3600" b="1" i="1" smtClean="0">
                            <a:latin typeface="Cambria Math" panose="02040503050406030204" pitchFamily="18" charset="0"/>
                          </a:rPr>
                        </m:ctrlPr>
                      </m:dPr>
                      <m:e>
                        <m:r>
                          <a:rPr lang="en-US" altLang="zh-CN" sz="3600" b="1" i="1" smtClean="0">
                            <a:latin typeface="Cambria Math" panose="02040503050406030204" pitchFamily="18" charset="0"/>
                          </a:rPr>
                          <m:t>𝒄</m:t>
                        </m:r>
                      </m:e>
                      <m:e>
                        <m:r>
                          <a:rPr lang="en-US" altLang="zh-CN" sz="3600" b="1" i="1" smtClean="0">
                            <a:latin typeface="Cambria Math" panose="02040503050406030204" pitchFamily="18" charset="0"/>
                          </a:rPr>
                          <m:t>𝒙</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𝒂𝒓𝒈𝒎𝒂𝒙𝑷</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𝒙</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𝒄</m:t>
                    </m:r>
                    <m:r>
                      <a:rPr lang="en-US" altLang="zh-CN" sz="3600" b="1" i="1" smtClean="0">
                        <a:latin typeface="Cambria Math" panose="02040503050406030204" pitchFamily="18" charset="0"/>
                      </a:rPr>
                      <m:t>)</m:t>
                    </m:r>
                  </m:oMath>
                </a14:m>
                <a:endParaRPr lang="zh-CN" altLang="en-US" sz="3600" b="1" dirty="0"/>
              </a:p>
            </p:txBody>
          </p:sp>
        </mc:Choice>
        <mc:Fallback>
          <p:sp>
            <p:nvSpPr>
              <p:cNvPr id="9" name="文本框 8"/>
              <p:cNvSpPr txBox="1">
                <a:spLocks noRot="1" noChangeAspect="1" noMove="1" noResize="1" noEditPoints="1" noAdjustHandles="1" noChangeArrowheads="1" noChangeShapeType="1" noTextEdit="1"/>
              </p:cNvSpPr>
              <p:nvPr/>
            </p:nvSpPr>
            <p:spPr>
              <a:xfrm>
                <a:off x="1078358" y="5809603"/>
                <a:ext cx="10275442" cy="553998"/>
              </a:xfrm>
              <a:prstGeom prst="rect">
                <a:avLst/>
              </a:prstGeom>
              <a:blipFill>
                <a:blip r:embed="rId4"/>
                <a:stretch>
                  <a:fillRect l="-2728" t="-25275" b="-49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788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1243</Words>
  <Application>Microsoft Office PowerPoint</Application>
  <PresentationFormat>宽屏</PresentationFormat>
  <Paragraphs>291</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Microsoft YaHei</vt:lpstr>
      <vt:lpstr>Arial</vt:lpstr>
      <vt:lpstr>Cambria Math</vt:lpstr>
      <vt:lpstr>Verdana</vt:lpstr>
      <vt:lpstr>Office 主题​​</vt:lpstr>
      <vt:lpstr>机器学习算法基础2</vt:lpstr>
      <vt:lpstr>机器学习</vt:lpstr>
      <vt:lpstr>贝叶斯分类器</vt:lpstr>
      <vt:lpstr>贝叶斯分类器</vt:lpstr>
      <vt:lpstr>贝叶斯分类器</vt:lpstr>
      <vt:lpstr>贝叶斯分类器</vt:lpstr>
      <vt:lpstr>贝叶斯分类器</vt:lpstr>
      <vt:lpstr>贝叶斯分类器</vt:lpstr>
      <vt:lpstr>贝叶斯分类器</vt:lpstr>
      <vt:lpstr>贝叶斯分类器：最大似然估计</vt:lpstr>
      <vt:lpstr>贝叶斯分类器：最大似然估计</vt:lpstr>
      <vt:lpstr>贝叶斯分类器：最大似然估计</vt:lpstr>
      <vt:lpstr>贝叶斯分类器：最大后验估计</vt:lpstr>
      <vt:lpstr>贝叶斯分类器</vt:lpstr>
      <vt:lpstr>贝叶斯分类器</vt:lpstr>
      <vt:lpstr>朴素贝叶斯</vt:lpstr>
      <vt:lpstr>EM算法</vt:lpstr>
      <vt:lpstr>EM算法</vt:lpstr>
      <vt:lpstr>EM算法</vt:lpstr>
      <vt:lpstr>EM算法</vt:lpstr>
      <vt:lpstr>EM算法</vt:lpstr>
      <vt:lpstr>EM算法</vt:lpstr>
      <vt:lpstr>编程练习1</vt:lpstr>
      <vt:lpstr>编程练习1</vt:lpstr>
      <vt:lpstr>集成学习</vt:lpstr>
      <vt:lpstr>集成学习</vt:lpstr>
      <vt:lpstr>集成学习——Boosting</vt:lpstr>
      <vt:lpstr>集成学习——Bagging</vt:lpstr>
      <vt:lpstr>集成学习——随机森林</vt:lpstr>
      <vt:lpstr>编程练习2</vt:lpstr>
      <vt:lpstr>编程练习2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机器学习算法基础2</dc:title>
  <dc:creator>曹 建勋</dc:creator>
  <cp:lastModifiedBy>曹 建勋</cp:lastModifiedBy>
  <cp:revision>48</cp:revision>
  <dcterms:created xsi:type="dcterms:W3CDTF">2019-01-11T02:48:41Z</dcterms:created>
  <dcterms:modified xsi:type="dcterms:W3CDTF">2019-01-12T03:48:13Z</dcterms:modified>
</cp:coreProperties>
</file>