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80" r:id="rId22"/>
    <p:sldId id="278" r:id="rId23"/>
    <p:sldId id="279" r:id="rId24"/>
    <p:sldId id="281" r:id="rId25"/>
    <p:sldId id="282" r:id="rId26"/>
    <p:sldId id="283" r:id="rId27"/>
    <p:sldId id="284" r:id="rId28"/>
    <p:sldId id="285" r:id="rId29"/>
    <p:sldId id="286" r:id="rId30"/>
    <p:sldId id="288" r:id="rId31"/>
    <p:sldId id="287" r:id="rId32"/>
    <p:sldId id="289" r:id="rId33"/>
    <p:sldId id="290" r:id="rId34"/>
    <p:sldId id="292" r:id="rId35"/>
    <p:sldId id="295" r:id="rId36"/>
    <p:sldId id="293" r:id="rId37"/>
    <p:sldId id="294" r:id="rId38"/>
    <p:sldId id="291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FE1B-11C2-447F-85F4-EFA846A2E367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860B-C6B6-43E5-8D68-87654E09B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01024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FE1B-11C2-447F-85F4-EFA846A2E367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860B-C6B6-43E5-8D68-87654E09B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03227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FE1B-11C2-447F-85F4-EFA846A2E367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860B-C6B6-43E5-8D68-87654E09B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49738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FE1B-11C2-447F-85F4-EFA846A2E367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860B-C6B6-43E5-8D68-87654E09B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93694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FE1B-11C2-447F-85F4-EFA846A2E367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860B-C6B6-43E5-8D68-87654E09B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57651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FE1B-11C2-447F-85F4-EFA846A2E367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860B-C6B6-43E5-8D68-87654E09B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46242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FE1B-11C2-447F-85F4-EFA846A2E367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860B-C6B6-43E5-8D68-87654E09B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39094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FE1B-11C2-447F-85F4-EFA846A2E367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860B-C6B6-43E5-8D68-87654E09B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69925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FE1B-11C2-447F-85F4-EFA846A2E367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860B-C6B6-43E5-8D68-87654E09B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35188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FE1B-11C2-447F-85F4-EFA846A2E367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860B-C6B6-43E5-8D68-87654E09B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70675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FE1B-11C2-447F-85F4-EFA846A2E367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860B-C6B6-43E5-8D68-87654E09B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17105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BFE1B-11C2-447F-85F4-EFA846A2E367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9860B-C6B6-43E5-8D68-87654E09B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694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机器学习基础算法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曹建勋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75215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推演</a:t>
            </a:r>
          </a:p>
        </p:txBody>
      </p:sp>
      <p:pic>
        <p:nvPicPr>
          <p:cNvPr id="2050" name="Picture 2" descr="https://images2015.cnblogs.com/blog/833682/201512/833682-20151220210141414-14206762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520" y="780966"/>
            <a:ext cx="7344353" cy="44968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838200" y="5788680"/>
            <a:ext cx="104886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</a:rPr>
              <a:t>客户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</a:rPr>
              <a:t>1</a:t>
            </a:r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</a:rPr>
              <a:t>：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</a:rPr>
              <a:t>{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</a:rPr>
              <a:t>职业、年龄，收入，学历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</a:rPr>
              <a:t>}={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</a:rPr>
              <a:t>工人、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</a:rPr>
              <a:t>39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</a:rPr>
              <a:t>， 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</a:rPr>
              <a:t>1800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</a:rPr>
              <a:t>，小学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</a:rPr>
              <a:t>}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72715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问题的解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离散解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监督学习：分类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无监督学习：聚类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连续解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监督学习：回归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271181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线性模型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决策树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贝叶斯分类器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支持向量机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集成</a:t>
            </a:r>
            <a:r>
              <a:rPr lang="zh-CN" altLang="en-US" dirty="0" smtClean="0"/>
              <a:t>学习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聚类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降维</a:t>
            </a:r>
          </a:p>
        </p:txBody>
      </p:sp>
    </p:spTree>
    <p:extLst>
      <p:ext uri="{BB962C8B-B14F-4D97-AF65-F5344CB8AC3E}">
        <p14:creationId xmlns:p14="http://schemas.microsoft.com/office/powerpoint/2010/main" val="17319991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线性模型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线性模型</a:t>
                </a:r>
                <a:r>
                  <a:rPr lang="en-US" altLang="zh-CN" dirty="0" smtClean="0"/>
                  <a:t>(linear model</a:t>
                </a:r>
                <a:r>
                  <a:rPr lang="zh-CN" altLang="en-US" dirty="0" smtClean="0"/>
                  <a:t>）</a:t>
                </a:r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 smtClean="0"/>
                  <a:t>通过属性的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线性组合</a:t>
                </a:r>
                <a:r>
                  <a:rPr lang="zh-CN" altLang="en-US" dirty="0" smtClean="0"/>
                  <a:t>来进行预测的函数</a:t>
                </a:r>
                <a:endParaRPr lang="en-US" altLang="zh-CN" dirty="0" smtClean="0"/>
              </a:p>
              <a:p>
                <a:pPr marL="457200" lvl="1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 smtClean="0"/>
                  <a:t>+…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84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线性回归</a:t>
                </a:r>
                <a:endParaRPr lang="en-US" altLang="zh-CN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 smtClean="0"/>
                  <a:t>给定数据集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b="0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 smtClean="0"/>
                  <a:t>试图学得一个线性模型，</a:t>
                </a:r>
                <a:endParaRPr lang="en-US" altLang="zh-CN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</a:t>
                </a:r>
                <a:r>
                  <a:rPr lang="zh-CN" altLang="en-US" dirty="0" smtClean="0"/>
                  <a:t>以尽可能准确地预测实值输出标记</a:t>
                </a:r>
                <a:endParaRPr lang="en-US" altLang="zh-CN" dirty="0" smtClean="0"/>
              </a:p>
              <a:p>
                <a:pPr marL="457200" lvl="1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使得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185899" y="5393507"/>
                <a:ext cx="251947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zh-CN" altLang="en-US" sz="3200" dirty="0"/>
                            <m:t> 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899" y="5393507"/>
                <a:ext cx="2519472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542481" y="4967558"/>
                <a:ext cx="1101327" cy="13443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/>
                      </m:nary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481" y="4967558"/>
                <a:ext cx="1101327" cy="13443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https://s1.ax2x.com/2017/12/23/VFUqh.pn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793" y="870201"/>
            <a:ext cx="3822117" cy="366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6"/>
          <p:cNvSpPr/>
          <p:nvPr/>
        </p:nvSpPr>
        <p:spPr>
          <a:xfrm>
            <a:off x="4082473" y="4967558"/>
            <a:ext cx="3925454" cy="155331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642748" y="5041035"/>
            <a:ext cx="3171060" cy="1323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损失函数</a:t>
            </a:r>
            <a:endParaRPr lang="en-US" altLang="zh-CN" sz="4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4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Loss Function</a:t>
            </a:r>
            <a:endParaRPr lang="zh-CN" altLang="en-US" sz="4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4430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线性模型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线性回归</a:t>
                </a:r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:endParaRPr lang="en-US" altLang="zh-CN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 smtClean="0"/>
                  <a:t>对于任意的输入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，都可以得到相应的</a:t>
                </a:r>
                <a:r>
                  <a:rPr lang="en-US" altLang="zh-CN" dirty="0" smtClean="0"/>
                  <a:t>y</a:t>
                </a:r>
                <a:r>
                  <a:rPr lang="zh-CN" altLang="en-US" dirty="0" smtClean="0"/>
                  <a:t>值：</a:t>
                </a:r>
                <a:endParaRPr lang="en-US" altLang="zh-CN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CN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zh-CN" altLang="en-US" dirty="0" smtClean="0"/>
                  <a:t>假如我希望输出是一个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二分类</a:t>
                </a:r>
                <a:r>
                  <a:rPr lang="zh-CN" altLang="en-US" dirty="0" smtClean="0"/>
                  <a:t>，如何将连续的</a:t>
                </a:r>
                <a:r>
                  <a:rPr lang="en-US" altLang="zh-CN" dirty="0" smtClean="0"/>
                  <a:t>y</a:t>
                </a:r>
                <a:r>
                  <a:rPr lang="zh-CN" altLang="en-US" dirty="0" smtClean="0"/>
                  <a:t>值映射为二值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呢？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766626" y="1605522"/>
                <a:ext cx="6529993" cy="13443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3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𝑎𝑟𝑔𝑚𝑖𝑛</m:t>
                      </m:r>
                      <m:nary>
                        <m:naryPr>
                          <m:chr m:val="∑"/>
                          <m:ctrlP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zh-CN" altLang="en-US" sz="3200" dirty="0"/>
                                <m:t> </m:t>
                              </m:r>
                            </m:e>
                            <m:sup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zh-CN" altLang="en-US" sz="3200" dirty="0"/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626" y="1605522"/>
                <a:ext cx="6529993" cy="13443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88134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线性模型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逻辑回归（对率回归）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è¿éåå¾çæè¿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351" y="3028479"/>
            <a:ext cx="4841297" cy="3829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9276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线性模型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逻辑回归（对率回归）</a:t>
                </a:r>
                <a:endParaRPr lang="en-US" altLang="zh-CN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 smtClean="0"/>
                  <a:t>将对率函数中的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替换为线性回归的</a:t>
                </a:r>
                <a:r>
                  <a:rPr lang="en-US" altLang="zh-CN" dirty="0" smtClean="0"/>
                  <a:t>y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en-US" altLang="zh-CN" dirty="0" smtClean="0"/>
                  <a:t>z=</a:t>
                </a:r>
                <a:r>
                  <a:rPr lang="en-US" altLang="zh-CN" dirty="0" err="1" smtClean="0"/>
                  <a:t>wx+b</a:t>
                </a:r>
                <a:endParaRPr lang="en-US" altLang="zh-CN" dirty="0" smtClean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den>
                    </m:f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(0,1)</m:t>
                    </m:r>
                  </m:oMath>
                </a14:m>
                <a:endParaRPr lang="en-US" altLang="zh-CN" i="1" dirty="0" smtClean="0"/>
              </a:p>
              <a:p>
                <a:pPr>
                  <a:lnSpc>
                    <a:spcPct val="150000"/>
                  </a:lnSpc>
                </a:pP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468409" y="1690688"/>
                <a:ext cx="3809191" cy="7903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32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409" y="1690688"/>
                <a:ext cx="3809191" cy="790345"/>
              </a:xfrm>
              <a:prstGeom prst="rect">
                <a:avLst/>
              </a:prstGeom>
              <a:blipFill>
                <a:blip r:embed="rId3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左大括号 5"/>
          <p:cNvSpPr/>
          <p:nvPr/>
        </p:nvSpPr>
        <p:spPr>
          <a:xfrm>
            <a:off x="6964218" y="3777672"/>
            <a:ext cx="277093" cy="2013528"/>
          </a:xfrm>
          <a:prstGeom prst="leftBrace">
            <a:avLst>
              <a:gd name="adj1" fmla="val 94830"/>
              <a:gd name="adj2" fmla="val 2523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241311" y="3630274"/>
            <a:ext cx="61144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/>
              <a:t>“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”代表正例，“</a:t>
            </a:r>
            <a:r>
              <a:rPr lang="en-US" altLang="zh-CN" sz="2400" b="1" dirty="0" smtClean="0"/>
              <a:t>0</a:t>
            </a:r>
            <a:r>
              <a:rPr lang="zh-CN" altLang="en-US" sz="2400" b="1" dirty="0" smtClean="0"/>
              <a:t>”代表反例</a:t>
            </a:r>
            <a:endParaRPr lang="en-US" altLang="zh-CN" sz="24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smtClean="0"/>
              <a:t>y</a:t>
            </a:r>
            <a:r>
              <a:rPr lang="zh-CN" altLang="en-US" sz="2400" b="1" dirty="0" smtClean="0"/>
              <a:t>的值越接近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y</a:t>
            </a:r>
            <a:r>
              <a:rPr lang="zh-CN" altLang="en-US" sz="2400" b="1" dirty="0" smtClean="0"/>
              <a:t>越有可能是正例</a:t>
            </a:r>
            <a:endParaRPr lang="en-US" altLang="zh-CN" sz="24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smtClean="0"/>
              <a:t>y</a:t>
            </a:r>
            <a:r>
              <a:rPr lang="zh-CN" altLang="en-US" sz="2400" b="1" dirty="0" smtClean="0"/>
              <a:t>可以代表正例的可能性</a:t>
            </a:r>
            <a:endParaRPr lang="en-US" altLang="zh-CN" sz="24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smtClean="0"/>
              <a:t>1-y</a:t>
            </a:r>
            <a:r>
              <a:rPr lang="zh-CN" altLang="en-US" sz="2400" b="1" dirty="0" smtClean="0"/>
              <a:t>代表反例的可能性</a:t>
            </a:r>
            <a:endParaRPr lang="zh-CN" altLang="en-US" sz="2400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1014" y="4784436"/>
            <a:ext cx="4476150" cy="1589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79951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逻辑回归（对率回归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y</a:t>
            </a:r>
            <a:r>
              <a:rPr lang="zh-CN" altLang="en-US" dirty="0"/>
              <a:t>可以代表正例的</a:t>
            </a:r>
            <a:r>
              <a:rPr lang="zh-CN" altLang="en-US" dirty="0" smtClean="0"/>
              <a:t>可能性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给定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的情况下，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是正例的可能性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1-y</a:t>
            </a:r>
            <a:r>
              <a:rPr lang="zh-CN" altLang="en-US" dirty="0"/>
              <a:t>代表反例的</a:t>
            </a:r>
            <a:r>
              <a:rPr lang="zh-CN" altLang="en-US" dirty="0" smtClean="0"/>
              <a:t>可能性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/>
              <a:t>给定</a:t>
            </a:r>
            <a:r>
              <a:rPr lang="en-US" altLang="zh-CN" dirty="0"/>
              <a:t>x</a:t>
            </a:r>
            <a:r>
              <a:rPr lang="zh-CN" altLang="en-US" dirty="0"/>
              <a:t>的情况下，</a:t>
            </a:r>
            <a:r>
              <a:rPr lang="en-US" altLang="zh-CN" dirty="0"/>
              <a:t>y</a:t>
            </a:r>
            <a:r>
              <a:rPr lang="zh-CN" altLang="en-US" dirty="0" smtClean="0"/>
              <a:t>是反例</a:t>
            </a:r>
            <a:r>
              <a:rPr lang="zh-CN" altLang="en-US" dirty="0"/>
              <a:t>的</a:t>
            </a:r>
            <a:r>
              <a:rPr lang="zh-CN" altLang="en-US" dirty="0" smtClean="0"/>
              <a:t>可能性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如何通过给定数据集</a:t>
            </a:r>
            <a:r>
              <a:rPr lang="en-US" altLang="zh-CN" dirty="0" smtClean="0"/>
              <a:t>D</a:t>
            </a:r>
            <a:r>
              <a:rPr lang="zh-CN" altLang="en-US" dirty="0" smtClean="0"/>
              <a:t>估计参数</a:t>
            </a:r>
            <a:r>
              <a:rPr lang="en-US" altLang="zh-CN" dirty="0" smtClean="0"/>
              <a:t>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？</a:t>
            </a:r>
            <a:endParaRPr lang="zh-CN" altLang="en-US" dirty="0"/>
          </a:p>
          <a:p>
            <a:pPr lvl="2">
              <a:lnSpc>
                <a:spcPct val="150000"/>
              </a:lnSpc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67177" y="385949"/>
            <a:ext cx="3864241" cy="13722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486" y="2424408"/>
            <a:ext cx="4315115" cy="130939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486" y="3956809"/>
            <a:ext cx="4136881" cy="104006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882303" y="5074910"/>
            <a:ext cx="346891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极大似然法</a:t>
            </a:r>
            <a:endParaRPr lang="zh-CN" altLang="en-US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64804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线性模型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3219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逻辑回归（对率回归）</a:t>
                </a:r>
                <a:endParaRPr lang="en-US" altLang="zh-CN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 smtClean="0"/>
                  <a:t>极大似然法简单理解：每个样本属于其真实标记的概率越大越好</a:t>
                </a:r>
                <a:endParaRPr lang="en-US" altLang="zh-CN" dirty="0" smtClean="0"/>
              </a:p>
              <a:p>
                <a:pPr lvl="2">
                  <a:lnSpc>
                    <a:spcPct val="150000"/>
                  </a:lnSpc>
                </a:pPr>
                <a:r>
                  <a:rPr lang="zh-CN" altLang="en-US" dirty="0" smtClean="0"/>
                  <a:t>对于某个元素，如果本来是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，此时</a:t>
                </a:r>
                <a:r>
                  <a:rPr lang="en-US" altLang="zh-CN" dirty="0" smtClean="0"/>
                  <a:t>y=1</a:t>
                </a:r>
                <a:r>
                  <a:rPr lang="zh-CN" altLang="en-US" dirty="0" smtClean="0"/>
                  <a:t>，那么分类器应该也是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的时候最大</a:t>
                </a:r>
                <a:endParaRPr lang="en-US" altLang="zh-CN" dirty="0" smtClean="0"/>
              </a:p>
              <a:p>
                <a:pPr lvl="2">
                  <a:lnSpc>
                    <a:spcPct val="150000"/>
                  </a:lnSpc>
                </a:pPr>
                <a:r>
                  <a:rPr lang="zh-CN" altLang="en-US" dirty="0" smtClean="0"/>
                  <a:t>对于某个元素，如果本来是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，此时</a:t>
                </a:r>
                <a:r>
                  <a:rPr lang="en-US" altLang="zh-CN" dirty="0" smtClean="0"/>
                  <a:t>1-y=1</a:t>
                </a:r>
                <a:r>
                  <a:rPr lang="zh-CN" altLang="en-US" dirty="0" smtClean="0"/>
                  <a:t>，那么分类器应该也是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的时候最大</a:t>
                </a:r>
                <a:endParaRPr lang="en-US" altLang="zh-CN" dirty="0" smtClean="0"/>
              </a:p>
              <a:p>
                <a:pPr lvl="2">
                  <a:lnSpc>
                    <a:spcPct val="150000"/>
                  </a:lnSpc>
                </a:pPr>
                <a:r>
                  <a:rPr lang="zh-CN" altLang="en-US" dirty="0" smtClean="0"/>
                  <a:t>所以对于某个元素，定义一个似然项，也就是到底有多像呢？</a:t>
                </a:r>
                <a:endParaRPr lang="en-US" altLang="zh-CN" dirty="0" smtClean="0"/>
              </a:p>
              <a:p>
                <a:pPr marL="914400" lvl="2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  <a:p>
                <a:pPr lvl="2">
                  <a:lnSpc>
                    <a:spcPct val="150000"/>
                  </a:lnSpc>
                </a:pPr>
                <a:r>
                  <a:rPr lang="zh-CN" altLang="en-US" dirty="0" smtClean="0"/>
                  <a:t>数据集的似然：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32193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0188"/>
            <a:ext cx="2843588" cy="8628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9674" y="440017"/>
            <a:ext cx="3022326" cy="75985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884881" y="1334805"/>
            <a:ext cx="346891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极大似然法</a:t>
            </a:r>
            <a:endParaRPr lang="zh-CN" altLang="en-US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713491" y="5532067"/>
                <a:ext cx="765018" cy="7630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491" y="5532067"/>
                <a:ext cx="765018" cy="7630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94578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相关基础知识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基础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数据结构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微积分与线性代数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概率论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数论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数值分析（少量）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32749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21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逻辑回归（对率回归）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极大似然法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对似然取对数，即为对数似然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/>
              <a:t>原</a:t>
            </a:r>
            <a:r>
              <a:rPr lang="zh-CN" altLang="en-US" dirty="0" smtClean="0"/>
              <a:t>问题转换为：</a:t>
            </a:r>
            <a:r>
              <a:rPr lang="zh-CN" altLang="en-US" b="1" dirty="0" smtClean="0">
                <a:solidFill>
                  <a:srgbClr val="FF0000"/>
                </a:solidFill>
              </a:rPr>
              <a:t>求相应的参数</a:t>
            </a:r>
            <a:r>
              <a:rPr lang="en-US" altLang="zh-CN" b="1" dirty="0" smtClean="0">
                <a:solidFill>
                  <a:srgbClr val="FF0000"/>
                </a:solidFill>
              </a:rPr>
              <a:t>w</a:t>
            </a:r>
            <a:r>
              <a:rPr lang="zh-CN" altLang="en-US" b="1" dirty="0" smtClean="0">
                <a:solidFill>
                  <a:srgbClr val="FF0000"/>
                </a:solidFill>
              </a:rPr>
              <a:t>和</a:t>
            </a:r>
            <a:r>
              <a:rPr lang="en-US" altLang="zh-CN" b="1" dirty="0" smtClean="0">
                <a:solidFill>
                  <a:srgbClr val="FF0000"/>
                </a:solidFill>
              </a:rPr>
              <a:t>b</a:t>
            </a:r>
            <a:r>
              <a:rPr lang="zh-CN" altLang="en-US" b="1" dirty="0" smtClean="0">
                <a:solidFill>
                  <a:srgbClr val="FF0000"/>
                </a:solidFill>
              </a:rPr>
              <a:t>，使得对数似然最大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0188"/>
            <a:ext cx="2843588" cy="8628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9674" y="440017"/>
            <a:ext cx="3022326" cy="75985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884881" y="1334805"/>
            <a:ext cx="346891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极大似然法</a:t>
            </a:r>
            <a:endParaRPr lang="zh-CN" altLang="en-US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985164" y="2930378"/>
                <a:ext cx="2320122" cy="7630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nary>
                        <m:naryPr>
                          <m:chr m:val="∏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𝑙𝑜𝑔𝑝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164" y="2930378"/>
                <a:ext cx="2320122" cy="7630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9403117" y="3466548"/>
                <a:ext cx="1950683" cy="8402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0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sz="2000" i="1">
                                          <a:solidFill>
                                            <a:schemeClr val="accent5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solidFill>
                                                <a:schemeClr val="accent5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chemeClr val="accent5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solidFill>
                                                <a:schemeClr val="accent5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sz="2000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chemeClr val="accent5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accent5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chemeClr val="accent5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zh-CN" altLang="en-US" sz="2000" dirty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</a:rPr>
                                <m:t> 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3117" y="3466548"/>
                <a:ext cx="1950683" cy="8402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7368" y="4656278"/>
            <a:ext cx="7033675" cy="153157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8801043" y="4970665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最小值</a:t>
            </a:r>
            <a:endParaRPr lang="zh-CN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78239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21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逻辑回归（对率回归）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极大似然法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121" y="2405844"/>
            <a:ext cx="5381577" cy="117182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068898" y="2668592"/>
            <a:ext cx="173081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最小值</a:t>
            </a:r>
            <a:endParaRPr lang="zh-CN" altLang="en-US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872" y="4457940"/>
            <a:ext cx="4617892" cy="109786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7124" y="4000662"/>
            <a:ext cx="5584509" cy="197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6441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编程练习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线性模型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1837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编程练习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Step 1.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上获取</a:t>
            </a:r>
            <a:r>
              <a:rPr lang="en-US" altLang="zh-CN" dirty="0" smtClean="0"/>
              <a:t>04_ML</a:t>
            </a:r>
            <a:r>
              <a:rPr lang="zh-CN" altLang="en-US" dirty="0" smtClean="0"/>
              <a:t>文件夹。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Step 2. </a:t>
            </a:r>
            <a:r>
              <a:rPr lang="zh-CN" altLang="en-US" dirty="0" smtClean="0"/>
              <a:t>读取文件</a:t>
            </a:r>
            <a:r>
              <a:rPr lang="en-US" altLang="zh-CN" dirty="0" smtClean="0"/>
              <a:t>01_LinearModel.csv</a:t>
            </a:r>
            <a:r>
              <a:rPr lang="zh-CN" altLang="en-US" dirty="0" smtClean="0"/>
              <a:t>，将文件的</a:t>
            </a:r>
            <a:r>
              <a:rPr lang="en-US" altLang="zh-CN" dirty="0" smtClean="0"/>
              <a:t>3/4</a:t>
            </a:r>
            <a:r>
              <a:rPr lang="zh-CN" altLang="en-US" dirty="0"/>
              <a:t>划分为</a:t>
            </a:r>
            <a:r>
              <a:rPr lang="zh-CN" altLang="en-US" dirty="0" smtClean="0"/>
              <a:t>训练数据，</a:t>
            </a:r>
            <a:r>
              <a:rPr lang="en-US" altLang="zh-CN" dirty="0" smtClean="0"/>
              <a:t>1/4</a:t>
            </a:r>
            <a:r>
              <a:rPr lang="zh-CN" altLang="en-US" dirty="0"/>
              <a:t>划分为</a:t>
            </a:r>
            <a:r>
              <a:rPr lang="zh-CN" altLang="en-US" dirty="0" smtClean="0"/>
              <a:t>测试数据。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Step 3. </a:t>
            </a:r>
            <a:r>
              <a:rPr lang="zh-CN" altLang="en-US" dirty="0" smtClean="0"/>
              <a:t>利用训练数据集训练一个逻辑回归（对率回归）模型。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Step 4. </a:t>
            </a:r>
            <a:r>
              <a:rPr lang="zh-CN" altLang="en-US" dirty="0" smtClean="0"/>
              <a:t>使用测试数据对模型进行测试。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43621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决策树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决策树（</a:t>
            </a:r>
            <a:r>
              <a:rPr lang="en-US" altLang="zh-CN" dirty="0" smtClean="0"/>
              <a:t>Decision Tree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决策树又称为判定树，是运用于分类的一种</a:t>
            </a:r>
            <a:r>
              <a:rPr lang="zh-CN" altLang="en-US" dirty="0" smtClean="0"/>
              <a:t>树结构。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每个</a:t>
            </a:r>
            <a:r>
              <a:rPr lang="zh-CN" altLang="en-US" dirty="0"/>
              <a:t>内部节点代表对某一属性的一次测试，每条边代表一个测试结果，叶节点代表某个类或类的分布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核心</a:t>
            </a:r>
            <a:r>
              <a:rPr lang="zh-CN" altLang="en-US" dirty="0" smtClean="0"/>
              <a:t>思想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/>
              <a:t>选取</a:t>
            </a:r>
            <a:r>
              <a:rPr lang="zh-CN" altLang="en-US" dirty="0" smtClean="0"/>
              <a:t>特征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/>
              <a:t>根据</a:t>
            </a:r>
            <a:r>
              <a:rPr lang="zh-CN" altLang="en-US" dirty="0" smtClean="0"/>
              <a:t>特征划分数据集</a:t>
            </a:r>
            <a:endParaRPr lang="en-US" altLang="zh-CN" dirty="0" smtClean="0"/>
          </a:p>
        </p:txBody>
      </p:sp>
      <p:pic>
        <p:nvPicPr>
          <p:cNvPr id="6146" name="Picture 2" descr="https://images0.cnblogs.com/blog2015/452899/201505/1620422447054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649" y="3703783"/>
            <a:ext cx="5451952" cy="3087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6134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决策树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决策树的建立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递归的过程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特征选择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三</a:t>
            </a:r>
            <a:r>
              <a:rPr lang="zh-CN" altLang="en-US" dirty="0" smtClean="0"/>
              <a:t>种结束条件</a:t>
            </a:r>
            <a:endParaRPr lang="en-US" altLang="zh-CN" dirty="0" smtClean="0"/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 smtClean="0"/>
              <a:t>同一类</a:t>
            </a:r>
            <a:endParaRPr lang="en-US" altLang="zh-CN" dirty="0" smtClean="0"/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 smtClean="0"/>
              <a:t>属性集为空</a:t>
            </a:r>
            <a:endParaRPr lang="en-US" altLang="zh-CN" dirty="0" smtClean="0"/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不含样本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471" y="624779"/>
            <a:ext cx="8013945" cy="56744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椭圆 4"/>
          <p:cNvSpPr/>
          <p:nvPr/>
        </p:nvSpPr>
        <p:spPr>
          <a:xfrm>
            <a:off x="4442690" y="3325091"/>
            <a:ext cx="3168073" cy="4525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368252" y="1703823"/>
            <a:ext cx="64633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①</a:t>
            </a:r>
            <a:endParaRPr lang="zh-CN" altLang="en-US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083275" y="2558186"/>
            <a:ext cx="64633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③</a:t>
            </a:r>
            <a:endParaRPr lang="zh-CN" altLang="en-US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459084" y="4216113"/>
            <a:ext cx="64633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②</a:t>
            </a:r>
            <a:endParaRPr lang="zh-CN" altLang="en-US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26975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决策树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特征的选取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819241"/>
              </p:ext>
            </p:extLst>
          </p:nvPr>
        </p:nvGraphicFramePr>
        <p:xfrm>
          <a:off x="7246352" y="828101"/>
          <a:ext cx="4391466" cy="435133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020194">
                  <a:extLst>
                    <a:ext uri="{9D8B030D-6E8A-4147-A177-3AD203B41FA5}">
                      <a16:colId xmlns:a16="http://schemas.microsoft.com/office/drawing/2014/main" val="607065901"/>
                    </a:ext>
                  </a:extLst>
                </a:gridCol>
                <a:gridCol w="613048">
                  <a:extLst>
                    <a:ext uri="{9D8B030D-6E8A-4147-A177-3AD203B41FA5}">
                      <a16:colId xmlns:a16="http://schemas.microsoft.com/office/drawing/2014/main" val="182409367"/>
                    </a:ext>
                  </a:extLst>
                </a:gridCol>
                <a:gridCol w="795311">
                  <a:extLst>
                    <a:ext uri="{9D8B030D-6E8A-4147-A177-3AD203B41FA5}">
                      <a16:colId xmlns:a16="http://schemas.microsoft.com/office/drawing/2014/main" val="324849741"/>
                    </a:ext>
                  </a:extLst>
                </a:gridCol>
                <a:gridCol w="771422">
                  <a:extLst>
                    <a:ext uri="{9D8B030D-6E8A-4147-A177-3AD203B41FA5}">
                      <a16:colId xmlns:a16="http://schemas.microsoft.com/office/drawing/2014/main" val="507092808"/>
                    </a:ext>
                  </a:extLst>
                </a:gridCol>
                <a:gridCol w="1191491">
                  <a:extLst>
                    <a:ext uri="{9D8B030D-6E8A-4147-A177-3AD203B41FA5}">
                      <a16:colId xmlns:a16="http://schemas.microsoft.com/office/drawing/2014/main" val="3643997847"/>
                    </a:ext>
                  </a:extLst>
                </a:gridCol>
              </a:tblGrid>
              <a:tr h="3626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职业</a:t>
                      </a:r>
                    </a:p>
                  </a:txBody>
                  <a:tcPr marL="10093" marR="10093" marT="5767" marB="5767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年龄</a:t>
                      </a:r>
                    </a:p>
                  </a:txBody>
                  <a:tcPr marL="10093" marR="10093" marT="5767" marB="5767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收入</a:t>
                      </a:r>
                    </a:p>
                  </a:txBody>
                  <a:tcPr marL="10093" marR="10093" marT="5767" marB="5767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学历</a:t>
                      </a:r>
                    </a:p>
                  </a:txBody>
                  <a:tcPr marL="10093" marR="10093" marT="5767" marB="5767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是否贷款</a:t>
                      </a:r>
                    </a:p>
                  </a:txBody>
                  <a:tcPr marL="10093" marR="10093" marT="5767" marB="5767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32088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自由职业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28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5000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高中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是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177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工人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effectLst/>
                        </a:rPr>
                        <a:t>36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5500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高中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53032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工人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42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effectLst/>
                        </a:rPr>
                        <a:t>2800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初中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是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51786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白领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45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effectLst/>
                        </a:rPr>
                        <a:t>3300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小学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是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23604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白领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25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10000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本科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是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27772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白领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32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8000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硕士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875068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白领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28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13000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博士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是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714283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自由职业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21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4000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本科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52897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自由职业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22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3200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小学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29051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工人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33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3000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高中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19187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工人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48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4200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小学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631896"/>
                  </a:ext>
                </a:extLst>
              </a:tr>
            </a:tbl>
          </a:graphicData>
        </a:graphic>
      </p:graphicFrame>
      <p:pic>
        <p:nvPicPr>
          <p:cNvPr id="9218" name="Picture 2" descr="https://images2015.cnblogs.com/blog/833682/201512/833682-20151220210245617-44785608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20" y="2706109"/>
            <a:ext cx="501015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6881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决策树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特征的选取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019335"/>
              </p:ext>
            </p:extLst>
          </p:nvPr>
        </p:nvGraphicFramePr>
        <p:xfrm>
          <a:off x="7246352" y="828101"/>
          <a:ext cx="4391466" cy="435133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020194">
                  <a:extLst>
                    <a:ext uri="{9D8B030D-6E8A-4147-A177-3AD203B41FA5}">
                      <a16:colId xmlns:a16="http://schemas.microsoft.com/office/drawing/2014/main" val="607065901"/>
                    </a:ext>
                  </a:extLst>
                </a:gridCol>
                <a:gridCol w="613048">
                  <a:extLst>
                    <a:ext uri="{9D8B030D-6E8A-4147-A177-3AD203B41FA5}">
                      <a16:colId xmlns:a16="http://schemas.microsoft.com/office/drawing/2014/main" val="182409367"/>
                    </a:ext>
                  </a:extLst>
                </a:gridCol>
                <a:gridCol w="795311">
                  <a:extLst>
                    <a:ext uri="{9D8B030D-6E8A-4147-A177-3AD203B41FA5}">
                      <a16:colId xmlns:a16="http://schemas.microsoft.com/office/drawing/2014/main" val="324849741"/>
                    </a:ext>
                  </a:extLst>
                </a:gridCol>
                <a:gridCol w="771422">
                  <a:extLst>
                    <a:ext uri="{9D8B030D-6E8A-4147-A177-3AD203B41FA5}">
                      <a16:colId xmlns:a16="http://schemas.microsoft.com/office/drawing/2014/main" val="507092808"/>
                    </a:ext>
                  </a:extLst>
                </a:gridCol>
                <a:gridCol w="1191491">
                  <a:extLst>
                    <a:ext uri="{9D8B030D-6E8A-4147-A177-3AD203B41FA5}">
                      <a16:colId xmlns:a16="http://schemas.microsoft.com/office/drawing/2014/main" val="3643997847"/>
                    </a:ext>
                  </a:extLst>
                </a:gridCol>
              </a:tblGrid>
              <a:tr h="3626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职业</a:t>
                      </a:r>
                    </a:p>
                  </a:txBody>
                  <a:tcPr marL="10093" marR="10093" marT="5767" marB="5767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年龄</a:t>
                      </a:r>
                    </a:p>
                  </a:txBody>
                  <a:tcPr marL="10093" marR="10093" marT="5767" marB="5767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收入</a:t>
                      </a:r>
                    </a:p>
                  </a:txBody>
                  <a:tcPr marL="10093" marR="10093" marT="5767" marB="5767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学历</a:t>
                      </a:r>
                    </a:p>
                  </a:txBody>
                  <a:tcPr marL="10093" marR="10093" marT="5767" marB="5767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是否贷款</a:t>
                      </a:r>
                    </a:p>
                  </a:txBody>
                  <a:tcPr marL="10093" marR="10093" marT="5767" marB="5767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32088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自由职业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28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5000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高中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是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177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工人</a:t>
                      </a:r>
                    </a:p>
                  </a:txBody>
                  <a:tcPr marL="10093" marR="10093" marT="5767" marB="576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effectLst/>
                        </a:rPr>
                        <a:t>36</a:t>
                      </a:r>
                    </a:p>
                  </a:txBody>
                  <a:tcPr marL="10093" marR="10093" marT="5767" marB="576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effectLst/>
                        </a:rPr>
                        <a:t>5500</a:t>
                      </a:r>
                    </a:p>
                  </a:txBody>
                  <a:tcPr marL="10093" marR="10093" marT="5767" marB="576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高中</a:t>
                      </a:r>
                    </a:p>
                  </a:txBody>
                  <a:tcPr marL="10093" marR="10093" marT="5767" marB="576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53032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工人</a:t>
                      </a:r>
                    </a:p>
                  </a:txBody>
                  <a:tcPr marL="10093" marR="10093" marT="5767" marB="576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42</a:t>
                      </a:r>
                    </a:p>
                  </a:txBody>
                  <a:tcPr marL="10093" marR="10093" marT="5767" marB="576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effectLst/>
                        </a:rPr>
                        <a:t>2800</a:t>
                      </a:r>
                    </a:p>
                  </a:txBody>
                  <a:tcPr marL="10093" marR="10093" marT="5767" marB="576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初中</a:t>
                      </a:r>
                    </a:p>
                  </a:txBody>
                  <a:tcPr marL="10093" marR="10093" marT="5767" marB="576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是</a:t>
                      </a:r>
                    </a:p>
                  </a:txBody>
                  <a:tcPr marL="10093" marR="10093" marT="5767" marB="5767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51786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白领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45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effectLst/>
                        </a:rPr>
                        <a:t>3300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小学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是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23604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白领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25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10000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本科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是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27772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白领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32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8000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硕士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875068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白领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28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13000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博士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是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714283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自由职业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21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4000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本科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52897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自由职业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22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3200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小学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29051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工人</a:t>
                      </a:r>
                    </a:p>
                  </a:txBody>
                  <a:tcPr marL="10093" marR="10093" marT="5767" marB="576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effectLst/>
                        </a:rPr>
                        <a:t>33</a:t>
                      </a:r>
                    </a:p>
                  </a:txBody>
                  <a:tcPr marL="10093" marR="10093" marT="5767" marB="576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effectLst/>
                        </a:rPr>
                        <a:t>3000</a:t>
                      </a:r>
                    </a:p>
                  </a:txBody>
                  <a:tcPr marL="10093" marR="10093" marT="5767" marB="576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高中</a:t>
                      </a:r>
                    </a:p>
                  </a:txBody>
                  <a:tcPr marL="10093" marR="10093" marT="5767" marB="576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19187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工人</a:t>
                      </a:r>
                    </a:p>
                  </a:txBody>
                  <a:tcPr marL="10093" marR="10093" marT="5767" marB="576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48</a:t>
                      </a:r>
                    </a:p>
                  </a:txBody>
                  <a:tcPr marL="10093" marR="10093" marT="5767" marB="576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4200</a:t>
                      </a:r>
                    </a:p>
                  </a:txBody>
                  <a:tcPr marL="10093" marR="10093" marT="5767" marB="576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小学</a:t>
                      </a:r>
                    </a:p>
                  </a:txBody>
                  <a:tcPr marL="10093" marR="10093" marT="5767" marB="576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631896"/>
                  </a:ext>
                </a:extLst>
              </a:tr>
            </a:tbl>
          </a:graphicData>
        </a:graphic>
      </p:graphicFrame>
      <p:pic>
        <p:nvPicPr>
          <p:cNvPr id="10242" name="Picture 2" descr="https://images2015.cnblogs.com/blog/833682/201512/833682-20151220210259195-63739629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402" y="4519032"/>
            <a:ext cx="226695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images2015.cnblogs.com/blog/833682/201512/833682-20151220210245617-44785608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20" y="2706109"/>
            <a:ext cx="501015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2911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决策树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特征的选取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关键</a:t>
            </a:r>
            <a:r>
              <a:rPr lang="zh-CN" altLang="en-US" dirty="0" smtClean="0"/>
              <a:t>问题：</a:t>
            </a:r>
            <a:r>
              <a:rPr lang="zh-CN" altLang="en-US" dirty="0" smtClean="0">
                <a:solidFill>
                  <a:srgbClr val="FF0000"/>
                </a:solidFill>
              </a:rPr>
              <a:t>到底怎么选特征</a:t>
            </a:r>
            <a:r>
              <a:rPr lang="zh-CN" altLang="en-US" dirty="0" smtClean="0"/>
              <a:t>啊？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三</a:t>
            </a:r>
            <a:r>
              <a:rPr lang="zh-CN" altLang="en-US" dirty="0" smtClean="0"/>
              <a:t>种常用的方法：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/>
              <a:t>信息</a:t>
            </a:r>
            <a:r>
              <a:rPr lang="zh-CN" altLang="en-US" dirty="0" smtClean="0"/>
              <a:t>增益（</a:t>
            </a:r>
            <a:r>
              <a:rPr lang="en-US" altLang="zh-CN" dirty="0" smtClean="0"/>
              <a:t>Information Gain</a:t>
            </a:r>
            <a:r>
              <a:rPr lang="zh-CN" altLang="en-US" dirty="0" smtClean="0"/>
              <a:t>）：</a:t>
            </a:r>
            <a:r>
              <a:rPr lang="en-US" altLang="zh-CN" dirty="0" smtClean="0"/>
              <a:t>ID3</a:t>
            </a:r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增益率（</a:t>
            </a:r>
            <a:r>
              <a:rPr lang="en-US" altLang="zh-CN" dirty="0" smtClean="0"/>
              <a:t>Gain Ratio</a:t>
            </a:r>
            <a:r>
              <a:rPr lang="zh-CN" altLang="en-US" dirty="0" smtClean="0"/>
              <a:t>）：</a:t>
            </a:r>
            <a:r>
              <a:rPr lang="en-US" altLang="zh-CN" dirty="0" smtClean="0"/>
              <a:t>C4.5</a:t>
            </a:r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基尼指数（</a:t>
            </a:r>
            <a:r>
              <a:rPr lang="en-US" altLang="zh-CN" dirty="0" smtClean="0"/>
              <a:t>Gini Index</a:t>
            </a:r>
            <a:r>
              <a:rPr lang="zh-CN" altLang="en-US" dirty="0" smtClean="0"/>
              <a:t>）：</a:t>
            </a:r>
            <a:r>
              <a:rPr lang="en-US" altLang="zh-CN" dirty="0" smtClean="0"/>
              <a:t>CART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687" y="1690688"/>
            <a:ext cx="5961313" cy="42210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椭圆 4"/>
          <p:cNvSpPr/>
          <p:nvPr/>
        </p:nvSpPr>
        <p:spPr>
          <a:xfrm>
            <a:off x="6043270" y="3694545"/>
            <a:ext cx="3168073" cy="33294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7232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决策树：</a:t>
            </a:r>
            <a:r>
              <a:rPr lang="en-US" altLang="zh-CN" dirty="0" smtClean="0"/>
              <a:t>ID3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ID3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信息熵：度量样本集合纯度（</a:t>
            </a:r>
            <a:r>
              <a:rPr lang="en-US" altLang="zh-CN" dirty="0" smtClean="0"/>
              <a:t>k</a:t>
            </a:r>
            <a:r>
              <a:rPr lang="zh-CN" altLang="en-US" dirty="0" smtClean="0"/>
              <a:t>代表第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类）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如果一个特征能让分类变得更纯，那么这就是一个好特征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131" y="3364104"/>
            <a:ext cx="4428181" cy="1484986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360927"/>
              </p:ext>
            </p:extLst>
          </p:nvPr>
        </p:nvGraphicFramePr>
        <p:xfrm>
          <a:off x="7620001" y="802839"/>
          <a:ext cx="4317578" cy="3769164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003029">
                  <a:extLst>
                    <a:ext uri="{9D8B030D-6E8A-4147-A177-3AD203B41FA5}">
                      <a16:colId xmlns:a16="http://schemas.microsoft.com/office/drawing/2014/main" val="607065901"/>
                    </a:ext>
                  </a:extLst>
                </a:gridCol>
                <a:gridCol w="602733">
                  <a:extLst>
                    <a:ext uri="{9D8B030D-6E8A-4147-A177-3AD203B41FA5}">
                      <a16:colId xmlns:a16="http://schemas.microsoft.com/office/drawing/2014/main" val="182409367"/>
                    </a:ext>
                  </a:extLst>
                </a:gridCol>
                <a:gridCol w="781930">
                  <a:extLst>
                    <a:ext uri="{9D8B030D-6E8A-4147-A177-3AD203B41FA5}">
                      <a16:colId xmlns:a16="http://schemas.microsoft.com/office/drawing/2014/main" val="324849741"/>
                    </a:ext>
                  </a:extLst>
                </a:gridCol>
                <a:gridCol w="758442">
                  <a:extLst>
                    <a:ext uri="{9D8B030D-6E8A-4147-A177-3AD203B41FA5}">
                      <a16:colId xmlns:a16="http://schemas.microsoft.com/office/drawing/2014/main" val="507092808"/>
                    </a:ext>
                  </a:extLst>
                </a:gridCol>
                <a:gridCol w="1171444">
                  <a:extLst>
                    <a:ext uri="{9D8B030D-6E8A-4147-A177-3AD203B41FA5}">
                      <a16:colId xmlns:a16="http://schemas.microsoft.com/office/drawing/2014/main" val="3643997847"/>
                    </a:ext>
                  </a:extLst>
                </a:gridCol>
              </a:tblGrid>
              <a:tr h="314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职业</a:t>
                      </a:r>
                    </a:p>
                  </a:txBody>
                  <a:tcPr marL="10093" marR="10093" marT="5767" marB="5767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年龄</a:t>
                      </a:r>
                    </a:p>
                  </a:txBody>
                  <a:tcPr marL="10093" marR="10093" marT="5767" marB="5767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收入</a:t>
                      </a:r>
                    </a:p>
                  </a:txBody>
                  <a:tcPr marL="10093" marR="10093" marT="5767" marB="5767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学历</a:t>
                      </a:r>
                    </a:p>
                  </a:txBody>
                  <a:tcPr marL="10093" marR="10093" marT="5767" marB="5767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是否贷款</a:t>
                      </a:r>
                    </a:p>
                  </a:txBody>
                  <a:tcPr marL="10093" marR="10093" marT="5767" marB="5767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320882"/>
                  </a:ext>
                </a:extLst>
              </a:tr>
              <a:tr h="314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自由职业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28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5000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高中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是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1775"/>
                  </a:ext>
                </a:extLst>
              </a:tr>
              <a:tr h="314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工人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effectLst/>
                        </a:rPr>
                        <a:t>36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5500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高中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530325"/>
                  </a:ext>
                </a:extLst>
              </a:tr>
              <a:tr h="314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工人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42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effectLst/>
                        </a:rPr>
                        <a:t>2800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初中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是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517862"/>
                  </a:ext>
                </a:extLst>
              </a:tr>
              <a:tr h="314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白领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45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effectLst/>
                        </a:rPr>
                        <a:t>3300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小学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是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236045"/>
                  </a:ext>
                </a:extLst>
              </a:tr>
              <a:tr h="314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白领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25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10000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本科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是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277727"/>
                  </a:ext>
                </a:extLst>
              </a:tr>
              <a:tr h="314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白领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32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8000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硕士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875068"/>
                  </a:ext>
                </a:extLst>
              </a:tr>
              <a:tr h="314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白领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28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13000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博士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是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714283"/>
                  </a:ext>
                </a:extLst>
              </a:tr>
              <a:tr h="314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自由职业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21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4000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本科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528970"/>
                  </a:ext>
                </a:extLst>
              </a:tr>
              <a:tr h="314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自由职业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22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3200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小学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290512"/>
                  </a:ext>
                </a:extLst>
              </a:tr>
              <a:tr h="314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工人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33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3000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高中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191875"/>
                  </a:ext>
                </a:extLst>
              </a:tr>
              <a:tr h="314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工人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48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4200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小学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631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061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问题</a:t>
            </a:r>
            <a:r>
              <a:rPr lang="zh-CN" altLang="en-US" dirty="0" smtClean="0"/>
              <a:t>的引入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人类的“偏见”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3302455" y="2995044"/>
            <a:ext cx="582723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感冒而已，不用担心。</a:t>
            </a:r>
            <a:endParaRPr lang="en-US" altLang="zh-CN" sz="4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多喝</a:t>
            </a:r>
            <a:r>
              <a:rPr lang="zh-CN" alt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热水，早点休息。</a:t>
            </a:r>
            <a:endParaRPr lang="zh-CN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30" name="Picture 6" descr="https://timgsa.baidu.com/timg?image&amp;quality=80&amp;size=b9999_10000&amp;sec=1547091302878&amp;di=a079dd744bbf30b7b9f1a42a6becaaae&amp;imgtype=0&amp;src=http%3A%2F%2Fp2.qhimgs4.com%2Ft01972633f04adbbee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248" y="4643504"/>
            <a:ext cx="3096029" cy="19350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timgsa.baidu.com/timg?image&amp;quality=80&amp;size=b9999_10000&amp;sec=1547095785041&amp;di=5e18be40f3ba1ce0e8b2c3c0c588d0c3&amp;imgtype=0&amp;src=http%3A%2F%2Fhimg2.huanqiu.com%2Fattachment2010%2F2017%2F0123%2F20170123024952247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8" b="14433"/>
          <a:stretch/>
        </p:blipFill>
        <p:spPr bwMode="auto">
          <a:xfrm>
            <a:off x="6797963" y="4593395"/>
            <a:ext cx="2807855" cy="20352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9409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决策树：</a:t>
            </a:r>
            <a:r>
              <a:rPr lang="en-US" altLang="zh-CN" dirty="0" smtClean="0"/>
              <a:t>ID3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860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ID3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信息熵：度量样本集合纯度（</a:t>
            </a:r>
            <a:r>
              <a:rPr lang="en-US" altLang="zh-CN" dirty="0" smtClean="0"/>
              <a:t>k</a:t>
            </a:r>
            <a:r>
              <a:rPr lang="zh-CN" altLang="en-US" dirty="0" smtClean="0"/>
              <a:t>代表第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类）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如果一个特征能让分类变得更纯，那么这就是一个好特征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131" y="3364104"/>
            <a:ext cx="4428181" cy="1484986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29353"/>
              </p:ext>
            </p:extLst>
          </p:nvPr>
        </p:nvGraphicFramePr>
        <p:xfrm>
          <a:off x="8420885" y="645821"/>
          <a:ext cx="2932915" cy="3769164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003029">
                  <a:extLst>
                    <a:ext uri="{9D8B030D-6E8A-4147-A177-3AD203B41FA5}">
                      <a16:colId xmlns:a16="http://schemas.microsoft.com/office/drawing/2014/main" val="607065901"/>
                    </a:ext>
                  </a:extLst>
                </a:gridCol>
                <a:gridCol w="758442">
                  <a:extLst>
                    <a:ext uri="{9D8B030D-6E8A-4147-A177-3AD203B41FA5}">
                      <a16:colId xmlns:a16="http://schemas.microsoft.com/office/drawing/2014/main" val="507092808"/>
                    </a:ext>
                  </a:extLst>
                </a:gridCol>
                <a:gridCol w="1171444">
                  <a:extLst>
                    <a:ext uri="{9D8B030D-6E8A-4147-A177-3AD203B41FA5}">
                      <a16:colId xmlns:a16="http://schemas.microsoft.com/office/drawing/2014/main" val="3643997847"/>
                    </a:ext>
                  </a:extLst>
                </a:gridCol>
              </a:tblGrid>
              <a:tr h="314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effectLst/>
                        </a:rPr>
                        <a:t>职业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 marL="10093" marR="10093" marT="5767" marB="5767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学历</a:t>
                      </a:r>
                    </a:p>
                  </a:txBody>
                  <a:tcPr marL="10093" marR="10093" marT="5767" marB="5767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是否贷款</a:t>
                      </a:r>
                    </a:p>
                  </a:txBody>
                  <a:tcPr marL="10093" marR="10093" marT="5767" marB="5767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320882"/>
                  </a:ext>
                </a:extLst>
              </a:tr>
              <a:tr h="314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自由职业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高中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是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1775"/>
                  </a:ext>
                </a:extLst>
              </a:tr>
              <a:tr h="314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工人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高中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530325"/>
                  </a:ext>
                </a:extLst>
              </a:tr>
              <a:tr h="314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工人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初中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是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517862"/>
                  </a:ext>
                </a:extLst>
              </a:tr>
              <a:tr h="314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白领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小学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是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236045"/>
                  </a:ext>
                </a:extLst>
              </a:tr>
              <a:tr h="314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白领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本科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是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277727"/>
                  </a:ext>
                </a:extLst>
              </a:tr>
              <a:tr h="314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白领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硕士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875068"/>
                  </a:ext>
                </a:extLst>
              </a:tr>
              <a:tr h="314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白领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博士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是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714283"/>
                  </a:ext>
                </a:extLst>
              </a:tr>
              <a:tr h="314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自由职业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本科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528970"/>
                  </a:ext>
                </a:extLst>
              </a:tr>
              <a:tr h="314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自由职业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小学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290512"/>
                  </a:ext>
                </a:extLst>
              </a:tr>
              <a:tr h="314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工人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高中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191875"/>
                  </a:ext>
                </a:extLst>
              </a:tr>
              <a:tr h="314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工人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小学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6318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843730" y="4849090"/>
                <a:ext cx="6900633" cy="70775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800" b="0" i="1" cap="none" spc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𝐸𝑛𝑡</m:t>
                    </m:r>
                    <m:d>
                      <m:dPr>
                        <m:ctrlPr>
                          <a:rPr lang="en-US" altLang="zh-CN" sz="2800" b="0" i="1" cap="none" spc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cap="none" spc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zh-CN" sz="2800" b="0" i="1" cap="none" spc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=−(</m:t>
                    </m:r>
                    <m:f>
                      <m:fPr>
                        <m:ctrlPr>
                          <a:rPr lang="en-US" altLang="zh-CN" sz="2800" b="0" i="1" cap="none" spc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cap="none" spc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CN" sz="2800" b="0" i="1" cap="none" spc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  <m:r>
                      <a:rPr lang="en-US" altLang="zh-CN" sz="2800" b="0" i="1" cap="none" spc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en-US" altLang="zh-CN" sz="28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CN" sz="28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  <m:r>
                      <a:rPr lang="en-US" altLang="zh-CN" sz="2800" b="0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800" b="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altLang="zh-CN" sz="2800" b="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  <m:r>
                      <a:rPr lang="en-US" altLang="zh-CN" sz="2800" b="0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en-US" altLang="zh-CN" sz="2800" b="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altLang="zh-CN" sz="2800" b="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  <m:r>
                      <a:rPr lang="en-US" altLang="zh-CN" sz="2800" b="0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=0.994</a:t>
                </a:r>
                <a:endParaRPr lang="zh-CN" alt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730" y="4849090"/>
                <a:ext cx="6900633" cy="707758"/>
              </a:xfrm>
              <a:prstGeom prst="rect">
                <a:avLst/>
              </a:prstGeom>
              <a:blipFill>
                <a:blip r:embed="rId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97746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决策树：</a:t>
            </a:r>
            <a:r>
              <a:rPr lang="en-US" altLang="zh-CN" dirty="0" smtClean="0"/>
              <a:t>ID3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ID3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信息增益：对于属性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zh-CN" altLang="en-US" dirty="0"/>
              <a:t>将</a:t>
            </a:r>
            <a:r>
              <a:rPr lang="zh-CN" altLang="en-US" dirty="0" smtClean="0"/>
              <a:t>样本集进行划分所获得的“纯度提升”：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440" y="1027906"/>
            <a:ext cx="4428181" cy="14849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131" y="3204523"/>
            <a:ext cx="6013917" cy="13813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942773" y="4576361"/>
                <a:ext cx="7339189" cy="64556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US" altLang="zh-CN" sz="16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sz="16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1600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职业</m:t>
                          </m:r>
                        </m:e>
                      </m:d>
                      <m:r>
                        <a:rPr lang="en-US" altLang="zh-CN" sz="1600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𝐸𝑛𝑡</m:t>
                      </m:r>
                      <m:d>
                        <m:dPr>
                          <m:ctrlPr>
                            <a:rPr lang="en-US" altLang="zh-CN" sz="1600" b="0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CN" sz="1600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sz="1600" b="0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400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altLang="zh-CN" sz="1400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den>
                          </m:f>
                          <m:r>
                            <a:rPr lang="en-US" altLang="zh-CN" sz="1400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𝐸𝑛𝑡</m:t>
                          </m:r>
                          <m:d>
                            <m:dPr>
                              <m:ctrlPr>
                                <a:rPr lang="en-US" altLang="zh-CN" sz="1400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400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工人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400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600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b="0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altLang="zh-CN" sz="1600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den>
                          </m:f>
                          <m:r>
                            <a:rPr lang="en-US" altLang="zh-CN" sz="1600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𝐸𝑛𝑡</m:t>
                          </m:r>
                          <m:d>
                            <m:dPr>
                              <m:ctrlPr>
                                <a:rPr lang="en-US" altLang="zh-CN" sz="1600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zh-CN" altLang="en-US" sz="1600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白领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altLang="zh-CN" sz="1600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600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b="0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1600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den>
                          </m:f>
                          <m:r>
                            <a:rPr lang="en-US" altLang="zh-CN" sz="1600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𝐸𝑛𝑡</m:t>
                          </m:r>
                          <m:d>
                            <m:dPr>
                              <m:ctrlPr>
                                <a:rPr lang="en-US" altLang="zh-CN" sz="1600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zh-CN" altLang="en-US" sz="1600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自由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zh-CN" altLang="en-US" sz="1600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CN" sz="1600" b="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773" y="4576361"/>
                <a:ext cx="7339189" cy="6455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548154" y="5368218"/>
                <a:ext cx="4369869" cy="51687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0" i="1" cap="none" spc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𝐸𝑛𝑡</m:t>
                    </m:r>
                    <m:d>
                      <m:dPr>
                        <m:ctrlPr>
                          <a:rPr lang="en-US" altLang="zh-CN" b="0" i="1" cap="none" spc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zh-CN" altLang="en-US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工人</m:t>
                            </m:r>
                          </m:sub>
                        </m:sSub>
                      </m:e>
                    </m:d>
                    <m:r>
                      <a:rPr lang="en-US" altLang="zh-CN" b="0" i="1" cap="none" spc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=−(</m:t>
                    </m:r>
                    <m:f>
                      <m:fPr>
                        <m:ctrlPr>
                          <a:rPr lang="en-US" altLang="zh-CN" b="0" i="1" cap="none" spc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cap="none" spc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b="0" i="1" cap="none" spc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cap="none" spc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en-US" altLang="zh-CN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b="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en-US" altLang="zh-CN" b="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=0.915</a:t>
                </a:r>
                <a:endParaRPr lang="zh-CN" altLang="en-US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154" y="5368218"/>
                <a:ext cx="4369869" cy="516873"/>
              </a:xfrm>
              <a:prstGeom prst="rect">
                <a:avLst/>
              </a:prstGeom>
              <a:blipFill>
                <a:blip r:embed="rId5"/>
                <a:stretch>
                  <a:fillRect r="-697"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436239" y="5939004"/>
                <a:ext cx="6432467" cy="64556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US" altLang="zh-CN" sz="16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sz="16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1600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职业</m:t>
                          </m:r>
                        </m:e>
                      </m:d>
                      <m:r>
                        <a:rPr lang="en-US" altLang="zh-CN" sz="1600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=0.994−</m:t>
                      </m:r>
                      <m:d>
                        <m:dPr>
                          <m:ctrlPr>
                            <a:rPr lang="en-US" altLang="zh-CN" sz="1600" b="0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400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altLang="zh-CN" sz="1400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den>
                          </m:f>
                          <m:r>
                            <a:rPr lang="en-US" altLang="zh-CN" sz="1400" b="0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∗0.915</m:t>
                          </m:r>
                          <m:r>
                            <a:rPr lang="en-US" altLang="zh-CN" sz="1400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600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b="0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altLang="zh-CN" sz="1600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altLang="zh-CN" sz="1600" b="0" i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∗0.915</m:t>
                          </m:r>
                          <m:r>
                            <m:rPr>
                              <m:nor/>
                            </m:rPr>
                            <a:rPr lang="en-US" altLang="zh-CN" sz="1600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600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b="0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1600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den>
                          </m:f>
                          <m:r>
                            <a:rPr lang="en-US" altLang="zh-CN" sz="1600" b="0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∗0.918</m:t>
                          </m:r>
                        </m:e>
                      </m:d>
                      <m:r>
                        <a:rPr lang="en-US" altLang="zh-CN" sz="1600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=0.078</m:t>
                      </m:r>
                    </m:oMath>
                  </m:oMathPara>
                </a14:m>
                <a:endParaRPr lang="en-US" altLang="zh-CN" sz="1600" b="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239" y="5939004"/>
                <a:ext cx="6432467" cy="6455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434062"/>
              </p:ext>
            </p:extLst>
          </p:nvPr>
        </p:nvGraphicFramePr>
        <p:xfrm>
          <a:off x="8819389" y="3184018"/>
          <a:ext cx="2932915" cy="3430248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003029">
                  <a:extLst>
                    <a:ext uri="{9D8B030D-6E8A-4147-A177-3AD203B41FA5}">
                      <a16:colId xmlns:a16="http://schemas.microsoft.com/office/drawing/2014/main" val="607065901"/>
                    </a:ext>
                  </a:extLst>
                </a:gridCol>
                <a:gridCol w="758442">
                  <a:extLst>
                    <a:ext uri="{9D8B030D-6E8A-4147-A177-3AD203B41FA5}">
                      <a16:colId xmlns:a16="http://schemas.microsoft.com/office/drawing/2014/main" val="507092808"/>
                    </a:ext>
                  </a:extLst>
                </a:gridCol>
                <a:gridCol w="1171444">
                  <a:extLst>
                    <a:ext uri="{9D8B030D-6E8A-4147-A177-3AD203B41FA5}">
                      <a16:colId xmlns:a16="http://schemas.microsoft.com/office/drawing/2014/main" val="3643997847"/>
                    </a:ext>
                  </a:extLst>
                </a:gridCol>
              </a:tblGrid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effectLst/>
                        </a:rPr>
                        <a:t>职业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 marL="10093" marR="10093" marT="5767" marB="5767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学历</a:t>
                      </a:r>
                    </a:p>
                  </a:txBody>
                  <a:tcPr marL="10093" marR="10093" marT="5767" marB="5767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是否贷款</a:t>
                      </a:r>
                    </a:p>
                  </a:txBody>
                  <a:tcPr marL="10093" marR="10093" marT="5767" marB="5767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320882"/>
                  </a:ext>
                </a:extLst>
              </a:tr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自由职业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高中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是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1775"/>
                  </a:ext>
                </a:extLst>
              </a:tr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工人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高中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530325"/>
                  </a:ext>
                </a:extLst>
              </a:tr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工人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初中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是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517862"/>
                  </a:ext>
                </a:extLst>
              </a:tr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白领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小学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是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236045"/>
                  </a:ext>
                </a:extLst>
              </a:tr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白领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本科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是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277727"/>
                  </a:ext>
                </a:extLst>
              </a:tr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白领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硕士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875068"/>
                  </a:ext>
                </a:extLst>
              </a:tr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白领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博士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是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714283"/>
                  </a:ext>
                </a:extLst>
              </a:tr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自由职业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本科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528970"/>
                  </a:ext>
                </a:extLst>
              </a:tr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自由职业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小学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290512"/>
                  </a:ext>
                </a:extLst>
              </a:tr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工人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高中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191875"/>
                  </a:ext>
                </a:extLst>
              </a:tr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工人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小学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631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18607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决策树：</a:t>
            </a:r>
            <a:r>
              <a:rPr lang="en-US" altLang="zh-CN" dirty="0" smtClean="0"/>
              <a:t>ID3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ID3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信息增益：对于属性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zh-CN" altLang="en-US" dirty="0"/>
              <a:t>将</a:t>
            </a:r>
            <a:r>
              <a:rPr lang="zh-CN" altLang="en-US" dirty="0" smtClean="0"/>
              <a:t>样本集进行划分所获得的“纯度提升”：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选取</a:t>
            </a:r>
            <a:r>
              <a:rPr lang="zh-CN" altLang="en-US" b="1" dirty="0" smtClean="0">
                <a:solidFill>
                  <a:srgbClr val="FF0000"/>
                </a:solidFill>
              </a:rPr>
              <a:t>信息增益最大</a:t>
            </a:r>
            <a:r>
              <a:rPr lang="zh-CN" altLang="en-US" dirty="0" smtClean="0"/>
              <a:t>的属性进行划分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440" y="1027906"/>
            <a:ext cx="4428181" cy="14849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131" y="3204523"/>
            <a:ext cx="6013917" cy="1381359"/>
          </a:xfrm>
          <a:prstGeom prst="rect">
            <a:avLst/>
          </a:prstGeom>
        </p:spPr>
      </p:pic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8819389" y="3184018"/>
          <a:ext cx="2932915" cy="3430248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003029">
                  <a:extLst>
                    <a:ext uri="{9D8B030D-6E8A-4147-A177-3AD203B41FA5}">
                      <a16:colId xmlns:a16="http://schemas.microsoft.com/office/drawing/2014/main" val="607065901"/>
                    </a:ext>
                  </a:extLst>
                </a:gridCol>
                <a:gridCol w="758442">
                  <a:extLst>
                    <a:ext uri="{9D8B030D-6E8A-4147-A177-3AD203B41FA5}">
                      <a16:colId xmlns:a16="http://schemas.microsoft.com/office/drawing/2014/main" val="507092808"/>
                    </a:ext>
                  </a:extLst>
                </a:gridCol>
                <a:gridCol w="1171444">
                  <a:extLst>
                    <a:ext uri="{9D8B030D-6E8A-4147-A177-3AD203B41FA5}">
                      <a16:colId xmlns:a16="http://schemas.microsoft.com/office/drawing/2014/main" val="3643997847"/>
                    </a:ext>
                  </a:extLst>
                </a:gridCol>
              </a:tblGrid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effectLst/>
                        </a:rPr>
                        <a:t>职业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 marL="10093" marR="10093" marT="5767" marB="5767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学历</a:t>
                      </a:r>
                    </a:p>
                  </a:txBody>
                  <a:tcPr marL="10093" marR="10093" marT="5767" marB="5767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是否贷款</a:t>
                      </a:r>
                    </a:p>
                  </a:txBody>
                  <a:tcPr marL="10093" marR="10093" marT="5767" marB="5767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320882"/>
                  </a:ext>
                </a:extLst>
              </a:tr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自由职业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高中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是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1775"/>
                  </a:ext>
                </a:extLst>
              </a:tr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工人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高中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530325"/>
                  </a:ext>
                </a:extLst>
              </a:tr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工人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初中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是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517862"/>
                  </a:ext>
                </a:extLst>
              </a:tr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白领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小学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是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236045"/>
                  </a:ext>
                </a:extLst>
              </a:tr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白领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本科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是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277727"/>
                  </a:ext>
                </a:extLst>
              </a:tr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白领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硕士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875068"/>
                  </a:ext>
                </a:extLst>
              </a:tr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白领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博士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是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714283"/>
                  </a:ext>
                </a:extLst>
              </a:tr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自由职业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本科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528970"/>
                  </a:ext>
                </a:extLst>
              </a:tr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自由职业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小学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290512"/>
                  </a:ext>
                </a:extLst>
              </a:tr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工人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高中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191875"/>
                  </a:ext>
                </a:extLst>
              </a:tr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工人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小学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631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94322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决策树：</a:t>
            </a:r>
            <a:r>
              <a:rPr lang="en-US" altLang="zh-CN" dirty="0" smtClean="0"/>
              <a:t>C4.5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信息增益</a:t>
            </a:r>
            <a:r>
              <a:rPr lang="zh-CN" altLang="en-US" dirty="0" smtClean="0"/>
              <a:t>率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ID3</a:t>
            </a:r>
            <a:r>
              <a:rPr lang="zh-CN" altLang="en-US" dirty="0" smtClean="0"/>
              <a:t>的问题：总是会选类别比较多的属性进行划分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属性的类别越多，每一个属性类别对应的数据量越小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/>
              <a:t>数据量越</a:t>
            </a:r>
            <a:r>
              <a:rPr lang="zh-CN" altLang="en-US" dirty="0" smtClean="0"/>
              <a:t>小，纯度越高的可能性越大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信息增益率：解决偏好属性取值较多的问题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81452"/>
              </p:ext>
            </p:extLst>
          </p:nvPr>
        </p:nvGraphicFramePr>
        <p:xfrm>
          <a:off x="8505353" y="2286170"/>
          <a:ext cx="2932915" cy="3430248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003029">
                  <a:extLst>
                    <a:ext uri="{9D8B030D-6E8A-4147-A177-3AD203B41FA5}">
                      <a16:colId xmlns:a16="http://schemas.microsoft.com/office/drawing/2014/main" val="607065901"/>
                    </a:ext>
                  </a:extLst>
                </a:gridCol>
                <a:gridCol w="758442">
                  <a:extLst>
                    <a:ext uri="{9D8B030D-6E8A-4147-A177-3AD203B41FA5}">
                      <a16:colId xmlns:a16="http://schemas.microsoft.com/office/drawing/2014/main" val="507092808"/>
                    </a:ext>
                  </a:extLst>
                </a:gridCol>
                <a:gridCol w="1171444">
                  <a:extLst>
                    <a:ext uri="{9D8B030D-6E8A-4147-A177-3AD203B41FA5}">
                      <a16:colId xmlns:a16="http://schemas.microsoft.com/office/drawing/2014/main" val="3643997847"/>
                    </a:ext>
                  </a:extLst>
                </a:gridCol>
              </a:tblGrid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effectLst/>
                        </a:rPr>
                        <a:t>职业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 marL="10093" marR="10093" marT="5767" marB="5767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学历</a:t>
                      </a:r>
                    </a:p>
                  </a:txBody>
                  <a:tcPr marL="10093" marR="10093" marT="5767" marB="5767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是否贷款</a:t>
                      </a:r>
                    </a:p>
                  </a:txBody>
                  <a:tcPr marL="10093" marR="10093" marT="5767" marB="5767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320882"/>
                  </a:ext>
                </a:extLst>
              </a:tr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自由职业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高中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是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1775"/>
                  </a:ext>
                </a:extLst>
              </a:tr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工人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高中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530325"/>
                  </a:ext>
                </a:extLst>
              </a:tr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工人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初中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是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517862"/>
                  </a:ext>
                </a:extLst>
              </a:tr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白领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小学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是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236045"/>
                  </a:ext>
                </a:extLst>
              </a:tr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白领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本科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是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277727"/>
                  </a:ext>
                </a:extLst>
              </a:tr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白领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硕士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875068"/>
                  </a:ext>
                </a:extLst>
              </a:tr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白领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博士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是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714283"/>
                  </a:ext>
                </a:extLst>
              </a:tr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自由职业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本科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528970"/>
                  </a:ext>
                </a:extLst>
              </a:tr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自由职业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小学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290512"/>
                  </a:ext>
                </a:extLst>
              </a:tr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工人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高中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191875"/>
                  </a:ext>
                </a:extLst>
              </a:tr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工人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小学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631896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975" y="4694700"/>
            <a:ext cx="4017062" cy="95516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159" y="5626005"/>
            <a:ext cx="3520340" cy="1101916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3101240" y="5593148"/>
            <a:ext cx="3797878" cy="116763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918037" y="5823020"/>
            <a:ext cx="172354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固有值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7970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决策树：</a:t>
            </a:r>
            <a:r>
              <a:rPr lang="en-US" altLang="zh-CN" dirty="0" smtClean="0"/>
              <a:t>CART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基尼</a:t>
            </a:r>
            <a:r>
              <a:rPr lang="zh-CN" altLang="en-US" dirty="0" smtClean="0"/>
              <a:t>指数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基尼指数反映两个随机样本表计不一致的概率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基尼</a:t>
            </a:r>
            <a:r>
              <a:rPr lang="zh-CN" altLang="en-US" dirty="0" smtClean="0"/>
              <a:t>指数越小、纯度越高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505353" y="2286170"/>
          <a:ext cx="2932915" cy="3430248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003029">
                  <a:extLst>
                    <a:ext uri="{9D8B030D-6E8A-4147-A177-3AD203B41FA5}">
                      <a16:colId xmlns:a16="http://schemas.microsoft.com/office/drawing/2014/main" val="607065901"/>
                    </a:ext>
                  </a:extLst>
                </a:gridCol>
                <a:gridCol w="758442">
                  <a:extLst>
                    <a:ext uri="{9D8B030D-6E8A-4147-A177-3AD203B41FA5}">
                      <a16:colId xmlns:a16="http://schemas.microsoft.com/office/drawing/2014/main" val="507092808"/>
                    </a:ext>
                  </a:extLst>
                </a:gridCol>
                <a:gridCol w="1171444">
                  <a:extLst>
                    <a:ext uri="{9D8B030D-6E8A-4147-A177-3AD203B41FA5}">
                      <a16:colId xmlns:a16="http://schemas.microsoft.com/office/drawing/2014/main" val="3643997847"/>
                    </a:ext>
                  </a:extLst>
                </a:gridCol>
              </a:tblGrid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effectLst/>
                        </a:rPr>
                        <a:t>职业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 marL="10093" marR="10093" marT="5767" marB="5767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学历</a:t>
                      </a:r>
                    </a:p>
                  </a:txBody>
                  <a:tcPr marL="10093" marR="10093" marT="5767" marB="5767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是否贷款</a:t>
                      </a:r>
                    </a:p>
                  </a:txBody>
                  <a:tcPr marL="10093" marR="10093" marT="5767" marB="5767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320882"/>
                  </a:ext>
                </a:extLst>
              </a:tr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自由职业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高中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是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1775"/>
                  </a:ext>
                </a:extLst>
              </a:tr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工人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高中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530325"/>
                  </a:ext>
                </a:extLst>
              </a:tr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工人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初中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是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517862"/>
                  </a:ext>
                </a:extLst>
              </a:tr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白领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小学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是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236045"/>
                  </a:ext>
                </a:extLst>
              </a:tr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白领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本科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是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277727"/>
                  </a:ext>
                </a:extLst>
              </a:tr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白领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硕士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875068"/>
                  </a:ext>
                </a:extLst>
              </a:tr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白领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博士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是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714283"/>
                  </a:ext>
                </a:extLst>
              </a:tr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自由职业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本科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528970"/>
                  </a:ext>
                </a:extLst>
              </a:tr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自由职业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小学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290512"/>
                  </a:ext>
                </a:extLst>
              </a:tr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工人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高中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191875"/>
                  </a:ext>
                </a:extLst>
              </a:tr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工人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小学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631896"/>
                  </a:ext>
                </a:extLst>
              </a:tr>
            </a:tbl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889" y="1615888"/>
            <a:ext cx="3035563" cy="231453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727" y="5181182"/>
            <a:ext cx="5109578" cy="126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7474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决策树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连续属性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如果遇到属性是连续属性怎么办？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最直观的想法：离散化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如何</a:t>
            </a:r>
            <a:r>
              <a:rPr lang="zh-CN" altLang="en-US" dirty="0" smtClean="0"/>
              <a:t>离散化？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在选择属性时，对属性</a:t>
            </a:r>
            <a:r>
              <a:rPr lang="zh-CN" altLang="en-US" dirty="0" smtClean="0">
                <a:solidFill>
                  <a:srgbClr val="FF0000"/>
                </a:solidFill>
              </a:rPr>
              <a:t>临时进行</a:t>
            </a:r>
            <a:r>
              <a:rPr lang="zh-CN" altLang="en-US" dirty="0" smtClean="0"/>
              <a:t>二值离散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取一个</a:t>
            </a:r>
            <a:r>
              <a:rPr lang="zh-CN" altLang="en-US" dirty="0" smtClean="0">
                <a:solidFill>
                  <a:srgbClr val="FF0000"/>
                </a:solidFill>
              </a:rPr>
              <a:t>纯度最高</a:t>
            </a:r>
            <a:r>
              <a:rPr lang="zh-CN" altLang="en-US" dirty="0" smtClean="0"/>
              <a:t>的分割点</a:t>
            </a:r>
            <a:r>
              <a:rPr lang="en-US" altLang="zh-CN" dirty="0" smtClean="0"/>
              <a:t>t</a:t>
            </a:r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属性使用大于</a:t>
            </a:r>
            <a:r>
              <a:rPr lang="en-US" altLang="zh-CN" dirty="0" smtClean="0"/>
              <a:t>t</a:t>
            </a:r>
            <a:r>
              <a:rPr lang="zh-CN" altLang="en-US" dirty="0" smtClean="0"/>
              <a:t>和小于</a:t>
            </a:r>
            <a:r>
              <a:rPr lang="en-US" altLang="zh-CN" dirty="0" smtClean="0"/>
              <a:t>t</a:t>
            </a:r>
            <a:r>
              <a:rPr lang="zh-CN" altLang="en-US" dirty="0" smtClean="0"/>
              <a:t>来代替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686953"/>
              </p:ext>
            </p:extLst>
          </p:nvPr>
        </p:nvGraphicFramePr>
        <p:xfrm>
          <a:off x="7370619" y="618112"/>
          <a:ext cx="4317578" cy="3769164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003029">
                  <a:extLst>
                    <a:ext uri="{9D8B030D-6E8A-4147-A177-3AD203B41FA5}">
                      <a16:colId xmlns:a16="http://schemas.microsoft.com/office/drawing/2014/main" val="607065901"/>
                    </a:ext>
                  </a:extLst>
                </a:gridCol>
                <a:gridCol w="602733">
                  <a:extLst>
                    <a:ext uri="{9D8B030D-6E8A-4147-A177-3AD203B41FA5}">
                      <a16:colId xmlns:a16="http://schemas.microsoft.com/office/drawing/2014/main" val="182409367"/>
                    </a:ext>
                  </a:extLst>
                </a:gridCol>
                <a:gridCol w="781930">
                  <a:extLst>
                    <a:ext uri="{9D8B030D-6E8A-4147-A177-3AD203B41FA5}">
                      <a16:colId xmlns:a16="http://schemas.microsoft.com/office/drawing/2014/main" val="324849741"/>
                    </a:ext>
                  </a:extLst>
                </a:gridCol>
                <a:gridCol w="758442">
                  <a:extLst>
                    <a:ext uri="{9D8B030D-6E8A-4147-A177-3AD203B41FA5}">
                      <a16:colId xmlns:a16="http://schemas.microsoft.com/office/drawing/2014/main" val="507092808"/>
                    </a:ext>
                  </a:extLst>
                </a:gridCol>
                <a:gridCol w="1171444">
                  <a:extLst>
                    <a:ext uri="{9D8B030D-6E8A-4147-A177-3AD203B41FA5}">
                      <a16:colId xmlns:a16="http://schemas.microsoft.com/office/drawing/2014/main" val="3643997847"/>
                    </a:ext>
                  </a:extLst>
                </a:gridCol>
              </a:tblGrid>
              <a:tr h="314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职业</a:t>
                      </a:r>
                    </a:p>
                  </a:txBody>
                  <a:tcPr marL="10093" marR="10093" marT="5767" marB="5767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年龄</a:t>
                      </a:r>
                    </a:p>
                  </a:txBody>
                  <a:tcPr marL="10093" marR="10093" marT="5767" marB="5767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收入</a:t>
                      </a:r>
                    </a:p>
                  </a:txBody>
                  <a:tcPr marL="10093" marR="10093" marT="5767" marB="5767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学历</a:t>
                      </a:r>
                    </a:p>
                  </a:txBody>
                  <a:tcPr marL="10093" marR="10093" marT="5767" marB="5767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是否贷款</a:t>
                      </a:r>
                    </a:p>
                  </a:txBody>
                  <a:tcPr marL="10093" marR="10093" marT="5767" marB="5767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320882"/>
                  </a:ext>
                </a:extLst>
              </a:tr>
              <a:tr h="314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自由职业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28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5000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高中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是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1775"/>
                  </a:ext>
                </a:extLst>
              </a:tr>
              <a:tr h="314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工人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effectLst/>
                        </a:rPr>
                        <a:t>36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5500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高中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530325"/>
                  </a:ext>
                </a:extLst>
              </a:tr>
              <a:tr h="314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工人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42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effectLst/>
                        </a:rPr>
                        <a:t>2800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初中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是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517862"/>
                  </a:ext>
                </a:extLst>
              </a:tr>
              <a:tr h="314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白领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45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effectLst/>
                        </a:rPr>
                        <a:t>3300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小学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是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236045"/>
                  </a:ext>
                </a:extLst>
              </a:tr>
              <a:tr h="314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白领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25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10000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本科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是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277727"/>
                  </a:ext>
                </a:extLst>
              </a:tr>
              <a:tr h="314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白领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32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8000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硕士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875068"/>
                  </a:ext>
                </a:extLst>
              </a:tr>
              <a:tr h="314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白领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28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13000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博士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是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714283"/>
                  </a:ext>
                </a:extLst>
              </a:tr>
              <a:tr h="314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自由职业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21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4000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本科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528970"/>
                  </a:ext>
                </a:extLst>
              </a:tr>
              <a:tr h="314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自由职业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22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3200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小学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290512"/>
                  </a:ext>
                </a:extLst>
              </a:tr>
              <a:tr h="314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工人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33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3000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高中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191875"/>
                  </a:ext>
                </a:extLst>
              </a:tr>
              <a:tr h="314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工人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48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4200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小学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631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489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编程练习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决策树构建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0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编程练习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Step 1. </a:t>
            </a:r>
            <a:r>
              <a:rPr lang="zh-CN" altLang="en-US" dirty="0" smtClean="0"/>
              <a:t>利用</a:t>
            </a:r>
            <a:r>
              <a:rPr lang="en-US" altLang="zh-CN" dirty="0" smtClean="0"/>
              <a:t>C#</a:t>
            </a:r>
            <a:r>
              <a:rPr lang="zh-CN" altLang="en-US" dirty="0" smtClean="0"/>
              <a:t>编写决策树类</a:t>
            </a:r>
            <a:r>
              <a:rPr lang="en-US" altLang="zh-CN" dirty="0" err="1" smtClean="0"/>
              <a:t>DTree</a:t>
            </a:r>
            <a:r>
              <a:rPr lang="zh-CN" altLang="en-US" dirty="0" smtClean="0"/>
              <a:t>和树结点类</a:t>
            </a:r>
            <a:r>
              <a:rPr lang="en-US" altLang="zh-CN" dirty="0" err="1" smtClean="0"/>
              <a:t>DTreeNode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Step 2.</a:t>
            </a:r>
            <a:r>
              <a:rPr lang="zh-CN" altLang="en-US" dirty="0"/>
              <a:t> </a:t>
            </a:r>
            <a:r>
              <a:rPr lang="zh-CN" altLang="en-US" dirty="0" smtClean="0"/>
              <a:t>将数据集划分为训练数据集和验证数据集，比例为</a:t>
            </a:r>
            <a:r>
              <a:rPr lang="en-US" altLang="zh-CN" dirty="0" smtClean="0"/>
              <a:t>12:5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Step 3. </a:t>
            </a:r>
            <a:r>
              <a:rPr lang="zh-CN" altLang="en-US" dirty="0" smtClean="0"/>
              <a:t>利用训练数据集，实现</a:t>
            </a:r>
            <a:r>
              <a:rPr lang="en-US" altLang="zh-CN" dirty="0" smtClean="0"/>
              <a:t>ID3</a:t>
            </a:r>
            <a:r>
              <a:rPr lang="zh-CN" altLang="en-US" dirty="0" smtClean="0"/>
              <a:t>决策树。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Step 4. </a:t>
            </a:r>
            <a:r>
              <a:rPr lang="zh-CN" altLang="en-US" dirty="0" smtClean="0"/>
              <a:t>利用训练数据集，实现</a:t>
            </a:r>
            <a:r>
              <a:rPr lang="en-US" altLang="zh-CN" dirty="0" smtClean="0"/>
              <a:t>C4.5</a:t>
            </a:r>
            <a:r>
              <a:rPr lang="zh-CN" altLang="en-US" dirty="0" smtClean="0"/>
              <a:t>决策树。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Step 5. </a:t>
            </a:r>
            <a:r>
              <a:rPr lang="zh-CN" altLang="en-US" dirty="0" smtClean="0"/>
              <a:t>利用训练数据集，实现</a:t>
            </a:r>
            <a:r>
              <a:rPr lang="en-US" altLang="zh-CN" dirty="0" smtClean="0"/>
              <a:t>CART</a:t>
            </a:r>
            <a:r>
              <a:rPr lang="zh-CN" altLang="en-US" dirty="0" smtClean="0"/>
              <a:t>决策树。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Step 6. </a:t>
            </a:r>
            <a:r>
              <a:rPr lang="zh-CN" altLang="en-US" dirty="0" smtClean="0"/>
              <a:t>利用验证数据集，验证三种决策树的正确率。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336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481" y="222745"/>
            <a:ext cx="8217610" cy="639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7032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问题</a:t>
            </a:r>
            <a:r>
              <a:rPr lang="zh-CN" altLang="en-US" dirty="0" smtClean="0"/>
              <a:t>的引入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人类的“偏见”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/>
              <a:t>老</a:t>
            </a:r>
            <a:r>
              <a:rPr lang="zh-CN" altLang="en-US" dirty="0" smtClean="0"/>
              <a:t>中医：</a:t>
            </a:r>
            <a:endParaRPr lang="en-US" altLang="zh-CN" dirty="0" smtClean="0"/>
          </a:p>
          <a:p>
            <a:pPr lvl="3">
              <a:lnSpc>
                <a:spcPct val="150000"/>
              </a:lnSpc>
            </a:pPr>
            <a:r>
              <a:rPr lang="zh-CN" altLang="en-US" dirty="0"/>
              <a:t>见</a:t>
            </a:r>
            <a:r>
              <a:rPr lang="zh-CN" altLang="en-US" dirty="0" smtClean="0"/>
              <a:t>过的病例多</a:t>
            </a:r>
            <a:endParaRPr lang="en-US" altLang="zh-CN" dirty="0" smtClean="0"/>
          </a:p>
          <a:p>
            <a:pPr lvl="3">
              <a:lnSpc>
                <a:spcPct val="150000"/>
              </a:lnSpc>
            </a:pPr>
            <a:r>
              <a:rPr lang="zh-CN" altLang="en-US" dirty="0" smtClean="0"/>
              <a:t>正确率比较高（</a:t>
            </a:r>
            <a:r>
              <a:rPr lang="en-US" altLang="zh-CN" dirty="0" smtClean="0"/>
              <a:t>95%</a:t>
            </a:r>
            <a:r>
              <a:rPr lang="zh-CN" altLang="en-US" dirty="0" smtClean="0"/>
              <a:t>）</a:t>
            </a:r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r>
              <a:rPr lang="zh-CN" altLang="en-US" dirty="0" smtClean="0">
                <a:sym typeface="Wingdings" panose="05000000000000000000" pitchFamily="2" charset="2"/>
              </a:rPr>
              <a:t>错误率低（</a:t>
            </a:r>
            <a:r>
              <a:rPr lang="en-US" altLang="zh-CN" dirty="0" smtClean="0">
                <a:sym typeface="Wingdings" panose="05000000000000000000" pitchFamily="2" charset="2"/>
              </a:rPr>
              <a:t>5%</a:t>
            </a:r>
            <a:r>
              <a:rPr lang="zh-CN" altLang="en-US" dirty="0" smtClean="0">
                <a:sym typeface="Wingdings" panose="05000000000000000000" pitchFamily="2" charset="2"/>
              </a:rPr>
              <a:t>）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熊孩子</a:t>
            </a:r>
            <a:endParaRPr lang="en-US" altLang="zh-CN" dirty="0"/>
          </a:p>
          <a:p>
            <a:pPr lvl="3">
              <a:lnSpc>
                <a:spcPct val="150000"/>
              </a:lnSpc>
            </a:pPr>
            <a:r>
              <a:rPr lang="zh-CN" altLang="en-US" dirty="0"/>
              <a:t>吃过的</a:t>
            </a:r>
            <a:r>
              <a:rPr lang="zh-CN" altLang="en-US" dirty="0" smtClean="0"/>
              <a:t>盐还没有父母见过的人多</a:t>
            </a:r>
            <a:endParaRPr lang="en-US" altLang="zh-CN" dirty="0" smtClean="0"/>
          </a:p>
          <a:p>
            <a:pPr lvl="3">
              <a:lnSpc>
                <a:spcPct val="150000"/>
              </a:lnSpc>
            </a:pPr>
            <a:r>
              <a:rPr lang="zh-CN" altLang="en-US" dirty="0" smtClean="0"/>
              <a:t>正确率比较低（</a:t>
            </a:r>
            <a:r>
              <a:rPr lang="en-US" altLang="zh-CN" dirty="0" smtClean="0"/>
              <a:t>50%</a:t>
            </a:r>
            <a:r>
              <a:rPr lang="zh-CN" altLang="en-US" dirty="0" smtClean="0"/>
              <a:t>）</a:t>
            </a:r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r>
              <a:rPr lang="zh-CN" altLang="en-US" dirty="0" smtClean="0">
                <a:sym typeface="Wingdings" panose="05000000000000000000" pitchFamily="2" charset="2"/>
              </a:rPr>
              <a:t>错误率高（</a:t>
            </a:r>
            <a:r>
              <a:rPr lang="en-US" altLang="zh-CN" dirty="0" smtClean="0">
                <a:sym typeface="Wingdings" panose="05000000000000000000" pitchFamily="2" charset="2"/>
              </a:rPr>
              <a:t>50%</a:t>
            </a:r>
            <a:r>
              <a:rPr lang="zh-CN" altLang="en-US" dirty="0" smtClean="0">
                <a:sym typeface="Wingdings" panose="05000000000000000000" pitchFamily="2" charset="2"/>
              </a:rPr>
              <a:t>）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3">
              <a:lnSpc>
                <a:spcPct val="150000"/>
              </a:lnSpc>
            </a:pPr>
            <a:r>
              <a:rPr lang="zh-CN" altLang="en-US" dirty="0" smtClean="0">
                <a:sym typeface="Wingdings" panose="05000000000000000000" pitchFamily="2" charset="2"/>
              </a:rPr>
              <a:t>正确率也许不太低（</a:t>
            </a:r>
            <a:r>
              <a:rPr lang="en-US" altLang="zh-CN" dirty="0" smtClean="0">
                <a:sym typeface="Wingdings" panose="05000000000000000000" pitchFamily="2" charset="2"/>
              </a:rPr>
              <a:t>80%</a:t>
            </a:r>
            <a:r>
              <a:rPr lang="zh-CN" altLang="en-US" dirty="0" smtClean="0">
                <a:sym typeface="Wingdings" panose="05000000000000000000" pitchFamily="2" charset="2"/>
              </a:rPr>
              <a:t>）</a:t>
            </a:r>
            <a:r>
              <a:rPr lang="en-US" altLang="zh-CN" dirty="0" smtClean="0">
                <a:sym typeface="Wingdings" panose="05000000000000000000" pitchFamily="2" charset="2"/>
              </a:rPr>
              <a:t> </a:t>
            </a:r>
            <a:r>
              <a:rPr lang="zh-CN" altLang="en-US" dirty="0" smtClean="0">
                <a:sym typeface="Wingdings" panose="05000000000000000000" pitchFamily="2" charset="2"/>
              </a:rPr>
              <a:t>错误率还行（</a:t>
            </a:r>
            <a:r>
              <a:rPr lang="en-US" altLang="zh-CN" dirty="0">
                <a:sym typeface="Wingdings" panose="05000000000000000000" pitchFamily="2" charset="2"/>
              </a:rPr>
              <a:t>2</a:t>
            </a:r>
            <a:r>
              <a:rPr lang="en-US" altLang="zh-CN" dirty="0" smtClean="0">
                <a:sym typeface="Wingdings" panose="05000000000000000000" pitchFamily="2" charset="2"/>
              </a:rPr>
              <a:t>0%</a:t>
            </a:r>
            <a:r>
              <a:rPr lang="zh-CN" altLang="en-US" dirty="0" smtClean="0">
                <a:sym typeface="Wingdings" panose="05000000000000000000" pitchFamily="2" charset="2"/>
              </a:rPr>
              <a:t>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7256800" y="3708906"/>
            <a:ext cx="347883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允许</a:t>
            </a:r>
            <a:r>
              <a:rPr lang="en-US" altLang="zh-CN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1%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左右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的误差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92116" y="2616353"/>
            <a:ext cx="17235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9604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78473" y="4846935"/>
            <a:ext cx="9541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25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03276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TSP</a:t>
            </a:r>
            <a:r>
              <a:rPr lang="zh-CN" altLang="en-US" dirty="0" smtClean="0"/>
              <a:t>问题（旅行商问题）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DFS</a:t>
            </a:r>
            <a:r>
              <a:rPr lang="zh-CN" altLang="en-US" dirty="0" smtClean="0"/>
              <a:t>（暴力搜索）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DP</a:t>
            </a:r>
            <a:r>
              <a:rPr lang="zh-CN" altLang="en-US" dirty="0" smtClean="0"/>
              <a:t>（动态规划）</a:t>
            </a:r>
            <a:endParaRPr lang="en-US" altLang="zh-CN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</p:txBody>
      </p:sp>
      <p:sp>
        <p:nvSpPr>
          <p:cNvPr id="4" name="右大括号 3"/>
          <p:cNvSpPr/>
          <p:nvPr/>
        </p:nvSpPr>
        <p:spPr>
          <a:xfrm>
            <a:off x="4396510" y="2697018"/>
            <a:ext cx="323273" cy="1136072"/>
          </a:xfrm>
          <a:prstGeom prst="rightBrace">
            <a:avLst>
              <a:gd name="adj1" fmla="val 87857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099953" y="2911111"/>
            <a:ext cx="274947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得到最优解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74057" y="4475231"/>
            <a:ext cx="10443886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如果</a:t>
            </a:r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我不</a:t>
            </a:r>
            <a:r>
              <a:rPr lang="zh-CN" alt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追求最优解，只追求差不多的解呢？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8042440" y="345347"/>
            <a:ext cx="3962524" cy="3487743"/>
            <a:chOff x="7608331" y="524166"/>
            <a:chExt cx="3962524" cy="3487743"/>
          </a:xfrm>
        </p:grpSpPr>
        <p:sp>
          <p:nvSpPr>
            <p:cNvPr id="14" name="圆角矩形 13"/>
            <p:cNvSpPr/>
            <p:nvPr/>
          </p:nvSpPr>
          <p:spPr>
            <a:xfrm>
              <a:off x="9190184" y="524166"/>
              <a:ext cx="868218" cy="40907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/>
                <a:t>北京</a:t>
              </a: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9142106" y="3602839"/>
              <a:ext cx="868218" cy="40907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/>
                <a:t>广州</a:t>
              </a: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10702637" y="2154010"/>
              <a:ext cx="868218" cy="40907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/>
                <a:t>上海</a:t>
              </a: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7608331" y="2639108"/>
              <a:ext cx="868218" cy="40907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/>
                <a:t>成都</a:t>
              </a:r>
            </a:p>
          </p:txBody>
        </p:sp>
        <p:cxnSp>
          <p:nvCxnSpPr>
            <p:cNvPr id="19" name="直接连接符 18"/>
            <p:cNvCxnSpPr>
              <a:stCxn id="14" idx="2"/>
              <a:endCxn id="16" idx="0"/>
            </p:cNvCxnSpPr>
            <p:nvPr/>
          </p:nvCxnSpPr>
          <p:spPr>
            <a:xfrm>
              <a:off x="9624293" y="933236"/>
              <a:ext cx="1512453" cy="1220774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6" idx="2"/>
              <a:endCxn id="15" idx="0"/>
            </p:cNvCxnSpPr>
            <p:nvPr/>
          </p:nvCxnSpPr>
          <p:spPr>
            <a:xfrm flipH="1">
              <a:off x="9576215" y="2563080"/>
              <a:ext cx="1560531" cy="1039759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4" idx="2"/>
              <a:endCxn id="17" idx="0"/>
            </p:cNvCxnSpPr>
            <p:nvPr/>
          </p:nvCxnSpPr>
          <p:spPr>
            <a:xfrm flipH="1">
              <a:off x="8042440" y="933236"/>
              <a:ext cx="1581853" cy="1705872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7" idx="2"/>
              <a:endCxn id="15" idx="0"/>
            </p:cNvCxnSpPr>
            <p:nvPr/>
          </p:nvCxnSpPr>
          <p:spPr>
            <a:xfrm>
              <a:off x="8042440" y="3048178"/>
              <a:ext cx="1533775" cy="554661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17" idx="3"/>
              <a:endCxn id="16" idx="1"/>
            </p:cNvCxnSpPr>
            <p:nvPr/>
          </p:nvCxnSpPr>
          <p:spPr>
            <a:xfrm flipV="1">
              <a:off x="8476549" y="2358545"/>
              <a:ext cx="2226088" cy="485098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14" idx="2"/>
              <a:endCxn id="15" idx="0"/>
            </p:cNvCxnSpPr>
            <p:nvPr/>
          </p:nvCxnSpPr>
          <p:spPr>
            <a:xfrm flipH="1">
              <a:off x="9576215" y="933236"/>
              <a:ext cx="48078" cy="2669603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71474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TSP</a:t>
            </a:r>
            <a:r>
              <a:rPr lang="zh-CN" altLang="en-US" dirty="0" smtClean="0"/>
              <a:t>问题（旅行商问题）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DFS</a:t>
            </a:r>
            <a:r>
              <a:rPr lang="zh-CN" altLang="en-US" dirty="0" smtClean="0"/>
              <a:t>（暴力搜索）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DP</a:t>
            </a:r>
            <a:r>
              <a:rPr lang="zh-CN" altLang="en-US" dirty="0" smtClean="0"/>
              <a:t>（动态规划）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随机概率算法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模拟退火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</p:txBody>
      </p:sp>
      <p:sp>
        <p:nvSpPr>
          <p:cNvPr id="4" name="右大括号 3"/>
          <p:cNvSpPr/>
          <p:nvPr/>
        </p:nvSpPr>
        <p:spPr>
          <a:xfrm>
            <a:off x="4396510" y="2697018"/>
            <a:ext cx="323273" cy="1136072"/>
          </a:xfrm>
          <a:prstGeom prst="rightBrace">
            <a:avLst>
              <a:gd name="adj1" fmla="val 87857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099953" y="2911111"/>
            <a:ext cx="274947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得到最优解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右大括号 7"/>
          <p:cNvSpPr/>
          <p:nvPr/>
        </p:nvSpPr>
        <p:spPr>
          <a:xfrm>
            <a:off x="4396510" y="4490390"/>
            <a:ext cx="323273" cy="1136072"/>
          </a:xfrm>
          <a:prstGeom prst="rightBrace">
            <a:avLst>
              <a:gd name="adj1" fmla="val 87857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123173" y="4689184"/>
            <a:ext cx="582723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概率算法（不是最优解）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042440" y="345347"/>
            <a:ext cx="3962524" cy="3487743"/>
            <a:chOff x="7608331" y="524166"/>
            <a:chExt cx="3962524" cy="3487743"/>
          </a:xfrm>
        </p:grpSpPr>
        <p:sp>
          <p:nvSpPr>
            <p:cNvPr id="12" name="圆角矩形 11"/>
            <p:cNvSpPr/>
            <p:nvPr/>
          </p:nvSpPr>
          <p:spPr>
            <a:xfrm>
              <a:off x="9190184" y="524166"/>
              <a:ext cx="868218" cy="40907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/>
                <a:t>北京</a:t>
              </a: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9142106" y="3602839"/>
              <a:ext cx="868218" cy="40907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/>
                <a:t>广州</a:t>
              </a: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10702637" y="2154010"/>
              <a:ext cx="868218" cy="40907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/>
                <a:t>上海</a:t>
              </a: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7608331" y="2639108"/>
              <a:ext cx="868218" cy="40907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/>
                <a:t>成都</a:t>
              </a:r>
            </a:p>
          </p:txBody>
        </p:sp>
        <p:cxnSp>
          <p:nvCxnSpPr>
            <p:cNvPr id="16" name="直接连接符 15"/>
            <p:cNvCxnSpPr>
              <a:stCxn id="12" idx="2"/>
              <a:endCxn id="14" idx="0"/>
            </p:cNvCxnSpPr>
            <p:nvPr/>
          </p:nvCxnSpPr>
          <p:spPr>
            <a:xfrm>
              <a:off x="9624293" y="933236"/>
              <a:ext cx="1512453" cy="1220774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4" idx="2"/>
              <a:endCxn id="13" idx="0"/>
            </p:cNvCxnSpPr>
            <p:nvPr/>
          </p:nvCxnSpPr>
          <p:spPr>
            <a:xfrm flipH="1">
              <a:off x="9576215" y="2563080"/>
              <a:ext cx="1560531" cy="1039759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12" idx="2"/>
              <a:endCxn id="15" idx="0"/>
            </p:cNvCxnSpPr>
            <p:nvPr/>
          </p:nvCxnSpPr>
          <p:spPr>
            <a:xfrm flipH="1">
              <a:off x="8042440" y="933236"/>
              <a:ext cx="1581853" cy="1705872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5" idx="2"/>
              <a:endCxn id="13" idx="0"/>
            </p:cNvCxnSpPr>
            <p:nvPr/>
          </p:nvCxnSpPr>
          <p:spPr>
            <a:xfrm>
              <a:off x="8042440" y="3048178"/>
              <a:ext cx="1533775" cy="554661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5" idx="3"/>
              <a:endCxn id="14" idx="1"/>
            </p:cNvCxnSpPr>
            <p:nvPr/>
          </p:nvCxnSpPr>
          <p:spPr>
            <a:xfrm flipV="1">
              <a:off x="8476549" y="2358545"/>
              <a:ext cx="2226088" cy="485098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2" idx="2"/>
              <a:endCxn id="13" idx="0"/>
            </p:cNvCxnSpPr>
            <p:nvPr/>
          </p:nvCxnSpPr>
          <p:spPr>
            <a:xfrm flipH="1">
              <a:off x="9576215" y="933236"/>
              <a:ext cx="48078" cy="2669603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91537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TSP</a:t>
            </a:r>
            <a:r>
              <a:rPr lang="zh-CN" altLang="en-US" dirty="0" smtClean="0"/>
              <a:t>问题（旅行商问题）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如果我连算法都懒得写。。。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查攻略，看看别人怎么旅游（不知道好不好）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查一堆攻略，比较不同人怎么旅游，选一个选便宜的（好一点）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最厉害的方法：查好多好多相关不相关的攻略</a:t>
            </a:r>
            <a:endParaRPr lang="en-US" altLang="zh-CN" dirty="0" smtClean="0"/>
          </a:p>
          <a:p>
            <a:pPr lvl="3">
              <a:lnSpc>
                <a:spcPct val="150000"/>
              </a:lnSpc>
            </a:pPr>
            <a:r>
              <a:rPr lang="zh-CN" altLang="en-US" dirty="0" smtClean="0"/>
              <a:t>凭经验就能感觉出来一条挺便宜的路径</a:t>
            </a:r>
            <a:endParaRPr lang="en-US" altLang="zh-CN" dirty="0" smtClean="0"/>
          </a:p>
          <a:p>
            <a:pPr lvl="3">
              <a:lnSpc>
                <a:spcPct val="150000"/>
              </a:lnSpc>
            </a:pPr>
            <a:r>
              <a:rPr lang="zh-CN" altLang="en-US" dirty="0" smtClean="0"/>
              <a:t>但我也说不清楚为什么挺便宜的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</p:txBody>
      </p:sp>
      <p:grpSp>
        <p:nvGrpSpPr>
          <p:cNvPr id="10" name="组合 9"/>
          <p:cNvGrpSpPr/>
          <p:nvPr/>
        </p:nvGrpSpPr>
        <p:grpSpPr>
          <a:xfrm>
            <a:off x="8042440" y="345347"/>
            <a:ext cx="3962524" cy="3487743"/>
            <a:chOff x="7608331" y="524166"/>
            <a:chExt cx="3962524" cy="3487743"/>
          </a:xfrm>
        </p:grpSpPr>
        <p:sp>
          <p:nvSpPr>
            <p:cNvPr id="11" name="圆角矩形 10"/>
            <p:cNvSpPr/>
            <p:nvPr/>
          </p:nvSpPr>
          <p:spPr>
            <a:xfrm>
              <a:off x="9190184" y="524166"/>
              <a:ext cx="868218" cy="40907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/>
                <a:t>北京</a:t>
              </a: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9142106" y="3602839"/>
              <a:ext cx="868218" cy="40907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/>
                <a:t>广州</a:t>
              </a: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10702637" y="2154010"/>
              <a:ext cx="868218" cy="40907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/>
                <a:t>上海</a:t>
              </a: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7608331" y="2639108"/>
              <a:ext cx="868218" cy="40907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/>
                <a:t>成都</a:t>
              </a:r>
            </a:p>
          </p:txBody>
        </p:sp>
        <p:cxnSp>
          <p:nvCxnSpPr>
            <p:cNvPr id="15" name="直接连接符 14"/>
            <p:cNvCxnSpPr>
              <a:stCxn id="11" idx="2"/>
              <a:endCxn id="13" idx="0"/>
            </p:cNvCxnSpPr>
            <p:nvPr/>
          </p:nvCxnSpPr>
          <p:spPr>
            <a:xfrm>
              <a:off x="9624293" y="933236"/>
              <a:ext cx="1512453" cy="1220774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3" idx="2"/>
              <a:endCxn id="12" idx="0"/>
            </p:cNvCxnSpPr>
            <p:nvPr/>
          </p:nvCxnSpPr>
          <p:spPr>
            <a:xfrm flipH="1">
              <a:off x="9576215" y="2563080"/>
              <a:ext cx="1560531" cy="1039759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1" idx="2"/>
              <a:endCxn id="14" idx="0"/>
            </p:cNvCxnSpPr>
            <p:nvPr/>
          </p:nvCxnSpPr>
          <p:spPr>
            <a:xfrm flipH="1">
              <a:off x="8042440" y="933236"/>
              <a:ext cx="1581853" cy="1705872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14" idx="2"/>
              <a:endCxn id="12" idx="0"/>
            </p:cNvCxnSpPr>
            <p:nvPr/>
          </p:nvCxnSpPr>
          <p:spPr>
            <a:xfrm>
              <a:off x="8042440" y="3048178"/>
              <a:ext cx="1533775" cy="554661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4" idx="3"/>
              <a:endCxn id="13" idx="1"/>
            </p:cNvCxnSpPr>
            <p:nvPr/>
          </p:nvCxnSpPr>
          <p:spPr>
            <a:xfrm flipV="1">
              <a:off x="8476549" y="2358545"/>
              <a:ext cx="2226088" cy="485098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1" idx="2"/>
              <a:endCxn id="12" idx="0"/>
            </p:cNvCxnSpPr>
            <p:nvPr/>
          </p:nvCxnSpPr>
          <p:spPr>
            <a:xfrm flipH="1">
              <a:off x="9576215" y="933236"/>
              <a:ext cx="48078" cy="2669603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42278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机器学习要解决的问题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只有大量数据，没有具体算法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规则，或算法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规则不完备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如果已有具体算法</a:t>
            </a:r>
            <a:r>
              <a:rPr lang="en-US" altLang="zh-CN" dirty="0" smtClean="0"/>
              <a:t>/</a:t>
            </a:r>
            <a:r>
              <a:rPr lang="zh-CN" altLang="en-US" dirty="0" smtClean="0"/>
              <a:t>规则且很完备，</a:t>
            </a:r>
            <a:r>
              <a:rPr lang="zh-CN" altLang="en-US" dirty="0" smtClean="0">
                <a:solidFill>
                  <a:srgbClr val="FF0000"/>
                </a:solidFill>
              </a:rPr>
              <a:t>传统算法效率和效果更好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00478" y="4269662"/>
            <a:ext cx="156966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归纳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46005" y="4269662"/>
            <a:ext cx="156966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推演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00583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归纳</a:t>
            </a:r>
            <a:endParaRPr lang="zh-CN" altLang="en-US" dirty="0"/>
          </a:p>
        </p:txBody>
      </p:sp>
      <p:pic>
        <p:nvPicPr>
          <p:cNvPr id="1030" name="Picture 6" descr="https://img-blog.csdn.net/20180316133309655?watermark/2/text/Ly9ibG9nLmNzZG4ubmV0L3FxXzIwODgwOTM5/font/5a6L5L2T/fontsize/400/fill/I0JBQkFCMA==/dissolve/7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17"/>
          <a:stretch/>
        </p:blipFill>
        <p:spPr bwMode="auto">
          <a:xfrm>
            <a:off x="6778767" y="3649952"/>
            <a:ext cx="5127627" cy="22074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722373"/>
              </p:ext>
            </p:extLst>
          </p:nvPr>
        </p:nvGraphicFramePr>
        <p:xfrm>
          <a:off x="7444509" y="831057"/>
          <a:ext cx="379614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229">
                  <a:extLst>
                    <a:ext uri="{9D8B030D-6E8A-4147-A177-3AD203B41FA5}">
                      <a16:colId xmlns:a16="http://schemas.microsoft.com/office/drawing/2014/main" val="2191877725"/>
                    </a:ext>
                  </a:extLst>
                </a:gridCol>
                <a:gridCol w="759229">
                  <a:extLst>
                    <a:ext uri="{9D8B030D-6E8A-4147-A177-3AD203B41FA5}">
                      <a16:colId xmlns:a16="http://schemas.microsoft.com/office/drawing/2014/main" val="2560704940"/>
                    </a:ext>
                  </a:extLst>
                </a:gridCol>
                <a:gridCol w="759229">
                  <a:extLst>
                    <a:ext uri="{9D8B030D-6E8A-4147-A177-3AD203B41FA5}">
                      <a16:colId xmlns:a16="http://schemas.microsoft.com/office/drawing/2014/main" val="3169603392"/>
                    </a:ext>
                  </a:extLst>
                </a:gridCol>
                <a:gridCol w="759229">
                  <a:extLst>
                    <a:ext uri="{9D8B030D-6E8A-4147-A177-3AD203B41FA5}">
                      <a16:colId xmlns:a16="http://schemas.microsoft.com/office/drawing/2014/main" val="1156338648"/>
                    </a:ext>
                  </a:extLst>
                </a:gridCol>
                <a:gridCol w="759229">
                  <a:extLst>
                    <a:ext uri="{9D8B030D-6E8A-4147-A177-3AD203B41FA5}">
                      <a16:colId xmlns:a16="http://schemas.microsoft.com/office/drawing/2014/main" val="2558278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编号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色泽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根蒂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敲声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好瓜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027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青绿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蜷缩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浊响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865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乌黑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蜷缩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浊响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336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青绿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硬挺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清脆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374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乌黑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稍蜷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沉闷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362793"/>
                  </a:ext>
                </a:extLst>
              </a:tr>
            </a:tbl>
          </a:graphicData>
        </a:graphic>
      </p:graphicFrame>
      <p:pic>
        <p:nvPicPr>
          <p:cNvPr id="1032" name="Picture 8" descr="http://images2015.cnblogs.com/blog/996148/201701/996148-20170109101552947-20811340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22" y="2643909"/>
            <a:ext cx="5876122" cy="36679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0024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1742</Words>
  <Application>Microsoft Office PowerPoint</Application>
  <PresentationFormat>宽屏</PresentationFormat>
  <Paragraphs>695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5" baseType="lpstr">
      <vt:lpstr>等线</vt:lpstr>
      <vt:lpstr>等线 Light</vt:lpstr>
      <vt:lpstr>Arial</vt:lpstr>
      <vt:lpstr>Cambria Math</vt:lpstr>
      <vt:lpstr>Verdana</vt:lpstr>
      <vt:lpstr>Wingdings</vt:lpstr>
      <vt:lpstr>Office 主题​​</vt:lpstr>
      <vt:lpstr>机器学习基础算法</vt:lpstr>
      <vt:lpstr>机器学习</vt:lpstr>
      <vt:lpstr>机器学习</vt:lpstr>
      <vt:lpstr>机器学习</vt:lpstr>
      <vt:lpstr>机器学习</vt:lpstr>
      <vt:lpstr>机器学习</vt:lpstr>
      <vt:lpstr>机器学习</vt:lpstr>
      <vt:lpstr>机器学习</vt:lpstr>
      <vt:lpstr>机器学习</vt:lpstr>
      <vt:lpstr>机器学习</vt:lpstr>
      <vt:lpstr>机器学习</vt:lpstr>
      <vt:lpstr>机器学习</vt:lpstr>
      <vt:lpstr>线性模型</vt:lpstr>
      <vt:lpstr>线性模型</vt:lpstr>
      <vt:lpstr>线性模型</vt:lpstr>
      <vt:lpstr>线性模型</vt:lpstr>
      <vt:lpstr>线性模型</vt:lpstr>
      <vt:lpstr>线性模型</vt:lpstr>
      <vt:lpstr>线性模型</vt:lpstr>
      <vt:lpstr>线性模型</vt:lpstr>
      <vt:lpstr>线性模型</vt:lpstr>
      <vt:lpstr>编程练习1</vt:lpstr>
      <vt:lpstr>编程练习1</vt:lpstr>
      <vt:lpstr>决策树</vt:lpstr>
      <vt:lpstr>决策树</vt:lpstr>
      <vt:lpstr>决策树</vt:lpstr>
      <vt:lpstr>决策树</vt:lpstr>
      <vt:lpstr>决策树</vt:lpstr>
      <vt:lpstr>决策树：ID3</vt:lpstr>
      <vt:lpstr>决策树：ID3</vt:lpstr>
      <vt:lpstr>决策树：ID3</vt:lpstr>
      <vt:lpstr>决策树：ID3</vt:lpstr>
      <vt:lpstr>决策树：C4.5</vt:lpstr>
      <vt:lpstr>决策树：CART</vt:lpstr>
      <vt:lpstr>决策树——连续属性</vt:lpstr>
      <vt:lpstr>编程练习2</vt:lpstr>
      <vt:lpstr>编程练习2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机器学习基础算法</dc:title>
  <dc:creator>曹 建勋</dc:creator>
  <cp:lastModifiedBy>曹 建勋</cp:lastModifiedBy>
  <cp:revision>56</cp:revision>
  <dcterms:created xsi:type="dcterms:W3CDTF">2019-01-10T00:41:34Z</dcterms:created>
  <dcterms:modified xsi:type="dcterms:W3CDTF">2019-01-11T02:48:37Z</dcterms:modified>
</cp:coreProperties>
</file>