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80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0" r:id="rId34"/>
    <p:sldId id="292" r:id="rId35"/>
    <p:sldId id="295" r:id="rId36"/>
    <p:sldId id="293" r:id="rId37"/>
    <p:sldId id="294" r:id="rId38"/>
    <p:sldId id="29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102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322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973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369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7651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62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9094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992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518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0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FE1B-11C2-447F-85F4-EFA846A2E36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710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FE1B-11C2-447F-85F4-EFA846A2E367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860B-C6B6-43E5-8D68-87654E09B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9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机器学习基础算法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曹建勋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521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推演</a:t>
            </a:r>
          </a:p>
        </p:txBody>
      </p:sp>
      <p:pic>
        <p:nvPicPr>
          <p:cNvPr id="2050" name="Picture 2" descr="https://images2015.cnblogs.com/blog/833682/201512/833682-20151220210141414-14206762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20" y="780966"/>
            <a:ext cx="7344353" cy="4496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38200" y="5788680"/>
            <a:ext cx="10488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客户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1</a:t>
            </a: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：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{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职业、年龄，收入，学历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}={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工人、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39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， 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1800</a:t>
            </a: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，小学</a:t>
            </a:r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</a:rPr>
              <a:t>}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7271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问题的解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离散解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监督学习：分类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无监督学习：聚类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连续解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监督学习：回归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71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线性模型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决策树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贝叶斯分类器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支持向量机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集成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聚类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降维</a:t>
            </a:r>
          </a:p>
        </p:txBody>
      </p:sp>
    </p:spTree>
    <p:extLst>
      <p:ext uri="{BB962C8B-B14F-4D97-AF65-F5344CB8AC3E}">
        <p14:creationId xmlns:p14="http://schemas.microsoft.com/office/powerpoint/2010/main" val="1731999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线性模型</a:t>
                </a:r>
                <a:r>
                  <a:rPr lang="en-US" altLang="zh-CN" dirty="0" smtClean="0"/>
                  <a:t>(linear model</a:t>
                </a:r>
                <a:r>
                  <a:rPr lang="zh-CN" altLang="en-US" dirty="0" smtClean="0"/>
                  <a:t>）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通过属性的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dirty="0" smtClean="0"/>
                  <a:t>来进行预测的函数</a:t>
                </a:r>
                <a:endParaRPr lang="en-US" altLang="zh-CN" dirty="0" smtClean="0"/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+…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8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线性回归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给定数据集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试图学得一个</a:t>
                </a:r>
                <a:r>
                  <a:rPr lang="zh-CN" altLang="en-US" dirty="0" smtClean="0"/>
                  <a:t>线性模型</a:t>
                </a:r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:r>
                  <a:rPr lang="zh-CN" altLang="en-US" dirty="0" smtClean="0"/>
                  <a:t>以</a:t>
                </a:r>
                <a:r>
                  <a:rPr lang="zh-CN" altLang="en-US" dirty="0" smtClean="0"/>
                  <a:t>尽可能准确地预测实值输出标记</a:t>
                </a:r>
                <a:endParaRPr lang="en-US" altLang="zh-CN" dirty="0" smtClean="0"/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185899" y="5393507"/>
                <a:ext cx="25194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899" y="5393507"/>
                <a:ext cx="251947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542481" y="4967558"/>
                <a:ext cx="1101327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/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481" y="4967558"/>
                <a:ext cx="1101327" cy="1344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s://s1.ax2x.com/2017/12/23/VFUqh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793" y="870201"/>
            <a:ext cx="3822117" cy="36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4082473" y="4967558"/>
            <a:ext cx="3925454" cy="15533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42748" y="5041035"/>
            <a:ext cx="317106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损失函数</a:t>
            </a:r>
            <a:endParaRPr lang="en-US" altLang="zh-CN" sz="4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Function</a:t>
            </a:r>
            <a:endParaRPr lang="zh-CN" alt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4430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线性回归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对于任意的输入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，都可以得到相应的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值：</a:t>
                </a:r>
                <a:endParaRPr lang="en-US" altLang="zh-CN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假如我希望输出是一个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二分类</a:t>
                </a:r>
                <a:r>
                  <a:rPr lang="zh-CN" altLang="en-US" dirty="0" smtClean="0"/>
                  <a:t>，如何将连续的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值映射为二值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呢？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766626" y="1605522"/>
                <a:ext cx="6529993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 sz="3200" dirty="0"/>
                                <m:t> 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6" y="1605522"/>
                <a:ext cx="6529993" cy="1344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8134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逻辑回归（对率回归）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è¿éåå¾çæè¿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51" y="3028479"/>
            <a:ext cx="4841297" cy="382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27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逻辑回归（对率回归）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将对率函数中的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替换为线性回归的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/>
                  <a:t>z=</a:t>
                </a:r>
                <a:r>
                  <a:rPr lang="en-US" altLang="zh-CN" dirty="0" err="1" smtClean="0"/>
                  <a:t>wx+b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i="1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468409" y="1690688"/>
                <a:ext cx="3809191" cy="790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409" y="1690688"/>
                <a:ext cx="3809191" cy="790345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/>
          <p:cNvSpPr/>
          <p:nvPr/>
        </p:nvSpPr>
        <p:spPr>
          <a:xfrm>
            <a:off x="6964218" y="3777672"/>
            <a:ext cx="277093" cy="2013528"/>
          </a:xfrm>
          <a:prstGeom prst="leftBrace">
            <a:avLst>
              <a:gd name="adj1" fmla="val 94830"/>
              <a:gd name="adj2" fmla="val 2523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41311" y="3630274"/>
            <a:ext cx="611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“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”代表正例，“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”代表反例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的值越接近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越有可能是正例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可以代表正例的可能性</a:t>
            </a:r>
            <a:endParaRPr lang="en-US" altLang="zh-CN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smtClean="0"/>
              <a:t>1-y</a:t>
            </a:r>
            <a:r>
              <a:rPr lang="zh-CN" altLang="en-US" sz="2400" b="1" dirty="0" smtClean="0"/>
              <a:t>代表反例的可能性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1014" y="4784436"/>
            <a:ext cx="4476150" cy="1589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995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逻辑回归（对率回归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y</a:t>
            </a:r>
            <a:r>
              <a:rPr lang="zh-CN" altLang="en-US" dirty="0"/>
              <a:t>可以代表正例的</a:t>
            </a:r>
            <a:r>
              <a:rPr lang="zh-CN" altLang="en-US" dirty="0" smtClean="0"/>
              <a:t>可能性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给定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的情况下，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是正例的可能性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1-y</a:t>
            </a:r>
            <a:r>
              <a:rPr lang="zh-CN" altLang="en-US" dirty="0"/>
              <a:t>代表反例的</a:t>
            </a:r>
            <a:r>
              <a:rPr lang="zh-CN" altLang="en-US" dirty="0" smtClean="0"/>
              <a:t>可能性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给定</a:t>
            </a:r>
            <a:r>
              <a:rPr lang="en-US" altLang="zh-CN" dirty="0"/>
              <a:t>x</a:t>
            </a:r>
            <a:r>
              <a:rPr lang="zh-CN" altLang="en-US" dirty="0"/>
              <a:t>的情况下，</a:t>
            </a:r>
            <a:r>
              <a:rPr lang="en-US" altLang="zh-CN" dirty="0"/>
              <a:t>y</a:t>
            </a:r>
            <a:r>
              <a:rPr lang="zh-CN" altLang="en-US" dirty="0" smtClean="0"/>
              <a:t>是反例</a:t>
            </a:r>
            <a:r>
              <a:rPr lang="zh-CN" altLang="en-US" dirty="0"/>
              <a:t>的</a:t>
            </a:r>
            <a:r>
              <a:rPr lang="zh-CN" altLang="en-US" dirty="0" smtClean="0"/>
              <a:t>可能性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如何通过给定数据集</a:t>
            </a:r>
            <a:r>
              <a:rPr lang="en-US" altLang="zh-CN" dirty="0" smtClean="0"/>
              <a:t>D</a:t>
            </a:r>
            <a:r>
              <a:rPr lang="zh-CN" altLang="en-US" dirty="0" smtClean="0"/>
              <a:t>估计参数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？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7177" y="385949"/>
            <a:ext cx="3864241" cy="1372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86" y="2424408"/>
            <a:ext cx="4315115" cy="13093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86" y="3956809"/>
            <a:ext cx="4136881" cy="10400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82303" y="5074910"/>
            <a:ext cx="34689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极大似然法</a:t>
            </a:r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64804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21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逻辑回归（对率回归）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极大似然法简单理解：每个样本属于其真实标记的概率越大越好</a:t>
                </a:r>
                <a:endParaRPr lang="en-US" altLang="zh-CN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 smtClean="0"/>
                  <a:t>对于某个元素，如果本来是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，此时</a:t>
                </a:r>
                <a:r>
                  <a:rPr lang="en-US" altLang="zh-CN" dirty="0" smtClean="0"/>
                  <a:t>y=1</a:t>
                </a:r>
                <a:r>
                  <a:rPr lang="zh-CN" altLang="en-US" dirty="0" smtClean="0"/>
                  <a:t>，那么分类器应该也是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的时候最大</a:t>
                </a:r>
                <a:endParaRPr lang="en-US" altLang="zh-CN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 smtClean="0"/>
                  <a:t>对于某个元素，如果本来是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，此时</a:t>
                </a:r>
                <a:r>
                  <a:rPr lang="en-US" altLang="zh-CN" dirty="0" smtClean="0"/>
                  <a:t>1-y=1</a:t>
                </a:r>
                <a:r>
                  <a:rPr lang="zh-CN" altLang="en-US" dirty="0" smtClean="0"/>
                  <a:t>，那么分类器应该也是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的时候最大</a:t>
                </a:r>
                <a:endParaRPr lang="en-US" altLang="zh-CN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 smtClean="0"/>
                  <a:t>所以对于某个元素，定义一个似然项，也就是到底有多像呢？</a:t>
                </a:r>
                <a:endParaRPr lang="en-US" altLang="zh-CN" dirty="0" smtClean="0"/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 smtClean="0"/>
                  <a:t>数据集的似然：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219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188"/>
            <a:ext cx="2843588" cy="862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674" y="440017"/>
            <a:ext cx="3022326" cy="7598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884881" y="1334805"/>
            <a:ext cx="34689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极大似然法</a:t>
            </a:r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713491" y="5532067"/>
                <a:ext cx="765018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491" y="5532067"/>
                <a:ext cx="765018" cy="7630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457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相关基础知识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基础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微积分与线性代数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概率论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数值分析（少量）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274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逻辑回归（对率回归）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极大似然法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对似然取对数，即为对数似然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原</a:t>
            </a:r>
            <a:r>
              <a:rPr lang="zh-CN" altLang="en-US" dirty="0" smtClean="0"/>
              <a:t>问题转换为：</a:t>
            </a:r>
            <a:r>
              <a:rPr lang="zh-CN" altLang="en-US" b="1" dirty="0" smtClean="0">
                <a:solidFill>
                  <a:srgbClr val="FF0000"/>
                </a:solidFill>
              </a:rPr>
              <a:t>求相应的参数</a:t>
            </a:r>
            <a:r>
              <a:rPr lang="en-US" altLang="zh-CN" b="1" dirty="0" smtClean="0">
                <a:solidFill>
                  <a:srgbClr val="FF0000"/>
                </a:solidFill>
              </a:rPr>
              <a:t>w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altLang="zh-CN" b="1" dirty="0" smtClean="0">
                <a:solidFill>
                  <a:srgbClr val="FF0000"/>
                </a:solidFill>
              </a:rPr>
              <a:t>b</a:t>
            </a:r>
            <a:r>
              <a:rPr lang="zh-CN" altLang="en-US" b="1" dirty="0" smtClean="0">
                <a:solidFill>
                  <a:srgbClr val="FF0000"/>
                </a:solidFill>
              </a:rPr>
              <a:t>，使得对数似然最大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188"/>
            <a:ext cx="2843588" cy="862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674" y="440017"/>
            <a:ext cx="3022326" cy="7598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884881" y="1334805"/>
            <a:ext cx="34689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极大似然法</a:t>
            </a:r>
            <a:endParaRPr lang="zh-CN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985164" y="2930378"/>
                <a:ext cx="2320122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𝑙𝑜𝑔𝑝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4" y="2930378"/>
                <a:ext cx="2320122" cy="763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403117" y="3466548"/>
                <a:ext cx="1950683" cy="8402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chemeClr val="accent5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accent5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chemeClr val="accent5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 sz="2000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117" y="3466548"/>
                <a:ext cx="1950683" cy="840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7368" y="4656278"/>
            <a:ext cx="7033675" cy="15315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801043" y="497066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最小值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823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逻辑回归（对率回归）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极大似然法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121" y="2405844"/>
            <a:ext cx="5381577" cy="117182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068898" y="2668592"/>
            <a:ext cx="17308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最小值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72" y="4457940"/>
            <a:ext cx="4617892" cy="10978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124" y="4000662"/>
            <a:ext cx="5584509" cy="197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4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编程练习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83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上获取</a:t>
            </a:r>
            <a:r>
              <a:rPr lang="en-US" altLang="zh-CN" dirty="0" smtClean="0"/>
              <a:t>04_ML</a:t>
            </a:r>
            <a:r>
              <a:rPr lang="zh-CN" altLang="en-US" dirty="0" smtClean="0"/>
              <a:t>文件夹。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2. </a:t>
            </a:r>
            <a:r>
              <a:rPr lang="zh-CN" altLang="en-US" dirty="0" smtClean="0"/>
              <a:t>读取文件</a:t>
            </a:r>
            <a:r>
              <a:rPr lang="en-US" altLang="zh-CN" dirty="0" smtClean="0"/>
              <a:t>01_LinearModel.csv</a:t>
            </a:r>
            <a:r>
              <a:rPr lang="zh-CN" altLang="en-US" dirty="0" smtClean="0"/>
              <a:t>，将文件的</a:t>
            </a:r>
            <a:r>
              <a:rPr lang="en-US" altLang="zh-CN" dirty="0" smtClean="0"/>
              <a:t>3/4</a:t>
            </a:r>
            <a:r>
              <a:rPr lang="zh-CN" altLang="en-US" dirty="0"/>
              <a:t>划分为</a:t>
            </a:r>
            <a:r>
              <a:rPr lang="zh-CN" altLang="en-US" dirty="0" smtClean="0"/>
              <a:t>训练数据，</a:t>
            </a:r>
            <a:r>
              <a:rPr lang="en-US" altLang="zh-CN" dirty="0" smtClean="0"/>
              <a:t>1/4</a:t>
            </a:r>
            <a:r>
              <a:rPr lang="zh-CN" altLang="en-US" dirty="0"/>
              <a:t>划分为</a:t>
            </a:r>
            <a:r>
              <a:rPr lang="zh-CN" altLang="en-US" dirty="0" smtClean="0"/>
              <a:t>测试数据。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3. </a:t>
            </a:r>
            <a:r>
              <a:rPr lang="zh-CN" altLang="en-US" dirty="0" smtClean="0"/>
              <a:t>利用训练数据集训练一个逻辑回归（对率回归）模型。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4. </a:t>
            </a:r>
            <a:r>
              <a:rPr lang="zh-CN" altLang="en-US" dirty="0" smtClean="0"/>
              <a:t>使用测试数据对模型进行测试。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362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决策树（</a:t>
            </a:r>
            <a:r>
              <a:rPr lang="en-US" altLang="zh-CN" dirty="0" smtClean="0"/>
              <a:t>Decision Tree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决策树又称为判定树，是运用于分类的一种</a:t>
            </a:r>
            <a:r>
              <a:rPr lang="zh-CN" altLang="en-US" dirty="0" smtClean="0"/>
              <a:t>树结构。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每个</a:t>
            </a:r>
            <a:r>
              <a:rPr lang="zh-CN" altLang="en-US" dirty="0"/>
              <a:t>内部节点代表对某一属性的一次测试，每条边代表一个测试结果，叶节点代表某个类或类的分布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核心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选取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根据</a:t>
            </a:r>
            <a:r>
              <a:rPr lang="zh-CN" altLang="en-US" dirty="0" smtClean="0"/>
              <a:t>特征划分数据集</a:t>
            </a:r>
            <a:endParaRPr lang="en-US" altLang="zh-CN" dirty="0" smtClean="0"/>
          </a:p>
        </p:txBody>
      </p:sp>
      <p:pic>
        <p:nvPicPr>
          <p:cNvPr id="6146" name="Picture 2" descr="https://images0.cnblogs.com/blog2015/452899/201505/1620422447054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49" y="3703783"/>
            <a:ext cx="5451952" cy="308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613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决策树的建立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递归的过程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特征选择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三</a:t>
            </a:r>
            <a:r>
              <a:rPr lang="zh-CN" altLang="en-US" dirty="0" smtClean="0"/>
              <a:t>种结束条件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同一类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属性集为空</a:t>
            </a:r>
            <a:endParaRPr lang="en-US" altLang="zh-CN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不含样本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71" y="624779"/>
            <a:ext cx="8013945" cy="5674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椭圆 4"/>
          <p:cNvSpPr/>
          <p:nvPr/>
        </p:nvSpPr>
        <p:spPr>
          <a:xfrm>
            <a:off x="4442690" y="3325091"/>
            <a:ext cx="3168073" cy="4525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68252" y="1703823"/>
            <a:ext cx="646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①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83275" y="2558186"/>
            <a:ext cx="6463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③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59084" y="4216113"/>
            <a:ext cx="6463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②</a:t>
            </a:r>
            <a:endParaRPr lang="zh-CN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2697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特征的选取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19241"/>
              </p:ext>
            </p:extLst>
          </p:nvPr>
        </p:nvGraphicFramePr>
        <p:xfrm>
          <a:off x="7246352" y="828101"/>
          <a:ext cx="4391466" cy="43513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20194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613048">
                  <a:extLst>
                    <a:ext uri="{9D8B030D-6E8A-4147-A177-3AD203B41FA5}">
                      <a16:colId xmlns:a16="http://schemas.microsoft.com/office/drawing/2014/main" val="182409367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24849741"/>
                    </a:ext>
                  </a:extLst>
                </a:gridCol>
                <a:gridCol w="77142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职业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年龄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收入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36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5500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2800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3300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10000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8000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21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33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  <p:pic>
        <p:nvPicPr>
          <p:cNvPr id="9218" name="Picture 2" descr="https://images2015.cnblogs.com/blog/833682/201512/833682-20151220210245617-4478560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0" y="2706109"/>
            <a:ext cx="50101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88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特征的选取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19335"/>
              </p:ext>
            </p:extLst>
          </p:nvPr>
        </p:nvGraphicFramePr>
        <p:xfrm>
          <a:off x="7246352" y="828101"/>
          <a:ext cx="4391466" cy="43513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20194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613048">
                  <a:extLst>
                    <a:ext uri="{9D8B030D-6E8A-4147-A177-3AD203B41FA5}">
                      <a16:colId xmlns:a16="http://schemas.microsoft.com/office/drawing/2014/main" val="182409367"/>
                    </a:ext>
                  </a:extLst>
                </a:gridCol>
                <a:gridCol w="795311">
                  <a:extLst>
                    <a:ext uri="{9D8B030D-6E8A-4147-A177-3AD203B41FA5}">
                      <a16:colId xmlns:a16="http://schemas.microsoft.com/office/drawing/2014/main" val="324849741"/>
                    </a:ext>
                  </a:extLst>
                </a:gridCol>
                <a:gridCol w="77142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职业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年龄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收入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36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5500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2800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3300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10000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8000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21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33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3000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48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4200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  <p:pic>
        <p:nvPicPr>
          <p:cNvPr id="10242" name="Picture 2" descr="https://images2015.cnblogs.com/blog/833682/201512/833682-20151220210259195-6373962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02" y="4519032"/>
            <a:ext cx="22669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images2015.cnblogs.com/blog/833682/201512/833682-20151220210245617-4478560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20" y="2706109"/>
            <a:ext cx="50101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29119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特征的选取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关键</a:t>
            </a:r>
            <a:r>
              <a:rPr lang="zh-CN" altLang="en-US" dirty="0" smtClean="0"/>
              <a:t>问题：</a:t>
            </a:r>
            <a:r>
              <a:rPr lang="zh-CN" altLang="en-US" dirty="0" smtClean="0">
                <a:solidFill>
                  <a:srgbClr val="FF0000"/>
                </a:solidFill>
              </a:rPr>
              <a:t>到底怎么选特征</a:t>
            </a:r>
            <a:r>
              <a:rPr lang="zh-CN" altLang="en-US" dirty="0" smtClean="0"/>
              <a:t>啊？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三</a:t>
            </a:r>
            <a:r>
              <a:rPr lang="zh-CN" altLang="en-US" dirty="0" smtClean="0"/>
              <a:t>种常用的方法：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信息</a:t>
            </a:r>
            <a:r>
              <a:rPr lang="zh-CN" altLang="en-US" dirty="0" smtClean="0"/>
              <a:t>增益（</a:t>
            </a:r>
            <a:r>
              <a:rPr lang="en-US" altLang="zh-CN" dirty="0" smtClean="0"/>
              <a:t>Information Gain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ID3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增益率（</a:t>
            </a:r>
            <a:r>
              <a:rPr lang="en-US" altLang="zh-CN" dirty="0" smtClean="0"/>
              <a:t>Gain Ratio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C4.5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基尼指数（</a:t>
            </a:r>
            <a:r>
              <a:rPr lang="en-US" altLang="zh-CN" dirty="0" smtClean="0"/>
              <a:t>Gini Index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CART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87" y="1690688"/>
            <a:ext cx="5961313" cy="4221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椭圆 4"/>
          <p:cNvSpPr/>
          <p:nvPr/>
        </p:nvSpPr>
        <p:spPr>
          <a:xfrm>
            <a:off x="6043270" y="3694545"/>
            <a:ext cx="3168073" cy="332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232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决策树：</a:t>
            </a:r>
            <a:r>
              <a:rPr lang="en-US" altLang="zh-CN" dirty="0" smtClean="0"/>
              <a:t>ID3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ID3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信息熵：度量样本集合纯度（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代表第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类）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如果一个特征能让分类变得更纯，那么这就是一个好特征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131" y="3364104"/>
            <a:ext cx="4428181" cy="1484986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60927"/>
              </p:ext>
            </p:extLst>
          </p:nvPr>
        </p:nvGraphicFramePr>
        <p:xfrm>
          <a:off x="7620001" y="802839"/>
          <a:ext cx="4317578" cy="376916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602733">
                  <a:extLst>
                    <a:ext uri="{9D8B030D-6E8A-4147-A177-3AD203B41FA5}">
                      <a16:colId xmlns:a16="http://schemas.microsoft.com/office/drawing/2014/main" val="182409367"/>
                    </a:ext>
                  </a:extLst>
                </a:gridCol>
                <a:gridCol w="781930">
                  <a:extLst>
                    <a:ext uri="{9D8B030D-6E8A-4147-A177-3AD203B41FA5}">
                      <a16:colId xmlns:a16="http://schemas.microsoft.com/office/drawing/2014/main" val="32484974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职业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年龄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收入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36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5500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2800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3300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10000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8000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21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33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06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问题</a:t>
            </a:r>
            <a:r>
              <a:rPr lang="zh-CN" altLang="en-US" dirty="0" smtClean="0"/>
              <a:t>的引入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人类的“偏见”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302455" y="2995044"/>
            <a:ext cx="5827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感冒而已，不用担心。</a:t>
            </a:r>
            <a:endParaRPr lang="en-US" altLang="zh-CN" sz="4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多喝</a:t>
            </a:r>
            <a:r>
              <a:rPr lang="zh-CN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热水，早点休息。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 descr="https://timgsa.baidu.com/timg?image&amp;quality=80&amp;size=b9999_10000&amp;sec=1547091302878&amp;di=a079dd744bbf30b7b9f1a42a6becaaae&amp;imgtype=0&amp;src=http%3A%2F%2Fp2.qhimgs4.com%2Ft01972633f04adbbee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248" y="4643504"/>
            <a:ext cx="3096029" cy="193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47095785041&amp;di=5e18be40f3ba1ce0e8b2c3c0c588d0c3&amp;imgtype=0&amp;src=http%3A%2F%2Fhimg2.huanqiu.com%2Fattachment2010%2F2017%2F0123%2F2017012302495224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8" b="14433"/>
          <a:stretch/>
        </p:blipFill>
        <p:spPr bwMode="auto">
          <a:xfrm>
            <a:off x="6797963" y="4593395"/>
            <a:ext cx="2807855" cy="2035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940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决策树：</a:t>
            </a:r>
            <a:r>
              <a:rPr lang="en-US" altLang="zh-CN" dirty="0" smtClean="0"/>
              <a:t>ID3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60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ID3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信息熵：度量样本集合纯度（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代表第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类）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如果一个特征能让分类变得更纯，那么这就是一个好特征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131" y="3364104"/>
            <a:ext cx="4428181" cy="1484986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9353"/>
              </p:ext>
            </p:extLst>
          </p:nvPr>
        </p:nvGraphicFramePr>
        <p:xfrm>
          <a:off x="8420885" y="645821"/>
          <a:ext cx="2932915" cy="376916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</a:rPr>
                        <a:t>职业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843730" y="4849090"/>
                <a:ext cx="6900633" cy="7077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altLang="zh-C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US" altLang="zh-C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altLang="zh-C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=0.994</a:t>
                </a:r>
                <a:endParaRPr lang="zh-CN" alt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730" y="4849090"/>
                <a:ext cx="6900633" cy="707758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74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决策树：</a:t>
            </a:r>
            <a:r>
              <a:rPr lang="en-US" altLang="zh-CN" dirty="0" smtClean="0"/>
              <a:t>ID3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ID3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信息增益：对于属性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zh-CN" altLang="en-US" dirty="0"/>
              <a:t>将</a:t>
            </a:r>
            <a:r>
              <a:rPr lang="zh-CN" altLang="en-US" dirty="0" smtClean="0"/>
              <a:t>样本集进行划分所获得的“纯度提升”：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40" y="1027906"/>
            <a:ext cx="4428181" cy="1484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31" y="3204523"/>
            <a:ext cx="6013917" cy="13813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942773" y="4576361"/>
                <a:ext cx="7339189" cy="6455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CN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职业</m:t>
                          </m:r>
                        </m:e>
                      </m:d>
                      <m:r>
                        <a:rPr lang="en-US" altLang="zh-CN" sz="16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𝐸𝑛𝑡</m:t>
                      </m:r>
                      <m:d>
                        <m:dPr>
                          <m:ctrlPr>
                            <a:rPr lang="en-US" altLang="zh-CN" sz="16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16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16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altLang="zh-CN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𝐸𝑛𝑡</m:t>
                          </m:r>
                          <m:d>
                            <m:dPr>
                              <m:ctrlP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工人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altLang="zh-CN" sz="16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𝐸𝑛𝑡</m:t>
                          </m:r>
                          <m:d>
                            <m:dPr>
                              <m:ctrlP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白领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zh-CN" sz="1600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altLang="zh-CN" sz="16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𝐸𝑛𝑡</m:t>
                          </m:r>
                          <m:d>
                            <m:dPr>
                              <m:ctrlP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自由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600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1600" b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73" y="4576361"/>
                <a:ext cx="7339189" cy="645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548154" y="5368218"/>
                <a:ext cx="4369869" cy="5168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𝐸𝑛𝑡</m:t>
                    </m:r>
                    <m:d>
                      <m:dPr>
                        <m:ctrlPr>
                          <a:rPr lang="en-US" altLang="zh-CN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zh-CN" altLang="en-US" i="1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工人</m:t>
                            </m:r>
                          </m:sub>
                        </m:sSub>
                      </m:e>
                    </m:d>
                    <m:r>
                      <a:rPr lang="en-US" altLang="zh-CN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US" altLang="zh-CN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=0.915</a:t>
                </a:r>
                <a:endParaRPr lang="zh-CN" alt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154" y="5368218"/>
                <a:ext cx="4369869" cy="516873"/>
              </a:xfrm>
              <a:prstGeom prst="rect">
                <a:avLst/>
              </a:prstGeom>
              <a:blipFill>
                <a:blip r:embed="rId5"/>
                <a:stretch>
                  <a:fillRect r="-69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436239" y="5939004"/>
                <a:ext cx="6432467" cy="64556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altLang="zh-CN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16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职业</m:t>
                          </m:r>
                        </m:e>
                      </m:d>
                      <m:r>
                        <a:rPr lang="en-US" altLang="zh-CN" sz="16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=0.994−</m:t>
                      </m:r>
                      <m:d>
                        <m:dPr>
                          <m:ctrlPr>
                            <a:rPr lang="en-US" altLang="zh-CN" sz="16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altLang="zh-CN" sz="14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∗0.915</m:t>
                          </m:r>
                          <m:r>
                            <a:rPr lang="en-US" altLang="zh-CN" sz="1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1600" b="0" i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*0.915</m:t>
                          </m:r>
                          <m:r>
                            <m:rPr>
                              <m:nor/>
                            </m:rPr>
                            <a:rPr lang="en-US" altLang="zh-CN" sz="1600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16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altLang="zh-CN" sz="16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∗0.918</m:t>
                          </m:r>
                        </m:e>
                      </m:d>
                      <m:r>
                        <a:rPr lang="en-US" altLang="zh-CN" sz="16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=0.078</m:t>
                      </m:r>
                    </m:oMath>
                  </m:oMathPara>
                </a14:m>
                <a:endParaRPr lang="en-US" altLang="zh-CN" sz="1600" b="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39" y="5939004"/>
                <a:ext cx="6432467" cy="645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34062"/>
              </p:ext>
            </p:extLst>
          </p:nvPr>
        </p:nvGraphicFramePr>
        <p:xfrm>
          <a:off x="8819389" y="3184018"/>
          <a:ext cx="2932915" cy="34302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</a:rPr>
                        <a:t>职业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86075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决策树：</a:t>
            </a:r>
            <a:r>
              <a:rPr lang="en-US" altLang="zh-CN" dirty="0" smtClean="0"/>
              <a:t>ID3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ID3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信息增益：对于属性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zh-CN" altLang="en-US" dirty="0"/>
              <a:t>将</a:t>
            </a:r>
            <a:r>
              <a:rPr lang="zh-CN" altLang="en-US" dirty="0" smtClean="0"/>
              <a:t>样本集进行划分所获得的“纯度提升”：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选取</a:t>
            </a:r>
            <a:r>
              <a:rPr lang="zh-CN" altLang="en-US" b="1" dirty="0" smtClean="0">
                <a:solidFill>
                  <a:srgbClr val="FF0000"/>
                </a:solidFill>
              </a:rPr>
              <a:t>信息增益最大</a:t>
            </a:r>
            <a:r>
              <a:rPr lang="zh-CN" altLang="en-US" dirty="0" smtClean="0"/>
              <a:t>的属性进行划分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40" y="1027906"/>
            <a:ext cx="4428181" cy="14849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31" y="3204523"/>
            <a:ext cx="6013917" cy="1381359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819389" y="3184018"/>
          <a:ext cx="2932915" cy="34302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</a:rPr>
                        <a:t>职业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432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决策树：</a:t>
            </a:r>
            <a:r>
              <a:rPr lang="en-US" altLang="zh-CN" dirty="0" smtClean="0"/>
              <a:t>C4.5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信息增益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ID3</a:t>
            </a:r>
            <a:r>
              <a:rPr lang="zh-CN" altLang="en-US" dirty="0" smtClean="0"/>
              <a:t>的问题：总是会选类别比较多的属性进行划分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属性的类别越多，每一个属性类别对应的数据量越小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数据量越</a:t>
            </a:r>
            <a:r>
              <a:rPr lang="zh-CN" altLang="en-US" dirty="0" smtClean="0"/>
              <a:t>小，纯度越高的可能性越大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信息增益率：解决偏好属性取值较多的问题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1452"/>
              </p:ext>
            </p:extLst>
          </p:nvPr>
        </p:nvGraphicFramePr>
        <p:xfrm>
          <a:off x="8505353" y="2286170"/>
          <a:ext cx="2932915" cy="34302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</a:rPr>
                        <a:t>职业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75" y="4694700"/>
            <a:ext cx="4017062" cy="9551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159" y="5626005"/>
            <a:ext cx="3520340" cy="1101916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101240" y="5593148"/>
            <a:ext cx="3797878" cy="116763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18037" y="5823020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固有值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970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决策树：</a:t>
            </a:r>
            <a:r>
              <a:rPr lang="en-US" altLang="zh-CN" dirty="0" smtClean="0"/>
              <a:t>CART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基尼</a:t>
            </a:r>
            <a:r>
              <a:rPr lang="zh-CN" altLang="en-US" dirty="0" smtClean="0"/>
              <a:t>指数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基尼指数反映两个随机样本表计不一致的概率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基尼</a:t>
            </a:r>
            <a:r>
              <a:rPr lang="zh-CN" altLang="en-US" dirty="0" smtClean="0"/>
              <a:t>指数越小、纯度越高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05353" y="2286170"/>
          <a:ext cx="2932915" cy="34302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effectLst/>
                        </a:rPr>
                        <a:t>职业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27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89" y="1615888"/>
            <a:ext cx="3035563" cy="23145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27" y="5181182"/>
            <a:ext cx="5109578" cy="12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47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连续属性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如果遇到属性是连续属性怎么办？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最直观的想法：离散化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如何</a:t>
            </a:r>
            <a:r>
              <a:rPr lang="zh-CN" altLang="en-US" dirty="0" smtClean="0"/>
              <a:t>离散化？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在选择属性时，对属性</a:t>
            </a:r>
            <a:r>
              <a:rPr lang="zh-CN" altLang="en-US" dirty="0" smtClean="0">
                <a:solidFill>
                  <a:srgbClr val="FF0000"/>
                </a:solidFill>
              </a:rPr>
              <a:t>临时进行</a:t>
            </a:r>
            <a:r>
              <a:rPr lang="zh-CN" altLang="en-US" dirty="0" smtClean="0"/>
              <a:t>二值离散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取一个</a:t>
            </a:r>
            <a:r>
              <a:rPr lang="zh-CN" altLang="en-US" dirty="0" smtClean="0">
                <a:solidFill>
                  <a:srgbClr val="FF0000"/>
                </a:solidFill>
              </a:rPr>
              <a:t>纯度最高</a:t>
            </a:r>
            <a:r>
              <a:rPr lang="zh-CN" altLang="en-US" dirty="0" smtClean="0"/>
              <a:t>的分割点</a:t>
            </a:r>
            <a:r>
              <a:rPr lang="en-US" altLang="zh-CN" dirty="0" smtClean="0"/>
              <a:t>t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属性使用大于</a:t>
            </a:r>
            <a:r>
              <a:rPr lang="en-US" altLang="zh-CN" dirty="0" smtClean="0"/>
              <a:t>t</a:t>
            </a:r>
            <a:r>
              <a:rPr lang="zh-CN" altLang="en-US" dirty="0" smtClean="0"/>
              <a:t>和小于</a:t>
            </a:r>
            <a:r>
              <a:rPr lang="en-US" altLang="zh-CN" dirty="0" smtClean="0"/>
              <a:t>t</a:t>
            </a:r>
            <a:r>
              <a:rPr lang="zh-CN" altLang="en-US" dirty="0" smtClean="0"/>
              <a:t>来代替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86953"/>
              </p:ext>
            </p:extLst>
          </p:nvPr>
        </p:nvGraphicFramePr>
        <p:xfrm>
          <a:off x="7370619" y="618112"/>
          <a:ext cx="4317578" cy="376916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3029">
                  <a:extLst>
                    <a:ext uri="{9D8B030D-6E8A-4147-A177-3AD203B41FA5}">
                      <a16:colId xmlns:a16="http://schemas.microsoft.com/office/drawing/2014/main" val="607065901"/>
                    </a:ext>
                  </a:extLst>
                </a:gridCol>
                <a:gridCol w="602733">
                  <a:extLst>
                    <a:ext uri="{9D8B030D-6E8A-4147-A177-3AD203B41FA5}">
                      <a16:colId xmlns:a16="http://schemas.microsoft.com/office/drawing/2014/main" val="182409367"/>
                    </a:ext>
                  </a:extLst>
                </a:gridCol>
                <a:gridCol w="781930">
                  <a:extLst>
                    <a:ext uri="{9D8B030D-6E8A-4147-A177-3AD203B41FA5}">
                      <a16:colId xmlns:a16="http://schemas.microsoft.com/office/drawing/2014/main" val="324849741"/>
                    </a:ext>
                  </a:extLst>
                </a:gridCol>
                <a:gridCol w="758442">
                  <a:extLst>
                    <a:ext uri="{9D8B030D-6E8A-4147-A177-3AD203B41FA5}">
                      <a16:colId xmlns:a16="http://schemas.microsoft.com/office/drawing/2014/main" val="507092808"/>
                    </a:ext>
                  </a:extLst>
                </a:gridCol>
                <a:gridCol w="1171444">
                  <a:extLst>
                    <a:ext uri="{9D8B030D-6E8A-4147-A177-3AD203B41FA5}">
                      <a16:colId xmlns:a16="http://schemas.microsoft.com/office/drawing/2014/main" val="3643997847"/>
                    </a:ext>
                  </a:extLst>
                </a:gridCol>
              </a:tblGrid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职业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年龄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收入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学历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是否贷款</a:t>
                      </a:r>
                    </a:p>
                  </a:txBody>
                  <a:tcPr marL="10093" marR="10093" marT="5767" marB="5767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2088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77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36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5500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53032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2800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初中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1786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</a:rPr>
                        <a:t>3300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3604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25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10000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77727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8000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硕士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75068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白领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13000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博士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是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14283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21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本科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8970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自由职业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22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90512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33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3000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高中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91875"/>
                  </a:ext>
                </a:extLst>
              </a:tr>
              <a:tr h="3140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工人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48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4200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effectLst/>
                        </a:rPr>
                        <a:t>小学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10093" marR="10093" marT="5767" marB="576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63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89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编程练习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决策树构建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Step 1.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编写决策树类</a:t>
            </a:r>
            <a:r>
              <a:rPr lang="en-US" altLang="zh-CN" dirty="0" err="1" smtClean="0"/>
              <a:t>DTree</a:t>
            </a:r>
            <a:r>
              <a:rPr lang="zh-CN" altLang="en-US" dirty="0" smtClean="0"/>
              <a:t>和树结点类</a:t>
            </a:r>
            <a:r>
              <a:rPr lang="en-US" altLang="zh-CN" dirty="0" err="1" smtClean="0"/>
              <a:t>DTreeNode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2.</a:t>
            </a:r>
            <a:r>
              <a:rPr lang="zh-CN" altLang="en-US" dirty="0"/>
              <a:t> </a:t>
            </a:r>
            <a:r>
              <a:rPr lang="zh-CN" altLang="en-US" dirty="0" smtClean="0"/>
              <a:t>将数据集划分为训练数据集和验证数据集，比例为</a:t>
            </a:r>
            <a:r>
              <a:rPr lang="en-US" altLang="zh-CN" dirty="0" smtClean="0"/>
              <a:t>12:5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3. </a:t>
            </a:r>
            <a:r>
              <a:rPr lang="zh-CN" altLang="en-US" dirty="0" smtClean="0"/>
              <a:t>利用训练数据集，实现</a:t>
            </a:r>
            <a:r>
              <a:rPr lang="en-US" altLang="zh-CN" dirty="0" smtClean="0"/>
              <a:t>ID3</a:t>
            </a:r>
            <a:r>
              <a:rPr lang="zh-CN" altLang="en-US" dirty="0" smtClean="0"/>
              <a:t>决策树。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4. </a:t>
            </a:r>
            <a:r>
              <a:rPr lang="zh-CN" altLang="en-US" dirty="0" smtClean="0"/>
              <a:t>利用训练数据集，实现</a:t>
            </a:r>
            <a:r>
              <a:rPr lang="en-US" altLang="zh-CN" dirty="0" smtClean="0"/>
              <a:t>C4.5</a:t>
            </a:r>
            <a:r>
              <a:rPr lang="zh-CN" altLang="en-US" dirty="0" smtClean="0"/>
              <a:t>决策树。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5. </a:t>
            </a:r>
            <a:r>
              <a:rPr lang="zh-CN" altLang="en-US" dirty="0" smtClean="0"/>
              <a:t>利用训练数据集，实现</a:t>
            </a:r>
            <a:r>
              <a:rPr lang="en-US" altLang="zh-CN" dirty="0" smtClean="0"/>
              <a:t>CART</a:t>
            </a:r>
            <a:r>
              <a:rPr lang="zh-CN" altLang="en-US" dirty="0" smtClean="0"/>
              <a:t>决策树。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 6. </a:t>
            </a:r>
            <a:r>
              <a:rPr lang="zh-CN" altLang="en-US" dirty="0" smtClean="0"/>
              <a:t>利用验证数据集，验证三种决策树的正确率。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3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81" y="222745"/>
            <a:ext cx="8217610" cy="639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3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问题</a:t>
            </a:r>
            <a:r>
              <a:rPr lang="zh-CN" altLang="en-US" dirty="0" smtClean="0"/>
              <a:t>的引入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人类的“偏见”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老</a:t>
            </a:r>
            <a:r>
              <a:rPr lang="zh-CN" altLang="en-US" dirty="0" smtClean="0"/>
              <a:t>中医：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/>
              <a:t>见</a:t>
            </a:r>
            <a:r>
              <a:rPr lang="zh-CN" altLang="en-US" dirty="0" smtClean="0"/>
              <a:t>过的病例多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正确率比较高（</a:t>
            </a:r>
            <a:r>
              <a:rPr lang="en-US" altLang="zh-CN" dirty="0" smtClean="0"/>
              <a:t>95%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错误率低（</a:t>
            </a:r>
            <a:r>
              <a:rPr lang="en-US" altLang="zh-CN" dirty="0" smtClean="0">
                <a:sym typeface="Wingdings" panose="05000000000000000000" pitchFamily="2" charset="2"/>
              </a:rPr>
              <a:t>5%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熊孩子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吃过的</a:t>
            </a:r>
            <a:r>
              <a:rPr lang="zh-CN" altLang="en-US" dirty="0" smtClean="0"/>
              <a:t>盐还没有父母见过的人多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正确率比较低（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错误率高（</a:t>
            </a:r>
            <a:r>
              <a:rPr lang="en-US" altLang="zh-CN" dirty="0" smtClean="0">
                <a:sym typeface="Wingdings" panose="05000000000000000000" pitchFamily="2" charset="2"/>
              </a:rPr>
              <a:t>50%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</a:pPr>
            <a:r>
              <a:rPr lang="zh-CN" altLang="en-US" dirty="0" smtClean="0">
                <a:sym typeface="Wingdings" panose="05000000000000000000" pitchFamily="2" charset="2"/>
              </a:rPr>
              <a:t>正确率也许不太低（</a:t>
            </a:r>
            <a:r>
              <a:rPr lang="en-US" altLang="zh-CN" dirty="0" smtClean="0">
                <a:sym typeface="Wingdings" panose="05000000000000000000" pitchFamily="2" charset="2"/>
              </a:rPr>
              <a:t>80%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en-US" altLang="zh-CN" dirty="0" smtClean="0">
                <a:sym typeface="Wingdings" panose="05000000000000000000" pitchFamily="2" charset="2"/>
              </a:rPr>
              <a:t> </a:t>
            </a:r>
            <a:r>
              <a:rPr lang="zh-CN" altLang="en-US" dirty="0" smtClean="0">
                <a:sym typeface="Wingdings" panose="05000000000000000000" pitchFamily="2" charset="2"/>
              </a:rPr>
              <a:t>错误率还行（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en-US" altLang="zh-CN" dirty="0" smtClean="0">
                <a:sym typeface="Wingdings" panose="05000000000000000000" pitchFamily="2" charset="2"/>
              </a:rPr>
              <a:t>0%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256800" y="3708906"/>
            <a:ext cx="34788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允许</a:t>
            </a:r>
            <a:r>
              <a:rPr lang="en-US" altLang="zh-CN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1%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左右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的误差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92116" y="2616353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9604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78473" y="4846935"/>
            <a:ext cx="9541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25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327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TSP</a:t>
            </a:r>
            <a:r>
              <a:rPr lang="zh-CN" altLang="en-US" dirty="0" smtClean="0"/>
              <a:t>问题（旅行商问题）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DFS</a:t>
            </a:r>
            <a:r>
              <a:rPr lang="zh-CN" altLang="en-US" dirty="0" smtClean="0"/>
              <a:t>（暴力搜索）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DP</a:t>
            </a:r>
            <a:r>
              <a:rPr lang="zh-CN" altLang="en-US" dirty="0" smtClean="0"/>
              <a:t>（动态规划）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右大括号 3"/>
          <p:cNvSpPr/>
          <p:nvPr/>
        </p:nvSpPr>
        <p:spPr>
          <a:xfrm>
            <a:off x="4396510" y="2697018"/>
            <a:ext cx="323273" cy="1136072"/>
          </a:xfrm>
          <a:prstGeom prst="rightBrace">
            <a:avLst>
              <a:gd name="adj1" fmla="val 8785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99953" y="2911111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得到最优解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4057" y="4475231"/>
            <a:ext cx="10443886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我不</a:t>
            </a:r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追求最优解，只追求差不多的解呢？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042440" y="345347"/>
            <a:ext cx="3962524" cy="3487743"/>
            <a:chOff x="7608331" y="524166"/>
            <a:chExt cx="3962524" cy="3487743"/>
          </a:xfrm>
        </p:grpSpPr>
        <p:sp>
          <p:nvSpPr>
            <p:cNvPr id="14" name="圆角矩形 13"/>
            <p:cNvSpPr/>
            <p:nvPr/>
          </p:nvSpPr>
          <p:spPr>
            <a:xfrm>
              <a:off x="9190184" y="524166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北京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142106" y="3602839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广州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702637" y="2154010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上海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608331" y="2639108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成都</a:t>
              </a:r>
            </a:p>
          </p:txBody>
        </p:sp>
        <p:cxnSp>
          <p:nvCxnSpPr>
            <p:cNvPr id="19" name="直接连接符 18"/>
            <p:cNvCxnSpPr>
              <a:stCxn id="14" idx="2"/>
              <a:endCxn id="16" idx="0"/>
            </p:cNvCxnSpPr>
            <p:nvPr/>
          </p:nvCxnSpPr>
          <p:spPr>
            <a:xfrm>
              <a:off x="9624293" y="933236"/>
              <a:ext cx="1512453" cy="122077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2"/>
              <a:endCxn id="15" idx="0"/>
            </p:cNvCxnSpPr>
            <p:nvPr/>
          </p:nvCxnSpPr>
          <p:spPr>
            <a:xfrm flipH="1">
              <a:off x="9576215" y="2563080"/>
              <a:ext cx="1560531" cy="1039759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4" idx="2"/>
              <a:endCxn id="17" idx="0"/>
            </p:cNvCxnSpPr>
            <p:nvPr/>
          </p:nvCxnSpPr>
          <p:spPr>
            <a:xfrm flipH="1">
              <a:off x="8042440" y="933236"/>
              <a:ext cx="1581853" cy="1705872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7" idx="2"/>
              <a:endCxn id="15" idx="0"/>
            </p:cNvCxnSpPr>
            <p:nvPr/>
          </p:nvCxnSpPr>
          <p:spPr>
            <a:xfrm>
              <a:off x="8042440" y="3048178"/>
              <a:ext cx="1533775" cy="554661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7" idx="3"/>
              <a:endCxn id="16" idx="1"/>
            </p:cNvCxnSpPr>
            <p:nvPr/>
          </p:nvCxnSpPr>
          <p:spPr>
            <a:xfrm flipV="1">
              <a:off x="8476549" y="2358545"/>
              <a:ext cx="2226088" cy="485098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4" idx="2"/>
              <a:endCxn id="15" idx="0"/>
            </p:cNvCxnSpPr>
            <p:nvPr/>
          </p:nvCxnSpPr>
          <p:spPr>
            <a:xfrm flipH="1">
              <a:off x="9576215" y="933236"/>
              <a:ext cx="48078" cy="2669603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474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TSP</a:t>
            </a:r>
            <a:r>
              <a:rPr lang="zh-CN" altLang="en-US" dirty="0" smtClean="0"/>
              <a:t>问题（旅行商问题）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DFS</a:t>
            </a:r>
            <a:r>
              <a:rPr lang="zh-CN" altLang="en-US" dirty="0" smtClean="0"/>
              <a:t>（暴力搜索）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DP</a:t>
            </a:r>
            <a:r>
              <a:rPr lang="zh-CN" altLang="en-US" dirty="0" smtClean="0"/>
              <a:t>（动态规划）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随机概率算法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模拟退火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4" name="右大括号 3"/>
          <p:cNvSpPr/>
          <p:nvPr/>
        </p:nvSpPr>
        <p:spPr>
          <a:xfrm>
            <a:off x="4396510" y="2697018"/>
            <a:ext cx="323273" cy="1136072"/>
          </a:xfrm>
          <a:prstGeom prst="rightBrace">
            <a:avLst>
              <a:gd name="adj1" fmla="val 8785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99953" y="2911111"/>
            <a:ext cx="27494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得到最优解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4396510" y="4490390"/>
            <a:ext cx="323273" cy="1136072"/>
          </a:xfrm>
          <a:prstGeom prst="rightBrace">
            <a:avLst>
              <a:gd name="adj1" fmla="val 8785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23173" y="4689184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概率算法（不是最优解）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42440" y="345347"/>
            <a:ext cx="3962524" cy="3487743"/>
            <a:chOff x="7608331" y="524166"/>
            <a:chExt cx="3962524" cy="3487743"/>
          </a:xfrm>
        </p:grpSpPr>
        <p:sp>
          <p:nvSpPr>
            <p:cNvPr id="12" name="圆角矩形 11"/>
            <p:cNvSpPr/>
            <p:nvPr/>
          </p:nvSpPr>
          <p:spPr>
            <a:xfrm>
              <a:off x="9190184" y="524166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北京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142106" y="3602839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广州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0702637" y="2154010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上海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608331" y="2639108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成都</a:t>
              </a:r>
            </a:p>
          </p:txBody>
        </p:sp>
        <p:cxnSp>
          <p:nvCxnSpPr>
            <p:cNvPr id="16" name="直接连接符 15"/>
            <p:cNvCxnSpPr>
              <a:stCxn id="12" idx="2"/>
              <a:endCxn id="14" idx="0"/>
            </p:cNvCxnSpPr>
            <p:nvPr/>
          </p:nvCxnSpPr>
          <p:spPr>
            <a:xfrm>
              <a:off x="9624293" y="933236"/>
              <a:ext cx="1512453" cy="122077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4" idx="2"/>
              <a:endCxn id="13" idx="0"/>
            </p:cNvCxnSpPr>
            <p:nvPr/>
          </p:nvCxnSpPr>
          <p:spPr>
            <a:xfrm flipH="1">
              <a:off x="9576215" y="2563080"/>
              <a:ext cx="1560531" cy="1039759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2" idx="2"/>
              <a:endCxn id="15" idx="0"/>
            </p:cNvCxnSpPr>
            <p:nvPr/>
          </p:nvCxnSpPr>
          <p:spPr>
            <a:xfrm flipH="1">
              <a:off x="8042440" y="933236"/>
              <a:ext cx="1581853" cy="1705872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2"/>
              <a:endCxn id="13" idx="0"/>
            </p:cNvCxnSpPr>
            <p:nvPr/>
          </p:nvCxnSpPr>
          <p:spPr>
            <a:xfrm>
              <a:off x="8042440" y="3048178"/>
              <a:ext cx="1533775" cy="554661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3"/>
              <a:endCxn id="14" idx="1"/>
            </p:cNvCxnSpPr>
            <p:nvPr/>
          </p:nvCxnSpPr>
          <p:spPr>
            <a:xfrm flipV="1">
              <a:off x="8476549" y="2358545"/>
              <a:ext cx="2226088" cy="485098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2"/>
              <a:endCxn id="13" idx="0"/>
            </p:cNvCxnSpPr>
            <p:nvPr/>
          </p:nvCxnSpPr>
          <p:spPr>
            <a:xfrm flipH="1">
              <a:off x="9576215" y="933236"/>
              <a:ext cx="48078" cy="2669603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153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TSP</a:t>
            </a:r>
            <a:r>
              <a:rPr lang="zh-CN" altLang="en-US" dirty="0" smtClean="0"/>
              <a:t>问题（旅行商问题）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如果我连算法都懒得写。。。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查攻略，看看别人怎么旅游（不知道好不好）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查一堆攻略，比较不同人怎么旅游，选一个选便宜的（好一点）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最厉害的方法：查好多好多相关不相关的攻略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凭经验就能感觉出来一条挺便宜的路径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但我也说不清楚为什么挺便宜的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8042440" y="345347"/>
            <a:ext cx="3962524" cy="3487743"/>
            <a:chOff x="7608331" y="524166"/>
            <a:chExt cx="3962524" cy="3487743"/>
          </a:xfrm>
        </p:grpSpPr>
        <p:sp>
          <p:nvSpPr>
            <p:cNvPr id="11" name="圆角矩形 10"/>
            <p:cNvSpPr/>
            <p:nvPr/>
          </p:nvSpPr>
          <p:spPr>
            <a:xfrm>
              <a:off x="9190184" y="524166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北京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142106" y="3602839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广州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702637" y="2154010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上海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608331" y="2639108"/>
              <a:ext cx="868218" cy="40907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成都</a:t>
              </a:r>
            </a:p>
          </p:txBody>
        </p:sp>
        <p:cxnSp>
          <p:nvCxnSpPr>
            <p:cNvPr id="15" name="直接连接符 14"/>
            <p:cNvCxnSpPr>
              <a:stCxn id="11" idx="2"/>
              <a:endCxn id="13" idx="0"/>
            </p:cNvCxnSpPr>
            <p:nvPr/>
          </p:nvCxnSpPr>
          <p:spPr>
            <a:xfrm>
              <a:off x="9624293" y="933236"/>
              <a:ext cx="1512453" cy="122077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3" idx="2"/>
              <a:endCxn id="12" idx="0"/>
            </p:cNvCxnSpPr>
            <p:nvPr/>
          </p:nvCxnSpPr>
          <p:spPr>
            <a:xfrm flipH="1">
              <a:off x="9576215" y="2563080"/>
              <a:ext cx="1560531" cy="1039759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2"/>
              <a:endCxn id="14" idx="0"/>
            </p:cNvCxnSpPr>
            <p:nvPr/>
          </p:nvCxnSpPr>
          <p:spPr>
            <a:xfrm flipH="1">
              <a:off x="8042440" y="933236"/>
              <a:ext cx="1581853" cy="1705872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4" idx="2"/>
              <a:endCxn id="12" idx="0"/>
            </p:cNvCxnSpPr>
            <p:nvPr/>
          </p:nvCxnSpPr>
          <p:spPr>
            <a:xfrm>
              <a:off x="8042440" y="3048178"/>
              <a:ext cx="1533775" cy="554661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3"/>
              <a:endCxn id="13" idx="1"/>
            </p:cNvCxnSpPr>
            <p:nvPr/>
          </p:nvCxnSpPr>
          <p:spPr>
            <a:xfrm flipV="1">
              <a:off x="8476549" y="2358545"/>
              <a:ext cx="2226088" cy="485098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2"/>
              <a:endCxn id="12" idx="0"/>
            </p:cNvCxnSpPr>
            <p:nvPr/>
          </p:nvCxnSpPr>
          <p:spPr>
            <a:xfrm flipH="1">
              <a:off x="9576215" y="933236"/>
              <a:ext cx="48078" cy="2669603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227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机器学习要解决的问题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只有大量数据，没有具体算法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规则，或算法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规则不完备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如果已有具体算法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规则且很完备，</a:t>
            </a:r>
            <a:r>
              <a:rPr lang="zh-CN" altLang="en-US" dirty="0" smtClean="0">
                <a:solidFill>
                  <a:srgbClr val="FF0000"/>
                </a:solidFill>
              </a:rPr>
              <a:t>传统算法效率和效果更好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0478" y="4269662"/>
            <a:ext cx="156966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归纳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6005" y="4269662"/>
            <a:ext cx="156966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推演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058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归纳</a:t>
            </a:r>
            <a:endParaRPr lang="zh-CN" altLang="en-US" dirty="0"/>
          </a:p>
        </p:txBody>
      </p:sp>
      <p:pic>
        <p:nvPicPr>
          <p:cNvPr id="1030" name="Picture 6" descr="https://img-blog.csdn.net/20180316133309655?watermark/2/text/Ly9ibG9nLmNzZG4ubmV0L3FxXzIwODgwOTM5/font/5a6L5L2T/fontsize/400/fill/I0JBQkFCMA==/dissolve/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7"/>
          <a:stretch/>
        </p:blipFill>
        <p:spPr bwMode="auto">
          <a:xfrm>
            <a:off x="6778767" y="3649952"/>
            <a:ext cx="5127627" cy="2207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22373"/>
              </p:ext>
            </p:extLst>
          </p:nvPr>
        </p:nvGraphicFramePr>
        <p:xfrm>
          <a:off x="7444509" y="831057"/>
          <a:ext cx="37961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229">
                  <a:extLst>
                    <a:ext uri="{9D8B030D-6E8A-4147-A177-3AD203B41FA5}">
                      <a16:colId xmlns:a16="http://schemas.microsoft.com/office/drawing/2014/main" val="2191877725"/>
                    </a:ext>
                  </a:extLst>
                </a:gridCol>
                <a:gridCol w="759229">
                  <a:extLst>
                    <a:ext uri="{9D8B030D-6E8A-4147-A177-3AD203B41FA5}">
                      <a16:colId xmlns:a16="http://schemas.microsoft.com/office/drawing/2014/main" val="2560704940"/>
                    </a:ext>
                  </a:extLst>
                </a:gridCol>
                <a:gridCol w="759229">
                  <a:extLst>
                    <a:ext uri="{9D8B030D-6E8A-4147-A177-3AD203B41FA5}">
                      <a16:colId xmlns:a16="http://schemas.microsoft.com/office/drawing/2014/main" val="3169603392"/>
                    </a:ext>
                  </a:extLst>
                </a:gridCol>
                <a:gridCol w="759229">
                  <a:extLst>
                    <a:ext uri="{9D8B030D-6E8A-4147-A177-3AD203B41FA5}">
                      <a16:colId xmlns:a16="http://schemas.microsoft.com/office/drawing/2014/main" val="1156338648"/>
                    </a:ext>
                  </a:extLst>
                </a:gridCol>
                <a:gridCol w="759229">
                  <a:extLst>
                    <a:ext uri="{9D8B030D-6E8A-4147-A177-3AD203B41FA5}">
                      <a16:colId xmlns:a16="http://schemas.microsoft.com/office/drawing/2014/main" val="2558278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色泽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根蒂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敲声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02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蜷缩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浊响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6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乌黑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蜷缩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浊响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3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硬挺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清脆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7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乌黑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稍蜷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沉闷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62793"/>
                  </a:ext>
                </a:extLst>
              </a:tr>
            </a:tbl>
          </a:graphicData>
        </a:graphic>
      </p:graphicFrame>
      <p:pic>
        <p:nvPicPr>
          <p:cNvPr id="1032" name="Picture 8" descr="http://images2015.cnblogs.com/blog/996148/201701/996148-20170109101552947-2081134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22" y="2643909"/>
            <a:ext cx="5876122" cy="3667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02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1741</Words>
  <Application>Microsoft Office PowerPoint</Application>
  <PresentationFormat>宽屏</PresentationFormat>
  <Paragraphs>695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等线 Light</vt:lpstr>
      <vt:lpstr>Arial</vt:lpstr>
      <vt:lpstr>Cambria Math</vt:lpstr>
      <vt:lpstr>Verdana</vt:lpstr>
      <vt:lpstr>Wingdings</vt:lpstr>
      <vt:lpstr>Office 主题​​</vt:lpstr>
      <vt:lpstr>机器学习基础算法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机器学习</vt:lpstr>
      <vt:lpstr>线性模型</vt:lpstr>
      <vt:lpstr>线性模型</vt:lpstr>
      <vt:lpstr>线性模型</vt:lpstr>
      <vt:lpstr>线性模型</vt:lpstr>
      <vt:lpstr>线性模型</vt:lpstr>
      <vt:lpstr>线性模型</vt:lpstr>
      <vt:lpstr>线性模型</vt:lpstr>
      <vt:lpstr>线性模型</vt:lpstr>
      <vt:lpstr>线性模型</vt:lpstr>
      <vt:lpstr>编程练习1</vt:lpstr>
      <vt:lpstr>编程练习1</vt:lpstr>
      <vt:lpstr>决策树</vt:lpstr>
      <vt:lpstr>决策树</vt:lpstr>
      <vt:lpstr>决策树</vt:lpstr>
      <vt:lpstr>决策树</vt:lpstr>
      <vt:lpstr>决策树</vt:lpstr>
      <vt:lpstr>决策树：ID3</vt:lpstr>
      <vt:lpstr>决策树：ID3</vt:lpstr>
      <vt:lpstr>决策树：ID3</vt:lpstr>
      <vt:lpstr>决策树：ID3</vt:lpstr>
      <vt:lpstr>决策树：C4.5</vt:lpstr>
      <vt:lpstr>决策树：CART</vt:lpstr>
      <vt:lpstr>决策树——连续属性</vt:lpstr>
      <vt:lpstr>编程练习2</vt:lpstr>
      <vt:lpstr>编程练习2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机器学习基础算法</dc:title>
  <dc:creator>曹 建勋</dc:creator>
  <cp:lastModifiedBy>曹 建勋</cp:lastModifiedBy>
  <cp:revision>54</cp:revision>
  <dcterms:created xsi:type="dcterms:W3CDTF">2019-01-10T00:41:34Z</dcterms:created>
  <dcterms:modified xsi:type="dcterms:W3CDTF">2019-01-10T17:01:18Z</dcterms:modified>
</cp:coreProperties>
</file>