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341EE12-F28E-4B03-A404-A8FCAE0F6316}" type="datetime1">
              <a:rPr lang="en-US" smtClean="0"/>
              <a:t>8/20/2023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0774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5700627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1300362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2398701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6480469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89806E-8E94-473C-AEE7-BE6F15F85533}" type="datetime1">
              <a:rPr lang="en-US" smtClean="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704141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89806E-8E94-473C-AEE7-BE6F15F85533}" type="datetime1">
              <a:rPr lang="en-US" smtClean="0"/>
              <a:t>8/20/2023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9670753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8B8189-0D9C-48A6-9FA3-862227B094CE}"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5660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ADDCAE-6443-42C3-9C19-F95985500186}"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91927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9452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5080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6621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8115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841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8/20/2023</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981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5037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60385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89806E-8E94-473C-AEE7-BE6F15F85533}" type="datetime1">
              <a:rPr lang="en-US" smtClean="0"/>
              <a:t>8/20/2023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41245553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agile/scrum/rol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A colorful light bulb with business icons">
            <a:extLst>
              <a:ext uri="{FF2B5EF4-FFF2-40B4-BE49-F238E27FC236}">
                <a16:creationId xmlns:a16="http://schemas.microsoft.com/office/drawing/2014/main" id="{A05208AD-2802-16F1-22DC-75C2B9C4E442}"/>
              </a:ext>
            </a:extLst>
          </p:cNvPr>
          <p:cNvPicPr>
            <a:picLocks noChangeAspect="1"/>
          </p:cNvPicPr>
          <p:nvPr/>
        </p:nvPicPr>
        <p:blipFill rotWithShape="1">
          <a:blip r:embed="rId2"/>
          <a:srcRect t="22446" b="19158"/>
          <a:stretch/>
        </p:blipFill>
        <p:spPr>
          <a:xfrm>
            <a:off x="21" y="1874239"/>
            <a:ext cx="12191979" cy="4983761"/>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7821E136-B60C-8DE7-9CC5-0B7114F9E309}"/>
              </a:ext>
            </a:extLst>
          </p:cNvPr>
          <p:cNvSpPr>
            <a:spLocks noGrp="1"/>
          </p:cNvSpPr>
          <p:nvPr>
            <p:ph type="ctrTitle"/>
          </p:nvPr>
        </p:nvSpPr>
        <p:spPr>
          <a:xfrm>
            <a:off x="4528440" y="845027"/>
            <a:ext cx="2575896" cy="831374"/>
          </a:xfrm>
        </p:spPr>
        <p:txBody>
          <a:bodyPr anchor="ctr">
            <a:normAutofit fontScale="90000"/>
          </a:bodyPr>
          <a:lstStyle/>
          <a:p>
            <a:r>
              <a:rPr lang="en-US" sz="3600" dirty="0"/>
              <a:t> Agile Approach</a:t>
            </a:r>
            <a:br>
              <a:rPr lang="en-US" sz="3600" dirty="0"/>
            </a:br>
            <a:endParaRPr lang="en-US" sz="3600" dirty="0"/>
          </a:p>
        </p:txBody>
      </p:sp>
    </p:spTree>
    <p:extLst>
      <p:ext uri="{BB962C8B-B14F-4D97-AF65-F5344CB8AC3E}">
        <p14:creationId xmlns:p14="http://schemas.microsoft.com/office/powerpoint/2010/main" val="400015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D674-8F26-D14D-71A8-BD97693CC697}"/>
              </a:ext>
            </a:extLst>
          </p:cNvPr>
          <p:cNvSpPr>
            <a:spLocks noGrp="1"/>
          </p:cNvSpPr>
          <p:nvPr>
            <p:ph type="title"/>
          </p:nvPr>
        </p:nvSpPr>
        <p:spPr/>
        <p:txBody>
          <a:bodyPr/>
          <a:lstStyle/>
          <a:p>
            <a:r>
              <a:rPr lang="en-US" dirty="0"/>
              <a:t>Scrum Agile Team Roles</a:t>
            </a:r>
          </a:p>
        </p:txBody>
      </p:sp>
      <p:sp>
        <p:nvSpPr>
          <p:cNvPr id="3" name="Content Placeholder 2">
            <a:extLst>
              <a:ext uri="{FF2B5EF4-FFF2-40B4-BE49-F238E27FC236}">
                <a16:creationId xmlns:a16="http://schemas.microsoft.com/office/drawing/2014/main" id="{83484744-A95A-0FE8-0374-A7488D2C6EB0}"/>
              </a:ext>
            </a:extLst>
          </p:cNvPr>
          <p:cNvSpPr>
            <a:spLocks noGrp="1"/>
          </p:cNvSpPr>
          <p:nvPr>
            <p:ph idx="1"/>
          </p:nvPr>
        </p:nvSpPr>
        <p:spPr>
          <a:xfrm>
            <a:off x="761799" y="2032000"/>
            <a:ext cx="10381205" cy="4717143"/>
          </a:xfrm>
        </p:spPr>
        <p:txBody>
          <a:bodyPr/>
          <a:lstStyle/>
          <a:p>
            <a:r>
              <a:rPr lang="en-US" dirty="0"/>
              <a:t>Product Owner</a:t>
            </a:r>
          </a:p>
          <a:p>
            <a:pPr marL="342900" indent="-342900">
              <a:buFont typeface="Arial" panose="020B0604020202020204" pitchFamily="34" charset="0"/>
              <a:buChar char="•"/>
            </a:pPr>
            <a:r>
              <a:rPr lang="en-US" sz="1600" dirty="0"/>
              <a:t>Works closely with the stakeholders for input</a:t>
            </a:r>
          </a:p>
          <a:p>
            <a:pPr marL="342900" indent="-342900">
              <a:buFont typeface="Arial" panose="020B0604020202020204" pitchFamily="34" charset="0"/>
              <a:buChar char="•"/>
            </a:pPr>
            <a:r>
              <a:rPr lang="en-US" sz="1600" dirty="0"/>
              <a:t>Manages Product Backlog</a:t>
            </a:r>
          </a:p>
          <a:p>
            <a:r>
              <a:rPr lang="en-US" sz="2000" dirty="0"/>
              <a:t>Scrum Master</a:t>
            </a:r>
          </a:p>
          <a:p>
            <a:pPr marL="342900" indent="-342900">
              <a:buFont typeface="Arial" panose="020B0604020202020204" pitchFamily="34" charset="0"/>
              <a:buChar char="•"/>
            </a:pPr>
            <a:r>
              <a:rPr lang="en-US" sz="1600" dirty="0"/>
              <a:t>Coach</a:t>
            </a:r>
          </a:p>
          <a:p>
            <a:pPr marL="342900" indent="-342900">
              <a:buFont typeface="Arial" panose="020B0604020202020204" pitchFamily="34" charset="0"/>
              <a:buChar char="•"/>
            </a:pPr>
            <a:r>
              <a:rPr lang="en-US" sz="1600" dirty="0"/>
              <a:t>Reports to the Product Owner</a:t>
            </a:r>
          </a:p>
          <a:p>
            <a:pPr marL="342900" indent="-342900">
              <a:buFont typeface="Arial" panose="020B0604020202020204" pitchFamily="34" charset="0"/>
              <a:buChar char="•"/>
            </a:pPr>
            <a:r>
              <a:rPr lang="en-US" sz="1600" dirty="0"/>
              <a:t>Facilitates and leads the Daily Scrum</a:t>
            </a:r>
          </a:p>
          <a:p>
            <a:r>
              <a:rPr lang="en-US" sz="2000" dirty="0"/>
              <a:t>Developers </a:t>
            </a:r>
          </a:p>
          <a:p>
            <a:pPr marL="285750" indent="-285750">
              <a:buFont typeface="Arial" panose="020B0604020202020204" pitchFamily="34" charset="0"/>
              <a:buChar char="•"/>
            </a:pPr>
            <a:r>
              <a:rPr lang="en-US" sz="1600" dirty="0"/>
              <a:t>Design</a:t>
            </a:r>
          </a:p>
          <a:p>
            <a:pPr marL="285750" indent="-285750">
              <a:buFont typeface="Arial" panose="020B0604020202020204" pitchFamily="34" charset="0"/>
              <a:buChar char="•"/>
            </a:pPr>
            <a:r>
              <a:rPr lang="en-US" sz="1600" dirty="0"/>
              <a:t>Testing</a:t>
            </a:r>
          </a:p>
          <a:p>
            <a:pPr marL="285750" indent="-285750">
              <a:buFont typeface="Arial" panose="020B0604020202020204" pitchFamily="34" charset="0"/>
              <a:buChar char="•"/>
            </a:pPr>
            <a:r>
              <a:rPr lang="en-US" sz="1600" dirty="0"/>
              <a:t>Coding</a:t>
            </a:r>
          </a:p>
          <a:p>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3395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338F-6895-3326-20AD-19E565156333}"/>
              </a:ext>
            </a:extLst>
          </p:cNvPr>
          <p:cNvSpPr>
            <a:spLocks noGrp="1"/>
          </p:cNvSpPr>
          <p:nvPr>
            <p:ph type="ctrTitle"/>
          </p:nvPr>
        </p:nvSpPr>
        <p:spPr>
          <a:xfrm>
            <a:off x="2995127" y="177281"/>
            <a:ext cx="4599992" cy="401782"/>
          </a:xfrm>
        </p:spPr>
        <p:txBody>
          <a:bodyPr>
            <a:normAutofit fontScale="90000"/>
          </a:bodyPr>
          <a:lstStyle/>
          <a:p>
            <a:r>
              <a:rPr lang="en-US" sz="2400" dirty="0"/>
              <a:t>Software Development Life Cycle</a:t>
            </a:r>
          </a:p>
        </p:txBody>
      </p:sp>
      <p:sp>
        <p:nvSpPr>
          <p:cNvPr id="3" name="Subtitle 2">
            <a:extLst>
              <a:ext uri="{FF2B5EF4-FFF2-40B4-BE49-F238E27FC236}">
                <a16:creationId xmlns:a16="http://schemas.microsoft.com/office/drawing/2014/main" id="{D4E1C3B7-99EF-B42B-45CE-0C0643FCC72E}"/>
              </a:ext>
            </a:extLst>
          </p:cNvPr>
          <p:cNvSpPr>
            <a:spLocks noGrp="1"/>
          </p:cNvSpPr>
          <p:nvPr>
            <p:ph type="subTitle" idx="1"/>
          </p:nvPr>
        </p:nvSpPr>
        <p:spPr>
          <a:xfrm>
            <a:off x="761802" y="579063"/>
            <a:ext cx="10380572" cy="6437557"/>
          </a:xfrm>
        </p:spPr>
        <p:txBody>
          <a:bodyPr>
            <a:normAutofit/>
          </a:bodyPr>
          <a:lstStyle/>
          <a:p>
            <a:r>
              <a:rPr lang="en-US" sz="1900" b="1" dirty="0"/>
              <a:t>1. Planning and Analysis</a:t>
            </a:r>
          </a:p>
          <a:p>
            <a:pPr marL="457200" indent="-457200">
              <a:buFont typeface="Arial" panose="020B0604020202020204" pitchFamily="34" charset="0"/>
              <a:buChar char="•"/>
            </a:pPr>
            <a:r>
              <a:rPr lang="en-US" sz="1400" dirty="0"/>
              <a:t>Gather business requirements from the client</a:t>
            </a:r>
          </a:p>
          <a:p>
            <a:pPr marL="457200" indent="-457200">
              <a:buFont typeface="Arial" panose="020B0604020202020204" pitchFamily="34" charset="0"/>
              <a:buChar char="•"/>
            </a:pPr>
            <a:r>
              <a:rPr lang="en-US" sz="1400" dirty="0"/>
              <a:t>Evaluate the feasibility of creating the product</a:t>
            </a:r>
          </a:p>
          <a:p>
            <a:r>
              <a:rPr lang="en-US" sz="1800" dirty="0"/>
              <a:t>2. </a:t>
            </a:r>
            <a:r>
              <a:rPr lang="en-US" sz="1800" b="1" dirty="0"/>
              <a:t>Design</a:t>
            </a:r>
          </a:p>
          <a:p>
            <a:pPr marL="342900" indent="-342900">
              <a:buFont typeface="Arial" panose="020B0604020202020204" pitchFamily="34" charset="0"/>
              <a:buChar char="•"/>
            </a:pPr>
            <a:r>
              <a:rPr lang="en-US" sz="1400" dirty="0"/>
              <a:t>Define functions</a:t>
            </a:r>
          </a:p>
          <a:p>
            <a:pPr marL="342900" indent="-342900">
              <a:buFont typeface="Arial" panose="020B0604020202020204" pitchFamily="34" charset="0"/>
              <a:buChar char="•"/>
            </a:pPr>
            <a:r>
              <a:rPr lang="en-US" sz="1400" dirty="0"/>
              <a:t>Define limitations, budget, and time frame</a:t>
            </a:r>
            <a:endParaRPr lang="en-US" sz="1400" b="1" dirty="0"/>
          </a:p>
          <a:p>
            <a:r>
              <a:rPr lang="en-US" sz="1800" b="1" dirty="0"/>
              <a:t>3. Development</a:t>
            </a:r>
          </a:p>
          <a:p>
            <a:pPr marL="285750" indent="-285750">
              <a:buFont typeface="Arial" panose="020B0604020202020204" pitchFamily="34" charset="0"/>
              <a:buChar char="•"/>
            </a:pPr>
            <a:r>
              <a:rPr lang="en-US" sz="1400" dirty="0"/>
              <a:t>Turn software requirements into code</a:t>
            </a:r>
          </a:p>
          <a:p>
            <a:pPr marL="285750" indent="-285750">
              <a:buFont typeface="Arial" panose="020B0604020202020204" pitchFamily="34" charset="0"/>
              <a:buChar char="•"/>
            </a:pPr>
            <a:r>
              <a:rPr lang="en-US" sz="1400" dirty="0"/>
              <a:t>Create database</a:t>
            </a:r>
          </a:p>
          <a:p>
            <a:r>
              <a:rPr lang="en-US" sz="1800" b="1" dirty="0"/>
              <a:t>4. Testing</a:t>
            </a:r>
          </a:p>
          <a:p>
            <a:pPr marL="342900" indent="-342900">
              <a:buFont typeface="Arial" panose="020B0604020202020204" pitchFamily="34" charset="0"/>
              <a:buChar char="•"/>
            </a:pPr>
            <a:r>
              <a:rPr lang="en-US" sz="1400" dirty="0"/>
              <a:t>Software is tested to ensure it meets the requirements </a:t>
            </a:r>
          </a:p>
          <a:p>
            <a:pPr marL="342900" indent="-342900">
              <a:buFont typeface="Arial" panose="020B0604020202020204" pitchFamily="34" charset="0"/>
              <a:buChar char="•"/>
            </a:pPr>
            <a:r>
              <a:rPr lang="en-US" sz="1400" dirty="0"/>
              <a:t>Software is tested to ensure it functions correctly</a:t>
            </a:r>
          </a:p>
          <a:p>
            <a:r>
              <a:rPr lang="en-US" sz="1800" b="1" dirty="0"/>
              <a:t>5. Deployment</a:t>
            </a:r>
          </a:p>
          <a:p>
            <a:pPr marL="285750" indent="-285750">
              <a:buFont typeface="Arial" panose="020B0604020202020204" pitchFamily="34" charset="0"/>
              <a:buChar char="•"/>
            </a:pPr>
            <a:r>
              <a:rPr lang="en-US" sz="1400" dirty="0"/>
              <a:t>Deployed to production and available to end-users</a:t>
            </a:r>
          </a:p>
          <a:p>
            <a:r>
              <a:rPr lang="en-US" sz="1800" b="1" dirty="0"/>
              <a:t>6. Maintenance </a:t>
            </a:r>
          </a:p>
          <a:p>
            <a:pPr marL="285750" indent="-285750">
              <a:buFont typeface="Arial" panose="020B0604020202020204" pitchFamily="34" charset="0"/>
              <a:buChar char="•"/>
            </a:pPr>
            <a:r>
              <a:rPr lang="en-US" sz="1400" dirty="0"/>
              <a:t>Support, bug fixes, and updates</a:t>
            </a:r>
          </a:p>
          <a:p>
            <a:endParaRPr lang="en-US" sz="1800" b="1" dirty="0"/>
          </a:p>
          <a:p>
            <a:pPr marL="285750" indent="-285750">
              <a:buFont typeface="Arial" panose="020B0604020202020204" pitchFamily="34" charset="0"/>
              <a:buChar char="•"/>
            </a:pPr>
            <a:endParaRPr lang="en-US" sz="1600" dirty="0"/>
          </a:p>
          <a:p>
            <a:endParaRPr lang="en-US" sz="2000" b="1" dirty="0"/>
          </a:p>
          <a:p>
            <a:endParaRPr lang="en-US" sz="2000" b="1" dirty="0"/>
          </a:p>
        </p:txBody>
      </p:sp>
    </p:spTree>
    <p:extLst>
      <p:ext uri="{BB962C8B-B14F-4D97-AF65-F5344CB8AC3E}">
        <p14:creationId xmlns:p14="http://schemas.microsoft.com/office/powerpoint/2010/main" val="247014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464E-526D-0020-A65C-C5B5309FF23A}"/>
              </a:ext>
            </a:extLst>
          </p:cNvPr>
          <p:cNvSpPr>
            <a:spLocks noGrp="1"/>
          </p:cNvSpPr>
          <p:nvPr>
            <p:ph type="title"/>
          </p:nvPr>
        </p:nvSpPr>
        <p:spPr>
          <a:xfrm>
            <a:off x="3075794" y="607056"/>
            <a:ext cx="4948534" cy="1432273"/>
          </a:xfrm>
        </p:spPr>
        <p:txBody>
          <a:bodyPr/>
          <a:lstStyle/>
          <a:p>
            <a:r>
              <a:rPr lang="en-US" dirty="0"/>
              <a:t>Waterfall Approach</a:t>
            </a:r>
          </a:p>
        </p:txBody>
      </p:sp>
      <p:sp>
        <p:nvSpPr>
          <p:cNvPr id="3" name="Content Placeholder 2">
            <a:extLst>
              <a:ext uri="{FF2B5EF4-FFF2-40B4-BE49-F238E27FC236}">
                <a16:creationId xmlns:a16="http://schemas.microsoft.com/office/drawing/2014/main" id="{D35B3481-AC5D-5E07-E7AE-909146F08642}"/>
              </a:ext>
            </a:extLst>
          </p:cNvPr>
          <p:cNvSpPr>
            <a:spLocks noGrp="1"/>
          </p:cNvSpPr>
          <p:nvPr>
            <p:ph idx="1"/>
          </p:nvPr>
        </p:nvSpPr>
        <p:spPr/>
        <p:txBody>
          <a:bodyPr/>
          <a:lstStyle/>
          <a:p>
            <a:r>
              <a:rPr lang="en-US" dirty="0"/>
              <a:t>With the Waterfall Approach, the changes requested would have caused a problem.  The Waterfall Approach is linear and does not allow going back and making changes.  With the request to change the vacation packages to detox and wellness, we would have needed to stop the project and go back and restart the project from the beginning.  This would delay the deployment date past the expected date.</a:t>
            </a:r>
          </a:p>
        </p:txBody>
      </p:sp>
    </p:spTree>
    <p:extLst>
      <p:ext uri="{BB962C8B-B14F-4D97-AF65-F5344CB8AC3E}">
        <p14:creationId xmlns:p14="http://schemas.microsoft.com/office/powerpoint/2010/main" val="18197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2BF5-51C1-A5D0-8791-3BB3413CA16D}"/>
              </a:ext>
            </a:extLst>
          </p:cNvPr>
          <p:cNvSpPr>
            <a:spLocks noGrp="1"/>
          </p:cNvSpPr>
          <p:nvPr>
            <p:ph type="title"/>
          </p:nvPr>
        </p:nvSpPr>
        <p:spPr/>
        <p:txBody>
          <a:bodyPr/>
          <a:lstStyle/>
          <a:p>
            <a:r>
              <a:rPr lang="en-US" dirty="0"/>
              <a:t>Waterfall vs Agile Approach</a:t>
            </a:r>
          </a:p>
        </p:txBody>
      </p:sp>
      <p:sp>
        <p:nvSpPr>
          <p:cNvPr id="3" name="Text Placeholder 2">
            <a:extLst>
              <a:ext uri="{FF2B5EF4-FFF2-40B4-BE49-F238E27FC236}">
                <a16:creationId xmlns:a16="http://schemas.microsoft.com/office/drawing/2014/main" id="{9A9DDE3B-9EEC-163E-3FF8-F2ECA019D0F1}"/>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F07E9572-00FF-C8EB-C2A6-41323602ECE3}"/>
              </a:ext>
            </a:extLst>
          </p:cNvPr>
          <p:cNvSpPr>
            <a:spLocks noGrp="1"/>
          </p:cNvSpPr>
          <p:nvPr>
            <p:ph sz="half" idx="2"/>
          </p:nvPr>
        </p:nvSpPr>
        <p:spPr/>
        <p:txBody>
          <a:bodyPr/>
          <a:lstStyle/>
          <a:p>
            <a:pPr marL="342900" indent="-342900">
              <a:buFont typeface="Arial" panose="020B0604020202020204" pitchFamily="34" charset="0"/>
              <a:buChar char="•"/>
            </a:pPr>
            <a:r>
              <a:rPr lang="en-US" dirty="0"/>
              <a:t>Linear and Sequential</a:t>
            </a:r>
          </a:p>
          <a:p>
            <a:pPr marL="342900" indent="-342900">
              <a:buFont typeface="Arial" panose="020B0604020202020204" pitchFamily="34" charset="0"/>
              <a:buChar char="•"/>
            </a:pPr>
            <a:r>
              <a:rPr lang="en-US" dirty="0"/>
              <a:t>Plan driven</a:t>
            </a:r>
          </a:p>
          <a:p>
            <a:pPr marL="342900" indent="-342900">
              <a:buFont typeface="Arial" panose="020B0604020202020204" pitchFamily="34" charset="0"/>
              <a:buChar char="•"/>
            </a:pPr>
            <a:r>
              <a:rPr lang="en-US" dirty="0"/>
              <a:t>Distinct Goals</a:t>
            </a:r>
          </a:p>
          <a:p>
            <a:pPr marL="342900" indent="-342900">
              <a:buFont typeface="Arial" panose="020B0604020202020204" pitchFamily="34" charset="0"/>
              <a:buChar char="•"/>
            </a:pPr>
            <a:r>
              <a:rPr lang="en-US" dirty="0"/>
              <a:t>Cannot turn back</a:t>
            </a:r>
          </a:p>
        </p:txBody>
      </p:sp>
      <p:sp>
        <p:nvSpPr>
          <p:cNvPr id="5" name="Text Placeholder 4">
            <a:extLst>
              <a:ext uri="{FF2B5EF4-FFF2-40B4-BE49-F238E27FC236}">
                <a16:creationId xmlns:a16="http://schemas.microsoft.com/office/drawing/2014/main" id="{7179B226-B351-93F9-5389-009F38511A8A}"/>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CE387580-D09A-A062-4D13-2FC25620A92C}"/>
              </a:ext>
            </a:extLst>
          </p:cNvPr>
          <p:cNvSpPr>
            <a:spLocks noGrp="1"/>
          </p:cNvSpPr>
          <p:nvPr>
            <p:ph sz="quarter" idx="4"/>
          </p:nvPr>
        </p:nvSpPr>
        <p:spPr/>
        <p:txBody>
          <a:bodyPr/>
          <a:lstStyle/>
          <a:p>
            <a:pPr marL="342900" indent="-342900">
              <a:buFont typeface="Arial" panose="020B0604020202020204" pitchFamily="34" charset="0"/>
              <a:buChar char="•"/>
            </a:pPr>
            <a:r>
              <a:rPr lang="en-US" dirty="0"/>
              <a:t>Real-time decision making</a:t>
            </a:r>
          </a:p>
          <a:p>
            <a:pPr marL="342900" indent="-342900">
              <a:buFont typeface="Arial" panose="020B0604020202020204" pitchFamily="34" charset="0"/>
              <a:buChar char="•"/>
            </a:pPr>
            <a:r>
              <a:rPr lang="en-US" dirty="0"/>
              <a:t>Small iterations or Springs</a:t>
            </a:r>
          </a:p>
          <a:p>
            <a:pPr marL="342900" indent="-342900">
              <a:buFont typeface="Arial" panose="020B0604020202020204" pitchFamily="34" charset="0"/>
              <a:buChar char="•"/>
            </a:pPr>
            <a:r>
              <a:rPr lang="en-US" dirty="0"/>
              <a:t>Customer provides inputs</a:t>
            </a:r>
          </a:p>
          <a:p>
            <a:pPr marL="342900" indent="-342900">
              <a:buFont typeface="Arial" panose="020B0604020202020204" pitchFamily="34" charset="0"/>
              <a:buChar char="•"/>
            </a:pPr>
            <a:r>
              <a:rPr lang="en-US" dirty="0"/>
              <a:t>Ability to go back to update and make changes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7833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1B27-A2B4-4269-BF23-9BA364DAA639}"/>
              </a:ext>
            </a:extLst>
          </p:cNvPr>
          <p:cNvSpPr>
            <a:spLocks noGrp="1"/>
          </p:cNvSpPr>
          <p:nvPr>
            <p:ph type="ctrTitle"/>
          </p:nvPr>
        </p:nvSpPr>
        <p:spPr>
          <a:xfrm>
            <a:off x="761802" y="852056"/>
            <a:ext cx="10380572" cy="846116"/>
          </a:xfrm>
        </p:spPr>
        <p:txBody>
          <a:bodyPr/>
          <a:lstStyle/>
          <a:p>
            <a:r>
              <a:rPr lang="en-US" dirty="0"/>
              <a:t>References</a:t>
            </a:r>
          </a:p>
        </p:txBody>
      </p:sp>
      <p:sp>
        <p:nvSpPr>
          <p:cNvPr id="3" name="Subtitle 2">
            <a:extLst>
              <a:ext uri="{FF2B5EF4-FFF2-40B4-BE49-F238E27FC236}">
                <a16:creationId xmlns:a16="http://schemas.microsoft.com/office/drawing/2014/main" id="{BBA0251D-F532-B6EB-7F05-F5C4601731FE}"/>
              </a:ext>
            </a:extLst>
          </p:cNvPr>
          <p:cNvSpPr>
            <a:spLocks noGrp="1"/>
          </p:cNvSpPr>
          <p:nvPr>
            <p:ph type="subTitle" idx="1"/>
          </p:nvPr>
        </p:nvSpPr>
        <p:spPr>
          <a:xfrm>
            <a:off x="761802" y="1847461"/>
            <a:ext cx="10380572" cy="4151557"/>
          </a:xfrm>
        </p:spPr>
        <p:txBody>
          <a:bodyPr/>
          <a:lstStyle/>
          <a:p>
            <a:endParaRPr lang="en-US" b="0" i="0" dirty="0">
              <a:solidFill>
                <a:srgbClr val="262626"/>
              </a:solidFill>
              <a:effectLst/>
              <a:latin typeface="Helvetica" panose="020B0604020202020204" pitchFamily="34" charset="0"/>
            </a:endParaRPr>
          </a:p>
          <a:p>
            <a:r>
              <a:rPr lang="en-US" dirty="0">
                <a:solidFill>
                  <a:schemeClr val="bg1"/>
                </a:solidFill>
                <a:latin typeface="Helvetica" panose="020B0604020202020204" pitchFamily="34" charset="0"/>
                <a:hlinkClick r:id="rId2">
                  <a:extLst>
                    <a:ext uri="{A12FA001-AC4F-418D-AE19-62706E023703}">
                      <ahyp:hlinkClr xmlns:ahyp="http://schemas.microsoft.com/office/drawing/2018/hyperlinkcolor" val="tx"/>
                    </a:ext>
                  </a:extLst>
                </a:hlinkClick>
              </a:rPr>
              <a:t>https://www.atlassian.com/agile/scrum/roles</a:t>
            </a:r>
            <a:endParaRPr lang="en-US" dirty="0">
              <a:solidFill>
                <a:schemeClr val="bg1"/>
              </a:solidFill>
              <a:latin typeface="Helvetica" panose="020B0604020202020204" pitchFamily="34" charset="0"/>
            </a:endParaRPr>
          </a:p>
          <a:p>
            <a:r>
              <a:rPr lang="en-US" dirty="0">
                <a:solidFill>
                  <a:schemeClr val="bg1"/>
                </a:solidFill>
                <a:latin typeface="Helvetica" panose="020B0604020202020204" pitchFamily="34" charset="0"/>
              </a:rPr>
              <a:t>https://www.geeksforgeeks.org/what-is-sdlc-model-and-its-phases/</a:t>
            </a:r>
          </a:p>
          <a:p>
            <a:r>
              <a:rPr lang="en-US" b="0" i="0" dirty="0">
                <a:solidFill>
                  <a:schemeClr val="bg1"/>
                </a:solidFill>
                <a:effectLst/>
                <a:latin typeface="Helvetica" panose="020B0604020202020204" pitchFamily="34" charset="0"/>
              </a:rPr>
              <a:t>Charles G. Cobb. </a:t>
            </a:r>
            <a:r>
              <a:rPr lang="en-US" b="0" i="1" dirty="0">
                <a:solidFill>
                  <a:schemeClr val="bg1"/>
                </a:solidFill>
                <a:effectLst/>
                <a:latin typeface="Helvetica" panose="020B0604020202020204" pitchFamily="34" charset="0"/>
              </a:rPr>
              <a:t>The Project Manager’s Guide to Mastering Agile : Principles and Practices for an Adaptive Approach</a:t>
            </a:r>
            <a:r>
              <a:rPr lang="en-US" b="0" i="0" dirty="0">
                <a:solidFill>
                  <a:schemeClr val="bg1"/>
                </a:solidFill>
                <a:effectLst/>
                <a:latin typeface="Helvetica" panose="020B0604020202020204" pitchFamily="34" charset="0"/>
              </a:rPr>
              <a:t>. Wiley, 2015. </a:t>
            </a:r>
            <a:endParaRPr lang="en-US" dirty="0">
              <a:solidFill>
                <a:schemeClr val="bg1"/>
              </a:solidFill>
            </a:endParaRPr>
          </a:p>
        </p:txBody>
      </p:sp>
    </p:spTree>
    <p:extLst>
      <p:ext uri="{BB962C8B-B14F-4D97-AF65-F5344CB8AC3E}">
        <p14:creationId xmlns:p14="http://schemas.microsoft.com/office/powerpoint/2010/main" val="339386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1027</TotalTime>
  <Words>281</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Helvetica</vt:lpstr>
      <vt:lpstr>Wingdings 3</vt:lpstr>
      <vt:lpstr>Ion Boardroom</vt:lpstr>
      <vt:lpstr> Agile Approach </vt:lpstr>
      <vt:lpstr>Scrum Agile Team Roles</vt:lpstr>
      <vt:lpstr>Software Development Life Cycle</vt:lpstr>
      <vt:lpstr>Waterfall Approach</vt:lpstr>
      <vt:lpstr>Waterfall vs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Scum Agile</dc:title>
  <dc:creator>Steve Smith</dc:creator>
  <cp:lastModifiedBy>Steve Smith</cp:lastModifiedBy>
  <cp:revision>7</cp:revision>
  <dcterms:created xsi:type="dcterms:W3CDTF">2023-08-14T22:51:05Z</dcterms:created>
  <dcterms:modified xsi:type="dcterms:W3CDTF">2023-08-21T02:21:02Z</dcterms:modified>
</cp:coreProperties>
</file>