
<file path=[Content_Types].xml><?xml version="1.0" encoding="utf-8"?>
<Types xmlns="http://schemas.openxmlformats.org/package/2006/content-types">
  <Default Extension="png" ContentType="image/png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3"/>
  </p:sldMasterIdLst>
  <p:notesMasterIdLst>
    <p:notesMasterId r:id="rId16"/>
  </p:notesMasterIdLst>
  <p:handoutMasterIdLst>
    <p:handoutMasterId r:id="rId17"/>
  </p:handoutMasterIdLst>
  <p:sldIdLst>
    <p:sldId id="363" r:id="rId4"/>
    <p:sldId id="316" r:id="rId5"/>
    <p:sldId id="298" r:id="rId6"/>
    <p:sldId id="326" r:id="rId7"/>
    <p:sldId id="355" r:id="rId8"/>
    <p:sldId id="328" r:id="rId9"/>
    <p:sldId id="329" r:id="rId10"/>
    <p:sldId id="330" r:id="rId11"/>
    <p:sldId id="331" r:id="rId12"/>
    <p:sldId id="332" r:id="rId13"/>
    <p:sldId id="345" r:id="rId14"/>
    <p:sldId id="346" r:id="rId15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00"/>
    <a:srgbClr val="35B558"/>
    <a:srgbClr val="2EAA46"/>
    <a:srgbClr val="F9F9F9"/>
    <a:srgbClr val="F4F4F4"/>
    <a:srgbClr val="666666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9" autoAdjust="0"/>
    <p:restoredTop sz="94110" autoAdjust="0"/>
  </p:normalViewPr>
  <p:slideViewPr>
    <p:cSldViewPr snapToGrid="0" snapToObjects="1">
      <p:cViewPr varScale="1">
        <p:scale>
          <a:sx n="55" d="100"/>
          <a:sy n="55" d="100"/>
        </p:scale>
        <p:origin x="-624" y="-96"/>
      </p:cViewPr>
      <p:guideLst>
        <p:guide orient="horz" pos="4339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/>
            </a:lvl1pPr>
            <a:lvl2pPr marL="914400" indent="0" algn="ctr">
              <a:buNone/>
              <a:defRPr/>
            </a:lvl2pPr>
            <a:lvl3pPr marL="1828800" indent="0" algn="ctr">
              <a:buNone/>
              <a:defRPr/>
            </a:lvl3pPr>
            <a:lvl4pPr marL="2743200" indent="0" algn="ctr">
              <a:buNone/>
              <a:defRPr/>
            </a:lvl4pPr>
            <a:lvl5pPr marL="3657600" indent="0" algn="ctr">
              <a:buNone/>
              <a:defRPr/>
            </a:lvl5pPr>
            <a:lvl6pPr marL="4572000" indent="0" algn="ctr">
              <a:buNone/>
              <a:defRPr/>
            </a:lvl6pPr>
            <a:lvl7pPr marL="5486400" indent="0" algn="ctr">
              <a:buNone/>
              <a:defRPr/>
            </a:lvl7pPr>
            <a:lvl8pPr marL="6400800" indent="0" algn="ctr">
              <a:buNone/>
              <a:defRPr/>
            </a:lvl8pPr>
            <a:lvl9pPr marL="73152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11CD456-E49A-49A5-8B3F-B719BCF0EF9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11CD456-E49A-49A5-8B3F-B719BCF0EF9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7226" y="8813800"/>
            <a:ext cx="207264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27226" y="5813426"/>
            <a:ext cx="20726400" cy="3000374"/>
          </a:xfrm>
        </p:spPr>
        <p:txBody>
          <a:bodyPr anchor="b"/>
          <a:lstStyle>
            <a:lvl1pPr marL="0" indent="0">
              <a:buNone/>
              <a:defRPr sz="4000"/>
            </a:lvl1pPr>
            <a:lvl2pPr marL="914400" indent="0">
              <a:buNone/>
              <a:defRPr sz="3600"/>
            </a:lvl2pPr>
            <a:lvl3pPr marL="1828800" indent="0">
              <a:buNone/>
              <a:defRPr sz="3200"/>
            </a:lvl3pPr>
            <a:lvl4pPr marL="2743200" indent="0">
              <a:buNone/>
              <a:defRPr sz="2800"/>
            </a:lvl4pPr>
            <a:lvl5pPr marL="3657600" indent="0">
              <a:buNone/>
              <a:defRPr sz="2800"/>
            </a:lvl5pPr>
            <a:lvl6pPr marL="4572000" indent="0">
              <a:buNone/>
              <a:defRPr sz="2800"/>
            </a:lvl6pPr>
            <a:lvl7pPr marL="5486400" indent="0">
              <a:buNone/>
              <a:defRPr sz="2800"/>
            </a:lvl7pPr>
            <a:lvl8pPr marL="6400800" indent="0">
              <a:buNone/>
              <a:defRPr sz="2800"/>
            </a:lvl8pPr>
            <a:lvl9pPr marL="7315200" indent="0">
              <a:buNone/>
              <a:defRPr sz="2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11CD456-E49A-49A5-8B3F-B719BCF0EF9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11CD456-E49A-49A5-8B3F-B719BCF0EF9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549276"/>
            <a:ext cx="21945600" cy="2286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9200" y="3070226"/>
            <a:ext cx="107727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27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85676" y="3070226"/>
            <a:ext cx="10779124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85676" y="4349750"/>
            <a:ext cx="10779124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11CD456-E49A-49A5-8B3F-B719BCF0EF9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11CD456-E49A-49A5-8B3F-B719BCF0EF9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11CD456-E49A-49A5-8B3F-B719BCF0EF9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546100"/>
            <a:ext cx="80232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34526" y="546100"/>
            <a:ext cx="13630274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00" y="2870200"/>
            <a:ext cx="80232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11CD456-E49A-49A5-8B3F-B719BCF0EF9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8376" y="9601200"/>
            <a:ext cx="146304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778376" y="1225550"/>
            <a:ext cx="14630400" cy="82296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78376" y="10734676"/>
            <a:ext cx="146304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11CD456-E49A-49A5-8B3F-B719BCF0EF9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11CD456-E49A-49A5-8B3F-B719BCF0EF9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9600" baseline="0">
                <a:solidFill>
                  <a:srgbClr val="FFFFFF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en-US" altLang="zh-CN" sz="9600" dirty="0" smtClean="0">
                <a:solidFill>
                  <a:srgbClr val="FFFFFF"/>
                </a:solidFill>
              </a:rPr>
              <a:t>Android </a:t>
            </a:r>
            <a:r>
              <a:rPr lang="zh-CN" altLang="en-US" sz="9600" dirty="0" smtClean="0">
                <a:solidFill>
                  <a:srgbClr val="FFFFFF"/>
                </a:solidFill>
              </a:rPr>
              <a:t>常用 </a:t>
            </a:r>
            <a:r>
              <a:rPr lang="en-US" altLang="zh-CN" sz="9600" dirty="0" err="1" smtClean="0">
                <a:solidFill>
                  <a:srgbClr val="FFFFFF"/>
                </a:solidFill>
              </a:rPr>
              <a:t>OAuth</a:t>
            </a:r>
            <a:r>
              <a:rPr lang="en-US" altLang="zh-CN" sz="9600" dirty="0" smtClean="0">
                <a:solidFill>
                  <a:srgbClr val="FFFFFF"/>
                </a:solidFill>
              </a:rPr>
              <a:t> </a:t>
            </a:r>
            <a:r>
              <a:rPr lang="zh-CN" altLang="en-US" sz="9600" dirty="0" smtClean="0">
                <a:solidFill>
                  <a:srgbClr val="FFFFFF"/>
                </a:solidFill>
              </a:rPr>
              <a:t>登录与分享详解</a:t>
            </a:r>
            <a:r>
              <a:rPr lang="en-US" altLang="zh-CN" sz="9600" dirty="0" smtClean="0">
                <a:solidFill>
                  <a:srgbClr val="FFFFFF"/>
                </a:solidFill>
              </a:rPr>
              <a:t>OAuth </a:t>
            </a:r>
            <a:r>
              <a:rPr lang="zh-CN" altLang="en-US" sz="9600" dirty="0" smtClean="0">
                <a:solidFill>
                  <a:srgbClr val="FFFFFF"/>
                </a:solidFill>
              </a:rPr>
              <a:t>介绍与入门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11CD456-E49A-49A5-8B3F-B719BCF0EF9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11CD456-E49A-49A5-8B3F-B719BCF0EF9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698500" marR="0" indent="-507365" algn="l" defTabSz="82486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uiExpand="1" build="p">
        <p:tmplLst>
          <p:tmpl lvl="0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5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Regular" panose="020B05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0" marR="0" indent="0" algn="l" defTabSz="82486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build="p">
        <p:tmplLst>
          <p:tmpl lvl="0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698500" marR="0" indent="-507365" algn="l" defTabSz="82486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build="p">
        <p:tmplLst>
          <p:tmpl lvl="0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>
            <a:noAutofit/>
          </a:bodyPr>
          <a:lstStyle>
            <a:lvl1pPr marL="0" marR="0" indent="0" algn="l" defTabSz="8248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4" name="Shape 19"/>
          <p:cNvSpPr>
            <a:spLocks noGrp="1"/>
          </p:cNvSpPr>
          <p:nvPr>
            <p:ph type="body" idx="1"/>
          </p:nvPr>
        </p:nvSpPr>
        <p:spPr>
          <a:xfrm>
            <a:off x="1090800" y="2541600"/>
            <a:ext cx="22201200" cy="10119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单击此处编辑母版文本样式</a:t>
            </a:r>
            <a:endParaRPr lang="zh-CN" altLang="en-US" sz="5200" dirty="0" smtClean="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第二级</a:t>
            </a:r>
            <a:endParaRPr lang="zh-CN" altLang="en-US" sz="5200" dirty="0" smtClean="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第三级</a:t>
            </a:r>
            <a:endParaRPr lang="zh-CN" altLang="en-US" sz="5200" dirty="0" smtClean="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第四级</a:t>
            </a:r>
            <a:endParaRPr lang="zh-CN" altLang="en-US" sz="5200" dirty="0" smtClean="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zh-CN" altLang="en-US" sz="5200" dirty="0" smtClean="0">
                <a:solidFill>
                  <a:srgbClr val="FFFFFF"/>
                </a:solidFill>
              </a:rPr>
              <a:t>第五级</a:t>
            </a:r>
            <a:endParaRPr sz="5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algn="l">
              <a:defRPr sz="60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rm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build="p">
        <p:tmplLst>
          <p:tmpl lvl="0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  <a:endParaRPr sz="5200" dirty="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  <a:endParaRPr sz="5200" dirty="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  <a:endParaRPr sz="5200" dirty="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  <a:endParaRPr sz="5200" dirty="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  <a:endParaRPr sz="5200" dirty="0">
              <a:solidFill>
                <a:srgbClr val="FFFFFF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4865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70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40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10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80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5000" indent="-635000" defTabSz="824865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4865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-91440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228600"/>
            <a:r>
              <a:rPr lang="zh-CN" altLang="zh-CN" dirty="0"/>
              <a:t>第二级</a:t>
            </a:r>
            <a:endParaRPr lang="zh-CN" altLang="zh-CN" dirty="0"/>
          </a:p>
          <a:p>
            <a:pPr lvl="2" indent="-228600"/>
            <a:r>
              <a:rPr lang="zh-CN" altLang="zh-CN" dirty="0"/>
              <a:t>第三级</a:t>
            </a:r>
            <a:endParaRPr lang="zh-CN" altLang="zh-CN" dirty="0"/>
          </a:p>
          <a:p>
            <a:pPr lvl="3" indent="-228600"/>
            <a:r>
              <a:rPr lang="zh-CN" altLang="zh-CN" dirty="0"/>
              <a:t>第四级</a:t>
            </a:r>
            <a:endParaRPr lang="zh-CN" altLang="zh-CN" dirty="0"/>
          </a:p>
          <a:p>
            <a:pPr lvl="4" indent="-228600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76400" y="12712700"/>
            <a:ext cx="54864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11CD456-E49A-49A5-8B3F-B719BCF0EF9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077200" y="12712700"/>
            <a:ext cx="8229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2400" smtClean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221200" y="12712700"/>
            <a:ext cx="54864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FFFFFF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/>
  <p:txStyles>
    <p:titleStyle>
      <a:lvl1pPr marL="1828800" indent="-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sym typeface="Arial" panose="020B060402020202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sym typeface="Arial" panose="020B060402020202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sym typeface="Arial" panose="020B060402020202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sym typeface="Arial" panose="020B060402020202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sym typeface="Arial" panose="020B060402020202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sym typeface="Arial" panose="020B060402020202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sym typeface="Arial" panose="020B060402020202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sym typeface="Arial" panose="020B0604020202020204" pitchFamily="34" charset="0"/>
        </a:defRPr>
      </a:lvl9pPr>
    </p:titleStyle>
    <p:bodyStyle>
      <a:lvl1pPr marL="457200" indent="-457200" algn="l" rtl="0" eaLnBrk="0" fontAlgn="base" hangingPunct="0">
        <a:lnSpc>
          <a:spcPct val="90000"/>
        </a:lnSpc>
        <a:spcBef>
          <a:spcPct val="401000"/>
        </a:spcBef>
        <a:spcAft>
          <a:spcPct val="0"/>
        </a:spcAft>
        <a:buFont typeface="Arial" panose="020B0604020202020204" pitchFamily="34" charset="0"/>
        <a:buChar char="•"/>
        <a:defRPr sz="56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1371600" indent="-457200" algn="l" rtl="0" eaLnBrk="0" fontAlgn="base" hangingPunct="0">
        <a:lnSpc>
          <a:spcPct val="90000"/>
        </a:lnSpc>
        <a:spcBef>
          <a:spcPct val="201000"/>
        </a:spcBef>
        <a:spcAft>
          <a:spcPct val="0"/>
        </a:spcAft>
        <a:buFont typeface="Arial" panose="020B0604020202020204" pitchFamily="34" charset="0"/>
        <a:buChar char="•"/>
        <a:defRPr sz="4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2286000" indent="-457200" algn="l" rtl="0" eaLnBrk="0" fontAlgn="base" hangingPunct="0">
        <a:lnSpc>
          <a:spcPct val="90000"/>
        </a:lnSpc>
        <a:spcBef>
          <a:spcPct val="201000"/>
        </a:spcBef>
        <a:spcAft>
          <a:spcPct val="0"/>
        </a:spcAft>
        <a:buFont typeface="Arial" panose="020B0604020202020204" pitchFamily="34" charset="0"/>
        <a:buChar char="•"/>
        <a:defRPr sz="4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3200400" indent="-457200" algn="l" rtl="0" eaLnBrk="0" fontAlgn="base" hangingPunct="0">
        <a:lnSpc>
          <a:spcPct val="90000"/>
        </a:lnSpc>
        <a:spcBef>
          <a:spcPct val="201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4114800" indent="-457200" algn="l" rtl="0" eaLnBrk="0" fontAlgn="base" hangingPunct="0">
        <a:lnSpc>
          <a:spcPct val="90000"/>
        </a:lnSpc>
        <a:spcBef>
          <a:spcPct val="201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5029200" indent="-457200" algn="l" rtl="0" fontAlgn="base">
        <a:lnSpc>
          <a:spcPct val="90000"/>
        </a:lnSpc>
        <a:spcBef>
          <a:spcPct val="201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5943600" indent="-457200" algn="l" rtl="0" fontAlgn="base">
        <a:lnSpc>
          <a:spcPct val="90000"/>
        </a:lnSpc>
        <a:spcBef>
          <a:spcPct val="201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6858000" indent="-457200" algn="l" rtl="0" fontAlgn="base">
        <a:lnSpc>
          <a:spcPct val="90000"/>
        </a:lnSpc>
        <a:spcBef>
          <a:spcPct val="201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7772400" indent="-457200" algn="l" rtl="0" fontAlgn="base">
        <a:lnSpc>
          <a:spcPct val="90000"/>
        </a:lnSpc>
        <a:spcBef>
          <a:spcPct val="201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GIF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图片 1"/>
          <p:cNvPicPr>
            <a:picLocks noChangeAspect="1"/>
          </p:cNvPicPr>
          <p:nvPr/>
        </p:nvPicPr>
        <p:blipFill>
          <a:blip r:embed="rId1"/>
          <a:srcRect l="-124" t="23523" r="124" b="3221"/>
          <a:stretch>
            <a:fillRect/>
          </a:stretch>
        </p:blipFill>
        <p:spPr>
          <a:xfrm>
            <a:off x="0" y="0"/>
            <a:ext cx="24384000" cy="13747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矩形 2"/>
          <p:cNvSpPr/>
          <p:nvPr/>
        </p:nvSpPr>
        <p:spPr>
          <a:xfrm>
            <a:off x="0" y="0"/>
            <a:ext cx="24384000" cy="13776326"/>
          </a:xfrm>
          <a:prstGeom prst="rect">
            <a:avLst/>
          </a:prstGeom>
          <a:solidFill>
            <a:srgbClr val="1F1F1F">
              <a:alpha val="85097"/>
            </a:srgbClr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zh-CN" sz="100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0" name="文本框 3"/>
          <p:cNvSpPr/>
          <p:nvPr/>
        </p:nvSpPr>
        <p:spPr>
          <a:xfrm>
            <a:off x="3994150" y="4819650"/>
            <a:ext cx="1246378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4400" b="1" kern="1200" spc="-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braham Lincoln" pitchFamily="2" charset="0"/>
                <a:ea typeface="宋体" panose="02010600030101010101" pitchFamily="2" charset="-122"/>
                <a:cs typeface="Open Sans Semibold" pitchFamily="34" charset="0"/>
                <a:sym typeface="+mn-ea"/>
              </a:rPr>
              <a:t>初识  </a:t>
            </a:r>
            <a:r>
              <a:rPr lang="en-US" sz="14400" b="1" kern="1200" spc="-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braham Lincoln" pitchFamily="2" charset="0"/>
                <a:ea typeface="Open Sans Semibold" pitchFamily="34" charset="0"/>
                <a:cs typeface="Open Sans Semibold" pitchFamily="34" charset="0"/>
                <a:sym typeface="+mn-ea"/>
              </a:rPr>
              <a:t>node</a:t>
            </a:r>
            <a:endParaRPr lang="zh-CN" altLang="en-US" sz="14400" b="1" dirty="0">
              <a:solidFill>
                <a:srgbClr val="FFCD00"/>
              </a:solidFill>
              <a:latin typeface="Arial Unicode MS" pitchFamily="34" charset="-122"/>
              <a:ea typeface="Arial Unicode MS" pitchFamily="34" charset="-122"/>
              <a:sym typeface="Arial Unicode MS" pitchFamily="34" charset="-122"/>
            </a:endParaRPr>
          </a:p>
        </p:txBody>
      </p:sp>
      <p:sp>
        <p:nvSpPr>
          <p:cNvPr id="4103" name="直接连接符 6"/>
          <p:cNvSpPr/>
          <p:nvPr/>
        </p:nvSpPr>
        <p:spPr>
          <a:xfrm>
            <a:off x="960120" y="8583931"/>
            <a:ext cx="22463126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504" y="9919433"/>
            <a:ext cx="9681021" cy="26182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3200" y="622320"/>
            <a:ext cx="23004000" cy="788400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认识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Node.js — </a:t>
            </a:r>
            <a:r>
              <a:rPr lang="zh-CN" altLang="en-US" dirty="0" smtClean="0">
                <a:solidFill>
                  <a:srgbClr val="35B558"/>
                </a:solidFill>
                <a:latin typeface="微软雅黑" panose="020B0503020204020204" charset="-122"/>
                <a:ea typeface="微软雅黑" panose="020B0503020204020204" charset="-122"/>
              </a:rPr>
              <a:t>知名度较高的</a:t>
            </a:r>
            <a:r>
              <a:rPr lang="en-US" altLang="zh-CN" dirty="0" smtClean="0">
                <a:solidFill>
                  <a:srgbClr val="35B558"/>
                </a:solidFill>
                <a:latin typeface="微软雅黑" panose="020B0503020204020204" charset="-122"/>
                <a:ea typeface="微软雅黑" panose="020B0503020204020204" charset="-122"/>
              </a:rPr>
              <a:t>Node.js</a:t>
            </a:r>
            <a:r>
              <a:rPr lang="zh-CN" altLang="en-US" dirty="0" smtClean="0">
                <a:solidFill>
                  <a:srgbClr val="35B558"/>
                </a:solidFill>
                <a:latin typeface="微软雅黑" panose="020B0503020204020204" charset="-122"/>
                <a:ea typeface="微软雅黑" panose="020B0503020204020204" charset="-122"/>
              </a:rPr>
              <a:t>开源项目</a:t>
            </a:r>
            <a:endParaRPr lang="zh-CN" altLang="en-US" dirty="0" smtClean="0">
              <a:solidFill>
                <a:srgbClr val="35B55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00" y="4743714"/>
            <a:ext cx="5104762" cy="14095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445" y="4240843"/>
            <a:ext cx="3288889" cy="25269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309" y="4488126"/>
            <a:ext cx="3397855" cy="202196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2797" y="4244132"/>
            <a:ext cx="2707449" cy="27074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3843" y="3823076"/>
            <a:ext cx="3352061" cy="33520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00" y="8542910"/>
            <a:ext cx="5418059" cy="254221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755" y="8417462"/>
            <a:ext cx="2629184" cy="262918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539" y="8542910"/>
            <a:ext cx="10058400" cy="209865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1069" y="8367171"/>
            <a:ext cx="2838531" cy="2679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初识</a:t>
            </a:r>
            <a:r>
              <a:rPr lang="en-US" altLang="zh-CN" dirty="0" smtClean="0"/>
              <a:t>Node.js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kern="1200" spc="-20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braham Lincoln" pitchFamily="2" charset="0"/>
                <a:ea typeface="Open Sans Semibold" pitchFamily="34" charset="0"/>
                <a:cs typeface="Open Sans Semibold" pitchFamily="34" charset="0"/>
                <a:sym typeface="+mn-ea"/>
              </a:rPr>
              <a:t>node.js  </a:t>
            </a:r>
            <a:r>
              <a:rPr lang="zh-CN" altLang="en-US" dirty="0" smtClean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的特点</a:t>
            </a:r>
            <a:endParaRPr lang="zh-CN" altLang="en-US" dirty="0" smtClean="0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3200" y="713760"/>
            <a:ext cx="23004000" cy="788400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Node.js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的特点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36265" y="2341880"/>
            <a:ext cx="13514705" cy="10372725"/>
          </a:xfrm>
        </p:spPr>
        <p:txBody>
          <a:bodyPr>
            <a:normAutofit lnSpcReduction="20000"/>
          </a:bodyPr>
          <a:lstStyle/>
          <a:p>
            <a:endParaRPr lang="zh-CN" altLang="en-US" sz="6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98500" indent="-507365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z="6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部署简单方便</a:t>
            </a:r>
            <a:endParaRPr lang="zh-CN" altLang="en-US" sz="6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98500" indent="-507365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z="6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事件驱动</a:t>
            </a:r>
            <a:endParaRPr lang="zh-CN" altLang="en-US" sz="6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98500" indent="-507365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z="6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异步编程</a:t>
            </a:r>
            <a:endParaRPr lang="zh-CN" altLang="en-US" sz="6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98500" indent="-507365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z="6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高效与性能</a:t>
            </a:r>
            <a:endParaRPr lang="zh-CN" altLang="en-US" sz="6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98500" indent="-507365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z="6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单线程与多进程</a:t>
            </a:r>
            <a:endParaRPr lang="zh-CN" altLang="en-US" sz="6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98500" indent="-507365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sz="6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Node.js</a:t>
            </a:r>
            <a:r>
              <a:rPr lang="zh-CN" altLang="en-US" sz="6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的缺点</a:t>
            </a:r>
            <a:endParaRPr lang="zh-CN" altLang="en-US" sz="6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初识</a:t>
            </a:r>
            <a:r>
              <a:rPr lang="en-US" altLang="zh-CN" dirty="0" smtClean="0"/>
              <a:t>Node.js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56570" y="6494720"/>
            <a:ext cx="23958000" cy="1580400"/>
          </a:xfrm>
        </p:spPr>
        <p:txBody>
          <a:bodyPr/>
          <a:lstStyle/>
          <a:p>
            <a:r>
              <a:rPr lang="zh-CN" altLang="en-US" sz="13800" dirty="0" smtClean="0">
                <a:latin typeface="Noto Sans CJK SC Bold" panose="020B0800000000000000" pitchFamily="34" charset="-122"/>
              </a:rPr>
              <a:t>认识 </a:t>
            </a:r>
            <a:r>
              <a:rPr lang="en-US" sz="13800" b="1" kern="1200" spc="-200" noProof="0" dirty="0">
                <a:ln>
                  <a:noFill/>
                </a:ln>
                <a:solidFill>
                  <a:srgbClr val="35B558"/>
                </a:solidFill>
                <a:effectLst/>
                <a:uLnTx/>
                <a:uFillTx/>
                <a:latin typeface="Abraham Lincoln" pitchFamily="2" charset="0"/>
                <a:ea typeface="Open Sans Semibold" pitchFamily="34" charset="0"/>
                <a:cs typeface="Open Sans Semibold" pitchFamily="34" charset="0"/>
                <a:sym typeface="+mn-ea"/>
              </a:rPr>
              <a:t>node.js</a:t>
            </a:r>
            <a:endParaRPr lang="en-US" sz="13800" b="1" kern="1200" spc="-200" noProof="0" dirty="0" smtClean="0">
              <a:ln>
                <a:noFill/>
              </a:ln>
              <a:solidFill>
                <a:srgbClr val="35B558"/>
              </a:solidFill>
              <a:effectLst/>
              <a:uLnTx/>
              <a:uFillTx/>
              <a:latin typeface="Abraham Lincoln" pitchFamily="2" charset="0"/>
              <a:ea typeface="Open Sans Semibold" pitchFamily="34" charset="0"/>
              <a:cs typeface="Open Sans Semibold" pitchFamily="34" charset="0"/>
              <a:sym typeface="+mn-ea"/>
            </a:endParaRPr>
          </a:p>
          <a:p>
            <a:endParaRPr lang="en-US" altLang="zh-CN" sz="13800" dirty="0" smtClean="0">
              <a:latin typeface="Noto Sans CJK SC Bold" panose="020B08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3200" y="652800"/>
            <a:ext cx="23004000" cy="788400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认识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Node.js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145" name="图片 1"/>
          <p:cNvPicPr>
            <a:picLocks noChangeAspect="1"/>
          </p:cNvPicPr>
          <p:nvPr/>
        </p:nvPicPr>
        <p:blipFill>
          <a:blip r:embed="rId1"/>
          <a:srcRect l="14931" t="4521" r="17717" b="136"/>
          <a:stretch>
            <a:fillRect/>
          </a:stretch>
        </p:blipFill>
        <p:spPr>
          <a:xfrm>
            <a:off x="11842115" y="8255"/>
            <a:ext cx="12571730" cy="137007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3810" y="1718310"/>
            <a:ext cx="13150850" cy="10281285"/>
          </a:xfrm>
        </p:spPr>
        <p:txBody>
          <a:bodyPr/>
          <a:lstStyle/>
          <a:p>
            <a:endParaRPr lang="zh-CN" altLang="en-US" sz="6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98500" indent="-507365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z="6600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诞生</a:t>
            </a:r>
            <a:endParaRPr lang="zh-CN" altLang="en-US" sz="6600" dirty="0" smtClean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98500" indent="-507365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z="6600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国内外的应用情况</a:t>
            </a:r>
            <a:endParaRPr lang="zh-CN" altLang="en-US" sz="6600" dirty="0" smtClean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698500" indent="-507365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z="6600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主要的应用领域</a:t>
            </a:r>
            <a:endParaRPr lang="zh-CN" altLang="en-US" sz="6600" dirty="0" smtClean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98500" indent="-507365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z="6600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社区与生态圈</a:t>
            </a:r>
            <a:endParaRPr lang="zh-CN" altLang="en-US" sz="6600" dirty="0" smtClean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98500" indent="-507365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z="6600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知名度较高的</a:t>
            </a:r>
            <a:r>
              <a:rPr lang="en-US" altLang="zh-CN" sz="6600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Node.js</a:t>
            </a:r>
            <a:r>
              <a:rPr lang="zh-CN" altLang="en-US" sz="6600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开源项目</a:t>
            </a:r>
            <a:endParaRPr lang="zh-CN" altLang="en-US" sz="6600" dirty="0" smtClean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91135">
              <a:buClr>
                <a:srgbClr val="35B558"/>
              </a:buClr>
              <a:buSzPct val="105000"/>
              <a:buFont typeface="Arial" panose="020B0604020202020204" pitchFamily="34" charset="0"/>
            </a:pPr>
            <a:endParaRPr lang="en-US" altLang="zh-CN" sz="6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0985" y="805200"/>
            <a:ext cx="23004000" cy="788400"/>
          </a:xfrm>
        </p:spPr>
        <p:txBody>
          <a:bodyPr>
            <a:noAutofit/>
          </a:bodyPr>
          <a:lstStyle/>
          <a:p>
            <a:r>
              <a:rPr lang="zh-CN" altLang="en-US" sz="6600" dirty="0" smtClean="0">
                <a:latin typeface="微软雅黑" panose="020B0503020204020204" charset="-122"/>
                <a:ea typeface="微软雅黑" panose="020B0503020204020204" charset="-122"/>
              </a:rPr>
              <a:t>认识</a:t>
            </a:r>
            <a:r>
              <a:rPr lang="en-US" altLang="zh-CN" sz="6600" dirty="0" smtClean="0">
                <a:latin typeface="微软雅黑" panose="020B0503020204020204" charset="-122"/>
                <a:ea typeface="微软雅黑" panose="020B0503020204020204" charset="-122"/>
              </a:rPr>
              <a:t>Node.js — </a:t>
            </a:r>
            <a:r>
              <a:rPr lang="zh-CN" altLang="en-US" sz="6600" dirty="0" smtClean="0">
                <a:solidFill>
                  <a:srgbClr val="35B558"/>
                </a:solidFill>
                <a:latin typeface="微软雅黑" panose="020B0503020204020204" charset="-122"/>
                <a:ea typeface="微软雅黑" panose="020B0503020204020204" charset="-122"/>
              </a:rPr>
              <a:t>诞生</a:t>
            </a:r>
            <a:endParaRPr lang="zh-CN" altLang="en-US" sz="6600" dirty="0" smtClean="0">
              <a:solidFill>
                <a:srgbClr val="35B55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6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Node.js</a:t>
            </a:r>
            <a:r>
              <a:rPr lang="zh-CN" altLang="en-US" sz="6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6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诞生</a:t>
            </a:r>
            <a:endParaRPr lang="zh-CN" altLang="en-US" sz="6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98500" indent="-507365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sz="6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2008</a:t>
            </a:r>
            <a:r>
              <a:rPr lang="zh-CN" altLang="en-US" sz="6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endParaRPr lang="zh-CN" altLang="en-US" sz="6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98500" indent="-507365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sz="6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Ryan Dahl</a:t>
            </a:r>
            <a:r>
              <a:rPr lang="zh-CN" altLang="en-US" sz="6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的目标：创建一个易扩展、适用于现代</a:t>
            </a:r>
            <a:r>
              <a:rPr lang="en-US" altLang="zh-CN" sz="6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6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应用通信的服务器平台</a:t>
            </a:r>
            <a:endParaRPr lang="zh-CN" altLang="en-US" sz="6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98500" indent="-507365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191135">
              <a:buClr>
                <a:srgbClr val="35B558"/>
              </a:buClr>
              <a:buSzPct val="105000"/>
              <a:buFont typeface="Arial" panose="020B0604020202020204" pitchFamily="34" charset="0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0979" y="10072468"/>
            <a:ext cx="9681021" cy="2618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3200" y="744240"/>
            <a:ext cx="23004000" cy="788400"/>
          </a:xfrm>
        </p:spPr>
        <p:txBody>
          <a:bodyPr>
            <a:noAutofit/>
          </a:bodyPr>
          <a:lstStyle/>
          <a:p>
            <a:r>
              <a:rPr lang="zh-CN" altLang="en-US" sz="6600" dirty="0" smtClean="0">
                <a:latin typeface="微软雅黑" panose="020B0503020204020204" charset="-122"/>
                <a:ea typeface="微软雅黑" panose="020B0503020204020204" charset="-122"/>
              </a:rPr>
              <a:t>认识</a:t>
            </a:r>
            <a:r>
              <a:rPr lang="en-US" altLang="zh-CN" sz="6600" dirty="0" smtClean="0">
                <a:latin typeface="微软雅黑" panose="020B0503020204020204" charset="-122"/>
                <a:ea typeface="微软雅黑" panose="020B0503020204020204" charset="-122"/>
              </a:rPr>
              <a:t>Node.js — </a:t>
            </a:r>
            <a:r>
              <a:rPr lang="zh-CN" altLang="en-US" sz="6600" dirty="0" smtClean="0">
                <a:solidFill>
                  <a:srgbClr val="35B558"/>
                </a:solidFill>
                <a:latin typeface="微软雅黑" panose="020B0503020204020204" charset="-122"/>
                <a:ea typeface="微软雅黑" panose="020B0503020204020204" charset="-122"/>
              </a:rPr>
              <a:t>诞生</a:t>
            </a:r>
            <a:endParaRPr lang="zh-CN" altLang="en-US" sz="6600" dirty="0" smtClean="0">
              <a:solidFill>
                <a:srgbClr val="35B55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505200"/>
            <a:ext cx="9525000" cy="5715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5200" y="3505200"/>
            <a:ext cx="9525000" cy="5715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3200" y="805200"/>
            <a:ext cx="23004000" cy="788400"/>
          </a:xfrm>
        </p:spPr>
        <p:txBody>
          <a:bodyPr>
            <a:noAutofit/>
          </a:bodyPr>
          <a:lstStyle/>
          <a:p>
            <a:r>
              <a:rPr lang="zh-CN" altLang="en-US" sz="6600" dirty="0" smtClean="0">
                <a:latin typeface="微软雅黑" panose="020B0503020204020204" charset="-122"/>
                <a:ea typeface="微软雅黑" panose="020B0503020204020204" charset="-122"/>
              </a:rPr>
              <a:t>认识</a:t>
            </a:r>
            <a:r>
              <a:rPr lang="en-US" altLang="zh-CN" sz="6600" dirty="0" smtClean="0">
                <a:latin typeface="微软雅黑" panose="020B0503020204020204" charset="-122"/>
                <a:ea typeface="微软雅黑" panose="020B0503020204020204" charset="-122"/>
              </a:rPr>
              <a:t>Node.js — </a:t>
            </a:r>
            <a:r>
              <a:rPr lang="zh-CN" altLang="en-US" sz="6600" dirty="0" smtClean="0">
                <a:solidFill>
                  <a:srgbClr val="35B558"/>
                </a:solidFill>
                <a:latin typeface="微软雅黑" panose="020B0503020204020204" charset="-122"/>
                <a:ea typeface="微软雅黑" panose="020B0503020204020204" charset="-122"/>
              </a:rPr>
              <a:t>国内外的应用情况</a:t>
            </a:r>
            <a:endParaRPr lang="zh-CN" altLang="en-US" sz="6600" dirty="0" smtClean="0">
              <a:solidFill>
                <a:srgbClr val="35B55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015" y="2065440"/>
            <a:ext cx="22201200" cy="10281600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国内外的应用情况</a:t>
            </a:r>
            <a:endParaRPr lang="zh-CN" altLang="en-US" sz="6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98500" indent="-507365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LinkedIn</a:t>
            </a:r>
            <a:r>
              <a:rPr lang="zh-CN" altLang="en-US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移动版</a:t>
            </a:r>
            <a:r>
              <a:rPr lang="en-US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From </a:t>
            </a:r>
            <a:r>
              <a:rPr lang="en-US" altLang="zh-CN" sz="6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RoR</a:t>
            </a:r>
            <a:r>
              <a:rPr lang="en-US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to Node.js, base on </a:t>
            </a:r>
            <a:r>
              <a:rPr lang="en-US" altLang="zh-CN" sz="60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Joyent</a:t>
            </a:r>
            <a:endParaRPr lang="en-US" altLang="zh-CN" sz="6000" dirty="0" err="1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98500" indent="-507365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sz="6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Paypal</a:t>
            </a:r>
            <a:r>
              <a:rPr lang="en-US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From Java to </a:t>
            </a:r>
            <a:r>
              <a:rPr lang="en-US" altLang="zh-CN" sz="6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Node.js</a:t>
            </a:r>
            <a:endParaRPr lang="en-US" altLang="zh-CN" sz="6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98500" indent="-507365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Twitter</a:t>
            </a:r>
            <a:r>
              <a:rPr lang="zh-CN" altLang="en-US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的队列：收集需要保存的</a:t>
            </a:r>
            <a:r>
              <a:rPr lang="en-US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Tweets</a:t>
            </a:r>
            <a:r>
              <a:rPr lang="zh-CN" altLang="en-US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，传给负责写入的</a:t>
            </a:r>
            <a:r>
              <a:rPr lang="zh-CN" altLang="en-US" sz="6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进程</a:t>
            </a:r>
            <a:endParaRPr lang="zh-CN" altLang="en-US" sz="6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98500" indent="-507365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z="6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知乎的推送</a:t>
            </a:r>
            <a:endParaRPr lang="zh-CN" altLang="en-US" sz="6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98500" indent="-507365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网</a:t>
            </a:r>
            <a:r>
              <a:rPr lang="zh-CN" altLang="en-US" sz="6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易</a:t>
            </a:r>
            <a:endParaRPr lang="zh-CN" altLang="en-US" sz="6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98500" indent="-507365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z="6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阿里</a:t>
            </a:r>
            <a:endParaRPr lang="zh-CN" altLang="en-US" sz="6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98500" indent="-507365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z="6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各种创业团队</a:t>
            </a:r>
            <a:endParaRPr lang="zh-CN" altLang="en-US" sz="6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0985" y="591840"/>
            <a:ext cx="23004000" cy="788400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认识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Node.js — </a:t>
            </a:r>
            <a:r>
              <a:rPr lang="zh-CN" altLang="en-US" dirty="0" smtClean="0">
                <a:solidFill>
                  <a:srgbClr val="35B558"/>
                </a:solidFill>
                <a:latin typeface="微软雅黑" panose="020B0503020204020204" charset="-122"/>
                <a:ea typeface="微软雅黑" panose="020B0503020204020204" charset="-122"/>
              </a:rPr>
              <a:t>主要应用领域</a:t>
            </a:r>
            <a:endParaRPr lang="zh-CN" altLang="en-US" dirty="0" smtClean="0">
              <a:solidFill>
                <a:srgbClr val="35B55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930" y="3193415"/>
            <a:ext cx="10010140" cy="10281285"/>
          </a:xfrm>
        </p:spPr>
        <p:txBody>
          <a:bodyPr/>
          <a:lstStyle/>
          <a:p>
            <a:r>
              <a:rPr lang="zh-CN" altLang="en-US" sz="6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主要应用领域</a:t>
            </a:r>
            <a:endParaRPr lang="zh-CN" altLang="en-US" sz="6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98500" indent="-507365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sz="66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RESTFul</a:t>
            </a:r>
            <a:r>
              <a:rPr lang="en-US" altLang="zh-CN" sz="6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API</a:t>
            </a:r>
            <a:endParaRPr lang="en-US" altLang="zh-CN" sz="6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98500" indent="-507365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z="6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实时通信：如消息推送等</a:t>
            </a:r>
            <a:endParaRPr lang="zh-CN" altLang="en-US" sz="6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98500" indent="-507365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z="6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高并发</a:t>
            </a:r>
            <a:endParaRPr lang="zh-CN" altLang="en-US" sz="6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98500" indent="-507365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sz="6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6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阻塞</a:t>
            </a:r>
            <a:endParaRPr lang="zh-CN" altLang="en-US" sz="6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145" name="图片 1"/>
          <p:cNvPicPr>
            <a:picLocks noChangeAspect="1"/>
          </p:cNvPicPr>
          <p:nvPr/>
        </p:nvPicPr>
        <p:blipFill>
          <a:blip r:embed="rId1"/>
          <a:srcRect l="14931" t="4521" r="17717" b="136"/>
          <a:stretch>
            <a:fillRect/>
          </a:stretch>
        </p:blipFill>
        <p:spPr>
          <a:xfrm>
            <a:off x="11811635" y="7620"/>
            <a:ext cx="12571730" cy="137007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0985" y="713760"/>
            <a:ext cx="23004000" cy="788400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认识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Node.js — </a:t>
            </a:r>
            <a:r>
              <a:rPr lang="zh-CN" altLang="en-US" dirty="0" smtClean="0">
                <a:solidFill>
                  <a:srgbClr val="35B558"/>
                </a:solidFill>
                <a:latin typeface="微软雅黑" panose="020B0503020204020204" charset="-122"/>
                <a:ea typeface="微软雅黑" panose="020B0503020204020204" charset="-122"/>
              </a:rPr>
              <a:t>社区与生态圈</a:t>
            </a:r>
            <a:endParaRPr lang="zh-CN" altLang="en-US" dirty="0" smtClean="0">
              <a:solidFill>
                <a:srgbClr val="35B55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32050" y="2400935"/>
            <a:ext cx="7388225" cy="10281285"/>
          </a:xfrm>
        </p:spPr>
        <p:txBody>
          <a:bodyPr/>
          <a:lstStyle/>
          <a:p>
            <a:r>
              <a:rPr lang="zh-CN" altLang="en-US" sz="6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社区</a:t>
            </a:r>
            <a:endParaRPr lang="zh-CN" altLang="en-US" sz="6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98500" indent="-507365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z="6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生于社区</a:t>
            </a:r>
            <a:endParaRPr lang="zh-CN" altLang="en-US" sz="6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98500" indent="-507365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z="6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社区推进</a:t>
            </a:r>
            <a:endParaRPr lang="zh-CN" altLang="en-US" sz="6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98500" indent="-507365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sz="66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Github</a:t>
            </a:r>
            <a:endParaRPr lang="en-US" altLang="zh-CN" sz="6600" dirty="0" err="1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98500" indent="-507365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z="6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国内</a:t>
            </a:r>
            <a:endParaRPr lang="zh-CN" altLang="en-US" sz="6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145" name="图片 1"/>
          <p:cNvPicPr>
            <a:picLocks noChangeAspect="1"/>
          </p:cNvPicPr>
          <p:nvPr/>
        </p:nvPicPr>
        <p:blipFill>
          <a:blip r:embed="rId1"/>
          <a:srcRect l="14931" t="4521" r="17717" b="136"/>
          <a:stretch>
            <a:fillRect/>
          </a:stretch>
        </p:blipFill>
        <p:spPr>
          <a:xfrm>
            <a:off x="11872595" y="-34925"/>
            <a:ext cx="12510770" cy="13785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rgbClr val="FFFFFF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0985" y="835680"/>
            <a:ext cx="23004000" cy="788400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认识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Node.js —</a:t>
            </a:r>
            <a:r>
              <a:rPr lang="zh-CN" altLang="en-US" dirty="0">
                <a:solidFill>
                  <a:srgbClr val="35B558"/>
                </a:solidFill>
                <a:latin typeface="微软雅黑" panose="020B0503020204020204" charset="-122"/>
                <a:ea typeface="微软雅黑" panose="020B0503020204020204" charset="-122"/>
              </a:rPr>
              <a:t>社区与生态圈</a:t>
            </a:r>
            <a:endParaRPr lang="zh-CN" altLang="en-US" dirty="0">
              <a:solidFill>
                <a:srgbClr val="35B55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61410" y="3071495"/>
            <a:ext cx="14886940" cy="9184005"/>
          </a:xfrm>
        </p:spPr>
        <p:txBody>
          <a:bodyPr/>
          <a:lstStyle/>
          <a:p>
            <a:r>
              <a:rPr lang="zh-CN" altLang="en-US" sz="6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生态圈</a:t>
            </a:r>
            <a:endParaRPr lang="zh-CN" altLang="en-US" sz="6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98500" indent="-507365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z="6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以  </a:t>
            </a:r>
            <a:r>
              <a:rPr lang="en-US" sz="6600" b="1" kern="1200" spc="-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braham Lincoln" pitchFamily="2" charset="0"/>
                <a:ea typeface="Open Sans Semibold" pitchFamily="34" charset="0"/>
                <a:cs typeface="Open Sans Semibold" pitchFamily="34" charset="0"/>
                <a:sym typeface="+mn-ea"/>
              </a:rPr>
              <a:t>npm  </a:t>
            </a:r>
            <a:r>
              <a:rPr lang="zh-CN" altLang="en-US" sz="6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为中心</a:t>
            </a:r>
            <a:endParaRPr lang="zh-CN" altLang="en-US" sz="6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98500" indent="-507365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z="6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基础服务提供商的支持</a:t>
            </a:r>
            <a:endParaRPr lang="zh-CN" altLang="en-US" sz="6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98500" indent="-507365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sz="6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周边服务提供商的支持</a:t>
            </a:r>
            <a:endParaRPr lang="zh-CN" altLang="en-US" sz="6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44546A"/>
      </a:dk1>
      <a:lt1>
        <a:srgbClr val="FFFFFF"/>
      </a:lt1>
      <a:dk2>
        <a:srgbClr val="000000"/>
      </a:dk2>
      <a:lt2>
        <a:srgbClr val="E7E6E6"/>
      </a:lt2>
      <a:accent1>
        <a:srgbClr val="5B9BD5"/>
      </a:accent1>
      <a:accent2>
        <a:srgbClr val="ED7D31"/>
      </a:accent2>
      <a:accent3>
        <a:srgbClr val="AAAAAA"/>
      </a:accent3>
      <a:accent4>
        <a:srgbClr val="DADADA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0</TotalTime>
  <Words>547</Words>
  <Application>WPS 演示</Application>
  <PresentationFormat>自定义</PresentationFormat>
  <Paragraphs>75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31" baseType="lpstr">
      <vt:lpstr>Arial</vt:lpstr>
      <vt:lpstr>宋体</vt:lpstr>
      <vt:lpstr>Wingdings</vt:lpstr>
      <vt:lpstr>Helvetica Light</vt:lpstr>
      <vt:lpstr>Noto Sans CJK SC Regular</vt:lpstr>
      <vt:lpstr>Noto Sans CJK SC Black</vt:lpstr>
      <vt:lpstr>Noto Sans CJK SC Light</vt:lpstr>
      <vt:lpstr>Noto Sans CJK SC Bold</vt:lpstr>
      <vt:lpstr>Noto Sans CJK SC Light</vt:lpstr>
      <vt:lpstr>Avenir Roman</vt:lpstr>
      <vt:lpstr>微软雅黑</vt:lpstr>
      <vt:lpstr>Arial Unicode MS</vt:lpstr>
      <vt:lpstr>Segoe Print</vt:lpstr>
      <vt:lpstr>Abraham Lincoln</vt:lpstr>
      <vt:lpstr>Open Sans Semibold</vt:lpstr>
      <vt:lpstr>Open Sans</vt:lpstr>
      <vt:lpstr>Arial Unicode MS</vt:lpstr>
      <vt:lpstr>Black</vt:lpstr>
      <vt:lpstr>Office 主题</vt:lpstr>
      <vt:lpstr>PowerPoint 演示文稿</vt:lpstr>
      <vt:lpstr>初识Node.js</vt:lpstr>
      <vt:lpstr>认识Node.js</vt:lpstr>
      <vt:lpstr>认识Node.js — 诞生</vt:lpstr>
      <vt:lpstr>认识Node.js — 诞生</vt:lpstr>
      <vt:lpstr>认识Node.js — 国内外的应用情况</vt:lpstr>
      <vt:lpstr>认识Node.js — 主要应用领域</vt:lpstr>
      <vt:lpstr>认识Node.js — 社区与生态圈</vt:lpstr>
      <vt:lpstr>认识Node.js —社区与生态圈</vt:lpstr>
      <vt:lpstr>认识Node.js — 知名度较高的Node.js开源项目</vt:lpstr>
      <vt:lpstr>初识Node.js</vt:lpstr>
      <vt:lpstr>Node.js的特点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lenovocb</cp:lastModifiedBy>
  <cp:revision>112</cp:revision>
  <dcterms:created xsi:type="dcterms:W3CDTF">2015-03-23T11:35:00Z</dcterms:created>
  <dcterms:modified xsi:type="dcterms:W3CDTF">2017-11-28T14:16:43Z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