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8"/>
  </p:notesMasterIdLst>
  <p:sldIdLst>
    <p:sldId id="256" r:id="rId3"/>
    <p:sldId id="257" r:id="rId4"/>
    <p:sldId id="260" r:id="rId5"/>
    <p:sldId id="258" r:id="rId6"/>
    <p:sldId id="259" r:id="rId7"/>
  </p:sldIdLst>
  <p:sldSz cx="9144000" cy="5143500" type="screen16x9"/>
  <p:notesSz cx="6858000" cy="9144000"/>
  <p:embeddedFontLst>
    <p:embeddedFont>
      <p:font typeface="Inter Medium" panose="02000503000000020004" pitchFamily="2" charset="0"/>
      <p:regular r:id="rId9"/>
      <p:bold r:id="rId10"/>
    </p:embeddedFont>
    <p:embeddedFont>
      <p:font typeface="Krona One" panose="020B0604020202020204" charset="0"/>
      <p:regular r:id="rId11"/>
    </p:embeddedFont>
    <p:embeddedFont>
      <p:font typeface="Lato Light" panose="020F0502020204030203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Open Sans Medium" panose="020B0604020202020204" charset="0"/>
      <p:regular r:id="rId20"/>
      <p:bold r:id="rId21"/>
      <p:italic r:id="rId22"/>
      <p:boldItalic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Roboto Medium" panose="02000000000000000000" pitchFamily="2" charset="0"/>
      <p:regular r:id="rId32"/>
      <p:bold r:id="rId33"/>
      <p:italic r:id="rId34"/>
      <p:boldItalic r:id="rId35"/>
    </p:embeddedFont>
    <p:embeddedFont>
      <p:font typeface="Space Grotesk" panose="020B060402020202020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9" Type="http://schemas.openxmlformats.org/officeDocument/2006/relationships/viewProps" Target="viewProps.xml"/><Relationship Id="rId21" Type="http://schemas.openxmlformats.org/officeDocument/2006/relationships/font" Target="fonts/font13.fntdata"/><Relationship Id="rId34" Type="http://schemas.openxmlformats.org/officeDocument/2006/relationships/font" Target="fonts/font26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font" Target="fonts/font2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font" Target="fonts/font24.fntdata"/><Relationship Id="rId37" Type="http://schemas.openxmlformats.org/officeDocument/2006/relationships/font" Target="fonts/font29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36" Type="http://schemas.openxmlformats.org/officeDocument/2006/relationships/font" Target="fonts/font28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font" Target="fonts/font23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font" Target="fonts/font22.fntdata"/><Relationship Id="rId35" Type="http://schemas.openxmlformats.org/officeDocument/2006/relationships/font" Target="fonts/font27.fntdata"/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33" Type="http://schemas.openxmlformats.org/officeDocument/2006/relationships/font" Target="fonts/font25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SLIDES_API96624668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SLIDES_API96624668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8311469e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8311469e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8311469e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8311469e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508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SLIDES_API96624668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SLIDES_API96624668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SLIDES_API96624668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SLIDES_API96624668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Introduction_Slide_1">
  <p:cSld name="TITLE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732150" y="1432763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1">
  <p:cSld name="TITLE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5"/>
          <p:cNvSpPr>
            <a:spLocks noGrp="1"/>
          </p:cNvSpPr>
          <p:nvPr>
            <p:ph type="pic" idx="2"/>
          </p:nvPr>
        </p:nvSpPr>
        <p:spPr>
          <a:xfrm>
            <a:off x="5711758" y="0"/>
            <a:ext cx="3432300" cy="5143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642700" y="1562500"/>
            <a:ext cx="43374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984">
          <p15:clr>
            <a:srgbClr val="E46962"/>
          </p15:clr>
        </p15:guide>
        <p15:guide id="7" orient="horz" pos="1080">
          <p15:clr>
            <a:srgbClr val="E46962"/>
          </p15:clr>
        </p15:guide>
        <p15:guide id="8" orient="horz" pos="410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2">
  <p:cSld name="TITLE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6"/>
          <p:cNvSpPr>
            <a:spLocks noGrp="1"/>
          </p:cNvSpPr>
          <p:nvPr>
            <p:ph type="pic" idx="2"/>
          </p:nvPr>
        </p:nvSpPr>
        <p:spPr>
          <a:xfrm>
            <a:off x="0" y="100"/>
            <a:ext cx="3432300" cy="5143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66" name="Google Shape;66;p16"/>
          <p:cNvSpPr txBox="1">
            <a:spLocks noGrp="1"/>
          </p:cNvSpPr>
          <p:nvPr>
            <p:ph type="subTitle" idx="1"/>
          </p:nvPr>
        </p:nvSpPr>
        <p:spPr>
          <a:xfrm>
            <a:off x="4135200" y="1595175"/>
            <a:ext cx="41766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2_1">
  <p:cSld name="TITLE_1_1_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7"/>
          <p:cNvSpPr>
            <a:spLocks noGrp="1"/>
          </p:cNvSpPr>
          <p:nvPr>
            <p:ph type="pic" idx="2"/>
          </p:nvPr>
        </p:nvSpPr>
        <p:spPr>
          <a:xfrm>
            <a:off x="0" y="0"/>
            <a:ext cx="3432300" cy="5143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1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" name="Google Shape;74;p17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3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2_2">
  <p:cSld name="TITLE_1_1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8"/>
          <p:cNvSpPr>
            <a:spLocks noGrp="1"/>
          </p:cNvSpPr>
          <p:nvPr>
            <p:ph type="pic" idx="2"/>
          </p:nvPr>
        </p:nvSpPr>
        <p:spPr>
          <a:xfrm>
            <a:off x="5711663" y="0"/>
            <a:ext cx="3432300" cy="5143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2" name="Google Shape;82;p18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3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3_2">
  <p:cSld name="TITLE_1_1_2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9"/>
          <p:cNvSpPr>
            <a:spLocks noGrp="1"/>
          </p:cNvSpPr>
          <p:nvPr>
            <p:ph type="pic" idx="2"/>
          </p:nvPr>
        </p:nvSpPr>
        <p:spPr>
          <a:xfrm>
            <a:off x="5711663" y="100"/>
            <a:ext cx="3432300" cy="5143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subTitle" idx="1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0" name="Google Shape;90;p19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3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4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3">
  <p:cSld name="TITLE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subTitle" idx="1"/>
          </p:nvPr>
        </p:nvSpPr>
        <p:spPr>
          <a:xfrm>
            <a:off x="383075" y="1798300"/>
            <a:ext cx="24690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2"/>
          </p:nvPr>
        </p:nvSpPr>
        <p:spPr>
          <a:xfrm>
            <a:off x="3284763" y="1798300"/>
            <a:ext cx="2469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3"/>
          </p:nvPr>
        </p:nvSpPr>
        <p:spPr>
          <a:xfrm>
            <a:off x="6186450" y="1798300"/>
            <a:ext cx="2469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1_no_image">
  <p:cSld name="TITLE_1_1_1_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1"/>
          </p:nvPr>
        </p:nvSpPr>
        <p:spPr>
          <a:xfrm>
            <a:off x="383075" y="1631475"/>
            <a:ext cx="77535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Outro_1">
  <p:cSld name="TITLE_1_1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3_1">
  <p:cSld name="Default Slide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subTitle" idx="1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ubTitle" idx="2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subTitle" idx="3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/>
          <p:nvPr/>
        </p:nvSpPr>
        <p:spPr>
          <a:xfrm>
            <a:off x="4097288" y="1312051"/>
            <a:ext cx="2066887" cy="2072038"/>
          </a:xfrm>
          <a:custGeom>
            <a:avLst/>
            <a:gdLst/>
            <a:ahLst/>
            <a:cxnLst/>
            <a:rect l="l" t="t" r="r" b="b"/>
            <a:pathLst>
              <a:path w="958" h="1016" extrusionOk="0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24"/>
          <p:cNvSpPr/>
          <p:nvPr/>
        </p:nvSpPr>
        <p:spPr>
          <a:xfrm>
            <a:off x="2979825" y="1320666"/>
            <a:ext cx="2197264" cy="1922987"/>
          </a:xfrm>
          <a:custGeom>
            <a:avLst/>
            <a:gdLst/>
            <a:ahLst/>
            <a:cxnLst/>
            <a:rect l="l" t="t" r="r" b="b"/>
            <a:pathLst>
              <a:path w="1018" h="943" extrusionOk="0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5" name="Google Shape;115;p24"/>
          <p:cNvSpPr/>
          <p:nvPr/>
        </p:nvSpPr>
        <p:spPr>
          <a:xfrm>
            <a:off x="3522899" y="2126219"/>
            <a:ext cx="2201823" cy="2066006"/>
          </a:xfrm>
          <a:custGeom>
            <a:avLst/>
            <a:gdLst/>
            <a:ahLst/>
            <a:cxnLst/>
            <a:rect l="l" t="t" r="r" b="b"/>
            <a:pathLst>
              <a:path w="1020" h="1013" extrusionOk="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5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1">
  <p:cSld name="CUSTOM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/>
          <p:nvPr/>
        </p:nvSpPr>
        <p:spPr>
          <a:xfrm>
            <a:off x="3036788" y="1364028"/>
            <a:ext cx="1519962" cy="1966570"/>
          </a:xfrm>
          <a:custGeom>
            <a:avLst/>
            <a:gdLst/>
            <a:ahLst/>
            <a:cxnLst/>
            <a:rect l="l" t="t" r="r" b="b"/>
            <a:pathLst>
              <a:path w="4983482" h="6447770" extrusionOk="0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5"/>
          <p:cNvSpPr/>
          <p:nvPr/>
        </p:nvSpPr>
        <p:spPr>
          <a:xfrm>
            <a:off x="4138040" y="1363675"/>
            <a:ext cx="1966570" cy="1519962"/>
          </a:xfrm>
          <a:custGeom>
            <a:avLst/>
            <a:gdLst/>
            <a:ahLst/>
            <a:cxnLst/>
            <a:rect l="l" t="t" r="r" b="b"/>
            <a:pathLst>
              <a:path w="6447769" h="4983482" extrusionOk="0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5"/>
          <p:cNvSpPr/>
          <p:nvPr/>
        </p:nvSpPr>
        <p:spPr>
          <a:xfrm>
            <a:off x="3037141" y="2911624"/>
            <a:ext cx="1966570" cy="1519962"/>
          </a:xfrm>
          <a:custGeom>
            <a:avLst/>
            <a:gdLst/>
            <a:ahLst/>
            <a:cxnLst/>
            <a:rect l="l" t="t" r="r" b="b"/>
            <a:pathLst>
              <a:path w="6447771" h="4983481" extrusionOk="0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5"/>
          <p:cNvSpPr/>
          <p:nvPr/>
        </p:nvSpPr>
        <p:spPr>
          <a:xfrm>
            <a:off x="4585148" y="2464634"/>
            <a:ext cx="1519961" cy="1966570"/>
          </a:xfrm>
          <a:custGeom>
            <a:avLst/>
            <a:gdLst/>
            <a:ahLst/>
            <a:cxnLst/>
            <a:rect l="l" t="t" r="r" b="b"/>
            <a:pathLst>
              <a:path w="4983480" h="6447772" extrusionOk="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5"/>
          <p:cNvSpPr txBox="1">
            <a:spLocks noGrp="1"/>
          </p:cNvSpPr>
          <p:nvPr>
            <p:ph type="subTitle" idx="1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sz="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2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3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4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2">
  <p:cSld name="CUSTOM_2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>
            <a:off x="3734770" y="1278900"/>
            <a:ext cx="1658390" cy="1638576"/>
          </a:xfrm>
          <a:custGeom>
            <a:avLst/>
            <a:gdLst/>
            <a:ahLst/>
            <a:cxnLst/>
            <a:rect l="l" t="t" r="r" b="b"/>
            <a:pathLst>
              <a:path w="21429" h="20851" extrusionOk="0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5" name="Google Shape;135;p26"/>
          <p:cNvSpPr txBox="1">
            <a:spLocks noGrp="1"/>
          </p:cNvSpPr>
          <p:nvPr>
            <p:ph type="subTitle" idx="1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/>
          <p:nvPr/>
        </p:nvSpPr>
        <p:spPr>
          <a:xfrm>
            <a:off x="2902137" y="2119803"/>
            <a:ext cx="1623326" cy="1665656"/>
          </a:xfrm>
          <a:custGeom>
            <a:avLst/>
            <a:gdLst/>
            <a:ahLst/>
            <a:cxnLst/>
            <a:rect l="l" t="t" r="r" b="b"/>
            <a:pathLst>
              <a:path w="21501" h="20867" extrusionOk="0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4601972" y="2120103"/>
            <a:ext cx="1639864" cy="1665623"/>
          </a:xfrm>
          <a:custGeom>
            <a:avLst/>
            <a:gdLst/>
            <a:ahLst/>
            <a:cxnLst/>
            <a:rect l="l" t="t" r="r" b="b"/>
            <a:pathLst>
              <a:path w="21467" h="21208" extrusionOk="0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3733047" y="2990677"/>
            <a:ext cx="1662404" cy="1639761"/>
          </a:xfrm>
          <a:custGeom>
            <a:avLst/>
            <a:gdLst/>
            <a:ahLst/>
            <a:cxnLst/>
            <a:rect l="l" t="t" r="r" b="b"/>
            <a:pathLst>
              <a:path w="21501" h="21446" extrusionOk="0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3736306" y="1917865"/>
            <a:ext cx="423758" cy="316332"/>
          </a:xfrm>
          <a:custGeom>
            <a:avLst/>
            <a:gdLst/>
            <a:ahLst/>
            <a:cxnLst/>
            <a:rect l="l" t="t" r="r" b="b"/>
            <a:pathLst>
              <a:path w="21579" h="21600" extrusionOk="0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3532785" y="3357930"/>
            <a:ext cx="325512" cy="426509"/>
          </a:xfrm>
          <a:custGeom>
            <a:avLst/>
            <a:gdLst/>
            <a:ahLst/>
            <a:cxnLst/>
            <a:rect l="l" t="t" r="r" b="b"/>
            <a:pathLst>
              <a:path w="21600" h="21579" extrusionOk="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4965248" y="3654331"/>
            <a:ext cx="427165" cy="337446"/>
          </a:xfrm>
          <a:custGeom>
            <a:avLst/>
            <a:gdLst/>
            <a:ahLst/>
            <a:cxnLst/>
            <a:rect l="l" t="t" r="r" b="b"/>
            <a:pathLst>
              <a:path w="21574" h="21600" extrusionOk="0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5263221" y="2119823"/>
            <a:ext cx="332640" cy="436981"/>
          </a:xfrm>
          <a:custGeom>
            <a:avLst/>
            <a:gdLst/>
            <a:ahLst/>
            <a:cxnLst/>
            <a:rect l="l" t="t" r="r" b="b"/>
            <a:pathLst>
              <a:path w="21600" h="21566" extrusionOk="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15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15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5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sz="15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2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3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4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5_1">
  <p:cSld name="CUSTOM_2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subTitle" idx="1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subTitle" idx="2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ubTitle" idx="3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subTitle" idx="4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grpSp>
        <p:nvGrpSpPr>
          <p:cNvPr id="157" name="Google Shape;157;p27"/>
          <p:cNvGrpSpPr/>
          <p:nvPr/>
        </p:nvGrpSpPr>
        <p:grpSpPr>
          <a:xfrm>
            <a:off x="3095387" y="1241947"/>
            <a:ext cx="2953226" cy="2951755"/>
            <a:chOff x="3102287" y="1429998"/>
            <a:chExt cx="2953226" cy="2951755"/>
          </a:xfrm>
        </p:grpSpPr>
        <p:sp>
          <p:nvSpPr>
            <p:cNvPr id="158" name="Google Shape;158;p27"/>
            <p:cNvSpPr/>
            <p:nvPr/>
          </p:nvSpPr>
          <p:spPr>
            <a:xfrm>
              <a:off x="4016728" y="1429998"/>
              <a:ext cx="1634040" cy="1193736"/>
            </a:xfrm>
            <a:custGeom>
              <a:avLst/>
              <a:gdLst/>
              <a:ahLst/>
              <a:cxnLst/>
              <a:rect l="l" t="t" r="r" b="b"/>
              <a:pathLst>
                <a:path w="21600" h="21010" extrusionOk="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3102287" y="1570339"/>
              <a:ext cx="1038072" cy="1787832"/>
            </a:xfrm>
            <a:custGeom>
              <a:avLst/>
              <a:gdLst/>
              <a:ahLst/>
              <a:cxnLst/>
              <a:rect l="l" t="t" r="r" b="b"/>
              <a:pathLst>
                <a:path w="21156" h="21600" extrusionOk="0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3115511" y="3097809"/>
              <a:ext cx="1752732" cy="1245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4311781" y="2799840"/>
              <a:ext cx="1526364" cy="1581913"/>
            </a:xfrm>
            <a:custGeom>
              <a:avLst/>
              <a:gdLst/>
              <a:ahLst/>
              <a:cxnLst/>
              <a:rect l="l" t="t" r="r" b="b"/>
              <a:pathLst>
                <a:path w="21600" h="21243" extrusionOk="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4676823" y="1946286"/>
              <a:ext cx="1378690" cy="1668222"/>
            </a:xfrm>
            <a:custGeom>
              <a:avLst/>
              <a:gdLst/>
              <a:ahLst/>
              <a:cxnLst/>
              <a:rect l="l" t="t" r="r" b="b"/>
              <a:pathLst>
                <a:path w="21337" h="21600" extrusionOk="0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3" name="Google Shape;163;p27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01</a:t>
              </a:r>
              <a:endParaRPr sz="1600"/>
            </a:p>
          </p:txBody>
        </p:sp>
        <p:sp>
          <p:nvSpPr>
            <p:cNvPr id="164" name="Google Shape;164;p27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02</a:t>
              </a:r>
              <a:endParaRPr sz="1600"/>
            </a:p>
          </p:txBody>
        </p:sp>
        <p:sp>
          <p:nvSpPr>
            <p:cNvPr id="165" name="Google Shape;165;p27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03</a:t>
              </a:r>
              <a:endParaRPr sz="1600"/>
            </a:p>
          </p:txBody>
        </p:sp>
        <p:sp>
          <p:nvSpPr>
            <p:cNvPr id="166" name="Google Shape;166;p27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04</a:t>
              </a:r>
              <a:endParaRPr sz="1600"/>
            </a:p>
          </p:txBody>
        </p:sp>
        <p:sp>
          <p:nvSpPr>
            <p:cNvPr id="167" name="Google Shape;167;p27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05</a:t>
              </a:r>
              <a:endParaRPr sz="1600"/>
            </a:p>
          </p:txBody>
        </p:sp>
      </p:grpSp>
      <p:sp>
        <p:nvSpPr>
          <p:cNvPr id="168" name="Google Shape;168;p27"/>
          <p:cNvSpPr txBox="1">
            <a:spLocks noGrp="1"/>
          </p:cNvSpPr>
          <p:nvPr>
            <p:ph type="subTitle" idx="5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3">
  <p:cSld name="CUSTOM_3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subTitle" idx="1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3" name="Google Shape;173;p28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2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6" name="Google Shape;176;p28"/>
          <p:cNvSpPr txBox="1">
            <a:spLocks noGrp="1"/>
          </p:cNvSpPr>
          <p:nvPr>
            <p:ph type="subTitle" idx="3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7" name="Google Shape;177;p28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8" name="Google Shape;178;p28"/>
          <p:cNvSpPr txBox="1">
            <a:spLocks noGrp="1"/>
          </p:cNvSpPr>
          <p:nvPr>
            <p:ph type="subTitle" idx="4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pace Grotesk"/>
              <a:buNone/>
              <a:defRPr sz="2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sz="28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sz="28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sz="28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sz="28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sz="28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sz="28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sz="28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sz="28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566250" y="1377275"/>
            <a:ext cx="8011500" cy="3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 Medium"/>
              <a:buChar char="●"/>
              <a:defRPr sz="18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●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●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57">
          <p15:clr>
            <a:srgbClr val="E46962"/>
          </p15:clr>
        </p15:guide>
        <p15:guide id="2" pos="5403">
          <p15:clr>
            <a:srgbClr val="E46962"/>
          </p15:clr>
        </p15:guide>
        <p15:guide id="3" orient="horz" pos="280">
          <p15:clr>
            <a:srgbClr val="E46962"/>
          </p15:clr>
        </p15:guide>
        <p15:guide id="4" orient="horz" pos="2878">
          <p15:clr>
            <a:srgbClr val="E46962"/>
          </p15:clr>
        </p15:guide>
        <p15:guide id="5" orient="horz" pos="86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sarah.thorngate@northwestern.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calendly.com/sarah-thorngate/data-consul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6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subTitle" idx="1"/>
          </p:nvPr>
        </p:nvSpPr>
        <p:spPr>
          <a:xfrm>
            <a:off x="383075" y="1631475"/>
            <a:ext cx="7753500" cy="8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200"/>
              <a:buFont typeface="Roboto Medium"/>
              <a:buChar char="●"/>
            </a:pPr>
            <a:r>
              <a:rPr lang="en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Newly created small team of digital humanities and computational social sciences folks.</a:t>
            </a:r>
            <a:endParaRPr dirty="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200"/>
              <a:buFont typeface="Roboto Medium"/>
              <a:buChar char="●"/>
            </a:pPr>
            <a:r>
              <a:rPr lang="en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Goal = collaboration with researchers across campus using digital or computational methods to analyze or present their work.</a:t>
            </a:r>
            <a:endParaRPr dirty="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Digital Scholarship at NUL</a:t>
            </a:r>
            <a:endParaRPr dirty="0"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6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subTitle" idx="1"/>
          </p:nvPr>
        </p:nvSpPr>
        <p:spPr>
          <a:xfrm>
            <a:off x="383075" y="1631475"/>
            <a:ext cx="7753500" cy="8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200"/>
              <a:buFont typeface="Roboto Medium"/>
              <a:buChar char="●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Tidyverse is a collection of R packages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200"/>
              <a:buFont typeface="Roboto Medium"/>
              <a:buChar char="●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Designed to make data manipulation and visualization easier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200"/>
              <a:buFont typeface="Roboto Medium"/>
              <a:buChar char="●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Follows the principles of tidy data: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914400" lvl="1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200"/>
              <a:buFont typeface="Roboto Medium"/>
              <a:buChar char="○"/>
            </a:pPr>
            <a:r>
              <a:rPr lang="en" sz="120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Each variable is its own column</a:t>
            </a:r>
            <a:endParaRPr sz="120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914400" lvl="1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200"/>
              <a:buFont typeface="Roboto Medium"/>
              <a:buChar char="○"/>
            </a:pPr>
            <a:r>
              <a:rPr lang="en" sz="120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Each observation is its own row</a:t>
            </a:r>
            <a:endParaRPr sz="120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914400" lvl="1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200"/>
              <a:buFont typeface="Roboto Medium"/>
              <a:buChar char="○"/>
            </a:pPr>
            <a:r>
              <a:rPr lang="en" sz="120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Each value has its own cell</a:t>
            </a:r>
            <a:endParaRPr sz="120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200"/>
              <a:buFont typeface="Roboto Medium"/>
              <a:buChar char="●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 advantage is consistency and readability across packages</a:t>
            </a:r>
            <a:endParaRPr sz="120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What is tidyverse?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6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subTitle" idx="1"/>
          </p:nvPr>
        </p:nvSpPr>
        <p:spPr>
          <a:xfrm>
            <a:off x="383075" y="1631475"/>
            <a:ext cx="7753500" cy="8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200"/>
            </a:pPr>
            <a:endParaRPr sz="1200" dirty="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The tidyverse is vast</a:t>
            </a:r>
            <a:endParaRPr dirty="0"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C4EED2E-C143-3F41-07EA-3D411C2EA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0881"/>
            <a:ext cx="9144000" cy="368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8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6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subTitle" idx="1"/>
          </p:nvPr>
        </p:nvSpPr>
        <p:spPr>
          <a:xfrm>
            <a:off x="383075" y="1631475"/>
            <a:ext cx="77535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200"/>
              <a:buFont typeface="Roboto Medium"/>
              <a:buChar char="●"/>
            </a:pPr>
            <a:r>
              <a:rPr lang="en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readr: for data import</a:t>
            </a:r>
            <a:endParaRPr dirty="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200"/>
              <a:buFont typeface="Roboto Medium"/>
              <a:buChar char="●"/>
            </a:pPr>
            <a:r>
              <a:rPr lang="en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dplyr: for data manipulation</a:t>
            </a:r>
            <a:endParaRPr dirty="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200"/>
              <a:buFont typeface="Roboto Medium"/>
              <a:buChar char="●"/>
            </a:pPr>
            <a:r>
              <a:rPr lang="en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tidyr: for data tidying</a:t>
            </a:r>
            <a:endParaRPr dirty="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200"/>
              <a:buFont typeface="Roboto Medium"/>
              <a:buChar char="●"/>
            </a:pPr>
            <a:r>
              <a:rPr lang="en-US" dirty="0" err="1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forcats</a:t>
            </a:r>
            <a:r>
              <a:rPr lang="en-US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: for working with categorical variables</a:t>
            </a:r>
          </a:p>
          <a:p>
            <a:pPr marL="457200" lvl="0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200"/>
              <a:buFont typeface="Roboto Medium"/>
              <a:buChar char="●"/>
            </a:pPr>
            <a:r>
              <a:rPr lang="en-US" dirty="0" err="1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stringr</a:t>
            </a:r>
            <a:r>
              <a:rPr lang="en-US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: for manipulating strings</a:t>
            </a:r>
          </a:p>
          <a:p>
            <a:pPr indent="-304800">
              <a:lnSpc>
                <a:spcPct val="110000"/>
              </a:lnSpc>
              <a:buClr>
                <a:srgbClr val="233E30"/>
              </a:buClr>
              <a:buFont typeface="Roboto Medium"/>
              <a:buChar char="●"/>
            </a:pPr>
            <a:r>
              <a:rPr lang="en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ggplot2: for data visualization</a:t>
            </a:r>
            <a:endParaRPr dirty="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Today: key packages in tidyverse</a:t>
            </a:r>
            <a:endParaRPr dirty="0"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6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>
            <a:spLocks noGrp="1"/>
          </p:cNvSpPr>
          <p:nvPr>
            <p:ph type="title"/>
          </p:nvPr>
        </p:nvSpPr>
        <p:spPr>
          <a:xfrm>
            <a:off x="530400" y="1897675"/>
            <a:ext cx="80832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Thank you for your time and attention 🙂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02" name="Google Shape;202;p32"/>
          <p:cNvSpPr txBox="1"/>
          <p:nvPr/>
        </p:nvSpPr>
        <p:spPr>
          <a:xfrm>
            <a:off x="1140350" y="3507700"/>
            <a:ext cx="52623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Sarah Thorngate</a:t>
            </a:r>
            <a:endParaRPr sz="120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Data Analysis Librarian</a:t>
            </a:r>
            <a:endParaRPr sz="120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oboto Medium"/>
                <a:ea typeface="Roboto Medium"/>
                <a:cs typeface="Roboto Medium"/>
                <a:sym typeface="Roboto Medium"/>
                <a:hlinkClick r:id="rId3"/>
              </a:rPr>
              <a:t>sarah.thorngate@northwestern.edu</a:t>
            </a:r>
            <a:endParaRPr sz="120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ighlight>
                  <a:srgbClr val="F4F7F6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Make an Appointment</a:t>
            </a:r>
            <a:endParaRPr sz="1200">
              <a:solidFill>
                <a:srgbClr val="233E30"/>
              </a:solidFill>
              <a:highlight>
                <a:srgbClr val="F4F7F6"/>
              </a:highlight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AI Regular - v1">
  <a:themeElements>
    <a:clrScheme name="Simple Light">
      <a:dk1>
        <a:srgbClr val="0F2B36"/>
      </a:dk1>
      <a:lt1>
        <a:srgbClr val="FFFFFF"/>
      </a:lt1>
      <a:dk2>
        <a:srgbClr val="134D57"/>
      </a:dk2>
      <a:lt2>
        <a:srgbClr val="EFEFEF"/>
      </a:lt2>
      <a:accent1>
        <a:srgbClr val="F9744D"/>
      </a:accent1>
      <a:accent2>
        <a:srgbClr val="E1F0C4"/>
      </a:accent2>
      <a:accent3>
        <a:srgbClr val="6BAB90"/>
      </a:accent3>
      <a:accent4>
        <a:srgbClr val="A4CCBB"/>
      </a:accent4>
      <a:accent5>
        <a:srgbClr val="3EABCA"/>
      </a:accent5>
      <a:accent6>
        <a:srgbClr val="C3455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On-screen Show (16:9)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Poppins</vt:lpstr>
      <vt:lpstr>Krona One</vt:lpstr>
      <vt:lpstr>Roboto</vt:lpstr>
      <vt:lpstr>Open Sans Medium</vt:lpstr>
      <vt:lpstr>Space Grotesk</vt:lpstr>
      <vt:lpstr>Arial</vt:lpstr>
      <vt:lpstr>Lato Light</vt:lpstr>
      <vt:lpstr>Roboto Medium</vt:lpstr>
      <vt:lpstr>Montserrat</vt:lpstr>
      <vt:lpstr>Inter Medium</vt:lpstr>
      <vt:lpstr>Calibri</vt:lpstr>
      <vt:lpstr>Simple Light</vt:lpstr>
      <vt:lpstr>SlidesAI Regular - v1</vt:lpstr>
      <vt:lpstr>Digital Scholarship at NUL</vt:lpstr>
      <vt:lpstr>What is tidyverse?</vt:lpstr>
      <vt:lpstr>The tidyverse is vast</vt:lpstr>
      <vt:lpstr>Today: key packages in tidyverse</vt:lpstr>
      <vt:lpstr>Thank you for your time and attention 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Scholarship at NUL</dc:title>
  <cp:lastModifiedBy>Sarah C Thorngate</cp:lastModifiedBy>
  <cp:revision>1</cp:revision>
  <dcterms:modified xsi:type="dcterms:W3CDTF">2024-04-01T18:12:28Z</dcterms:modified>
</cp:coreProperties>
</file>