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720"/>
  </p:normalViewPr>
  <p:slideViewPr>
    <p:cSldViewPr snapToGrid="0">
      <p:cViewPr varScale="1">
        <p:scale>
          <a:sx n="204" d="100"/>
          <a:sy n="204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24C0-4A72-F98A-F036-654CEEA78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4C357-8FA8-1C63-9674-A5AFDBCB3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2B41F-70A1-AD16-FB70-6CFF2E82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5022F-33DE-2BA7-858E-64C8438C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1EB78-AE0D-F869-8104-DB78220D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5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6031-D3A9-8CC9-E5A1-69886F48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39CFF-0EEA-7795-1A1D-D9A46CD82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38AA8-E1DB-28C7-86BC-7CF23865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12507-2A09-68F9-98C2-32F903BD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6C71A-C2A3-A5F0-6C2C-28632614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4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0052E-9C65-77A0-725A-A8316B663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CC071-ECE1-8B1A-04E5-77FA877B3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AE7E1-0FB4-9175-A66D-C8BF5411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97C7-E3A0-6ED5-9264-8F3D00CA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D2BFC-9079-87B2-EA4A-F7172172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3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4114-DF19-5908-92EA-F8E2881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5F5FC-0B21-E89A-871D-8F42B392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89BE7-3FB4-1B29-EFD6-E1EF7404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99CBA-728D-F6EC-9110-CFA5AADD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2BB45-CE17-F7F3-FF27-1F04413E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3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0D2D-BB1A-3ECC-2BA8-21442ACF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18B3D-7CEC-3D15-F8BA-3EA2439B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5C63-6AF5-F2A3-8C1C-CEF607839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92D02-8F3A-F980-8545-F9C92489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08970-C2F9-2768-F672-3CE2E792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27B5-A7F9-C3F2-F6F3-CD75F883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718F-43E4-B5A7-99DC-1EEEA54E3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51823-776B-1B97-FC15-48B3D35E2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207A2-0153-245E-DD8E-4708ECC1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07485-6013-7860-7522-63A1A77F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24448-343F-8575-386B-87D1B37D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A316-FC04-2218-B2CD-6D43B843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191D9-39A1-36AA-9125-BD7506664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F0E53-D87E-4ECC-35E8-A9A42A432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B4732-53C5-2D5A-2E83-6348F9310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063C5-3223-A7CD-D48D-ED1E91939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3EB13-2F96-AE7C-F333-C6984979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EF489-4FED-68D6-D8E7-5BA9A3FC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C9712-B0FE-FFE4-2041-133DF8C76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7D3D-CB69-A450-3B3A-2AADA9C1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00743-DCF3-C9D7-E62E-5E4C953A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B783D-B36B-EC86-5ECB-6C952E30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FD29C-B06C-1ED7-21E6-BA925AAE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F1316-FC2D-87BD-ADA9-D5F81309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F6E32-C531-F330-9680-86B9B4126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B2FD-64C0-3B10-B733-5CCB4E5A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B61C-7524-4787-2761-1CBABB3E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67824-1A81-E472-84ED-132F512C6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32AD6-4BBA-4DD6-40F5-5375D1AD8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291F1-163F-784A-DDE8-C7CAF42A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9BD7C-557D-13E7-A3EB-846B4B91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03FD0-ABB1-5744-D80F-24A185A1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9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8903-3104-2689-D375-BA97F6C4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5E462-CF3D-EC17-EED8-EB1A36ABD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84331-FB51-95FB-303E-0C230507A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6635F-A2B0-394C-F13B-AD9C49CC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0127B-264E-4C46-AF4D-D678C54EFD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6DE83-9189-8A5F-AF42-4188D2ED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02037-97EB-12FE-0A77-7CA00019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32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0CC02-451A-EF24-9A3A-E6321F9A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A6C6E-1BCA-19E0-C730-C057B26F3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97859-FB67-83A1-D6A1-CDDE7C2CC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0127B-264E-4C46-AF4D-D678C54EFD2B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6D93B-D899-3D03-18E5-A9318435B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A0376-9A6D-9BC7-F24E-9374B57B5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F1736-CB55-424B-B969-F8CB18E783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1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liaison/1854/" TargetMode="External"/><Relationship Id="rId2" Type="http://schemas.openxmlformats.org/officeDocument/2006/relationships/hyperlink" Target="https://datatracker.ietf.org/liaison/1858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tplab/sctp-dtls-requirements/blob/main/SCTP_DTLS_REQ.pptx" TargetMode="External"/><Relationship Id="rId2" Type="http://schemas.openxmlformats.org/officeDocument/2006/relationships/hyperlink" Target="https://datatracker.ietf.org/meeting/118/materials/slides-118-tsvwg-sessb-3-tsvwg-design-team-to-set-requirements-for-dtlssct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draft-tschofenig-tls-extended-key-update/" TargetMode="External"/><Relationship Id="rId3" Type="http://schemas.openxmlformats.org/officeDocument/2006/relationships/hyperlink" Target="https://datatracker.ietf.org/doc/draft-ietf-tsvwg-rfc4895-bis/" TargetMode="External"/><Relationship Id="rId7" Type="http://schemas.openxmlformats.org/officeDocument/2006/relationships/hyperlink" Target="https://datatracker.ietf.org/doc/draft-tuexen-tsvwg-sctp-ppid-frag/" TargetMode="External"/><Relationship Id="rId2" Type="http://schemas.openxmlformats.org/officeDocument/2006/relationships/hyperlink" Target="https://datatracker.ietf.org/doc/draft-ietf-tsvwg-dtls-over-sctp-bi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draft-tuexen-tsvwg-rfc6083-bis/" TargetMode="External"/><Relationship Id="rId5" Type="http://schemas.openxmlformats.org/officeDocument/2006/relationships/hyperlink" Target="https://datatracker.ietf.org/doc/draft-westerlund-tsvwg-sctp-dtls-handshake/" TargetMode="External"/><Relationship Id="rId4" Type="http://schemas.openxmlformats.org/officeDocument/2006/relationships/hyperlink" Target="https://datatracker.ietf.org/doc/draft-westerlund-tsvwg-sctp-dtls-chunk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tplab/sctp-dtls-requirements/blob/main/SCTP_DTLS_REQ-matching-dtls-chunk.pptx" TargetMode="External"/><Relationship Id="rId2" Type="http://schemas.openxmlformats.org/officeDocument/2006/relationships/hyperlink" Target="https://github.com/sctplab/sctp-dtls-requirements/blob/main/SCTP_DTLS_REQ-matching-dtls-over-sctp-westerlund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ctplab/sctp-dtls-requirements/blob/main/SCTP_DTLS_REQ-matching-dtls-over-sctp-tuexen.ppt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ipr/6218/" TargetMode="External"/><Relationship Id="rId2" Type="http://schemas.openxmlformats.org/officeDocument/2006/relationships/hyperlink" Target="https://datatracker.ietf.org/ipr/5195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ipr/6220/" TargetMode="External"/><Relationship Id="rId4" Type="http://schemas.openxmlformats.org/officeDocument/2006/relationships/hyperlink" Target="https://datatracker.ietf.org/ipr/6219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mattsson-tls-super-jumbo-record-limi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06C0-501F-19C2-B4B7-3D3B2AE89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DTLS based Security for SCTP</a:t>
            </a:r>
            <a:br>
              <a:rPr lang="en-US"/>
            </a:br>
            <a:r>
              <a:rPr lang="en-US"/>
              <a:t>Report from Design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95C0-6589-5142-BB94-B4C6E011A6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2024-02-02</a:t>
            </a:r>
          </a:p>
        </p:txBody>
      </p:sp>
    </p:spTree>
    <p:extLst>
      <p:ext uri="{BB962C8B-B14F-4D97-AF65-F5344CB8AC3E}">
        <p14:creationId xmlns:p14="http://schemas.microsoft.com/office/powerpoint/2010/main" val="418211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61FB-1A31-48B6-A4B8-BA9841BE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Michael </a:t>
            </a:r>
            <a:r>
              <a:rPr lang="en-US" err="1"/>
              <a:t>Tüxen’s</a:t>
            </a:r>
            <a:r>
              <a:rPr lang="en-US"/>
              <a:t> and Hannes </a:t>
            </a:r>
            <a:r>
              <a:rPr lang="en-US" err="1"/>
              <a:t>Tschofenig’s</a:t>
            </a:r>
            <a:r>
              <a:rPr lang="en-US"/>
              <a:t> DTLS over SCTP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250AE-823E-D90B-713D-4275A3763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Fragments ULP user messages into multiple SCTP messages</a:t>
            </a:r>
          </a:p>
          <a:p>
            <a:pPr lvl="1"/>
            <a:r>
              <a:rPr lang="en-US" dirty="0"/>
              <a:t>Requires in-order reliable delivery on streams</a:t>
            </a:r>
          </a:p>
          <a:p>
            <a:pPr lvl="1"/>
            <a:r>
              <a:rPr lang="en-US" dirty="0"/>
              <a:t>Enables I-Data like interleaving between streams of ULP user messages</a:t>
            </a:r>
          </a:p>
          <a:p>
            <a:pPr lvl="1"/>
            <a:r>
              <a:rPr lang="en-US" dirty="0"/>
              <a:t>Does not work with partial reliability messages (RFC 3758)</a:t>
            </a:r>
          </a:p>
          <a:p>
            <a:r>
              <a:rPr lang="en-US" dirty="0"/>
              <a:t>Re-authentication based on RFC 9261</a:t>
            </a:r>
          </a:p>
          <a:p>
            <a:pPr lvl="1"/>
            <a:r>
              <a:rPr lang="en-US" dirty="0"/>
              <a:t>Existing Implementations? </a:t>
            </a:r>
          </a:p>
          <a:p>
            <a:r>
              <a:rPr lang="en-US" dirty="0"/>
              <a:t>Relies on SCTP stack for any replay protection</a:t>
            </a:r>
          </a:p>
          <a:p>
            <a:r>
              <a:rPr lang="en-US" dirty="0"/>
              <a:t>Two crypto passes: </a:t>
            </a:r>
          </a:p>
          <a:p>
            <a:pPr lvl="1"/>
            <a:r>
              <a:rPr lang="en-US" dirty="0"/>
              <a:t>DTLS over ULP User Messages</a:t>
            </a:r>
          </a:p>
          <a:p>
            <a:pPr lvl="1"/>
            <a:r>
              <a:rPr lang="en-US" dirty="0"/>
              <a:t>SCTP-AUTH over SCTP Packet Chunks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7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47F7-BC35-2B2E-D9BA-0C1D078D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4B2B-4844-BED8-3119-6D0BEC4A0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main choice is between timely completion and potentially IPR free</a:t>
            </a:r>
          </a:p>
          <a:p>
            <a:pPr lvl="1"/>
            <a:r>
              <a:rPr lang="en-US" dirty="0"/>
              <a:t>3GPP has stressed in their </a:t>
            </a:r>
            <a:r>
              <a:rPr lang="en-US" dirty="0" err="1"/>
              <a:t>LSes</a:t>
            </a:r>
            <a:r>
              <a:rPr lang="en-US" dirty="0"/>
              <a:t> timely completion: </a:t>
            </a:r>
          </a:p>
          <a:p>
            <a:pPr lvl="2"/>
            <a:r>
              <a:rPr lang="en-GB" dirty="0">
                <a:hlinkClick r:id="rId2"/>
              </a:rPr>
              <a:t>RAN3</a:t>
            </a:r>
            <a:r>
              <a:rPr lang="en-GB" dirty="0"/>
              <a:t>: ACTION: RAN3 asks IETF TSVWG group to take the above into account and expedite the discussion so that a solution which does not limit the maximum message size is selected as soon as possible. </a:t>
            </a:r>
          </a:p>
          <a:p>
            <a:pPr lvl="2"/>
            <a:r>
              <a:rPr lang="en-GB" dirty="0">
                <a:hlinkClick r:id="rId3"/>
              </a:rPr>
              <a:t>SA3</a:t>
            </a:r>
            <a:r>
              <a:rPr lang="en-GB" dirty="0"/>
              <a:t>: ACTION: SA3 kindly asks IETF Transport Area Working Group (TSVWG) to take the above information into account and expedite the decision process so that a solution is ready by the envisioned time.</a:t>
            </a:r>
          </a:p>
          <a:p>
            <a:r>
              <a:rPr lang="en-GB" dirty="0"/>
              <a:t>For timely completion choose between type of SCTP stack impact:</a:t>
            </a:r>
          </a:p>
          <a:p>
            <a:pPr lvl="1"/>
            <a:r>
              <a:rPr lang="en-GB" dirty="0"/>
              <a:t>DTLS Chunk: DTLS Chunk and potential split DTLS implementation</a:t>
            </a:r>
          </a:p>
          <a:p>
            <a:pPr lvl="1"/>
            <a:r>
              <a:rPr lang="en-GB" dirty="0"/>
              <a:t>DTLS over SCTP per Ericsson: SCTP-AUTH and potentially improved API to solve rekeying ambiguities</a:t>
            </a:r>
          </a:p>
          <a:p>
            <a:r>
              <a:rPr lang="en-GB"/>
              <a:t>Else </a:t>
            </a:r>
          </a:p>
          <a:p>
            <a:pPr lvl="1"/>
            <a:r>
              <a:rPr lang="en-GB" dirty="0"/>
              <a:t>DTLS over SCTP per </a:t>
            </a:r>
            <a:r>
              <a:rPr lang="en-GB" dirty="0" err="1"/>
              <a:t>Tüxen</a:t>
            </a:r>
            <a:r>
              <a:rPr lang="en-GB" dirty="0"/>
              <a:t> et al</a:t>
            </a:r>
            <a:br>
              <a:rPr lang="en-GB" dirty="0"/>
            </a:br>
            <a:endParaRPr lang="en-GB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4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72B8-1589-2D45-DC17-4C4677E0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0">
                <a:effectLst/>
                <a:latin typeface="Calibri" panose="020F0502020204030204" pitchFamily="34" charset="0"/>
              </a:rPr>
              <a:t>Design Team Participants </a:t>
            </a:r>
            <a:endParaRPr lang="en-GB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BA9C-48E6-DE19-33E7-FEE02886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Marcelo Ricardo Leitner </a:t>
            </a: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Xin Long</a:t>
            </a: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John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Mattsson</a:t>
            </a:r>
            <a:endParaRPr lang="en-GB" sz="2000">
              <a:solidFill>
                <a:srgbClr val="212121"/>
              </a:solidFill>
              <a:effectLst/>
              <a:latin typeface="NotoSans"/>
            </a:endParaRP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Claudio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Porfiri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</a:p>
          <a:p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Tirumaleswar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Reddy.K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</a:p>
          <a:p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Zahed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Sarker</a:t>
            </a:r>
            <a:endParaRPr lang="en-GB" sz="2000">
              <a:solidFill>
                <a:srgbClr val="212121"/>
              </a:solidFill>
              <a:latin typeface="NotoSans"/>
            </a:endParaRP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Hannes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Tschofenig</a:t>
            </a:r>
            <a:endParaRPr lang="en-GB" sz="2000">
              <a:solidFill>
                <a:srgbClr val="212121"/>
              </a:solidFill>
              <a:latin typeface="NotoSans"/>
            </a:endParaRPr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Michael </a:t>
            </a:r>
            <a:r>
              <a:rPr lang="en-GB" sz="2000" err="1">
                <a:solidFill>
                  <a:srgbClr val="212121"/>
                </a:solidFill>
                <a:effectLst/>
                <a:latin typeface="NotoSans"/>
              </a:rPr>
              <a:t>Tüxen</a:t>
            </a:r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 </a:t>
            </a:r>
            <a:endParaRPr lang="en-GB" sz="3200"/>
          </a:p>
          <a:p>
            <a:r>
              <a:rPr lang="en-GB" sz="2000">
                <a:solidFill>
                  <a:srgbClr val="212121"/>
                </a:solidFill>
                <a:effectLst/>
                <a:latin typeface="NotoSans"/>
              </a:rPr>
              <a:t>Magnus Westerlund </a:t>
            </a:r>
            <a:endParaRPr lang="en-GB" sz="3200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6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2B99-41C8-A3D1-2B2C-9D7192A2A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73B48-B0D9-23F1-C281-FA9365C22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Design Team discussed before New Year what was perceived as the requirements to fulfill 3GPPs needs</a:t>
            </a:r>
          </a:p>
          <a:p>
            <a:r>
              <a:rPr lang="en-US"/>
              <a:t>Presented at IETF 118 in TSVWG session:</a:t>
            </a:r>
          </a:p>
          <a:p>
            <a:pPr lvl="1"/>
            <a:r>
              <a:rPr lang="en-US">
                <a:hlinkClick r:id="rId2"/>
              </a:rPr>
              <a:t>https://datatracker.ietf.org/meeting/118/materials/slides-118-tsvwg-sessb-3-tsvwg-design-team-to-set-requirements-for-dtlssctp</a:t>
            </a:r>
            <a:endParaRPr lang="en-US"/>
          </a:p>
          <a:p>
            <a:r>
              <a:rPr lang="en-US"/>
              <a:t>Further discussed and assigned importance: </a:t>
            </a:r>
          </a:p>
          <a:p>
            <a:pPr lvl="1"/>
            <a:r>
              <a:rPr lang="en-US">
                <a:hlinkClick r:id="rId3"/>
              </a:rPr>
              <a:t>https://github.com/sctplab/sctp-dtls-requirements/blob/main/SCTP_DTLS_REQ.pptx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4720-9E76-88B8-A46E-89BC8364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Proposals on the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9D3F-CD6F-59F4-56AE-6A578804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DTLS over SCTP based on RFC 6083 proposed by Ericsson</a:t>
            </a:r>
          </a:p>
          <a:p>
            <a:pPr lvl="1"/>
            <a:r>
              <a:rPr lang="en-US">
                <a:hlinkClick r:id="rId2"/>
              </a:rPr>
              <a:t>https://datatracker.ietf.org/doc/draft-ietf-tsvwg-dtls-over-sctp-bis/</a:t>
            </a:r>
            <a:endParaRPr lang="en-US"/>
          </a:p>
          <a:p>
            <a:pPr lvl="1"/>
            <a:r>
              <a:rPr lang="en-US">
                <a:hlinkClick r:id="rId3"/>
              </a:rPr>
              <a:t>https://datatracker.ietf.org/doc/draft-ietf-tsvwg-rfc4895-bis/</a:t>
            </a:r>
            <a:endParaRPr lang="en-US"/>
          </a:p>
          <a:p>
            <a:r>
              <a:rPr lang="en-US"/>
              <a:t>DTLS Chunk alternative solution proposed by Ericsson</a:t>
            </a:r>
          </a:p>
          <a:p>
            <a:pPr lvl="1"/>
            <a:r>
              <a:rPr lang="en-US">
                <a:hlinkClick r:id="rId4"/>
              </a:rPr>
              <a:t>https://datatracker.ietf.org/doc/draft-westerlund-tsvwg-sctp-dtls-chunk/</a:t>
            </a:r>
            <a:endParaRPr lang="en-US"/>
          </a:p>
          <a:p>
            <a:pPr lvl="1"/>
            <a:r>
              <a:rPr lang="en-US">
                <a:hlinkClick r:id="rId5"/>
              </a:rPr>
              <a:t>https://datatracker.ietf.org/doc/draft-westerlund-tsvwg-sctp-dtls-handshake/</a:t>
            </a:r>
            <a:endParaRPr lang="en-US"/>
          </a:p>
          <a:p>
            <a:r>
              <a:rPr lang="en-US"/>
              <a:t>Michael </a:t>
            </a:r>
            <a:r>
              <a:rPr lang="en-US" err="1"/>
              <a:t>Tüxen’s</a:t>
            </a:r>
            <a:r>
              <a:rPr lang="en-US"/>
              <a:t> and Hannes </a:t>
            </a:r>
            <a:r>
              <a:rPr lang="en-US" err="1"/>
              <a:t>Tschofenig’s</a:t>
            </a:r>
            <a:r>
              <a:rPr lang="en-US"/>
              <a:t> DTLS over SCTP proposal</a:t>
            </a:r>
          </a:p>
          <a:p>
            <a:pPr lvl="1"/>
            <a:r>
              <a:rPr lang="en-US">
                <a:hlinkClick r:id="rId6"/>
              </a:rPr>
              <a:t>https://datatracker.ietf.org/doc/draft-tuexen-tsvwg-rfc6083-bis/</a:t>
            </a:r>
            <a:endParaRPr lang="en-US"/>
          </a:p>
          <a:p>
            <a:pPr lvl="1"/>
            <a:r>
              <a:rPr lang="en-US">
                <a:hlinkClick r:id="rId7"/>
              </a:rPr>
              <a:t>https://datatracker.ietf.org/doc/draft-tuexen-tsvwg-sctp-ppid-frag/</a:t>
            </a:r>
            <a:endParaRPr lang="en-US"/>
          </a:p>
          <a:p>
            <a:pPr lvl="1"/>
            <a:r>
              <a:rPr lang="en-US">
                <a:hlinkClick r:id="rId3"/>
              </a:rPr>
              <a:t>https://datatracker.ietf.org/doc/draft-ietf-tsvwg-rfc4895-bis/</a:t>
            </a:r>
            <a:endParaRPr lang="en-US"/>
          </a:p>
          <a:p>
            <a:pPr lvl="1"/>
            <a:r>
              <a:rPr lang="en-US">
                <a:hlinkClick r:id="rId8"/>
              </a:rPr>
              <a:t>https://datatracker.ietf.org/doc/draft-tschofenig-tls-extended-key-update/</a:t>
            </a:r>
            <a:endParaRPr lang="en-US"/>
          </a:p>
          <a:p>
            <a:pPr lvl="1"/>
            <a:r>
              <a:rPr lang="en-US"/>
              <a:t>RFC 9261 for periodic Authentication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0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E0F8-9784-9D29-EF94-2BF9F025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92D1-3BBD-71DC-C929-FFDEE3E67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three solution proposals meets the Design Team’s agreed technical requirements:</a:t>
            </a:r>
          </a:p>
          <a:p>
            <a:pPr lvl="1"/>
            <a:r>
              <a:rPr lang="en-US" dirty="0">
                <a:hlinkClick r:id="rId2"/>
              </a:rPr>
              <a:t>https://github.com/sctplab/sctp-dtls-requirements/blob/main/SCTP_DTLS_REQ-matching-dtls-over-sctp-westerlund.pptx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https://github.com/sctplab/sctp-dtls-requirements/blob/main/SCTP_DTLS_REQ-matching-dtls-chunk.pptx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https://github.com/sctplab/sctp-dtls-requirements/blob/main/SCTP_DTLS_REQ-matching-dtls-over-sctp-tuexen.pptx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proposals differs in:</a:t>
            </a:r>
          </a:p>
          <a:p>
            <a:pPr lvl="1"/>
            <a:r>
              <a:rPr lang="en-US" dirty="0"/>
              <a:t>Some Technical Details and properties</a:t>
            </a:r>
          </a:p>
          <a:p>
            <a:pPr lvl="1"/>
            <a:r>
              <a:rPr lang="en-US" dirty="0"/>
              <a:t>IPR claims and impact on open source SCTP implementations</a:t>
            </a:r>
          </a:p>
          <a:p>
            <a:pPr lvl="1"/>
            <a:r>
              <a:rPr lang="en-US" dirty="0"/>
              <a:t>Expected time to complete the work in IETF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2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B35D-9C56-298F-0281-737743A7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63F4-D611-29DF-D33B-4C185C21F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DTLS over SCTP per Ericsson’s proposal:</a:t>
            </a:r>
          </a:p>
          <a:p>
            <a:pPr lvl="1"/>
            <a:r>
              <a:rPr lang="en-US" dirty="0"/>
              <a:t>All work is TSVWG internal</a:t>
            </a:r>
          </a:p>
          <a:p>
            <a:pPr lvl="1"/>
            <a:r>
              <a:rPr lang="en-US" dirty="0"/>
              <a:t>SCTP-AUTH needs to be completed</a:t>
            </a:r>
          </a:p>
          <a:p>
            <a:pPr lvl="1"/>
            <a:r>
              <a:rPr lang="en-US" dirty="0"/>
              <a:t>Specifications expected to be ready for publication request by end of 2024</a:t>
            </a:r>
          </a:p>
          <a:p>
            <a:r>
              <a:rPr lang="en-US" dirty="0"/>
              <a:t>DTLS Chunk:</a:t>
            </a:r>
          </a:p>
          <a:p>
            <a:pPr lvl="1"/>
            <a:r>
              <a:rPr lang="en-US" dirty="0"/>
              <a:t>All work is TSVWG internal</a:t>
            </a:r>
          </a:p>
          <a:p>
            <a:pPr lvl="1"/>
            <a:r>
              <a:rPr lang="en-US" dirty="0"/>
              <a:t>Specifications expected to be ready for publication request by end of 2024</a:t>
            </a:r>
          </a:p>
          <a:p>
            <a:r>
              <a:rPr lang="en-US" dirty="0"/>
              <a:t>DTLS over SCTP proposal by </a:t>
            </a:r>
            <a:r>
              <a:rPr lang="en-US" dirty="0" err="1"/>
              <a:t>Tüxen</a:t>
            </a:r>
            <a:r>
              <a:rPr lang="en-US" dirty="0"/>
              <a:t> et al</a:t>
            </a:r>
          </a:p>
          <a:p>
            <a:pPr lvl="1"/>
            <a:r>
              <a:rPr lang="en-US" dirty="0"/>
              <a:t>Dependent on adopting one technical function (key-update) into TLS WG</a:t>
            </a:r>
          </a:p>
          <a:p>
            <a:pPr lvl="1"/>
            <a:r>
              <a:rPr lang="en-US" dirty="0"/>
              <a:t>SCTP-AUTH needs to be completed</a:t>
            </a:r>
          </a:p>
          <a:p>
            <a:pPr lvl="1"/>
            <a:r>
              <a:rPr lang="en-US" dirty="0"/>
              <a:t>TSVWG documents expected to be ready for publication by end of 2024</a:t>
            </a:r>
          </a:p>
          <a:p>
            <a:pPr lvl="1"/>
            <a:r>
              <a:rPr lang="en-US" dirty="0"/>
              <a:t>Assuming adoption the Key Updated in TLS WG is expected time to be ready for publication request is at least 2 years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0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B366-0D6C-802E-8624-CA032800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6C5C-8DCD-CB8D-A75B-CCEC202C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DTLS over SCTP per Ericsson’s proposal:</a:t>
            </a:r>
          </a:p>
          <a:p>
            <a:pPr lvl="1"/>
            <a:r>
              <a:rPr lang="en-US"/>
              <a:t>Two IPR disclosures (RAND): </a:t>
            </a:r>
            <a:r>
              <a:rPr lang="en-US">
                <a:hlinkClick r:id="rId2"/>
              </a:rPr>
              <a:t>https://datatracker.ietf.org/ipr/5195/</a:t>
            </a:r>
            <a:r>
              <a:rPr lang="en-US"/>
              <a:t> </a:t>
            </a:r>
            <a:r>
              <a:rPr lang="en-US">
                <a:hlinkClick r:id="rId3"/>
              </a:rPr>
              <a:t>https://datatracker.ietf.org/ipr/6218/</a:t>
            </a:r>
            <a:endParaRPr lang="en-US"/>
          </a:p>
          <a:p>
            <a:r>
              <a:rPr lang="en-US"/>
              <a:t>DTLS Chunk:</a:t>
            </a:r>
          </a:p>
          <a:p>
            <a:pPr lvl="1"/>
            <a:r>
              <a:rPr lang="en-GB" b="0" i="0" u="none" strike="noStrike">
                <a:solidFill>
                  <a:srgbClr val="212529"/>
                </a:solidFill>
                <a:effectLst/>
                <a:latin typeface="Inter"/>
              </a:rPr>
              <a:t>draft-</a:t>
            </a:r>
            <a:r>
              <a:rPr lang="en-GB" b="0" i="0" u="none" strike="noStrike" err="1">
                <a:solidFill>
                  <a:srgbClr val="212529"/>
                </a:solidFill>
                <a:effectLst/>
                <a:latin typeface="Inter"/>
              </a:rPr>
              <a:t>westerlund</a:t>
            </a:r>
            <a:r>
              <a:rPr lang="en-GB" b="0" i="0" u="none" strike="noStrike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err="1">
                <a:solidFill>
                  <a:srgbClr val="212529"/>
                </a:solidFill>
                <a:effectLst/>
                <a:latin typeface="Inter"/>
              </a:rPr>
              <a:t>tsvwg</a:t>
            </a:r>
            <a:r>
              <a:rPr lang="en-GB" b="0" i="0" u="none" strike="noStrike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err="1">
                <a:solidFill>
                  <a:srgbClr val="212529"/>
                </a:solidFill>
                <a:effectLst/>
                <a:latin typeface="Inter"/>
              </a:rPr>
              <a:t>sctp</a:t>
            </a:r>
            <a:r>
              <a:rPr lang="en-GB" b="0" i="0" u="none" strike="noStrike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err="1">
                <a:solidFill>
                  <a:srgbClr val="212529"/>
                </a:solidFill>
                <a:effectLst/>
                <a:latin typeface="Inter"/>
              </a:rPr>
              <a:t>dtls</a:t>
            </a:r>
            <a:r>
              <a:rPr lang="en-GB" b="0" i="0" u="none" strike="noStrike">
                <a:solidFill>
                  <a:srgbClr val="212529"/>
                </a:solidFill>
                <a:effectLst/>
                <a:latin typeface="Inter"/>
              </a:rPr>
              <a:t>-chunk: </a:t>
            </a:r>
            <a:r>
              <a:rPr lang="en-GB" b="0" i="0" u="none" strike="noStrike">
                <a:solidFill>
                  <a:srgbClr val="212529"/>
                </a:solidFill>
                <a:effectLst/>
                <a:latin typeface="Inter"/>
                <a:hlinkClick r:id="rId4"/>
              </a:rPr>
              <a:t>https://datatracker.ietf.org/ipr/6219/</a:t>
            </a:r>
            <a:endParaRPr lang="en-GB" b="0" i="0" u="none" strike="noStrike">
              <a:solidFill>
                <a:srgbClr val="212529"/>
              </a:solidFill>
              <a:effectLst/>
              <a:latin typeface="Inter"/>
            </a:endParaRPr>
          </a:p>
          <a:p>
            <a:pPr lvl="2"/>
            <a:r>
              <a:rPr lang="en-GB">
                <a:solidFill>
                  <a:srgbClr val="212529"/>
                </a:solidFill>
                <a:latin typeface="Inter"/>
              </a:rPr>
              <a:t>Defensive declaration with option of RAND (see disclosure)</a:t>
            </a:r>
            <a:endParaRPr lang="en-GB" b="0" i="0" u="none" strike="noStrike">
              <a:solidFill>
                <a:srgbClr val="212529"/>
              </a:solidFill>
              <a:effectLst/>
              <a:latin typeface="Inter"/>
            </a:endParaRPr>
          </a:p>
          <a:p>
            <a:pPr lvl="1"/>
            <a:r>
              <a:rPr lang="en-GB" b="0" i="0" u="none" strike="noStrike">
                <a:solidFill>
                  <a:srgbClr val="212529"/>
                </a:solidFill>
                <a:effectLst/>
                <a:latin typeface="Inter"/>
              </a:rPr>
              <a:t>draft-</a:t>
            </a:r>
            <a:r>
              <a:rPr lang="en-GB" b="0" i="0" u="none" strike="noStrike" err="1">
                <a:solidFill>
                  <a:srgbClr val="212529"/>
                </a:solidFill>
                <a:effectLst/>
                <a:latin typeface="Inter"/>
              </a:rPr>
              <a:t>westerlund</a:t>
            </a:r>
            <a:r>
              <a:rPr lang="en-GB" b="0" i="0" u="none" strike="noStrike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err="1">
                <a:solidFill>
                  <a:srgbClr val="212529"/>
                </a:solidFill>
                <a:effectLst/>
                <a:latin typeface="Inter"/>
              </a:rPr>
              <a:t>tsvwg</a:t>
            </a:r>
            <a:r>
              <a:rPr lang="en-GB" b="0" i="0" u="none" strike="noStrike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err="1">
                <a:solidFill>
                  <a:srgbClr val="212529"/>
                </a:solidFill>
                <a:effectLst/>
                <a:latin typeface="Inter"/>
              </a:rPr>
              <a:t>sctp</a:t>
            </a:r>
            <a:r>
              <a:rPr lang="en-GB" b="0" i="0" u="none" strike="noStrike">
                <a:solidFill>
                  <a:srgbClr val="212529"/>
                </a:solidFill>
                <a:effectLst/>
                <a:latin typeface="Inter"/>
              </a:rPr>
              <a:t>-</a:t>
            </a:r>
            <a:r>
              <a:rPr lang="en-GB" b="0" i="0" u="none" strike="noStrike" err="1">
                <a:solidFill>
                  <a:srgbClr val="212529"/>
                </a:solidFill>
                <a:effectLst/>
                <a:latin typeface="Inter"/>
              </a:rPr>
              <a:t>dtls</a:t>
            </a:r>
            <a:r>
              <a:rPr lang="en-GB" b="0" i="0" u="none" strike="noStrike">
                <a:solidFill>
                  <a:srgbClr val="212529"/>
                </a:solidFill>
                <a:effectLst/>
                <a:latin typeface="Inter"/>
              </a:rPr>
              <a:t>-handshake: </a:t>
            </a:r>
            <a:r>
              <a:rPr lang="en-GB" b="0" i="0" u="none" strike="noStrike">
                <a:solidFill>
                  <a:srgbClr val="212529"/>
                </a:solidFill>
                <a:effectLst/>
                <a:latin typeface="Inter"/>
                <a:hlinkClick r:id="rId5"/>
              </a:rPr>
              <a:t>https://datatracker.ietf.org/ipr/6220/</a:t>
            </a:r>
            <a:endParaRPr lang="en-US"/>
          </a:p>
          <a:p>
            <a:r>
              <a:rPr lang="en-US"/>
              <a:t>DTLS over SCTP proposal by </a:t>
            </a:r>
            <a:r>
              <a:rPr lang="en-US" err="1"/>
              <a:t>Tüxen</a:t>
            </a:r>
            <a:r>
              <a:rPr lang="en-US"/>
              <a:t> et al</a:t>
            </a:r>
          </a:p>
          <a:p>
            <a:pPr lvl="1"/>
            <a:r>
              <a:rPr lang="en-US"/>
              <a:t>No IPR disclosures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0095-F72E-F3CA-5177-0D8D0F45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DTLS over SCTP based on RFC 6083 proposed by Ericsson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8B88-D52D-C1EB-05DA-225E50348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Depending on DTLS 1.3 features</a:t>
            </a:r>
          </a:p>
          <a:p>
            <a:pPr lvl="1"/>
            <a:r>
              <a:rPr lang="en-US"/>
              <a:t>DTLS Connection IDs</a:t>
            </a:r>
          </a:p>
          <a:p>
            <a:pPr lvl="2"/>
            <a:r>
              <a:rPr lang="en-US"/>
              <a:t>Could be engineered around with an DTLS record encapsulation layer</a:t>
            </a:r>
          </a:p>
          <a:p>
            <a:r>
              <a:rPr lang="en-US"/>
              <a:t>Rekeying issue</a:t>
            </a:r>
          </a:p>
          <a:p>
            <a:pPr lvl="1"/>
            <a:r>
              <a:rPr lang="en-US"/>
              <a:t>Knowing when an old DTLS connection and its SCTP-AUTH key are no longer required</a:t>
            </a:r>
          </a:p>
          <a:p>
            <a:pPr lvl="1"/>
            <a:r>
              <a:rPr lang="en-US"/>
              <a:t>Interaction with SCTP-AUTH API that limits when key can be replaced</a:t>
            </a:r>
          </a:p>
          <a:p>
            <a:r>
              <a:rPr lang="en-US"/>
              <a:t>Beyond SCTP-AUTH all on top of SCTP Stack</a:t>
            </a:r>
          </a:p>
          <a:p>
            <a:r>
              <a:rPr lang="en-US"/>
              <a:t>Relies on SCTP stack for any replay protection</a:t>
            </a:r>
          </a:p>
          <a:p>
            <a:r>
              <a:rPr lang="en-US"/>
              <a:t>Two crypto passes: </a:t>
            </a:r>
          </a:p>
          <a:p>
            <a:pPr lvl="1"/>
            <a:r>
              <a:rPr lang="en-US"/>
              <a:t>DTLS over ULP User Messages</a:t>
            </a:r>
          </a:p>
          <a:p>
            <a:pPr lvl="1"/>
            <a:r>
              <a:rPr lang="en-US"/>
              <a:t>SCTP-AUTH over SCTP Packet Chunks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2B3D-711D-D262-F353-211DA348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DTLS Chunk alternative solution proposed by Ericsson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01EEA-BAAF-063C-9095-693C0B683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 DTLS record per SCTP packet</a:t>
            </a:r>
          </a:p>
          <a:p>
            <a:pPr lvl="1"/>
            <a:r>
              <a:rPr lang="en-US" dirty="0"/>
              <a:t>Simple rekeying</a:t>
            </a:r>
          </a:p>
          <a:p>
            <a:pPr lvl="1"/>
            <a:r>
              <a:rPr lang="en-US" dirty="0"/>
              <a:t>Uses DTLS record size that are common in other DTLS applications</a:t>
            </a:r>
          </a:p>
          <a:p>
            <a:pPr lvl="1"/>
            <a:r>
              <a:rPr lang="en-US" dirty="0"/>
              <a:t>DTLS Replay protection prevents SCTP stack having to process replayed old packets</a:t>
            </a:r>
          </a:p>
          <a:p>
            <a:pPr lvl="1"/>
            <a:r>
              <a:rPr lang="en-US" dirty="0"/>
              <a:t>Single Crypto operation pass</a:t>
            </a:r>
          </a:p>
          <a:p>
            <a:r>
              <a:rPr lang="en-US" dirty="0"/>
              <a:t>Encrypts SCTP protocol as well as ULP Data</a:t>
            </a:r>
          </a:p>
          <a:p>
            <a:r>
              <a:rPr lang="en-US" dirty="0"/>
              <a:t>DTLS record processing integrated into SCTP stack</a:t>
            </a:r>
          </a:p>
          <a:p>
            <a:pPr lvl="1"/>
            <a:r>
              <a:rPr lang="en-US" dirty="0"/>
              <a:t>Kernel SCTP implementations require split DTLS implementation</a:t>
            </a:r>
          </a:p>
          <a:p>
            <a:r>
              <a:rPr lang="en-US" dirty="0"/>
              <a:t>Maximum SCTP Payload MTU: 16384 bytes</a:t>
            </a:r>
          </a:p>
          <a:p>
            <a:pPr lvl="1"/>
            <a:r>
              <a:rPr lang="en-US" dirty="0"/>
              <a:t>Can be increased to 64 KB by DTLS Record size change (</a:t>
            </a:r>
            <a:r>
              <a:rPr lang="en-GB" b="0" i="0" u="sng" dirty="0">
                <a:effectLst/>
                <a:latin typeface="Inter"/>
                <a:hlinkClick r:id="rId2"/>
              </a:rPr>
              <a:t>draft-mattsson-tls-super-jumbo-record-limit-00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8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928</Words>
  <Application>Microsoft Macintosh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Inter</vt:lpstr>
      <vt:lpstr>NotoSans</vt:lpstr>
      <vt:lpstr>Office Theme</vt:lpstr>
      <vt:lpstr>DTLS based Security for SCTP Report from Design Team</vt:lpstr>
      <vt:lpstr>Design Team Participants </vt:lpstr>
      <vt:lpstr>Requirements</vt:lpstr>
      <vt:lpstr>The Proposals on the Table</vt:lpstr>
      <vt:lpstr>Analysis</vt:lpstr>
      <vt:lpstr>Completion Time</vt:lpstr>
      <vt:lpstr>IPR</vt:lpstr>
      <vt:lpstr>DTLS over SCTP based on RFC 6083 proposed by Ericsson</vt:lpstr>
      <vt:lpstr>DTLS Chunk alternative solution proposed by Ericsson</vt:lpstr>
      <vt:lpstr>Michael Tüxen’s and Hannes Tschofenig’s DTLS over SCTP proposal</vt:lpstr>
      <vt:lpstr>Choosing a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DTLS based Security for SCTP</dc:title>
  <dc:creator>Magnus Westerlund</dc:creator>
  <cp:lastModifiedBy>Magnus Westerlund</cp:lastModifiedBy>
  <cp:revision>1</cp:revision>
  <dcterms:created xsi:type="dcterms:W3CDTF">2024-02-01T13:31:53Z</dcterms:created>
  <dcterms:modified xsi:type="dcterms:W3CDTF">2024-02-09T14:37:44Z</dcterms:modified>
</cp:coreProperties>
</file>