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2"/>
  </p:sldMasterIdLst>
  <p:notesMasterIdLst>
    <p:notesMasterId r:id="rId33"/>
  </p:notesMasterIdLst>
  <p:handoutMasterIdLst>
    <p:handoutMasterId r:id="rId34"/>
  </p:handoutMasterIdLst>
  <p:sldIdLst>
    <p:sldId id="271" r:id="rId13"/>
    <p:sldId id="281" r:id="rId14"/>
    <p:sldId id="272" r:id="rId15"/>
    <p:sldId id="300" r:id="rId16"/>
    <p:sldId id="297" r:id="rId17"/>
    <p:sldId id="299" r:id="rId18"/>
    <p:sldId id="308" r:id="rId19"/>
    <p:sldId id="277" r:id="rId20"/>
    <p:sldId id="309" r:id="rId21"/>
    <p:sldId id="305" r:id="rId22"/>
    <p:sldId id="298" r:id="rId23"/>
    <p:sldId id="302" r:id="rId24"/>
    <p:sldId id="311" r:id="rId25"/>
    <p:sldId id="296" r:id="rId26"/>
    <p:sldId id="310" r:id="rId27"/>
    <p:sldId id="304" r:id="rId28"/>
    <p:sldId id="301" r:id="rId29"/>
    <p:sldId id="307" r:id="rId30"/>
    <p:sldId id="303" r:id="rId31"/>
    <p:sldId id="288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Ericsson Hilda" pitchFamily="2" charset="0"/>
      <p:regular r:id="rId39"/>
      <p:bold r:id="rId40"/>
      <p:italic r:id="rId41"/>
      <p:boldItalic r:id="rId42"/>
    </p:embeddedFont>
    <p:embeddedFont>
      <p:font typeface="Ericsson Hilda ExtraBold" pitchFamily="2" charset="0"/>
      <p:bold r:id="rId43"/>
    </p:embeddedFont>
    <p:embeddedFont>
      <p:font typeface="Ericsson Hilda ExtraLight" pitchFamily="2" charset="0"/>
      <p:regular r:id="rId44"/>
    </p:embeddedFont>
    <p:embeddedFont>
      <p:font typeface="Ericsson Hilda Light" pitchFamily="2" charset="0"/>
      <p:regular r:id="rId45"/>
      <p:italic r:id="rId46"/>
    </p:embeddedFont>
    <p:embeddedFont>
      <p:font typeface="Ericsson Technical Icons" pitchFamily="2" charset="0"/>
      <p:regular r:id="rId47"/>
      <p:bold r:id="rId48"/>
      <p:italic r:id="rId49"/>
      <p:boldItalic r:id="rId50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9" autoAdjust="0"/>
    <p:restoredTop sz="96350" autoAdjust="0"/>
  </p:normalViewPr>
  <p:slideViewPr>
    <p:cSldViewPr snapToGrid="0" snapToObjects="1" showGuides="1">
      <p:cViewPr varScale="1">
        <p:scale>
          <a:sx n="202" d="100"/>
          <a:sy n="202" d="100"/>
        </p:scale>
        <p:origin x="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font" Target="fonts/font5.fntdata"/><Relationship Id="rId21" Type="http://schemas.openxmlformats.org/officeDocument/2006/relationships/slide" Target="slides/slide9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8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Title/cover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Description/subtitle/speaker…</a:t>
            </a:r>
            <a:br>
              <a:rPr lang="en-GB"/>
            </a:br>
            <a:r>
              <a:rPr lang="en-US"/>
              <a:t>Ericsson Hilda Black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279243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 |  Magnus Westerlund  |  2023-09-19  |  Open  |  Page </a:t>
            </a:r>
            <a:fld id="{71961FB7-57A5-4556-AC0D-E3B5223908E3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331501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ERAMSWD Magnus Westerlund  |  2023-07-17  |  Open  |  Page </a:t>
            </a:r>
            <a:fld id="{21F13FB1-8984-41AC-A732-CDE2878A7A80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331501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ERAMSWD Magnus Westerlund  |  2023-07-17  |  Open  |  Page </a:t>
            </a:r>
            <a:fld id="{A42D9088-B198-458E-BA2B-FA38561BB99B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dirty="0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 dirty="0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 dirty="0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 dirty="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421638" y="6524625"/>
            <a:ext cx="276998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 |  Magnus Westerlund  |  2023-09-19 |  Open  |  Page </a:t>
            </a:r>
            <a:fld id="{17D596F0-95CA-4BE0-AEAA-6FD97E378B3C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DB7BA-3A2F-46BA-A617-2A049434CD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03FD5EF-20DB-46AB-B412-DF9112353719}"/>
              </a:ext>
            </a:extLst>
          </p:cNvPr>
          <p:cNvSpPr txBox="1"/>
          <p:nvPr userDrawn="1"/>
        </p:nvSpPr>
        <p:spPr>
          <a:xfrm>
            <a:off x="421638" y="6524625"/>
            <a:ext cx="331501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ERAMSWD Magnus Westerlund  |  2023-07-17  |  Open  |  Page </a:t>
            </a:r>
            <a:fld id="{5F4DEA09-B6D6-4500-927B-BBA30FFE186A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331501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ERAMSWD Magnus Westerlund  |  2023-07-17  |  Open  |  Page </a:t>
            </a:r>
            <a:fld id="{C575C4AE-6273-47D5-812D-099B6975F085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279243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 |  Magnus Westerlund  |  2023-09-19  |  Open  |  Page </a:t>
            </a:r>
            <a:fld id="{91370496-F8F5-4BD2-AA09-8A53AD4D8D1D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279243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 |  Magnus Westerlund  |  2023-09-19  |  Open  |  Page </a:t>
            </a:r>
            <a:fld id="{4BF15DCA-C81F-4B81-8146-1697AFF3C6B9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276998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 |  Magnus Westerlund  |  2023-09-19 |  Open  |  Page </a:t>
            </a:r>
            <a:fld id="{8AE25B2D-DCAC-4E1F-9F57-54FE6B5AEB61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 dirty="0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331501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ERAMSWD Magnus Westerlund  |  2023-07-17  |  Open  |  Page </a:t>
            </a:r>
            <a:fld id="{68E73BB7-BAA2-4E35-B537-2396C224006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331501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ERAMSWD Magnus Westerlund  |  2023-07-17  |  Open  |  Page </a:t>
            </a:r>
            <a:fld id="{50CE09A9-681F-4DD9-98D4-77440EA7B135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FCA6C0-C300-46F3-8D05-D936BF801E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  <p:sldLayoutId id="2147483709" r:id="rId3"/>
    <p:sldLayoutId id="2147483673" r:id="rId4"/>
    <p:sldLayoutId id="2147483706" r:id="rId5"/>
    <p:sldLayoutId id="2147483694" r:id="rId6"/>
    <p:sldLayoutId id="2147483675" r:id="rId7"/>
    <p:sldLayoutId id="2147483696" r:id="rId8"/>
    <p:sldLayoutId id="2147483678" r:id="rId9"/>
    <p:sldLayoutId id="2147483690" r:id="rId10"/>
    <p:sldLayoutId id="2147483681" r:id="rId11"/>
    <p:sldLayoutId id="2147483692" r:id="rId12"/>
    <p:sldLayoutId id="2147483705" r:id="rId1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westerlund-tsvwg-sctp-dtls-chunk/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datatracker.ietf.org/doc/draft-westerlund-tsvwg-sctp-crypto-dtls/" TargetMode="External"/><Relationship Id="rId12" Type="http://schemas.openxmlformats.org/officeDocument/2006/relationships/hyperlink" Target="https://datatracker.ietf.org/person/claudio.porfiri@ericsson.com" TargetMode="Externa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4.xml"/><Relationship Id="rId6" Type="http://schemas.openxmlformats.org/officeDocument/2006/relationships/hyperlink" Target="https://datatracker.ietf.org/doc/draft-westerlund-tsvwg-sctp-crypto-chunk/" TargetMode="External"/><Relationship Id="rId11" Type="http://schemas.openxmlformats.org/officeDocument/2006/relationships/hyperlink" Target="https://datatracker.ietf.org/person/john.mattsson@gmail.com" TargetMode="External"/><Relationship Id="rId5" Type="http://schemas.openxmlformats.org/officeDocument/2006/relationships/hyperlink" Target="https://datatracker.ietf.org/doc/draft-ietf-tsvwg-dtls-over-sctp-bis/" TargetMode="External"/><Relationship Id="rId10" Type="http://schemas.openxmlformats.org/officeDocument/2006/relationships/hyperlink" Target="https://datatracker.ietf.org/person/magnus.westerlund@ericsson.com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https://datatracker.ietf.org/doc/draft-westerlund-tsvwg-sctp-dtls-handshak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westerlund-tsvwg-sctp-dtls-handshake/" TargetMode="External"/><Relationship Id="rId2" Type="http://schemas.openxmlformats.org/officeDocument/2006/relationships/hyperlink" Target="https://datatracker.ietf.org/doc/draft-westerlund-tsvwg-sctp-dtls-chunk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ipr/6179/" TargetMode="External"/><Relationship Id="rId3" Type="http://schemas.openxmlformats.org/officeDocument/2006/relationships/hyperlink" Target="https://datatracker.ietf.org/ipr/5195/" TargetMode="External"/><Relationship Id="rId7" Type="http://schemas.openxmlformats.org/officeDocument/2006/relationships/hyperlink" Target="https://datatracker.ietf.org/ipr/6180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tracker.ietf.org/doc/draft-westerlund-tsvwg-sctp-crypto-dtls/" TargetMode="External"/><Relationship Id="rId5" Type="http://schemas.openxmlformats.org/officeDocument/2006/relationships/hyperlink" Target="https://datatracker.ietf.org/doc/draft-westerlund-tsvwg-sctp-crypto-chunk/" TargetMode="External"/><Relationship Id="rId10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ipr/5218/" TargetMode="External"/><Relationship Id="rId9" Type="http://schemas.openxmlformats.org/officeDocument/2006/relationships/hyperlink" Target="https://datatracker.ietf.org/doc/draft-westerlund-tsvwg-sctp-dtls-chun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6.xml"/><Relationship Id="rId5" Type="http://schemas.openxmlformats.org/officeDocument/2006/relationships/hyperlink" Target="https://datatracker.ietf.org/doc/draft-tuexen-tsvwg-rfc4895-bis/" TargetMode="External"/><Relationship Id="rId4" Type="http://schemas.openxmlformats.org/officeDocument/2006/relationships/hyperlink" Target="https://datatracker.ietf.org/doc/draft-ietf-tsvwg-dtls-over-sctp-b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westerlund-tsvwg-sctp-crypto-chunk/" TargetMode="External"/><Relationship Id="rId2" Type="http://schemas.openxmlformats.org/officeDocument/2006/relationships/hyperlink" Target="https://datatracker.ietf.org/doc/draft-westerlund-tsvwg-sctp-crypto-dtl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DTLS for SCTP’</a:t>
            </a:r>
            <a:br>
              <a:rPr lang="en-US" dirty="0"/>
            </a:br>
            <a:r>
              <a:rPr lang="en-US" dirty="0"/>
              <a:t>Overview solutions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927E07-3624-45B8-934B-C229726C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3243497"/>
            <a:ext cx="8482907" cy="2549410"/>
          </a:xfrm>
          <a:ln>
            <a:noFill/>
          </a:ln>
        </p:spPr>
        <p:txBody>
          <a:bodyPr/>
          <a:lstStyle/>
          <a:p>
            <a:r>
              <a:rPr lang="en-US" sz="1800" dirty="0">
                <a:hlinkClick r:id="rId5"/>
              </a:rPr>
              <a:t>https://datatracker.ietf.org/doc/draft-ietf-tsvwg-dtls-over-sctp-bis/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6"/>
              </a:rPr>
              <a:t>https://datatracker.ietf.org/doc/draft-westerlund-tsvwg-sctp-crypto-chunk/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https://datatracker.ietf.org/doc/draft-westerlund-tsvwg-sctp-crypto-dtls/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8"/>
              </a:rPr>
              <a:t>https://datatracker.ietf.org/doc/draft-westerlund-tsvwg-sctp-dtls-chunk/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https://datatracker.ietf.org/doc/draft-westerlund-tsvwg-sctp-dtls-handshake/</a:t>
            </a:r>
            <a:endParaRPr lang="en-US" sz="1800" dirty="0"/>
          </a:p>
          <a:p>
            <a:endParaRPr lang="en-GB" sz="1800" b="0" i="0" u="sng" strike="noStrike" dirty="0">
              <a:solidFill>
                <a:srgbClr val="212529"/>
              </a:solidFill>
              <a:effectLst/>
              <a:latin typeface="system-ui"/>
              <a:hlinkClick r:id="rId10"/>
            </a:endParaRPr>
          </a:p>
          <a:p>
            <a:r>
              <a:rPr lang="en-GB" sz="1800" b="0" i="0" u="sng" strike="noStrike" dirty="0">
                <a:solidFill>
                  <a:srgbClr val="212529"/>
                </a:solidFill>
                <a:effectLst/>
                <a:latin typeface="system-ui"/>
                <a:hlinkClick r:id="rId10"/>
              </a:rPr>
              <a:t>Magnus Westerlund</a:t>
            </a:r>
            <a:r>
              <a:rPr lang="en-GB" sz="18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</a:p>
          <a:p>
            <a:r>
              <a:rPr lang="en-GB" sz="1800" b="0" i="0" u="sng" strike="noStrike" dirty="0">
                <a:solidFill>
                  <a:srgbClr val="212529"/>
                </a:solidFill>
                <a:effectLst/>
                <a:latin typeface="system-ui"/>
                <a:hlinkClick r:id="rId11"/>
              </a:rPr>
              <a:t>John Preuß Mattsson</a:t>
            </a:r>
            <a:r>
              <a:rPr lang="en-GB" sz="18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</a:p>
          <a:p>
            <a:r>
              <a:rPr lang="en-GB" sz="1800" b="0" i="0" u="sng" strike="noStrike" dirty="0">
                <a:solidFill>
                  <a:srgbClr val="212529"/>
                </a:solidFill>
                <a:effectLst/>
                <a:latin typeface="system-ui"/>
                <a:hlinkClick r:id="rId12"/>
              </a:rPr>
              <a:t>Claudio Porfiri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EB691-17C6-4220-AA5E-2F3518AF8C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0" y="6264000"/>
            <a:ext cx="2515041" cy="262800"/>
          </a:xfrm>
          <a:ln>
            <a:noFill/>
          </a:ln>
        </p:spPr>
        <p:txBody>
          <a:bodyPr/>
          <a:lstStyle/>
          <a:p>
            <a:r>
              <a:rPr lang="en-US" dirty="0"/>
              <a:t>IETF TSVWG Interim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  <a:ln>
            <a:noFill/>
          </a:ln>
        </p:spPr>
        <p:txBody>
          <a:bodyPr/>
          <a:lstStyle/>
          <a:p>
            <a:r>
              <a:rPr lang="en-US" dirty="0"/>
              <a:t>2023-09-17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50D31-F3B6-36CC-156C-45F966728597}"/>
              </a:ext>
            </a:extLst>
          </p:cNvPr>
          <p:cNvSpPr txBox="1"/>
          <p:nvPr/>
        </p:nvSpPr>
        <p:spPr>
          <a:xfrm>
            <a:off x="2543364" y="6570358"/>
            <a:ext cx="0" cy="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B6BF-7144-BA91-DD46-62AE59D7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in Crypto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2077-B77F-2B5B-3499-753FA1FFA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Crypto Chunk is framework that do allow other protection engines to be defined in the future</a:t>
            </a:r>
          </a:p>
          <a:p>
            <a:pPr lvl="1"/>
            <a:r>
              <a:rPr lang="en-US" dirty="0"/>
              <a:t>DTLS per packet protection and key-management are still two components in the framework </a:t>
            </a:r>
          </a:p>
          <a:p>
            <a:r>
              <a:rPr lang="en-US" dirty="0"/>
              <a:t>Crypto Chunk requires integration of down grade attack prevention between protection engines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3C71-2413-4448-F17E-23B6DF2B0D92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SCTP User Message limitations</a:t>
            </a:r>
          </a:p>
          <a:p>
            <a:pPr lvl="1"/>
            <a:r>
              <a:rPr lang="en-US" dirty="0"/>
              <a:t>No limitation exist as per normal SCTP</a:t>
            </a:r>
          </a:p>
          <a:p>
            <a:r>
              <a:rPr lang="en-US" dirty="0"/>
              <a:t>SCTP Packet size limitations</a:t>
            </a:r>
          </a:p>
          <a:p>
            <a:pPr lvl="1"/>
            <a:r>
              <a:rPr lang="en-US" dirty="0"/>
              <a:t>Per packet MTU limited by DTLS record size supported</a:t>
            </a:r>
          </a:p>
          <a:p>
            <a:pPr lvl="1"/>
            <a:r>
              <a:rPr lang="en-US" dirty="0"/>
              <a:t>Maximum: 16384 bytes of plaintext chunks</a:t>
            </a:r>
          </a:p>
          <a:p>
            <a:r>
              <a:rPr lang="en-US" dirty="0"/>
              <a:t>Performs a single pass of AEAD cipher operations on the plain text / cipher text for encryption / decryption per SCTP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0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D42F-FE8D-3036-56D3-64CC2B32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in Crypto Chunk: Rekeying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E9A9-AFD2-E4B9-18A0-2FFCC7C49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necessary to rekey, periodic or data limits initiate a new DTLS handshake as SCTP user messages with PPID</a:t>
            </a:r>
          </a:p>
          <a:p>
            <a:r>
              <a:rPr lang="en-US" dirty="0"/>
              <a:t>When keys have been derived install them for reception related to Crypto Chunk flag field DCID</a:t>
            </a:r>
          </a:p>
          <a:p>
            <a:r>
              <a:rPr lang="en-US" dirty="0"/>
              <a:t>When handshakes completes start using new keys</a:t>
            </a:r>
          </a:p>
          <a:p>
            <a:r>
              <a:rPr lang="en-US" dirty="0"/>
              <a:t>Leave old keys in place to drain network of SCTP packets protected by old key</a:t>
            </a:r>
          </a:p>
          <a:p>
            <a:pPr lvl="1"/>
            <a:r>
              <a:rPr lang="en-US" dirty="0"/>
              <a:t>A MSL (2 min) timer is sufficient</a:t>
            </a:r>
          </a:p>
          <a:p>
            <a:pPr lvl="1"/>
            <a:r>
              <a:rPr lang="en-US" dirty="0"/>
              <a:t>Close old DTLS connection</a:t>
            </a:r>
          </a:p>
          <a:p>
            <a:r>
              <a:rPr lang="en-US" dirty="0"/>
              <a:t>As soon as both sides have keys, i.e. after handshake acks one can switch</a:t>
            </a:r>
          </a:p>
          <a:p>
            <a:pPr lvl="1"/>
            <a:r>
              <a:rPr lang="en-US" dirty="0"/>
              <a:t>Will at worst induce some packet loss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4A9B4-A9D0-10A0-1DF6-B5887B33B9CE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DTLS Key Update</a:t>
            </a:r>
          </a:p>
          <a:p>
            <a:pPr lvl="1"/>
            <a:r>
              <a:rPr lang="en-US" dirty="0"/>
              <a:t>DTLS </a:t>
            </a:r>
            <a:r>
              <a:rPr lang="en-US" dirty="0" err="1"/>
              <a:t>KeyUpdate</a:t>
            </a:r>
            <a:r>
              <a:rPr lang="en-US" dirty="0"/>
              <a:t> message sent as user message between peers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KeyUpdate</a:t>
            </a:r>
            <a:r>
              <a:rPr lang="en-US" dirty="0"/>
              <a:t> is </a:t>
            </a:r>
            <a:r>
              <a:rPr lang="en-US" dirty="0" err="1"/>
              <a:t>ACKed</a:t>
            </a:r>
            <a:r>
              <a:rPr lang="en-US" dirty="0"/>
              <a:t> by DTLS peer start using it in send direction by installing traffic secret for the DCI + Epoch</a:t>
            </a:r>
          </a:p>
          <a:p>
            <a:pPr lvl="1"/>
            <a:r>
              <a:rPr lang="en-US" dirty="0"/>
              <a:t>When receiving </a:t>
            </a:r>
            <a:r>
              <a:rPr lang="en-US" dirty="0" err="1"/>
              <a:t>KeyUpdate</a:t>
            </a:r>
            <a:r>
              <a:rPr lang="en-US" dirty="0"/>
              <a:t> install keys for reception and ACK</a:t>
            </a:r>
          </a:p>
          <a:p>
            <a:pPr lvl="1"/>
            <a:r>
              <a:rPr lang="en-US" dirty="0"/>
              <a:t>Recommend to drop old keys one MSL after first packet with new Epoch seen.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A61-E0EC-F415-F69A-D3C7992D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in Crypto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4943-CB03-E59F-2AE0-1A2F8ADB4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Replay Protection</a:t>
            </a:r>
          </a:p>
          <a:p>
            <a:pPr lvl="1"/>
            <a:r>
              <a:rPr lang="en-US" dirty="0"/>
              <a:t>Should be used to improve replay robustness</a:t>
            </a:r>
          </a:p>
          <a:p>
            <a:pPr lvl="1"/>
            <a:r>
              <a:rPr lang="en-US" dirty="0"/>
              <a:t>DTLS can prevent any SCTP Packet from being delivered more than once</a:t>
            </a:r>
          </a:p>
          <a:p>
            <a:pPr lvl="2"/>
            <a:r>
              <a:rPr lang="en-US" dirty="0"/>
              <a:t>Prevents non-data replay</a:t>
            </a:r>
          </a:p>
          <a:p>
            <a:pPr lvl="1"/>
            <a:r>
              <a:rPr lang="en-US" dirty="0"/>
              <a:t>Packets outside of replay window (severely out of order) will be dropped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5DF2-B8A1-F86D-CF45-A494C466CAA1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EC23-DDF4-C5B7-380A-F421A2E8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SCTP Association Restart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F54A-FAC6-CAC5-71D2-FB8322A98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DTLS Chunk</a:t>
            </a:r>
          </a:p>
          <a:p>
            <a:r>
              <a:rPr lang="en-US" dirty="0"/>
              <a:t>Maintained protection engine crypto context and INIT protected by Crypto Chunk</a:t>
            </a:r>
          </a:p>
          <a:p>
            <a:pPr lvl="1"/>
            <a:r>
              <a:rPr lang="en-US" dirty="0"/>
              <a:t>Will work poorly due to IV construction</a:t>
            </a:r>
          </a:p>
          <a:p>
            <a:r>
              <a:rPr lang="en-US" dirty="0"/>
              <a:t>We will propose a better solution for secured restart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ACD8A4-F97F-5CF9-015D-B6C69FE0723D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5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7BDE67-6D22-394C-D2E4-EDDA9716B683}"/>
              </a:ext>
            </a:extLst>
          </p:cNvPr>
          <p:cNvSpPr/>
          <p:nvPr/>
        </p:nvSpPr>
        <p:spPr bwMode="auto">
          <a:xfrm>
            <a:off x="7147455" y="4067798"/>
            <a:ext cx="4872174" cy="1025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DTLS Chunk Handler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D867-EC5B-7099-58F3-9A3B18D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Proposals: DTLS Chunk + DTLS 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68D4-7270-11C1-0331-FEA21AD629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DTLS in SCTP (DTLS in Crypto Chunks)</a:t>
            </a:r>
          </a:p>
          <a:p>
            <a:pPr lvl="1"/>
            <a:r>
              <a:rPr lang="en-US" sz="1200" dirty="0">
                <a:hlinkClick r:id="rId2"/>
              </a:rPr>
              <a:t>https://datatracker.ietf.org/doc/draft-westerlund-tsvwg-sctp-dtls-chunk/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https://datatracker.ietf.org/doc/draft-westerlund-tsvwg-sctp-dtls-handshake/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DTLS Chunk is a new SCTP Chunk</a:t>
            </a:r>
          </a:p>
          <a:p>
            <a:pPr lvl="1"/>
            <a:r>
              <a:rPr lang="en-US" dirty="0"/>
              <a:t>Encapsulated all other chunks in a DTLS 1.3 record on per SCTP packet basis</a:t>
            </a:r>
          </a:p>
          <a:p>
            <a:pPr lvl="1"/>
            <a:r>
              <a:rPr lang="en-US" dirty="0"/>
              <a:t>Performs application data DTLS record processing</a:t>
            </a:r>
          </a:p>
          <a:p>
            <a:pPr lvl="1"/>
            <a:r>
              <a:rPr lang="en-US" dirty="0"/>
              <a:t>Need API to establish ciphers and traffic secrets on per DTLS Connection, Epoch and Direction</a:t>
            </a:r>
          </a:p>
          <a:p>
            <a:r>
              <a:rPr lang="en-US" dirty="0"/>
              <a:t>User level DTLS 1.3 used for authentication and key establishment, alerts, and </a:t>
            </a:r>
            <a:r>
              <a:rPr lang="en-US" dirty="0" err="1"/>
              <a:t>Close_Notify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These DTLS messages are sent as user message with PPID = DTLS-SCTP and a DCI preamble</a:t>
            </a:r>
          </a:p>
          <a:p>
            <a:r>
              <a:rPr lang="en-US" dirty="0"/>
              <a:t>Fragmentation done by SCTP’s normal message fragmentation mechanism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368C5-E56A-0223-42AC-A78B1860740B}"/>
              </a:ext>
            </a:extLst>
          </p:cNvPr>
          <p:cNvSpPr/>
          <p:nvPr/>
        </p:nvSpPr>
        <p:spPr bwMode="auto">
          <a:xfrm>
            <a:off x="10392566" y="4182571"/>
            <a:ext cx="1503562" cy="828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DTLS 1.3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Record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Processing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D68B1-12F2-528D-61C5-DC2955FEF3E7}"/>
              </a:ext>
            </a:extLst>
          </p:cNvPr>
          <p:cNvSpPr/>
          <p:nvPr/>
        </p:nvSpPr>
        <p:spPr bwMode="auto">
          <a:xfrm>
            <a:off x="7147456" y="5093293"/>
            <a:ext cx="2543477" cy="10254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Header 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Handler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C8CCC-8E09-D75B-C105-A9BB13AF27B2}"/>
              </a:ext>
            </a:extLst>
          </p:cNvPr>
          <p:cNvSpPr/>
          <p:nvPr/>
        </p:nvSpPr>
        <p:spPr bwMode="auto">
          <a:xfrm>
            <a:off x="7147456" y="3042303"/>
            <a:ext cx="2543476" cy="10254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Chunk 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Handler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4FF01-8832-EB56-783A-33DEE22AE707}"/>
              </a:ext>
            </a:extLst>
          </p:cNvPr>
          <p:cNvSpPr/>
          <p:nvPr/>
        </p:nvSpPr>
        <p:spPr bwMode="auto">
          <a:xfrm>
            <a:off x="8990454" y="2016808"/>
            <a:ext cx="3029175" cy="1025495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DTLS in SCTP 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Key-management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0037B-4DDB-16D7-6120-2374A9C10DE4}"/>
              </a:ext>
            </a:extLst>
          </p:cNvPr>
          <p:cNvSpPr/>
          <p:nvPr/>
        </p:nvSpPr>
        <p:spPr bwMode="auto">
          <a:xfrm>
            <a:off x="7147456" y="2016808"/>
            <a:ext cx="1843000" cy="102549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ULP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4164F-DCA2-EECB-5896-A08D30426023}"/>
              </a:ext>
            </a:extLst>
          </p:cNvPr>
          <p:cNvSpPr/>
          <p:nvPr/>
        </p:nvSpPr>
        <p:spPr bwMode="auto">
          <a:xfrm>
            <a:off x="7541443" y="3042302"/>
            <a:ext cx="2457136" cy="36544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FFB7D-4E1B-B0C3-1C43-294EBA1C9850}"/>
              </a:ext>
            </a:extLst>
          </p:cNvPr>
          <p:cNvCxnSpPr/>
          <p:nvPr/>
        </p:nvCxnSpPr>
        <p:spPr bwMode="auto">
          <a:xfrm>
            <a:off x="10439468" y="3042301"/>
            <a:ext cx="0" cy="10254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382D36-8952-59E6-8221-076AAA8B3A93}"/>
              </a:ext>
            </a:extLst>
          </p:cNvPr>
          <p:cNvSpPr txBox="1"/>
          <p:nvPr/>
        </p:nvSpPr>
        <p:spPr>
          <a:xfrm>
            <a:off x="10621574" y="3300318"/>
            <a:ext cx="829621" cy="53289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688AED-031D-DA98-B954-8FD08C3CDA81}"/>
              </a:ext>
            </a:extLst>
          </p:cNvPr>
          <p:cNvCxnSpPr>
            <a:cxnSpLocks/>
          </p:cNvCxnSpPr>
          <p:nvPr/>
        </p:nvCxnSpPr>
        <p:spPr bwMode="auto">
          <a:xfrm>
            <a:off x="9440726" y="3042301"/>
            <a:ext cx="0" cy="3382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A9A770-BD36-16D8-2741-7830FEEFB16B}"/>
              </a:ext>
            </a:extLst>
          </p:cNvPr>
          <p:cNvSpPr txBox="1"/>
          <p:nvPr/>
        </p:nvSpPr>
        <p:spPr>
          <a:xfrm>
            <a:off x="9767442" y="6036854"/>
            <a:ext cx="2128685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DTLS Handshake </a:t>
            </a:r>
            <a:b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</a:br>
            <a: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messages</a:t>
            </a: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0D1D0-B625-CEA8-EA5A-0F48B00199E9}"/>
              </a:ext>
            </a:extLst>
          </p:cNvPr>
          <p:cNvSpPr/>
          <p:nvPr/>
        </p:nvSpPr>
        <p:spPr bwMode="auto">
          <a:xfrm>
            <a:off x="10886850" y="2144110"/>
            <a:ext cx="1069718" cy="826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DTLS 1.3</a:t>
            </a:r>
          </a:p>
        </p:txBody>
      </p:sp>
    </p:spTree>
    <p:extLst>
      <p:ext uri="{BB962C8B-B14F-4D97-AF65-F5344CB8AC3E}">
        <p14:creationId xmlns:p14="http://schemas.microsoft.com/office/powerpoint/2010/main" val="387214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B791472-4903-59FC-3CB9-C033430E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DTLS Chunk Message Format</a:t>
            </a:r>
          </a:p>
        </p:txBody>
      </p:sp>
      <p:pic>
        <p:nvPicPr>
          <p:cNvPr id="10" name="Content Placeholder 9" descr="A diagram of a message&#10;&#10;Description automatically generated">
            <a:extLst>
              <a:ext uri="{FF2B5EF4-FFF2-40B4-BE49-F238E27FC236}">
                <a16:creationId xmlns:a16="http://schemas.microsoft.com/office/drawing/2014/main" id="{8DD7D111-E6E6-FF9B-DCDF-23CFF25B44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8" y="1847722"/>
            <a:ext cx="5095488" cy="2089151"/>
          </a:xfrm>
          <a:noFill/>
        </p:spPr>
      </p:pic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AC6D7034-8903-1C43-5EF7-A0609BA0D48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" y="1847722"/>
            <a:ext cx="5095488" cy="2089151"/>
          </a:xfrm>
          <a:noFill/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60EC5D6-85DE-B284-A3CC-D18965395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2694" y="4151955"/>
            <a:ext cx="5472113" cy="2087564"/>
          </a:xfrm>
        </p:spPr>
        <p:txBody>
          <a:bodyPr/>
          <a:lstStyle/>
          <a:p>
            <a:r>
              <a:rPr lang="en-US" dirty="0"/>
              <a:t>DCI = DTLS Connection ID</a:t>
            </a:r>
          </a:p>
          <a:p>
            <a:pPr lvl="1"/>
            <a:r>
              <a:rPr lang="en-US" dirty="0"/>
              <a:t> Identifies the DTLS connection this DTLS message is intended for or a new one when carrying handshake packets</a:t>
            </a:r>
          </a:p>
          <a:p>
            <a:r>
              <a:rPr lang="en-US" dirty="0"/>
              <a:t>DTLS message contains one or more DTLS records with non-application data type.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82812EF-B6B9-C68A-CE37-8C0293211C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655" y="4152597"/>
            <a:ext cx="5472113" cy="20891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DCI:</a:t>
            </a:r>
          </a:p>
          <a:p>
            <a:pPr lvl="1"/>
            <a:r>
              <a:rPr lang="en-US" dirty="0"/>
              <a:t>DTLS Connection ID pointing to traffic secret to use</a:t>
            </a:r>
          </a:p>
          <a:p>
            <a:r>
              <a:rPr lang="en-US" dirty="0"/>
              <a:t>Payload:</a:t>
            </a:r>
          </a:p>
          <a:p>
            <a:pPr lvl="1"/>
            <a:r>
              <a:rPr lang="en-US" dirty="0"/>
              <a:t>DTLS record with protected SCTP Chunks</a:t>
            </a:r>
          </a:p>
          <a:p>
            <a:pPr lvl="1"/>
            <a:r>
              <a:rPr lang="en-US" dirty="0"/>
              <a:t>DTLS record contains epoch indication 	</a:t>
            </a:r>
          </a:p>
        </p:txBody>
      </p:sp>
    </p:spTree>
    <p:extLst>
      <p:ext uri="{BB962C8B-B14F-4D97-AF65-F5344CB8AC3E}">
        <p14:creationId xmlns:p14="http://schemas.microsoft.com/office/powerpoint/2010/main" val="245478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B6BF-7144-BA91-DD46-62AE59D7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2077-B77F-2B5B-3499-753FA1FFA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Currently defines only a DTLS 1.3 based protection chunk of SCTP packet chunks</a:t>
            </a:r>
          </a:p>
          <a:p>
            <a:pPr lvl="1"/>
            <a:r>
              <a:rPr lang="en-US" dirty="0"/>
              <a:t>Includes a down-grade prevention mechanism for other future protection solutions for the initial SCTP negotiation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3C71-2413-4448-F17E-23B6DF2B0D92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SCTP User Message limitations</a:t>
            </a:r>
          </a:p>
          <a:p>
            <a:pPr lvl="1"/>
            <a:r>
              <a:rPr lang="en-US" dirty="0"/>
              <a:t>No limitation exist as per normal SCTP</a:t>
            </a:r>
          </a:p>
          <a:p>
            <a:r>
              <a:rPr lang="en-US" dirty="0"/>
              <a:t>SCTP Packet size limitations</a:t>
            </a:r>
          </a:p>
          <a:p>
            <a:pPr lvl="1"/>
            <a:r>
              <a:rPr lang="en-US" dirty="0"/>
              <a:t>Per packet MTU limited by DTLS record size supported</a:t>
            </a:r>
          </a:p>
          <a:p>
            <a:pPr lvl="1"/>
            <a:r>
              <a:rPr lang="en-US" dirty="0"/>
              <a:t>Maximum: 16384 bytes of plaintext chunks</a:t>
            </a:r>
          </a:p>
          <a:p>
            <a:r>
              <a:rPr lang="en-US" dirty="0"/>
              <a:t>Performs a single pass of AEAD cipher operations on the plain text / cipher text for encryption / decryption per SCTP packet</a:t>
            </a:r>
          </a:p>
        </p:txBody>
      </p:sp>
    </p:spTree>
    <p:extLst>
      <p:ext uri="{BB962C8B-B14F-4D97-AF65-F5344CB8AC3E}">
        <p14:creationId xmlns:p14="http://schemas.microsoft.com/office/powerpoint/2010/main" val="253821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D42F-FE8D-3036-56D3-64CC2B32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Chunk: Rekeying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E9A9-AFD2-E4B9-18A0-2FFCC7C49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necessary to rekey, periodic or data limits initiate a new DTLS handshake as SCTP user messages with PPID</a:t>
            </a:r>
          </a:p>
          <a:p>
            <a:r>
              <a:rPr lang="en-US" dirty="0"/>
              <a:t>When keys have been derived install them for reception related to Crypto Chunk flag field DCID</a:t>
            </a:r>
          </a:p>
          <a:p>
            <a:r>
              <a:rPr lang="en-US" dirty="0"/>
              <a:t>When handshakes completes start using new keys</a:t>
            </a:r>
          </a:p>
          <a:p>
            <a:r>
              <a:rPr lang="en-US" dirty="0"/>
              <a:t>Leave old keys in place to drain network of SCTP packets protected by old key</a:t>
            </a:r>
          </a:p>
          <a:p>
            <a:pPr lvl="1"/>
            <a:r>
              <a:rPr lang="en-US" dirty="0"/>
              <a:t>A MSL (2 min) timer is sufficient</a:t>
            </a:r>
          </a:p>
          <a:p>
            <a:pPr lvl="1"/>
            <a:r>
              <a:rPr lang="en-US" dirty="0"/>
              <a:t>Close old DTLS connection</a:t>
            </a:r>
          </a:p>
          <a:p>
            <a:r>
              <a:rPr lang="en-US" dirty="0"/>
              <a:t>As soon as both sides have keys, i.e. after handshake acks one can switch</a:t>
            </a:r>
          </a:p>
          <a:p>
            <a:pPr lvl="1"/>
            <a:r>
              <a:rPr lang="en-US" dirty="0"/>
              <a:t>Will at worst induce some packet loss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4A9B4-A9D0-10A0-1DF6-B5887B33B9CE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DTLS Key Update</a:t>
            </a:r>
          </a:p>
          <a:p>
            <a:pPr lvl="1"/>
            <a:r>
              <a:rPr lang="en-US" dirty="0"/>
              <a:t>DTLS </a:t>
            </a:r>
            <a:r>
              <a:rPr lang="en-US" dirty="0" err="1"/>
              <a:t>KeyUpdate</a:t>
            </a:r>
            <a:r>
              <a:rPr lang="en-US" dirty="0"/>
              <a:t> message sent as user message between peers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KeyUpdate</a:t>
            </a:r>
            <a:r>
              <a:rPr lang="en-US" dirty="0"/>
              <a:t> is </a:t>
            </a:r>
            <a:r>
              <a:rPr lang="en-US" dirty="0" err="1"/>
              <a:t>ACKed</a:t>
            </a:r>
            <a:r>
              <a:rPr lang="en-US" dirty="0"/>
              <a:t> by DTLS peer start using it in send direction by installing traffic secret for the DCI + Epoch</a:t>
            </a:r>
          </a:p>
          <a:p>
            <a:pPr lvl="1"/>
            <a:r>
              <a:rPr lang="en-US" dirty="0"/>
              <a:t>When receiving </a:t>
            </a:r>
            <a:r>
              <a:rPr lang="en-US" dirty="0" err="1"/>
              <a:t>KeyUpdate</a:t>
            </a:r>
            <a:r>
              <a:rPr lang="en-US" dirty="0"/>
              <a:t> install keys for reception and ACK</a:t>
            </a:r>
          </a:p>
          <a:p>
            <a:pPr lvl="1"/>
            <a:r>
              <a:rPr lang="en-US" dirty="0"/>
              <a:t>Recommend to drop old keys one MSL after first packet with new Epoch seen.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A61-E0EC-F415-F69A-D3C7992D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4943-CB03-E59F-2AE0-1A2F8ADB4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Replay Protection</a:t>
            </a:r>
          </a:p>
          <a:p>
            <a:pPr lvl="1"/>
            <a:r>
              <a:rPr lang="en-US" dirty="0"/>
              <a:t>Should be used to improve replay robustness</a:t>
            </a:r>
          </a:p>
          <a:p>
            <a:pPr lvl="2"/>
            <a:r>
              <a:rPr lang="en-US" dirty="0"/>
              <a:t>Especially for non-DATA chunks</a:t>
            </a:r>
          </a:p>
          <a:p>
            <a:pPr lvl="1"/>
            <a:r>
              <a:rPr lang="en-US" dirty="0"/>
              <a:t>DTLS can prevent any SCTP Packet from being delivered more than once for SCTP chunk processing</a:t>
            </a:r>
          </a:p>
          <a:p>
            <a:pPr lvl="1"/>
            <a:r>
              <a:rPr lang="en-US" dirty="0"/>
              <a:t>Packets outside of replay window (severely out of order) will be dropped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5DF2-B8A1-F86D-CF45-A494C466CAA1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3E2D-1976-02D7-C19C-6F558A63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 Chunk Abstract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FFCF-22C0-E4C7-1AAA-92249BE6A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Supported Ciphers</a:t>
            </a:r>
          </a:p>
          <a:p>
            <a:r>
              <a:rPr lang="en-US" dirty="0"/>
              <a:t>Set Traffic secrets</a:t>
            </a:r>
          </a:p>
          <a:p>
            <a:pPr lvl="1"/>
            <a:r>
              <a:rPr lang="en-US" dirty="0"/>
              <a:t>Per DTLS Connection ID set cipher</a:t>
            </a:r>
          </a:p>
          <a:p>
            <a:pPr lvl="1"/>
            <a:r>
              <a:rPr lang="en-US" dirty="0"/>
              <a:t>Per DTLS Connection ID (DCI), epoch and direction set traffic secret</a:t>
            </a:r>
          </a:p>
          <a:p>
            <a:r>
              <a:rPr lang="en-US" dirty="0"/>
              <a:t>Destroy Traffic Secrets</a:t>
            </a:r>
          </a:p>
          <a:p>
            <a:pPr lvl="1"/>
            <a:r>
              <a:rPr lang="en-US" dirty="0"/>
              <a:t>Remove secrets per DCI and epoch</a:t>
            </a:r>
          </a:p>
          <a:p>
            <a:r>
              <a:rPr lang="en-US" dirty="0"/>
              <a:t>Set DCI and Epoch to use for protection of SCTP packets sent</a:t>
            </a:r>
          </a:p>
          <a:p>
            <a:r>
              <a:rPr lang="en-US" dirty="0"/>
              <a:t>Configure Replay Protection window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9D90-CE02-45E5-6D01-865062D5E99B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Access information or configure alerts per DTLS Connection and epoch</a:t>
            </a:r>
          </a:p>
          <a:p>
            <a:pPr lvl="1"/>
            <a:r>
              <a:rPr lang="en-US" dirty="0"/>
              <a:t>Cipher Invocations</a:t>
            </a:r>
          </a:p>
          <a:p>
            <a:pPr lvl="1"/>
            <a:r>
              <a:rPr lang="en-US" dirty="0"/>
              <a:t>Failed verifications</a:t>
            </a:r>
          </a:p>
          <a:p>
            <a:r>
              <a:rPr lang="en-US" dirty="0"/>
              <a:t>Indication of first packets with new Epoch received</a:t>
            </a:r>
          </a:p>
        </p:txBody>
      </p:sp>
    </p:spTree>
    <p:extLst>
      <p:ext uri="{BB962C8B-B14F-4D97-AF65-F5344CB8AC3E}">
        <p14:creationId xmlns:p14="http://schemas.microsoft.com/office/powerpoint/2010/main" val="7952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4271-F97D-2A3F-2745-3B06C231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E0AC-04F8-15B0-19E4-E6D14A456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ietf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tsvwg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dtls</a:t>
            </a:r>
            <a:r>
              <a:rPr lang="en-US" dirty="0">
                <a:hlinkClick r:id="rId2"/>
              </a:rPr>
              <a:t>-over-</a:t>
            </a:r>
            <a:r>
              <a:rPr lang="en-US" dirty="0" err="1">
                <a:hlinkClick r:id="rId2"/>
              </a:rPr>
              <a:t>sctp</a:t>
            </a:r>
            <a:r>
              <a:rPr lang="en-US" dirty="0">
                <a:hlinkClick r:id="rId2"/>
              </a:rPr>
              <a:t>-bis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https://datatracker.ietf.org/ipr/5195/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https://datatracker.ietf.org/ipr/5218/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draft-</a:t>
            </a:r>
            <a:r>
              <a:rPr lang="en-US" dirty="0" err="1">
                <a:hlinkClick r:id="rId5"/>
              </a:rPr>
              <a:t>westerlund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tsvwg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sctp</a:t>
            </a:r>
            <a:r>
              <a:rPr lang="en-US" dirty="0">
                <a:hlinkClick r:id="rId5"/>
              </a:rPr>
              <a:t>-crypto-chunk</a:t>
            </a:r>
            <a:endParaRPr lang="en-US" dirty="0"/>
          </a:p>
          <a:p>
            <a:pPr lvl="1"/>
            <a:r>
              <a:rPr lang="en-US" dirty="0"/>
              <a:t>None</a:t>
            </a:r>
          </a:p>
          <a:p>
            <a:r>
              <a:rPr lang="en-US" dirty="0">
                <a:hlinkClick r:id="rId6"/>
              </a:rPr>
              <a:t>draft-</a:t>
            </a:r>
            <a:r>
              <a:rPr lang="en-US" dirty="0" err="1">
                <a:hlinkClick r:id="rId6"/>
              </a:rPr>
              <a:t>westerlund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tsvwg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sctp</a:t>
            </a:r>
            <a:r>
              <a:rPr lang="en-US" dirty="0">
                <a:hlinkClick r:id="rId6"/>
              </a:rPr>
              <a:t>-crypto-</a:t>
            </a:r>
            <a:r>
              <a:rPr lang="en-US" dirty="0" err="1">
                <a:hlinkClick r:id="rId6"/>
              </a:rPr>
              <a:t>dtls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https://datatracker.ietf.org/ipr/6180/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https://datatracker.ietf.org/ipr/6179/</a:t>
            </a:r>
            <a:endParaRPr lang="en-US" dirty="0"/>
          </a:p>
          <a:p>
            <a:pPr marL="265113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AAE93-F3AB-7A6E-1201-E988F2E940A3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>
                <a:hlinkClick r:id="rId9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/>
              <a:t>Will be submitted </a:t>
            </a:r>
          </a:p>
          <a:p>
            <a:r>
              <a:rPr lang="en-US" dirty="0">
                <a:hlinkClick r:id="rId10"/>
              </a:rPr>
              <a:t>https://datatracker.ietf.org/doc/draft-westerlund-tsvwg-sctp-dtls-handshake/</a:t>
            </a:r>
            <a:endParaRPr lang="en-US" dirty="0"/>
          </a:p>
          <a:p>
            <a:pPr lvl="1"/>
            <a:r>
              <a:rPr lang="en-US" dirty="0"/>
              <a:t>Will be submitted (FRAND)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EC23-DDF4-C5B7-380A-F421A2E8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SCTP Association Restart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F54A-FAC6-CAC5-71D2-FB8322A98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DTLS Chunk</a:t>
            </a:r>
          </a:p>
          <a:p>
            <a:r>
              <a:rPr lang="en-US" dirty="0"/>
              <a:t>Maintained protection engine crypto context and INIT protected by Crypto Chunk</a:t>
            </a:r>
          </a:p>
          <a:p>
            <a:pPr lvl="1"/>
            <a:r>
              <a:rPr lang="en-US" dirty="0"/>
              <a:t>Will work poorly due to IV construction</a:t>
            </a:r>
          </a:p>
          <a:p>
            <a:r>
              <a:rPr lang="en-US" dirty="0"/>
              <a:t>We will propose a better solution for secured restart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ACD8A4-F97F-5CF9-015D-B6C69FE0723D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1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82EC-811D-454E-9DFF-2EEC63AD50B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Proposals: DTLS over SCTP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28D95E-387F-8A1F-C6A4-6B19F8372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DTLS over SCTP (DTLS/SCTP)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hlinkClick r:id="rId4"/>
              </a:rPr>
              <a:t>https://datatracker.ietf.org/doc/draft-ietf-tsvwg-dtls-over-sctp-bis/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hlinkClick r:id="rId5"/>
              </a:rPr>
              <a:t>https://datatracker.ietf.org/doc/draft-tuexen-tsvwg-rfc4895-bis/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An Adaptation layer between Upper Layer Protocol (ULP)</a:t>
            </a:r>
          </a:p>
          <a:p>
            <a:pPr lvl="1"/>
            <a:r>
              <a:rPr lang="en-US" dirty="0"/>
              <a:t>Fragments user messages into multiple fragments</a:t>
            </a:r>
          </a:p>
          <a:p>
            <a:pPr lvl="1"/>
            <a:r>
              <a:rPr lang="en-US" dirty="0"/>
              <a:t>Each fragment protected by a DTLS record</a:t>
            </a:r>
          </a:p>
          <a:p>
            <a:r>
              <a:rPr lang="en-US" dirty="0"/>
              <a:t>Relies on SCTP-AUTH to ensure record order</a:t>
            </a:r>
          </a:p>
          <a:p>
            <a:pPr lvl="1"/>
            <a:r>
              <a:rPr lang="en-US" dirty="0"/>
              <a:t>DTLS keys the SCTP-AUTH</a:t>
            </a:r>
          </a:p>
          <a:p>
            <a:r>
              <a:rPr lang="en-US" dirty="0"/>
              <a:t>Uses parallel DTLS connection for rekeying</a:t>
            </a:r>
          </a:p>
          <a:p>
            <a:pPr lvl="1"/>
            <a:r>
              <a:rPr lang="en-US" dirty="0"/>
              <a:t>Use DTLS Connection IDs for identification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F54951-67D5-F96A-4C6D-1410B0E2AE1B}"/>
              </a:ext>
            </a:extLst>
          </p:cNvPr>
          <p:cNvGrpSpPr/>
          <p:nvPr/>
        </p:nvGrpSpPr>
        <p:grpSpPr>
          <a:xfrm>
            <a:off x="6285013" y="3706045"/>
            <a:ext cx="5095675" cy="2632058"/>
            <a:chOff x="6240463" y="1768665"/>
            <a:chExt cx="5472112" cy="3933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9AF5B5-2A78-3E52-E233-C6D24DC47849}"/>
                </a:ext>
              </a:extLst>
            </p:cNvPr>
            <p:cNvSpPr/>
            <p:nvPr/>
          </p:nvSpPr>
          <p:spPr bwMode="auto">
            <a:xfrm>
              <a:off x="8093676" y="1768665"/>
              <a:ext cx="3618898" cy="62123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User Message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55DD2A-C6D4-2AF4-39AB-0BE2C86D2D54}"/>
                </a:ext>
              </a:extLst>
            </p:cNvPr>
            <p:cNvSpPr/>
            <p:nvPr/>
          </p:nvSpPr>
          <p:spPr bwMode="auto">
            <a:xfrm>
              <a:off x="8093676" y="2601232"/>
              <a:ext cx="1014684" cy="62123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48B2B5-38CB-3D26-9CA8-05AEEBE7DD47}"/>
                </a:ext>
              </a:extLst>
            </p:cNvPr>
            <p:cNvSpPr/>
            <p:nvPr/>
          </p:nvSpPr>
          <p:spPr bwMode="auto">
            <a:xfrm>
              <a:off x="9108362" y="2601228"/>
              <a:ext cx="1014684" cy="62123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90B7D-8049-7C4C-F6D0-81593DB2FAEB}"/>
                </a:ext>
              </a:extLst>
            </p:cNvPr>
            <p:cNvSpPr/>
            <p:nvPr/>
          </p:nvSpPr>
          <p:spPr bwMode="auto">
            <a:xfrm>
              <a:off x="10123046" y="2601230"/>
              <a:ext cx="1014685" cy="62123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2D95BB-C852-A4B6-AD93-2A6CE7B20820}"/>
                </a:ext>
              </a:extLst>
            </p:cNvPr>
            <p:cNvSpPr/>
            <p:nvPr/>
          </p:nvSpPr>
          <p:spPr bwMode="auto">
            <a:xfrm>
              <a:off x="11137731" y="2601232"/>
              <a:ext cx="574843" cy="62123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6ECC78-E12E-9E13-073A-FBC34ADDCA0D}"/>
                </a:ext>
              </a:extLst>
            </p:cNvPr>
            <p:cNvSpPr/>
            <p:nvPr/>
          </p:nvSpPr>
          <p:spPr bwMode="auto">
            <a:xfrm>
              <a:off x="7915990" y="3429002"/>
              <a:ext cx="1058610" cy="621233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m1'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D26743-3D2E-3C34-BBEF-B969EFFE32AC}"/>
                </a:ext>
              </a:extLst>
            </p:cNvPr>
            <p:cNvSpPr/>
            <p:nvPr/>
          </p:nvSpPr>
          <p:spPr bwMode="auto">
            <a:xfrm>
              <a:off x="8974600" y="3429002"/>
              <a:ext cx="1058610" cy="621233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m2'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EEE9EB-63E6-ACC1-E5CD-8FCD573CC914}"/>
                </a:ext>
              </a:extLst>
            </p:cNvPr>
            <p:cNvSpPr/>
            <p:nvPr/>
          </p:nvSpPr>
          <p:spPr bwMode="auto">
            <a:xfrm>
              <a:off x="10033210" y="3429002"/>
              <a:ext cx="1058610" cy="621233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m3'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565F33-C701-0E77-DA23-BCE10F7FF992}"/>
                </a:ext>
              </a:extLst>
            </p:cNvPr>
            <p:cNvSpPr/>
            <p:nvPr/>
          </p:nvSpPr>
          <p:spPr bwMode="auto">
            <a:xfrm>
              <a:off x="11091820" y="3429002"/>
              <a:ext cx="620755" cy="621233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m4'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9E9F66-CE74-BE43-0366-2908C285C692}"/>
                </a:ext>
              </a:extLst>
            </p:cNvPr>
            <p:cNvSpPr txBox="1"/>
            <p:nvPr/>
          </p:nvSpPr>
          <p:spPr>
            <a:xfrm>
              <a:off x="6257025" y="2609722"/>
              <a:ext cx="1647222" cy="612743"/>
            </a:xfrm>
            <a:prstGeom prst="rect">
              <a:avLst/>
            </a:prstGeom>
          </p:spPr>
          <p:txBody>
            <a:bodyPr vert="horz" wrap="none" lIns="72000" tIns="36000" rIns="72000" bIns="36000" rtlCol="0" anchor="ctr"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0" i="0" u="none" strike="noStrike" kern="1000" cap="none" spc="-30" normalizeH="0" baseline="0" noProof="0" dirty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rPr>
                <a:t>Fragmentation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C2AA7-9BA1-6704-5DBB-03A5858299D3}"/>
                </a:ext>
              </a:extLst>
            </p:cNvPr>
            <p:cNvSpPr txBox="1"/>
            <p:nvPr/>
          </p:nvSpPr>
          <p:spPr>
            <a:xfrm>
              <a:off x="6257025" y="3429002"/>
              <a:ext cx="1647222" cy="621233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0" i="0" u="none" strike="noStrike" kern="1000" cap="none" spc="-30" normalizeH="0" baseline="0" noProof="0" dirty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rPr>
                <a:t>DTLS Protect</a:t>
              </a: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tabLst/>
              </a:pPr>
              <a:r>
                <a:rPr lang="en-US" sz="1600" kern="1000" spc="-30" dirty="0">
                  <a:solidFill>
                    <a:srgbClr val="181818"/>
                  </a:solidFill>
                  <a:latin typeface="Ericsson Hilda"/>
                  <a:ea typeface="+mn-ea"/>
                  <a:cs typeface="+mn-cs"/>
                </a:rPr>
                <a:t>Operation</a:t>
              </a:r>
              <a:endParaRPr kumimoji="0" lang="en-US" sz="16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28" name="Arrow: Down 29">
              <a:extLst>
                <a:ext uri="{FF2B5EF4-FFF2-40B4-BE49-F238E27FC236}">
                  <a16:creationId xmlns:a16="http://schemas.microsoft.com/office/drawing/2014/main" id="{8C315F6B-6DCF-5CB5-2B57-0AEA7F2F4637}"/>
                </a:ext>
              </a:extLst>
            </p:cNvPr>
            <p:cNvSpPr/>
            <p:nvPr/>
          </p:nvSpPr>
          <p:spPr bwMode="auto">
            <a:xfrm>
              <a:off x="8217243" y="5081029"/>
              <a:ext cx="3336325" cy="621233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+mn-lt"/>
                </a:rPr>
                <a:t>SCTP Transmission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557453-D4D1-1F10-D9BF-128A8C3020D9}"/>
                </a:ext>
              </a:extLst>
            </p:cNvPr>
            <p:cNvSpPr txBox="1"/>
            <p:nvPr/>
          </p:nvSpPr>
          <p:spPr>
            <a:xfrm>
              <a:off x="6264534" y="5032598"/>
              <a:ext cx="1847335" cy="621233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0" i="0" u="none" strike="noStrike" kern="1000" cap="none" spc="-30" normalizeH="0" baseline="0" noProof="0" dirty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rPr>
                <a:t>SCTP Authentication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40F77C-0663-AC1C-8DBA-7CC73A877BFD}"/>
                </a:ext>
              </a:extLst>
            </p:cNvPr>
            <p:cNvSpPr txBox="1"/>
            <p:nvPr/>
          </p:nvSpPr>
          <p:spPr>
            <a:xfrm>
              <a:off x="6240463" y="1853164"/>
              <a:ext cx="1791429" cy="612743"/>
            </a:xfrm>
            <a:prstGeom prst="rect">
              <a:avLst/>
            </a:prstGeom>
          </p:spPr>
          <p:txBody>
            <a:bodyPr vert="horz" wrap="square" lIns="72000" tIns="36000" rIns="72000" bIns="36000" rtlCol="0" anchor="ctr"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0" i="0" u="none" strike="noStrike" kern="1000" cap="none" spc="-30" normalizeH="0" baseline="0" noProof="0" dirty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rPr>
                <a:t>Plain Text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74D609-8633-0E68-C426-702913493B41}"/>
                </a:ext>
              </a:extLst>
            </p:cNvPr>
            <p:cNvSpPr/>
            <p:nvPr/>
          </p:nvSpPr>
          <p:spPr bwMode="auto">
            <a:xfrm>
              <a:off x="7915989" y="4256772"/>
              <a:ext cx="3796585" cy="621233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Protected User Message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7BDE7BB-298D-C432-F819-4BCC7B26BD5B}"/>
              </a:ext>
            </a:extLst>
          </p:cNvPr>
          <p:cNvSpPr/>
          <p:nvPr/>
        </p:nvSpPr>
        <p:spPr bwMode="auto">
          <a:xfrm>
            <a:off x="7813272" y="2525319"/>
            <a:ext cx="3567415" cy="79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1F3AEB-E728-E40C-3547-61F5FAE82DE9}"/>
              </a:ext>
            </a:extLst>
          </p:cNvPr>
          <p:cNvSpPr/>
          <p:nvPr/>
        </p:nvSpPr>
        <p:spPr bwMode="auto">
          <a:xfrm>
            <a:off x="7813272" y="2055272"/>
            <a:ext cx="3567415" cy="470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DTLS/SCTP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4B19A-BDAF-EABD-12A9-DB9F308C5306}"/>
              </a:ext>
            </a:extLst>
          </p:cNvPr>
          <p:cNvSpPr/>
          <p:nvPr/>
        </p:nvSpPr>
        <p:spPr bwMode="auto">
          <a:xfrm>
            <a:off x="7813272" y="1585226"/>
            <a:ext cx="3567415" cy="470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ULP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F5FF5A-76AB-F4B0-A664-01EECD53AC34}"/>
              </a:ext>
            </a:extLst>
          </p:cNvPr>
          <p:cNvSpPr/>
          <p:nvPr/>
        </p:nvSpPr>
        <p:spPr bwMode="auto">
          <a:xfrm>
            <a:off x="7959363" y="2936325"/>
            <a:ext cx="3272908" cy="26727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AUTH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D7B3EA-F5E5-6B85-3542-1567D673731E}"/>
              </a:ext>
            </a:extLst>
          </p:cNvPr>
          <p:cNvCxnSpPr>
            <a:cxnSpLocks/>
          </p:cNvCxnSpPr>
          <p:nvPr/>
        </p:nvCxnSpPr>
        <p:spPr bwMode="auto">
          <a:xfrm>
            <a:off x="10514231" y="2520434"/>
            <a:ext cx="0" cy="415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DCC514-DEAC-0103-25C9-0EC6105E1C2C}"/>
              </a:ext>
            </a:extLst>
          </p:cNvPr>
          <p:cNvSpPr txBox="1"/>
          <p:nvPr/>
        </p:nvSpPr>
        <p:spPr>
          <a:xfrm>
            <a:off x="10632231" y="2567739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Keys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C07E31-DDA3-C39B-272A-A5EC614E6A48}"/>
              </a:ext>
            </a:extLst>
          </p:cNvPr>
          <p:cNvSpPr/>
          <p:nvPr/>
        </p:nvSpPr>
        <p:spPr bwMode="auto">
          <a:xfrm>
            <a:off x="6240462" y="4225168"/>
            <a:ext cx="5472113" cy="160387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E5F6A-F235-8FA7-0235-06111CD0BF01}"/>
              </a:ext>
            </a:extLst>
          </p:cNvPr>
          <p:cNvSpPr/>
          <p:nvPr/>
        </p:nvSpPr>
        <p:spPr bwMode="auto">
          <a:xfrm>
            <a:off x="6240461" y="3604917"/>
            <a:ext cx="5472113" cy="600288"/>
          </a:xfrm>
          <a:prstGeom prst="rect">
            <a:avLst/>
          </a:prstGeom>
          <a:noFill/>
          <a:ln w="3175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7E498B-A783-6967-287C-DB3EBA0A8A1D}"/>
              </a:ext>
            </a:extLst>
          </p:cNvPr>
          <p:cNvSpPr/>
          <p:nvPr/>
        </p:nvSpPr>
        <p:spPr bwMode="auto">
          <a:xfrm>
            <a:off x="6240462" y="5862535"/>
            <a:ext cx="5472112" cy="600288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042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E479-2A99-5137-2F9C-EA246310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DTLS/SCTP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AE1D-17CD-EA4A-D1D0-2B91E58A0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slides assumes SCTP-AUTH is fixed:</a:t>
            </a:r>
          </a:p>
          <a:p>
            <a:pPr lvl="1"/>
            <a:r>
              <a:rPr lang="en-US" dirty="0"/>
              <a:t>Direction dependent keying of cipher</a:t>
            </a:r>
          </a:p>
          <a:p>
            <a:pPr lvl="1"/>
            <a:r>
              <a:rPr lang="en-US" dirty="0"/>
              <a:t>That DTLS/SCTP will rotate the SCTP-AUTH master key before 2^32 TSN has been protected by the same key</a:t>
            </a:r>
          </a:p>
          <a:p>
            <a:r>
              <a:rPr lang="en-US" dirty="0"/>
              <a:t>DTLS Replay Protection: Off</a:t>
            </a:r>
          </a:p>
          <a:p>
            <a:pPr lvl="1"/>
            <a:r>
              <a:rPr lang="en-US" dirty="0"/>
              <a:t>To prevent DTLS records being delivered to adaptation layer out of order from being dropped due being out of replay window</a:t>
            </a:r>
          </a:p>
          <a:p>
            <a:pPr lvl="1"/>
            <a:r>
              <a:rPr lang="en-US" dirty="0"/>
              <a:t>Normal SCTP stack implementation robustness against replay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6B458-A4CA-89E6-7EDF-1B517099741D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SCTP User message limitations</a:t>
            </a:r>
          </a:p>
          <a:p>
            <a:pPr lvl="1"/>
            <a:r>
              <a:rPr lang="en-US" dirty="0"/>
              <a:t>With good SCTP APIs and message tracking</a:t>
            </a:r>
          </a:p>
          <a:p>
            <a:pPr lvl="2"/>
            <a:r>
              <a:rPr lang="en-US" dirty="0"/>
              <a:t>No Limit exists</a:t>
            </a:r>
          </a:p>
          <a:p>
            <a:pPr lvl="1"/>
            <a:r>
              <a:rPr lang="en-US" dirty="0"/>
              <a:t>Using RFC 6458 API</a:t>
            </a:r>
          </a:p>
          <a:p>
            <a:pPr lvl="2"/>
            <a:r>
              <a:rPr lang="en-US" dirty="0"/>
              <a:t>Message must not take longer time to transfer than time between re-</a:t>
            </a:r>
            <a:r>
              <a:rPr lang="en-US" dirty="0" err="1"/>
              <a:t>keyings</a:t>
            </a:r>
            <a:endParaRPr lang="en-US" dirty="0"/>
          </a:p>
          <a:p>
            <a:pPr lvl="2"/>
            <a:r>
              <a:rPr lang="en-US" dirty="0"/>
              <a:t>The limitation in setting SCTP-AUTH key to use when sending causes this limit</a:t>
            </a:r>
          </a:p>
          <a:p>
            <a:pPr lvl="3"/>
            <a:r>
              <a:rPr lang="en-US" dirty="0"/>
              <a:t>Can’t rekey again until the message has concluded and the old DTLS connection is retired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0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3DFE-6260-E0EB-568E-9E232D78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DTLS/SCTP: Rekeying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6669-BCB6-F6A6-9FC6-BF70EA4AA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necessary to rekey, initiate a new DTLS connection. Using DTLS’s connection IDs to separate the old and new DTLS Connection</a:t>
            </a:r>
          </a:p>
          <a:p>
            <a:pPr lvl="1"/>
            <a:r>
              <a:rPr lang="en-US" dirty="0"/>
              <a:t>Use TLS Exporter to get a key from DTLS connection for SCTP-AUTH</a:t>
            </a:r>
          </a:p>
          <a:p>
            <a:r>
              <a:rPr lang="en-US" dirty="0"/>
              <a:t>Start using new DTLS connection for records and in SCTP-AUTH</a:t>
            </a:r>
          </a:p>
          <a:p>
            <a:pPr lvl="1"/>
            <a:r>
              <a:rPr lang="en-US" dirty="0"/>
              <a:t>RFC 6458 API if only enables setting SCTP-AUTH key on new SCTP messages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534F7-7F41-52C4-0A0C-A0E7DC190F14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Old DTLS Connection can’t be closed until:</a:t>
            </a:r>
          </a:p>
          <a:p>
            <a:pPr lvl="1"/>
            <a:r>
              <a:rPr lang="en-US" dirty="0"/>
              <a:t>All DTLS records protected by that session have been decrypted</a:t>
            </a:r>
          </a:p>
          <a:p>
            <a:pPr lvl="2"/>
            <a:r>
              <a:rPr lang="en-US" dirty="0"/>
              <a:t>Data loss if not done correctly -&gt; Need to abort SCTP Association</a:t>
            </a:r>
          </a:p>
          <a:p>
            <a:pPr lvl="1"/>
            <a:r>
              <a:rPr lang="en-US" dirty="0"/>
              <a:t>RFC 6458 API requires draining whole session to know when all has been delivered</a:t>
            </a:r>
          </a:p>
          <a:p>
            <a:pPr lvl="1"/>
            <a:r>
              <a:rPr lang="en-US" dirty="0"/>
              <a:t>To avoid draining, implementation needs to </a:t>
            </a:r>
          </a:p>
          <a:p>
            <a:pPr lvl="2"/>
            <a:r>
              <a:rPr lang="en-US" dirty="0"/>
              <a:t>track what DTLS session was used on which DTLS records</a:t>
            </a:r>
          </a:p>
          <a:p>
            <a:pPr lvl="2"/>
            <a:r>
              <a:rPr lang="en-US" dirty="0"/>
              <a:t>know which data offsets they represent in messages</a:t>
            </a:r>
          </a:p>
          <a:p>
            <a:pPr lvl="2"/>
            <a:r>
              <a:rPr lang="en-US" dirty="0"/>
              <a:t>And know when they been non-</a:t>
            </a:r>
            <a:r>
              <a:rPr lang="en-US" dirty="0" err="1"/>
              <a:t>renegable</a:t>
            </a:r>
            <a:r>
              <a:rPr lang="en-US" dirty="0"/>
              <a:t> </a:t>
            </a:r>
            <a:r>
              <a:rPr lang="en-US" dirty="0" err="1"/>
              <a:t>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E44-8DF1-7DC7-E441-28F1A750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DTLS/SCTP: DTLS Key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95CA-FC03-5436-F89C-B71E980D4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KeyUpdate</a:t>
            </a:r>
            <a:r>
              <a:rPr lang="en-US" dirty="0"/>
              <a:t> is forbidden</a:t>
            </a:r>
          </a:p>
          <a:p>
            <a:pPr lvl="1"/>
            <a:r>
              <a:rPr lang="en-US" dirty="0"/>
              <a:t>Requires the same coordination as a new DTLS connection to avoid loosing records</a:t>
            </a:r>
          </a:p>
          <a:p>
            <a:pPr lvl="1"/>
            <a:r>
              <a:rPr lang="en-US" dirty="0"/>
              <a:t>Same risk for dropping the key early due to encryption and delivery order are more disconnected and related to user message fragments</a:t>
            </a:r>
          </a:p>
          <a:p>
            <a:r>
              <a:rPr lang="en-US" dirty="0"/>
              <a:t>Key Update do not result in a new SCTP-AUTH key</a:t>
            </a:r>
          </a:p>
          <a:p>
            <a:pPr lvl="1"/>
            <a:r>
              <a:rPr lang="en-US" dirty="0"/>
              <a:t>Minor issue as HMAC-SHA 256 is strong and have a long lifetime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AC930-BA55-731B-C4C5-A6FC8EFDE252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4E93-515D-964A-784E-634F18E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DTLS/SCTP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4C42-C851-507D-C2DD-E159E52DEE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Necessary cipher operations:</a:t>
            </a:r>
          </a:p>
          <a:p>
            <a:pPr lvl="1"/>
            <a:r>
              <a:rPr lang="en-US" dirty="0"/>
              <a:t>Performs one set of DTLS cipher operations on each user message data fragment</a:t>
            </a:r>
          </a:p>
          <a:p>
            <a:pPr lvl="1"/>
            <a:r>
              <a:rPr lang="en-US" dirty="0"/>
              <a:t>Performs SCTP-AUTH cipher operations on each SCTP packet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37C34-445E-575F-D73C-72394EA62332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SCTP Restart</a:t>
            </a:r>
          </a:p>
          <a:p>
            <a:pPr lvl="1"/>
            <a:r>
              <a:rPr lang="en-US" dirty="0"/>
              <a:t>SCTP-AUTH requires endpoints to maintain SCTP-AUTH’s crypto context to authenticate COOKIE-ECHO as only authenticated ones are accepted</a:t>
            </a:r>
          </a:p>
          <a:p>
            <a:pPr lvl="1"/>
            <a:r>
              <a:rPr lang="en-US" dirty="0"/>
              <a:t>Then one can negotiate a new DTLS connection to protect the new user message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D867-EC5B-7099-58F3-9A3B18D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Proposals: DTLS in Crypto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68D4-7270-11C1-0331-FEA21AD629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DTLS in SCTP (DTLS in Crypto Chunks)</a:t>
            </a:r>
          </a:p>
          <a:p>
            <a:pPr lvl="1"/>
            <a:r>
              <a:rPr lang="en-US" sz="1200" dirty="0">
                <a:effectLst/>
                <a:latin typeface="Calibri" panose="020F0502020204030204" pitchFamily="34" charset="0"/>
                <a:hlinkClick r:id="rId2"/>
              </a:rPr>
              <a:t>https://datatracker.ietf.org/doc/draft-westerlund-tsvwg-sctp-crypto-dtls/</a:t>
            </a:r>
            <a:endParaRPr lang="en-US" sz="1200" dirty="0">
              <a:latin typeface="Calibri" panose="020F0502020204030204" pitchFamily="34" charset="0"/>
            </a:endParaRPr>
          </a:p>
          <a:p>
            <a:pPr lvl="1"/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https://datatracker.ietf.org/doc/draft-westerlund-tsvwg-sctp-crypto-chunk/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Crypto Chunk is a new SCTP Chunk</a:t>
            </a:r>
          </a:p>
          <a:p>
            <a:pPr lvl="1"/>
            <a:r>
              <a:rPr lang="en-US" dirty="0"/>
              <a:t>Encapsulated all other chunks in a crypto envelope on per SCTP packet basis</a:t>
            </a:r>
          </a:p>
          <a:p>
            <a:r>
              <a:rPr lang="en-US" dirty="0"/>
              <a:t>DTLS is a protection engine</a:t>
            </a:r>
          </a:p>
          <a:p>
            <a:pPr lvl="1"/>
            <a:r>
              <a:rPr lang="en-US" dirty="0"/>
              <a:t>DTLS handshake messages sent as SCTP messages in DATA chunks using a specific PPID</a:t>
            </a:r>
          </a:p>
          <a:p>
            <a:pPr lvl="1"/>
            <a:r>
              <a:rPr lang="en-US" dirty="0"/>
              <a:t>After DTLS keys are established all future SCTP packet’s contents are protected</a:t>
            </a:r>
          </a:p>
          <a:p>
            <a:pPr lvl="1"/>
            <a:r>
              <a:rPr lang="en-US" dirty="0"/>
              <a:t>At rekeying perform handshake for a new DTLS connection</a:t>
            </a:r>
          </a:p>
          <a:p>
            <a:r>
              <a:rPr lang="en-US" dirty="0"/>
              <a:t>Fragmentation done by SCTP’s normal message fragmentation mechanism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368C5-E56A-0223-42AC-A78B1860740B}"/>
              </a:ext>
            </a:extLst>
          </p:cNvPr>
          <p:cNvSpPr/>
          <p:nvPr/>
        </p:nvSpPr>
        <p:spPr bwMode="auto">
          <a:xfrm>
            <a:off x="9998579" y="4071476"/>
            <a:ext cx="1669766" cy="1025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DTLS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Record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Processing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D68B1-12F2-528D-61C5-DC2955FEF3E7}"/>
              </a:ext>
            </a:extLst>
          </p:cNvPr>
          <p:cNvSpPr/>
          <p:nvPr/>
        </p:nvSpPr>
        <p:spPr bwMode="auto">
          <a:xfrm>
            <a:off x="7147456" y="5093293"/>
            <a:ext cx="2543477" cy="10254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Header 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BDE67-6D22-394C-D2E4-EDDA9716B683}"/>
              </a:ext>
            </a:extLst>
          </p:cNvPr>
          <p:cNvSpPr/>
          <p:nvPr/>
        </p:nvSpPr>
        <p:spPr bwMode="auto">
          <a:xfrm>
            <a:off x="7147456" y="4067798"/>
            <a:ext cx="2543476" cy="1025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Crypto Chunk Handler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C8CCC-8E09-D75B-C105-A9BB13AF27B2}"/>
              </a:ext>
            </a:extLst>
          </p:cNvPr>
          <p:cNvSpPr/>
          <p:nvPr/>
        </p:nvSpPr>
        <p:spPr bwMode="auto">
          <a:xfrm>
            <a:off x="7147456" y="3042303"/>
            <a:ext cx="2543476" cy="10254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SCTP Chunk 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Handler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4FF01-8832-EB56-783A-33DEE22AE707}"/>
              </a:ext>
            </a:extLst>
          </p:cNvPr>
          <p:cNvSpPr/>
          <p:nvPr/>
        </p:nvSpPr>
        <p:spPr bwMode="auto">
          <a:xfrm>
            <a:off x="8990455" y="2016808"/>
            <a:ext cx="2722120" cy="1025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DTLS Protection Engine</a:t>
            </a:r>
            <a:br>
              <a:rPr lang="en-US" dirty="0">
                <a:solidFill>
                  <a:srgbClr val="FFFFFF"/>
                </a:solidFill>
                <a:latin typeface="+mn-lt"/>
              </a:rPr>
            </a:br>
            <a:r>
              <a:rPr lang="en-US" dirty="0">
                <a:solidFill>
                  <a:srgbClr val="FFFFFF"/>
                </a:solidFill>
                <a:latin typeface="+mn-lt"/>
              </a:rPr>
              <a:t>Key-management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0037B-4DDB-16D7-6120-2374A9C10DE4}"/>
              </a:ext>
            </a:extLst>
          </p:cNvPr>
          <p:cNvSpPr/>
          <p:nvPr/>
        </p:nvSpPr>
        <p:spPr bwMode="auto">
          <a:xfrm>
            <a:off x="7147456" y="2016808"/>
            <a:ext cx="1843000" cy="102549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+mn-lt"/>
              </a:rPr>
              <a:t>ULP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4164F-DCA2-EECB-5896-A08D30426023}"/>
              </a:ext>
            </a:extLst>
          </p:cNvPr>
          <p:cNvSpPr/>
          <p:nvPr/>
        </p:nvSpPr>
        <p:spPr bwMode="auto">
          <a:xfrm>
            <a:off x="7541443" y="3042302"/>
            <a:ext cx="2457136" cy="36544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FFB7D-4E1B-B0C3-1C43-294EBA1C9850}"/>
              </a:ext>
            </a:extLst>
          </p:cNvPr>
          <p:cNvCxnSpPr/>
          <p:nvPr/>
        </p:nvCxnSpPr>
        <p:spPr bwMode="auto">
          <a:xfrm>
            <a:off x="10439468" y="3042301"/>
            <a:ext cx="0" cy="10254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382D36-8952-59E6-8221-076AAA8B3A93}"/>
              </a:ext>
            </a:extLst>
          </p:cNvPr>
          <p:cNvSpPr txBox="1"/>
          <p:nvPr/>
        </p:nvSpPr>
        <p:spPr>
          <a:xfrm>
            <a:off x="10621574" y="3300318"/>
            <a:ext cx="829621" cy="53289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Keys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D7C154-4256-0391-D255-FCD09EF3854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 bwMode="auto">
          <a:xfrm>
            <a:off x="9690932" y="4580546"/>
            <a:ext cx="307647" cy="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688AED-031D-DA98-B954-8FD08C3CDA81}"/>
              </a:ext>
            </a:extLst>
          </p:cNvPr>
          <p:cNvCxnSpPr>
            <a:cxnSpLocks/>
          </p:cNvCxnSpPr>
          <p:nvPr/>
        </p:nvCxnSpPr>
        <p:spPr bwMode="auto">
          <a:xfrm>
            <a:off x="9440726" y="3042301"/>
            <a:ext cx="0" cy="3382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A9A770-BD36-16D8-2741-7830FEEFB16B}"/>
              </a:ext>
            </a:extLst>
          </p:cNvPr>
          <p:cNvSpPr txBox="1"/>
          <p:nvPr/>
        </p:nvSpPr>
        <p:spPr>
          <a:xfrm>
            <a:off x="9767443" y="6036854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DTLS Handshake </a:t>
            </a:r>
            <a:b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</a:br>
            <a: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messages</a:t>
            </a: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0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06F1D3-4662-82C7-FDA9-5F84810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DTLS in Crypto Chunk Message Format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73D24B9-E255-CFC2-4625-6050DE6143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919198"/>
            <a:ext cx="5472113" cy="2243566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ADC9631-3AA0-CA18-B9E3-96A047FA623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40463" y="1844674"/>
            <a:ext cx="5472112" cy="4392613"/>
          </a:xfrm>
        </p:spPr>
        <p:txBody>
          <a:bodyPr/>
          <a:lstStyle/>
          <a:p>
            <a:r>
              <a:rPr lang="en-US" dirty="0"/>
              <a:t>DCI</a:t>
            </a:r>
          </a:p>
          <a:p>
            <a:pPr lvl="1"/>
            <a:r>
              <a:rPr lang="en-US" dirty="0"/>
              <a:t>Identifies the DTLS connection used for keying this DTLS record</a:t>
            </a:r>
          </a:p>
          <a:p>
            <a:r>
              <a:rPr lang="en-US" dirty="0"/>
              <a:t>Payload:</a:t>
            </a:r>
          </a:p>
          <a:p>
            <a:pPr lvl="1"/>
            <a:r>
              <a:rPr lang="en-US" dirty="0"/>
              <a:t>Application Data DTLS record with protected chunks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21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661701760905467","enableDocumentContentUpdater":true,"version":"1.9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661701761374253","enableDocumentContentUpdater":true,"version":"1.9"}]]></TemplafySlideTemplateConfiguration>
</file>

<file path=customXml/item2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3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","templateDescription":"","enableDocumentContentUpdater":true,"version":"1.9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(If no external confidentiality class then please choose the blank value)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"},"spacing":{},"dataSource":"PowerPoint Document Type","type":"comboBox","name":"DocTypePresentation","label":"Document Type","fullyQualifiedName":"DocTypePresentation"},{"required":false,"placeholder":"","lines":0,"helpTexts":{"prefix":"","postfix":"(Commonly assigned by EriDoc)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(The language code will be appended to the Document No.)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7zFVu1DW6AeVwJ8DdJXG/g=="},{"name":"ConfidentialityClass","value":"cT/FOwTWaPknrhRlNMh4SQ=="},{"name":"ExternalConfidentialityLabel","value":"5wlu7ZdPxHQj1W0w+yTNSg=="},{"name":"DocTypePresentation","value":"FRG4kM23Wp0hme5dW2a1kR9jd3Yy1ZTrfh/gt2gkoNw="},{"name":"LanguageCode","value":"5wlu7ZdPxHQj1W0w+yTNSg=="},{"name":"Date","value":"LjqJnP+URVmvWOw/YE+FRg=="},{"name":"TemplateType","value":"5wlu7ZdPxHQj1W0w+yTNSg=="},{"name":"DocTitle","value":"5wlu7ZdPxHQj1W0w+yTNSg=="},{"name":"TotalPageNo","value":"5wlu7ZdPxHQj1W0w+yTNSg=="},{"name":"Prepared","value":"fdJUhNIjdwPGv3mvNZlQT4ASrQGRpusVL7uBTgJlxbo="}]}]]></TemplafyFormConfiguration>
</file>

<file path=customXml/itemProps1.xml><?xml version="1.0" encoding="utf-8"?>
<ds:datastoreItem xmlns:ds="http://schemas.openxmlformats.org/officeDocument/2006/customXml" ds:itemID="{56F2EE69-0CCA-4F48-BE22-EC4A886C57A7}">
  <ds:schemaRefs>
    <ds:schemaRef ds:uri="http://schemas.microsoft.com/office/2006/documentManagement/types"/>
    <ds:schemaRef ds:uri="http://www.w3.org/XML/1998/namespace"/>
    <ds:schemaRef ds:uri="92e1255f-bb7b-4dc9-b051-584cc104eb44"/>
    <ds:schemaRef ds:uri="http://schemas.microsoft.com/office/infopath/2007/PartnerControls"/>
    <ds:schemaRef ds:uri="http://purl.org/dc/elements/1.1/"/>
    <ds:schemaRef ds:uri="http://purl.org/dc/terms/"/>
    <ds:schemaRef ds:uri="a6550eff-0fc9-443f-8e77-72cbcf778382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10.xml><?xml version="1.0" encoding="utf-8"?>
<ds:datastoreItem xmlns:ds="http://schemas.openxmlformats.org/officeDocument/2006/customXml" ds:itemID="{72516535-7702-46AF-9B1F-8623A67A824E}">
  <ds:schemaRefs/>
</ds:datastoreItem>
</file>

<file path=customXml/itemProps11.xml><?xml version="1.0" encoding="utf-8"?>
<ds:datastoreItem xmlns:ds="http://schemas.openxmlformats.org/officeDocument/2006/customXml" ds:itemID="{03AF3FDC-ACD1-46F3-A43E-782322DF9816}">
  <ds:schemaRefs/>
</ds:datastoreItem>
</file>

<file path=customXml/itemProps2.xml><?xml version="1.0" encoding="utf-8"?>
<ds:datastoreItem xmlns:ds="http://schemas.openxmlformats.org/officeDocument/2006/customXml" ds:itemID="{C09F197C-6A49-47D0-B877-F88807989676}">
  <ds:schemaRefs/>
</ds:datastoreItem>
</file>

<file path=customXml/itemProps3.xml><?xml version="1.0" encoding="utf-8"?>
<ds:datastoreItem xmlns:ds="http://schemas.openxmlformats.org/officeDocument/2006/customXml" ds:itemID="{07958A4E-FAB1-42E4-B6B5-29B01F63F87B}">
  <ds:schemaRefs/>
</ds:datastoreItem>
</file>

<file path=customXml/itemProps4.xml><?xml version="1.0" encoding="utf-8"?>
<ds:datastoreItem xmlns:ds="http://schemas.openxmlformats.org/officeDocument/2006/customXml" ds:itemID="{32BA7684-6BE4-4F73-B22E-30934AB379B8}">
  <ds:schemaRefs/>
</ds:datastoreItem>
</file>

<file path=customXml/itemProps5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47502A6-7CBE-43AF-BDF6-4D4423521D8C}">
  <ds:schemaRefs/>
</ds:datastoreItem>
</file>

<file path=customXml/itemProps7.xml><?xml version="1.0" encoding="utf-8"?>
<ds:datastoreItem xmlns:ds="http://schemas.openxmlformats.org/officeDocument/2006/customXml" ds:itemID="{B9AEDDE3-EA02-4A8F-B8F8-0606A0AA45FC}">
  <ds:schemaRefs/>
</ds:datastoreItem>
</file>

<file path=customXml/itemProps8.xml><?xml version="1.0" encoding="utf-8"?>
<ds:datastoreItem xmlns:ds="http://schemas.openxmlformats.org/officeDocument/2006/customXml" ds:itemID="{A2258578-4028-422E-A2BB-56A6BD2305EC}">
  <ds:schemaRefs>
    <ds:schemaRef ds:uri="92e1255f-bb7b-4dc9-b051-584cc104eb44"/>
    <ds:schemaRef ds:uri="a6550eff-0fc9-443f-8e77-72cbcf7783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9.xml><?xml version="1.0" encoding="utf-8"?>
<ds:datastoreItem xmlns:ds="http://schemas.openxmlformats.org/officeDocument/2006/customXml" ds:itemID="{D92C3DF5-A179-4E2D-BD20-07044B39171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PresentationTemplate2021</Template>
  <TotalTime>14020</TotalTime>
  <Words>1796</Words>
  <Application>Microsoft Macintosh PowerPoint</Application>
  <PresentationFormat>Widescreen</PresentationFormat>
  <Paragraphs>238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Ericsson Hilda</vt:lpstr>
      <vt:lpstr>Ericsson Technical Icons</vt:lpstr>
      <vt:lpstr>Ericsson Hilda Light</vt:lpstr>
      <vt:lpstr>Ericsson Hilda ExtraBold</vt:lpstr>
      <vt:lpstr>Ericsson Hilda ExtraLight</vt:lpstr>
      <vt:lpstr>Calibri</vt:lpstr>
      <vt:lpstr>system-ui</vt:lpstr>
      <vt:lpstr>PresentationTemplate2021</vt:lpstr>
      <vt:lpstr>DTLS for SCTP’ Overview solutions </vt:lpstr>
      <vt:lpstr>IPR Declarations</vt:lpstr>
      <vt:lpstr>The Proposals: DTLS over SCTP</vt:lpstr>
      <vt:lpstr>DTLS/SCTP</vt:lpstr>
      <vt:lpstr>DTLS/SCTP: Rekeying</vt:lpstr>
      <vt:lpstr>DTLS/SCTP: DTLS Key Update</vt:lpstr>
      <vt:lpstr>DTLS/SCTP</vt:lpstr>
      <vt:lpstr>The Proposals: DTLS in Crypto Chunk</vt:lpstr>
      <vt:lpstr>DTLS in Crypto Chunk Message Format</vt:lpstr>
      <vt:lpstr>DTLS in Crypto Chunk</vt:lpstr>
      <vt:lpstr>DTLS in Crypto Chunk: Rekeying</vt:lpstr>
      <vt:lpstr>DTLS in Crypto Chunk</vt:lpstr>
      <vt:lpstr>SCTP Association Restart</vt:lpstr>
      <vt:lpstr>The Proposals: DTLS Chunk + DTLS Key Management</vt:lpstr>
      <vt:lpstr>DTLS Chunk Message Format</vt:lpstr>
      <vt:lpstr>DTLS Chunk</vt:lpstr>
      <vt:lpstr>DTLS Chunk: Rekeying</vt:lpstr>
      <vt:lpstr>DTLS Chunk</vt:lpstr>
      <vt:lpstr>DTLS Chunk Abstract API</vt:lpstr>
      <vt:lpstr>SCTP Association Restart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for SCTP</dc:title>
  <dc:creator>Magnus Westerlund</dc:creator>
  <cp:keywords/>
  <dc:description> 
Rev </dc:description>
  <cp:lastModifiedBy>Magnus Westerlund</cp:lastModifiedBy>
  <cp:revision>8</cp:revision>
  <dcterms:created xsi:type="dcterms:W3CDTF">2023-07-17T11:50:30Z</dcterms:created>
  <dcterms:modified xsi:type="dcterms:W3CDTF">2023-11-24T13:10:07Z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2021-09-22T11:18:46.6132967Z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637104383272115200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/>
  </property>
  <property fmtid="{D5CDD505-2E9C-101B-9397-08002B2CF9AE}" pid="16" name="Prepared">
    <vt:lpwstr>ERAMSWD Magnus Westerlund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2023-07-17</vt:lpwstr>
  </property>
  <property fmtid="{D5CDD505-2E9C-101B-9397-08002B2CF9AE}" pid="21" name="Reference">
    <vt:lpwstr/>
  </property>
  <property fmtid="{D5CDD505-2E9C-101B-9397-08002B2CF9AE}" pid="22" name="Title">
    <vt:lpwstr>DTLS for SCTP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>Meeting Presentation</vt:lpwstr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