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4"/>
  </p:notesMasterIdLst>
  <p:sldIdLst>
    <p:sldId id="256" r:id="rId5"/>
    <p:sldId id="2146847054" r:id="rId6"/>
    <p:sldId id="262" r:id="rId7"/>
    <p:sldId id="265" r:id="rId8"/>
    <p:sldId id="2146847057" r:id="rId9"/>
    <p:sldId id="266" r:id="rId10"/>
    <p:sldId id="2146847058" r:id="rId11"/>
    <p:sldId id="2146847056" r:id="rId12"/>
    <p:sldId id="2146847059" r:id="rId13"/>
    <p:sldId id="2146847060" r:id="rId14"/>
    <p:sldId id="2146847061" r:id="rId15"/>
    <p:sldId id="2146847062" r:id="rId16"/>
    <p:sldId id="2146847064" r:id="rId17"/>
    <p:sldId id="267" r:id="rId18"/>
    <p:sldId id="2146847065" r:id="rId19"/>
    <p:sldId id="268" r:id="rId20"/>
    <p:sldId id="2146847055" r:id="rId21"/>
    <p:sldId id="269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113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10/14/2025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umyadeep-chakraborty-ai-powered-study-buddy.streamlit.app/" TargetMode="External"/><Relationship Id="rId2" Type="http://schemas.openxmlformats.org/officeDocument/2006/relationships/hyperlink" Target="https://github.com/sctua99831/AI-Powered-Study-Buddy.gi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treamlit.io/" TargetMode="External"/><Relationship Id="rId2" Type="http://schemas.openxmlformats.org/officeDocument/2006/relationships/hyperlink" Target="https://deepmind.google/technologies/gemin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google.com/responsible-ai" TargetMode="External"/><Relationship Id="rId4" Type="http://schemas.openxmlformats.org/officeDocument/2006/relationships/hyperlink" Target="https://aistudio.google.co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AI-Powered Study Buddy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0835" y="4192463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Soumyadeep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Chakraborty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Student ID: STU68a3e894b86c11755572372</a:t>
            </a: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Internship ID: INTERNSHIP_17545746406894af305aa93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The LNM Institute of Information Technology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D4F6B-124F-F91F-A4D8-F76D3BA73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AC2344-8659-BF6B-43DF-6CB60ACD6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5935AD-0C07-76C7-4A91-9248E3B67D0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01750"/>
            <a:ext cx="11029950" cy="4673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305435" indent="-305435"/>
            <a:endParaRPr lang="en-US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BA4335-1842-7FC2-DE9F-EA8614245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19" y="1321904"/>
            <a:ext cx="11029950" cy="50042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5488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314FB-CAEE-0987-8D96-AF7281780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10EC20-A47B-B813-AF5B-57D5A682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1AF0B2-A24F-BDD8-EB6D-6CCDBDD27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88" y="1679510"/>
            <a:ext cx="5612752" cy="44488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C24837-FE81-BA80-FF61-68E71235B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79510"/>
            <a:ext cx="5865845" cy="44488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41BFD4-C0AA-E813-80D2-68FCF41FCAFD}"/>
              </a:ext>
            </a:extLst>
          </p:cNvPr>
          <p:cNvSpPr txBox="1"/>
          <p:nvPr/>
        </p:nvSpPr>
        <p:spPr>
          <a:xfrm>
            <a:off x="681133" y="1222309"/>
            <a:ext cx="1006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RECEIVED ON ASKED TO GENERATE A SUMMARY FOR A LONG PARAGRAPH/TEXT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CA0FA8-6CDB-788A-3225-F415AE609C95}"/>
              </a:ext>
            </a:extLst>
          </p:cNvPr>
          <p:cNvSpPr txBox="1"/>
          <p:nvPr/>
        </p:nvSpPr>
        <p:spPr>
          <a:xfrm>
            <a:off x="575893" y="6372808"/>
            <a:ext cx="947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YOU CAN EVEN DOWNLOAD THE GENERATED SUMMARY IN THE FORM OF A .TXT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9251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F379F-A89C-BE04-0445-51997E755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4FB441-9CDC-BC3C-FCA7-89AD5BA6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0F952A-91DE-3E90-0EBD-065017F6998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01750"/>
            <a:ext cx="11029950" cy="4673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305435" indent="-305435"/>
            <a:endParaRPr lang="en-US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369263-7031-1982-5408-97D1ABDB5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28" y="1211910"/>
            <a:ext cx="10699102" cy="50302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6919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5FCA3-D06A-185B-12A7-4DC5BE1BC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C1562C-9FF6-4BC5-F5C7-6ADB5820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3F95B9-8650-44A5-ADD5-062393A6A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93" y="1694163"/>
            <a:ext cx="5467740" cy="45181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03FB7E-D565-D84D-DB1F-E95BB4302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702" y="1694163"/>
            <a:ext cx="5819193" cy="45181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3BE83D-2F72-0273-7D56-FC1ED11B5145}"/>
              </a:ext>
            </a:extLst>
          </p:cNvPr>
          <p:cNvSpPr txBox="1"/>
          <p:nvPr/>
        </p:nvSpPr>
        <p:spPr>
          <a:xfrm>
            <a:off x="586489" y="1156290"/>
            <a:ext cx="1082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RECEIVED ON ASKED TO GENERATE QUIZ AND FLASHCARDS FOR A TEXT/PARAGRAPH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08E15D-3690-CCC7-809B-7316139F917F}"/>
              </a:ext>
            </a:extLst>
          </p:cNvPr>
          <p:cNvSpPr txBox="1"/>
          <p:nvPr/>
        </p:nvSpPr>
        <p:spPr>
          <a:xfrm>
            <a:off x="575894" y="6399911"/>
            <a:ext cx="979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YOU CAN EVEN DOWNLOAD QUIZZES AND FLASHCARDS FOR FUTURE USE IN A .TXT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9172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 AND DEPLOYMNET LINK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67" y="1302026"/>
            <a:ext cx="11989837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800" b="1" dirty="0"/>
              <a:t>Attach your GitHub Link : </a:t>
            </a:r>
          </a:p>
          <a:p>
            <a:pPr marL="0" indent="0">
              <a:buNone/>
            </a:pPr>
            <a:r>
              <a:rPr lang="en-US" sz="2800" b="1" dirty="0"/>
              <a:t>    </a:t>
            </a:r>
            <a:r>
              <a:rPr lang="en-US" sz="2800" b="1" dirty="0">
                <a:hlinkClick r:id="rId2"/>
              </a:rPr>
              <a:t>https://github.com/sctua99831/AI-Powered-Study-Buddy.git</a:t>
            </a:r>
            <a:endParaRPr lang="en-US" sz="2800" b="1" dirty="0"/>
          </a:p>
          <a:p>
            <a:pPr marL="305435" indent="-305435"/>
            <a:r>
              <a:rPr lang="en-US" sz="2800" b="1" dirty="0">
                <a:ea typeface="+mn-lt"/>
                <a:cs typeface="+mn-lt"/>
              </a:rPr>
              <a:t>Deployment link:  STREAMLIT Platform</a:t>
            </a:r>
          </a:p>
          <a:p>
            <a:pPr marL="0" indent="0">
              <a:buNone/>
            </a:pPr>
            <a:r>
              <a:rPr lang="en-US" sz="2800" b="1" dirty="0">
                <a:ea typeface="+mn-lt"/>
                <a:cs typeface="+mn-lt"/>
              </a:rPr>
              <a:t>    </a:t>
            </a:r>
            <a:r>
              <a:rPr lang="en-US" sz="2800" b="1" dirty="0">
                <a:ea typeface="+mn-lt"/>
                <a:cs typeface="+mn-lt"/>
                <a:hlinkClick r:id="rId3"/>
              </a:rPr>
              <a:t>https://soumyadeep-chakraborty-ai-powered-study-buddy.streamlit.app/</a:t>
            </a:r>
            <a:endParaRPr lang="en-US" sz="280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8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52DB12B-FDB1-A6ED-B6C7-6612069E6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40" y="712625"/>
            <a:ext cx="5638802" cy="52216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6B89B9-6038-8827-9854-75611D5DE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576" y="712623"/>
            <a:ext cx="5934269" cy="52216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F4B27F-F770-0ACA-D7BA-AA25E580A365}"/>
              </a:ext>
            </a:extLst>
          </p:cNvPr>
          <p:cNvSpPr txBox="1"/>
          <p:nvPr/>
        </p:nvSpPr>
        <p:spPr>
          <a:xfrm>
            <a:off x="2006082" y="6242179"/>
            <a:ext cx="804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GEMINI_API_KEY = “AIzaSyBlu7aXWoUZGp4InCRE3t2fXDXLDbG4_zw “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6641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0DB77D-9106-AD05-1664-25E5E9ABD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The AI-Powered Study Buddy enhances self-learning by simplifying complex topics, summarizing study materials, generating quizzes, and resolving doubts using AI. It ensures data privacy, scalability, and high usability through an intuitive </a:t>
            </a:r>
            <a:r>
              <a:rPr lang="en-US" dirty="0" err="1"/>
              <a:t>Streamlit</a:t>
            </a:r>
            <a:r>
              <a:rPr lang="en-US" dirty="0"/>
              <a:t> interface and Gemini integration. The system promotes efficient, personalized, and engaging learning experiences for students, making it a reliable AI-driven educational assistant.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38CB7AC-92BC-5C92-8977-C45076B2B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671" y="1596280"/>
            <a:ext cx="11435506" cy="3370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Voice Interaction: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speech-to-text and text-to-speech modules for hands-free voice-based explanations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and queries.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Multilingual Support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Enable explanations and summaries in regional languages to support diverse learners.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Adaptive Learning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Incorporate AI-driven progress tracking and personalized content recommendations based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on student performance.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Offline Mode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 limited offline functionality for note access and quiz practice without internet dependency.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Collaboration Features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Allow group learning sessions, shared notes, and peer quiz challenges within the platform.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LMS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Connect with Learning Management Systems (like Google Classroom or Moodle) for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latin typeface="Arial" panose="020B0604020202020204" pitchFamily="34" charset="0"/>
              </a:rPr>
              <a:t>    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seamless academic use.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  <a:p>
            <a:pPr marL="305435" indent="-305435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Google DeepMind.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Gemini 1.5 Technical Report.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Retrieved from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https://deepmind.google/technologies/gemini/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/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Documentation. </a:t>
            </a:r>
            <a:r>
              <a:rPr lang="en-US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: The fastest way to build data apps.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Retrieved from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https://docs.streamlit.io/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Google AI Studio.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Build with Gemini API.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Retrieved from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https://aistudio.google.com/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Yao, Y., et al. (2023).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Leveraging Generative AI for Personalized Learning and Knowledge Assessment.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Computers &amp; Education: Artificial Intelligence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Elsevier.</a:t>
            </a:r>
          </a:p>
          <a:p>
            <a:pPr marL="305435" indent="-305435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Google Cloud.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Responsible AI Practices.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Retrieved from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https://cloud.google.com/responsible-ai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(Step-by-Step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D5EFD5-67FD-0471-2D5B-DB48161AD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Students frequently struggle to grasp complicated academic concepts,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summarise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enormous amounts of study information, and effectively assess their learning. Traditional learning methods rely primarily on textbooks, extensive online searches, and teacher help, which can be time-consuming and inconsistent. 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There is a need for an intelligent digital assistant that can simplify difficult topics, summarize study notes into concise key points, generate quizzes and flashcards for self-assessment, and resolve students’ doubts instantly using artificial intelligence.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926667E-1934-225A-D838-F85DD7A53C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026047"/>
              </p:ext>
            </p:extLst>
          </p:nvPr>
        </p:nvGraphicFramePr>
        <p:xfrm>
          <a:off x="581025" y="1371600"/>
          <a:ext cx="11029950" cy="5165301"/>
        </p:xfrm>
        <a:graphic>
          <a:graphicData uri="http://schemas.openxmlformats.org/drawingml/2006/table">
            <a:tbl>
              <a:tblPr/>
              <a:tblGrid>
                <a:gridCol w="4084281">
                  <a:extLst>
                    <a:ext uri="{9D8B030D-6E8A-4147-A177-3AD203B41FA5}">
                      <a16:colId xmlns:a16="http://schemas.microsoft.com/office/drawing/2014/main" val="3651885456"/>
                    </a:ext>
                  </a:extLst>
                </a:gridCol>
                <a:gridCol w="6945669">
                  <a:extLst>
                    <a:ext uri="{9D8B030D-6E8A-4147-A177-3AD203B41FA5}">
                      <a16:colId xmlns:a16="http://schemas.microsoft.com/office/drawing/2014/main" val="3162863862"/>
                    </a:ext>
                  </a:extLst>
                </a:gridCol>
              </a:tblGrid>
              <a:tr h="1716833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Frontend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600" b="1" dirty="0" err="1"/>
                        <a:t>Streamlit</a:t>
                      </a:r>
                      <a:r>
                        <a:rPr lang="en-US" sz="1600" dirty="0"/>
                        <a:t> (Python-based web framework for rapid UI development)</a:t>
                      </a:r>
                    </a:p>
                    <a:p>
                      <a:pPr algn="just">
                        <a:buNone/>
                      </a:pP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Tools Used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  <a:p>
                      <a:pPr algn="just">
                        <a:buNone/>
                      </a:pP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streamlit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 UI</a:t>
                      </a:r>
                    </a:p>
                    <a:p>
                      <a:pPr algn="just">
                        <a:buNone/>
                      </a:pP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streamlit.text_area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st.button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st.download_button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and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st.chat_input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 user interaction.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503578"/>
                  </a:ext>
                </a:extLst>
              </a:tr>
              <a:tr h="946994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Backend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Python (main programming language)</a:t>
                      </a:r>
                    </a:p>
                    <a:p>
                      <a:pPr algn="just">
                        <a:buNone/>
                      </a:pP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Streamlit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Server Runtime</a:t>
                      </a:r>
                    </a:p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Modules Used: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google-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generativeai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(for Gemini API calls)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io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datetime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and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os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(for file handling and export features)</a:t>
                      </a:r>
                    </a:p>
                    <a:p>
                      <a:pPr algn="just">
                        <a:buNone/>
                      </a:pP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916795"/>
                  </a:ext>
                </a:extLst>
              </a:tr>
              <a:tr h="946994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Engine</a:t>
                      </a:r>
                      <a:endParaRPr lang="en-I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600" dirty="0"/>
                        <a:t>Google Gemini API (</a:t>
                      </a:r>
                      <a:r>
                        <a:rPr lang="en-IN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  <a:r>
                        <a:rPr lang="en-I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IN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gemini-2.0-flash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82781"/>
                  </a:ext>
                </a:extLst>
              </a:tr>
              <a:tr h="946994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Handling</a:t>
                      </a:r>
                      <a:endParaRPr lang="en-I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Temporary In-Memory Data (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Streamlit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Session State)</a:t>
                      </a:r>
                    </a:p>
                    <a:p>
                      <a:pPr algn="just">
                        <a:buNone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Optional Local File Export (.txt)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733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406C8C-28A8-219A-828A-550AF424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Overall System Workflow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3C9E508-5913-F73C-4C7D-7348DA5304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6675" y="1895211"/>
            <a:ext cx="5194300" cy="34628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ED7F0C41-F3FE-E33B-6656-CCEC11DE2C1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438539" y="2356532"/>
            <a:ext cx="59775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opens the app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browser →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enters notes or a topic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selects an action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(Explain / Summarize / Quiz).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Request sent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backend → Backend formats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prompt and sends to Gemini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Gemini model processes request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Returns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natural language output.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 displays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response on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can download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summary or quiz for offline use.</a:t>
            </a:r>
          </a:p>
        </p:txBody>
      </p:sp>
    </p:spTree>
    <p:extLst>
      <p:ext uri="{BB962C8B-B14F-4D97-AF65-F5344CB8AC3E}">
        <p14:creationId xmlns:p14="http://schemas.microsoft.com/office/powerpoint/2010/main" val="2668584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13D4AF-BC64-937B-E983-E2F50E4F3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5725" y="1434980"/>
            <a:ext cx="10831875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AI-Powered Study Buddy operates through a sequence of intelligent processes combining natural language understanding, summarization, and quiz generation using generative AI models (Gemini API).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Step-by-Step Algorithmic Flow: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Input Handling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 User enters a topic, study notes, or query in plain text through the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interface.The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system validates the input and routes it to the backend for processing.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Task Selection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 The user selects one of the functionalities: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Explain Concept in Simple Terms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Summarize Study Notes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Generate Quizzes and Flashcards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AI Model Invocation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 Based on user choice, a prompt is dynamically constructed and sent to the Google Gemini API through the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google.generativeai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library.The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model processes the prompt using its transformer-based architecture and generates natural language responses.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Response Post-Processing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 The output is cleaned, formatted, and categorized (e.g., list of quiz questions, summarized notes, or concept explanations).Any invalid or empty responses are handled gracefully.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Display and Download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 The processed output is displayed on the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app.Users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can download generated results (summary, flashcards, or quizzes) as .txt files for offline use.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 Handling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 All data is processed temporarily in memory (no storage on servers).Users can optionally export results; no personal or sensitive data is retained.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CDA77A-DF39-FD21-5BA1-7923D3CF5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81769"/>
              </p:ext>
            </p:extLst>
          </p:nvPr>
        </p:nvGraphicFramePr>
        <p:xfrm>
          <a:off x="709126" y="877078"/>
          <a:ext cx="10963470" cy="5498045"/>
        </p:xfrm>
        <a:graphic>
          <a:graphicData uri="http://schemas.openxmlformats.org/drawingml/2006/table">
            <a:tbl>
              <a:tblPr/>
              <a:tblGrid>
                <a:gridCol w="3654490">
                  <a:extLst>
                    <a:ext uri="{9D8B030D-6E8A-4147-A177-3AD203B41FA5}">
                      <a16:colId xmlns:a16="http://schemas.microsoft.com/office/drawing/2014/main" val="697758327"/>
                    </a:ext>
                  </a:extLst>
                </a:gridCol>
                <a:gridCol w="3654490">
                  <a:extLst>
                    <a:ext uri="{9D8B030D-6E8A-4147-A177-3AD203B41FA5}">
                      <a16:colId xmlns:a16="http://schemas.microsoft.com/office/drawing/2014/main" val="3373376259"/>
                    </a:ext>
                  </a:extLst>
                </a:gridCol>
                <a:gridCol w="3654490">
                  <a:extLst>
                    <a:ext uri="{9D8B030D-6E8A-4147-A177-3AD203B41FA5}">
                      <a16:colId xmlns:a16="http://schemas.microsoft.com/office/drawing/2014/main" val="2675596730"/>
                    </a:ext>
                  </a:extLst>
                </a:gridCol>
              </a:tblGrid>
              <a:tr h="2208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Criterion</a:t>
                      </a:r>
                      <a:endParaRPr lang="en-IN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669" marR="46669" marT="23335" marB="233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IN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669" marR="46669" marT="23335" marB="233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Implementation in Study Buddy</a:t>
                      </a:r>
                      <a:endParaRPr lang="en-IN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669" marR="46669" marT="23335" marB="233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405382"/>
                  </a:ext>
                </a:extLst>
              </a:tr>
              <a:tr h="7178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Privacy &amp; Security</a:t>
                      </a:r>
                      <a:endParaRPr lang="en-IN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669" marR="46669" marT="23335" marB="233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Protect user data, API keys, and outputs from unauthorized access.</a:t>
                      </a:r>
                    </a:p>
                  </a:txBody>
                  <a:tcPr marL="46669" marR="46669" marT="23335" marB="233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personal data stored. Uses secure HTTPS for API calls. Secrets stored in encrypted environment variables.</a:t>
                      </a:r>
                    </a:p>
                  </a:txBody>
                  <a:tcPr marL="46669" marR="46669" marT="23335" marB="233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40946"/>
                  </a:ext>
                </a:extLst>
              </a:tr>
              <a:tr h="5522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Availability</a:t>
                      </a:r>
                      <a:endParaRPr lang="en-IN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669" marR="46669" marT="23335" marB="233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Ensure app is accessible to users anytime.</a:t>
                      </a:r>
                    </a:p>
                  </a:txBody>
                  <a:tcPr marL="46669" marR="46669" marT="23335" marB="233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Deployed on Streamlit Cloud with &gt;99% uptime and auto-restart on failure.</a:t>
                      </a:r>
                    </a:p>
                  </a:txBody>
                  <a:tcPr marL="46669" marR="46669" marT="23335" marB="233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890265"/>
                  </a:ext>
                </a:extLst>
              </a:tr>
              <a:tr h="5522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Performance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669" marR="46669" marT="23335" marB="233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 processing and minimal latency during AI requests.</a:t>
                      </a:r>
                    </a:p>
                  </a:txBody>
                  <a:tcPr marL="46669" marR="46669" marT="23335" marB="233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Gemini API optimized for low-latency text generation; caching of responses possible.</a:t>
                      </a:r>
                    </a:p>
                  </a:txBody>
                  <a:tcPr marL="46669" marR="46669" marT="23335" marB="233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4606452"/>
                  </a:ext>
                </a:extLst>
              </a:tr>
              <a:tr h="5522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Usability</a:t>
                      </a:r>
                      <a:endParaRPr lang="en-IN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669" marR="46669" marT="23335" marB="233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Ease of use and user-friendly design.</a:t>
                      </a:r>
                    </a:p>
                  </a:txBody>
                  <a:tcPr marL="46669" marR="46669" marT="23335" marB="233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Intuitive Streamlit interface with clear buttons, labeled sections, and download options.</a:t>
                      </a:r>
                    </a:p>
                  </a:txBody>
                  <a:tcPr marL="46669" marR="46669" marT="23335" marB="233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960064"/>
                  </a:ext>
                </a:extLst>
              </a:tr>
              <a:tr h="5522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 Scalability</a:t>
                      </a:r>
                      <a:endParaRPr lang="en-IN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669" marR="46669" marT="23335" marB="233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Ability to handle multiple users or larger workloads.</a:t>
                      </a:r>
                    </a:p>
                  </a:txBody>
                  <a:tcPr marL="46669" marR="46669" marT="23335" marB="233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Stateless backend; scalable deployment through containerization or serverless setup.</a:t>
                      </a:r>
                    </a:p>
                  </a:txBody>
                  <a:tcPr marL="46669" marR="46669" marT="23335" marB="233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694713"/>
                  </a:ext>
                </a:extLst>
              </a:tr>
              <a:tr h="5522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 Reliability</a:t>
                      </a:r>
                      <a:endParaRPr lang="en-IN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669" marR="46669" marT="23335" marB="233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Consistent output accuracy and stable response.</a:t>
                      </a:r>
                    </a:p>
                  </a:txBody>
                  <a:tcPr marL="46669" marR="46669" marT="23335" marB="233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Uses robust model prompts and fallback error handling for incomplete responses.</a:t>
                      </a:r>
                    </a:p>
                  </a:txBody>
                  <a:tcPr marL="46669" marR="46669" marT="23335" marB="233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409939"/>
                  </a:ext>
                </a:extLst>
              </a:tr>
              <a:tr h="3865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 Maintainability</a:t>
                      </a:r>
                      <a:endParaRPr lang="en-IN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669" marR="46669" marT="23335" marB="233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Ease of updates and debugging.</a:t>
                      </a:r>
                    </a:p>
                  </a:txBody>
                  <a:tcPr marL="46669" marR="46669" marT="23335" marB="233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Modular code design; API and UI layers are clearly separated.</a:t>
                      </a:r>
                    </a:p>
                  </a:txBody>
                  <a:tcPr marL="46669" marR="46669" marT="23335" marB="233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633582"/>
                  </a:ext>
                </a:extLst>
              </a:tr>
              <a:tr h="3865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 Accessibility</a:t>
                      </a:r>
                      <a:endParaRPr lang="en-IN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669" marR="46669" marT="23335" marB="233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Compatible with different devices and browsers.</a:t>
                      </a:r>
                    </a:p>
                  </a:txBody>
                  <a:tcPr marL="46669" marR="46669" marT="23335" marB="233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Responsive UI works on desktop and mobile browsers.</a:t>
                      </a:r>
                    </a:p>
                  </a:txBody>
                  <a:tcPr marL="46669" marR="46669" marT="23335" marB="233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583161"/>
                  </a:ext>
                </a:extLst>
              </a:tr>
              <a:tr h="3865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 Cost Efficiency</a:t>
                      </a:r>
                      <a:endParaRPr lang="en-IN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6669" marR="46669" marT="23335" marB="233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Minimize API usage costs while maintaining performance.</a:t>
                      </a:r>
                    </a:p>
                  </a:txBody>
                  <a:tcPr marL="46669" marR="46669" marT="23335" marB="233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Efficient prompt construction reduces token consumption.</a:t>
                      </a:r>
                    </a:p>
                  </a:txBody>
                  <a:tcPr marL="46669" marR="46669" marT="23335" marB="233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935489"/>
                  </a:ext>
                </a:extLst>
              </a:tr>
              <a:tr h="55222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900" dirty="0"/>
                    </a:p>
                  </a:txBody>
                  <a:tcPr marL="46669" marR="46669" marT="23335" marB="233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900" dirty="0"/>
                    </a:p>
                  </a:txBody>
                  <a:tcPr marL="46669" marR="46669" marT="23335" marB="233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900" dirty="0"/>
                    </a:p>
                  </a:txBody>
                  <a:tcPr marL="46669" marR="46669" marT="23335" marB="2333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604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028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20F19-3232-FCD0-E48F-6210A7E81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230409-939A-60F3-342F-342F13F9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BE642F-C3D0-4B7A-8D8A-3804B8286D5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01750"/>
            <a:ext cx="11029950" cy="4673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305435" indent="-305435"/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45CD6-79FA-F599-23BF-C329468B3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23" y="1301750"/>
            <a:ext cx="10443127" cy="47698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615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01EA1-3DE4-D043-1EB2-12CEA8F9F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D1714B-62C5-A3AC-F400-87DEE1671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032CDF-1508-009F-DFAB-DC255C4BD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48" y="1803204"/>
            <a:ext cx="5421086" cy="44576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3E0F09-BC9F-2214-3419-13EC30405EA9}"/>
              </a:ext>
            </a:extLst>
          </p:cNvPr>
          <p:cNvSpPr txBox="1"/>
          <p:nvPr/>
        </p:nvSpPr>
        <p:spPr>
          <a:xfrm>
            <a:off x="650540" y="1321904"/>
            <a:ext cx="702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RECEIVED ON ASKED TO EXPLAIN A CONCEPT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EB6A44-0A5D-A782-76F6-52820A84C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921" y="1760584"/>
            <a:ext cx="5987143" cy="45428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30354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1725</TotalTime>
  <Words>1209</Words>
  <Application>Microsoft Office PowerPoint</Application>
  <PresentationFormat>Widescreen</PresentationFormat>
  <Paragraphs>129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AI-Powered Study Buddy</vt:lpstr>
      <vt:lpstr>OUTLINE</vt:lpstr>
      <vt:lpstr>Problem Statement</vt:lpstr>
      <vt:lpstr>System  Approach</vt:lpstr>
      <vt:lpstr>Overall System Workflow</vt:lpstr>
      <vt:lpstr>Algorithm &amp; Deployment</vt:lpstr>
      <vt:lpstr>PowerPoint Presentation</vt:lpstr>
      <vt:lpstr>Result</vt:lpstr>
      <vt:lpstr>Result</vt:lpstr>
      <vt:lpstr>Result</vt:lpstr>
      <vt:lpstr>Result</vt:lpstr>
      <vt:lpstr>Result</vt:lpstr>
      <vt:lpstr>Result</vt:lpstr>
      <vt:lpstr>GITHUB AND DEPLOYMNET LINK</vt:lpstr>
      <vt:lpstr>PowerPoint Presentation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Somyadeep Chakraborty</cp:lastModifiedBy>
  <cp:revision>79</cp:revision>
  <dcterms:created xsi:type="dcterms:W3CDTF">2021-05-26T16:50:10Z</dcterms:created>
  <dcterms:modified xsi:type="dcterms:W3CDTF">2025-10-14T12:14:00Z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