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4"/>
  </p:notesMasterIdLst>
  <p:handoutMasterIdLst>
    <p:handoutMasterId r:id="rId25"/>
  </p:handoutMasterIdLst>
  <p:sldIdLst>
    <p:sldId id="338" r:id="rId5"/>
    <p:sldId id="327" r:id="rId6"/>
    <p:sldId id="315" r:id="rId7"/>
    <p:sldId id="329" r:id="rId8"/>
    <p:sldId id="302" r:id="rId9"/>
    <p:sldId id="339" r:id="rId10"/>
    <p:sldId id="340" r:id="rId11"/>
    <p:sldId id="341" r:id="rId12"/>
    <p:sldId id="345" r:id="rId13"/>
    <p:sldId id="346" r:id="rId14"/>
    <p:sldId id="347" r:id="rId15"/>
    <p:sldId id="348" r:id="rId16"/>
    <p:sldId id="349" r:id="rId17"/>
    <p:sldId id="350" r:id="rId18"/>
    <p:sldId id="351" r:id="rId19"/>
    <p:sldId id="344" r:id="rId20"/>
    <p:sldId id="342" r:id="rId21"/>
    <p:sldId id="343" r:id="rId22"/>
    <p:sldId id="3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6" d="100"/>
          <a:sy n="86" d="100"/>
        </p:scale>
        <p:origin x="466"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sctua99831/VOIS_AICTE_Oct2025_SoumyadeepChakraborty.gi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096001" y="4141999"/>
            <a:ext cx="4574958" cy="861497"/>
          </a:xfrm>
        </p:spPr>
        <p:txBody>
          <a:bodyPr>
            <a:normAutofit fontScale="85000" lnSpcReduction="20000"/>
          </a:bodyPr>
          <a:lstStyle/>
          <a:p>
            <a:pPr algn="r"/>
            <a:r>
              <a:rPr lang="en-US" b="0" dirty="0" err="1">
                <a:solidFill>
                  <a:srgbClr val="FF0000"/>
                </a:solidFill>
              </a:rPr>
              <a:t>Soumyadeep</a:t>
            </a:r>
            <a:r>
              <a:rPr lang="en-US" b="0" dirty="0">
                <a:solidFill>
                  <a:srgbClr val="FF0000"/>
                </a:solidFill>
              </a:rPr>
              <a:t> Chakraborty</a:t>
            </a:r>
          </a:p>
          <a:p>
            <a:pPr algn="r"/>
            <a:r>
              <a:rPr lang="en-US" b="0" dirty="0">
                <a:solidFill>
                  <a:schemeClr val="tx1"/>
                </a:solidFill>
              </a:rPr>
              <a:t>[AICTE Internship ID- </a:t>
            </a:r>
            <a:r>
              <a:rPr lang="en-IN" dirty="0"/>
              <a:t>INTERNSHIP_17546440516895be537820f </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66299" y="2050553"/>
            <a:ext cx="5745292" cy="743448"/>
          </a:xfrm>
        </p:spPr>
        <p:txBody>
          <a:bodyPr>
            <a:normAutofit/>
          </a:bodyPr>
          <a:lstStyle/>
          <a:p>
            <a:r>
              <a:rPr lang="en-GB" sz="3200" dirty="0" err="1">
                <a:solidFill>
                  <a:srgbClr val="C00000"/>
                </a:solidFill>
              </a:rPr>
              <a:t>AirBNB</a:t>
            </a:r>
            <a:r>
              <a:rPr lang="en-GB" sz="3200" dirty="0">
                <a:solidFill>
                  <a:srgbClr val="C00000"/>
                </a:solidFill>
              </a:rPr>
              <a:t> Hotel Booking Analysis</a:t>
            </a:r>
            <a:endParaRPr lang="en-IN" sz="3200" dirty="0">
              <a:solidFill>
                <a:srgbClr val="C00000"/>
              </a:solidFill>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083B-E685-23C5-554C-0BE6634F0F7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9271BB-F7DA-7FE8-8D73-0B6BF992A82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1E4BF3F-7FE9-5BAE-AF3B-5BAE30F3B58A}"/>
              </a:ext>
            </a:extLst>
          </p:cNvPr>
          <p:cNvSpPr>
            <a:spLocks noGrp="1"/>
          </p:cNvSpPr>
          <p:nvPr>
            <p:ph type="title"/>
          </p:nvPr>
        </p:nvSpPr>
        <p:spPr>
          <a:xfrm>
            <a:off x="675957" y="370589"/>
            <a:ext cx="2981643" cy="830997"/>
          </a:xfrm>
        </p:spPr>
        <p:txBody>
          <a:bodyPr>
            <a:normAutofit/>
          </a:bodyPr>
          <a:lstStyle/>
          <a:p>
            <a:r>
              <a:rPr lang="en-GB" dirty="0"/>
              <a:t>RESULTS5 </a:t>
            </a:r>
            <a:endParaRPr lang="en-IN" dirty="0"/>
          </a:p>
        </p:txBody>
      </p:sp>
      <p:sp>
        <p:nvSpPr>
          <p:cNvPr id="7" name="Text Placeholder 30">
            <a:extLst>
              <a:ext uri="{FF2B5EF4-FFF2-40B4-BE49-F238E27FC236}">
                <a16:creationId xmlns:a16="http://schemas.microsoft.com/office/drawing/2014/main" id="{3B9C9999-1B3B-2413-80AB-1348128E15D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0E48DFFE-F997-F584-55F5-0442D455A48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DF36FB5F-2DBA-90FF-EDBC-CFE9458D06A4}"/>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20FF05E7-6DD6-5C72-70BB-331E5B983812}"/>
              </a:ext>
            </a:extLst>
          </p:cNvPr>
          <p:cNvSpPr txBox="1"/>
          <p:nvPr/>
        </p:nvSpPr>
        <p:spPr>
          <a:xfrm>
            <a:off x="675956" y="1178851"/>
            <a:ext cx="6949961" cy="369332"/>
          </a:xfrm>
          <a:prstGeom prst="rect">
            <a:avLst/>
          </a:prstGeom>
          <a:noFill/>
        </p:spPr>
        <p:txBody>
          <a:bodyPr wrap="square">
            <a:spAutoFit/>
          </a:bodyPr>
          <a:lstStyle/>
          <a:p>
            <a:r>
              <a:rPr lang="en-US" dirty="0"/>
              <a:t>Which room type is most popular and most expensive on average?</a:t>
            </a:r>
            <a:endParaRPr lang="en-IN" dirty="0"/>
          </a:p>
        </p:txBody>
      </p:sp>
      <p:pic>
        <p:nvPicPr>
          <p:cNvPr id="10" name="Picture 9">
            <a:extLst>
              <a:ext uri="{FF2B5EF4-FFF2-40B4-BE49-F238E27FC236}">
                <a16:creationId xmlns:a16="http://schemas.microsoft.com/office/drawing/2014/main" id="{6AF5AB38-A176-1998-242E-41A161751977}"/>
              </a:ext>
            </a:extLst>
          </p:cNvPr>
          <p:cNvPicPr>
            <a:picLocks noChangeAspect="1"/>
          </p:cNvPicPr>
          <p:nvPr/>
        </p:nvPicPr>
        <p:blipFill>
          <a:blip r:embed="rId4"/>
          <a:stretch>
            <a:fillRect/>
          </a:stretch>
        </p:blipFill>
        <p:spPr>
          <a:xfrm>
            <a:off x="675956" y="1644703"/>
            <a:ext cx="8173727" cy="5020257"/>
          </a:xfrm>
          <a:prstGeom prst="rect">
            <a:avLst/>
          </a:prstGeom>
        </p:spPr>
      </p:pic>
    </p:spTree>
    <p:extLst>
      <p:ext uri="{BB962C8B-B14F-4D97-AF65-F5344CB8AC3E}">
        <p14:creationId xmlns:p14="http://schemas.microsoft.com/office/powerpoint/2010/main" val="398925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B55A6-571C-08DF-9EBF-C9F09D2173E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3EE84E-50BD-2DEB-1652-8D376D17EB6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F8F057C-7B8B-9CCC-447D-F01C83EBD4FD}"/>
              </a:ext>
            </a:extLst>
          </p:cNvPr>
          <p:cNvSpPr>
            <a:spLocks noGrp="1"/>
          </p:cNvSpPr>
          <p:nvPr>
            <p:ph type="title"/>
          </p:nvPr>
        </p:nvSpPr>
        <p:spPr>
          <a:xfrm>
            <a:off x="675957" y="370589"/>
            <a:ext cx="2981643" cy="830997"/>
          </a:xfrm>
        </p:spPr>
        <p:txBody>
          <a:bodyPr>
            <a:normAutofit/>
          </a:bodyPr>
          <a:lstStyle/>
          <a:p>
            <a:r>
              <a:rPr lang="en-GB" dirty="0"/>
              <a:t>RESULTS6 </a:t>
            </a:r>
            <a:endParaRPr lang="en-IN" dirty="0"/>
          </a:p>
        </p:txBody>
      </p:sp>
      <p:sp>
        <p:nvSpPr>
          <p:cNvPr id="7" name="Text Placeholder 30">
            <a:extLst>
              <a:ext uri="{FF2B5EF4-FFF2-40B4-BE49-F238E27FC236}">
                <a16:creationId xmlns:a16="http://schemas.microsoft.com/office/drawing/2014/main" id="{1F65FDEE-A9C4-9DD3-A33B-147F54F141CE}"/>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A26F53C8-BFDE-F942-37E7-CE1AC5E0859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70A00CC4-790F-FF85-7023-2340CF4B6340}"/>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A5759671-312A-E8E2-0D40-681E95E210B4}"/>
              </a:ext>
            </a:extLst>
          </p:cNvPr>
          <p:cNvSpPr txBox="1"/>
          <p:nvPr/>
        </p:nvSpPr>
        <p:spPr>
          <a:xfrm>
            <a:off x="675956" y="1201586"/>
            <a:ext cx="6683631" cy="369332"/>
          </a:xfrm>
          <a:prstGeom prst="rect">
            <a:avLst/>
          </a:prstGeom>
          <a:noFill/>
        </p:spPr>
        <p:txBody>
          <a:bodyPr wrap="square">
            <a:spAutoFit/>
          </a:bodyPr>
          <a:lstStyle/>
          <a:p>
            <a:r>
              <a:rPr lang="en-US" dirty="0"/>
              <a:t>Which </a:t>
            </a:r>
            <a:r>
              <a:rPr lang="en-US" dirty="0" err="1"/>
              <a:t>neighbourhoods</a:t>
            </a:r>
            <a:r>
              <a:rPr lang="en-US" dirty="0"/>
              <a:t> have the highest number of listings?</a:t>
            </a:r>
            <a:endParaRPr lang="en-IN" dirty="0"/>
          </a:p>
        </p:txBody>
      </p:sp>
      <p:pic>
        <p:nvPicPr>
          <p:cNvPr id="10" name="Picture 9">
            <a:extLst>
              <a:ext uri="{FF2B5EF4-FFF2-40B4-BE49-F238E27FC236}">
                <a16:creationId xmlns:a16="http://schemas.microsoft.com/office/drawing/2014/main" id="{786EB931-3817-766A-8AD4-5EEAB4978CAC}"/>
              </a:ext>
            </a:extLst>
          </p:cNvPr>
          <p:cNvPicPr>
            <a:picLocks noChangeAspect="1"/>
          </p:cNvPicPr>
          <p:nvPr/>
        </p:nvPicPr>
        <p:blipFill>
          <a:blip r:embed="rId4"/>
          <a:stretch>
            <a:fillRect/>
          </a:stretch>
        </p:blipFill>
        <p:spPr>
          <a:xfrm>
            <a:off x="675955" y="1713390"/>
            <a:ext cx="8938562" cy="4951570"/>
          </a:xfrm>
          <a:prstGeom prst="rect">
            <a:avLst/>
          </a:prstGeom>
        </p:spPr>
      </p:pic>
    </p:spTree>
    <p:extLst>
      <p:ext uri="{BB962C8B-B14F-4D97-AF65-F5344CB8AC3E}">
        <p14:creationId xmlns:p14="http://schemas.microsoft.com/office/powerpoint/2010/main" val="215286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36FD8-2803-7C0B-EF4C-B5D437D2B97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A2A0473-3777-0D96-A772-FD3AEC8E8DC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2EE3720-B9B1-39A6-ED96-A709E59A9494}"/>
              </a:ext>
            </a:extLst>
          </p:cNvPr>
          <p:cNvSpPr>
            <a:spLocks noGrp="1"/>
          </p:cNvSpPr>
          <p:nvPr>
            <p:ph type="title"/>
          </p:nvPr>
        </p:nvSpPr>
        <p:spPr>
          <a:xfrm>
            <a:off x="675957" y="370589"/>
            <a:ext cx="2981643" cy="830997"/>
          </a:xfrm>
        </p:spPr>
        <p:txBody>
          <a:bodyPr>
            <a:normAutofit/>
          </a:bodyPr>
          <a:lstStyle/>
          <a:p>
            <a:r>
              <a:rPr lang="en-GB" dirty="0"/>
              <a:t>RESULTS7 </a:t>
            </a:r>
            <a:endParaRPr lang="en-IN" dirty="0"/>
          </a:p>
        </p:txBody>
      </p:sp>
      <p:sp>
        <p:nvSpPr>
          <p:cNvPr id="7" name="Text Placeholder 30">
            <a:extLst>
              <a:ext uri="{FF2B5EF4-FFF2-40B4-BE49-F238E27FC236}">
                <a16:creationId xmlns:a16="http://schemas.microsoft.com/office/drawing/2014/main" id="{E01DFC00-8083-4AD3-A24A-8BD8B259866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E599FEF-6089-623F-ABCB-FF04FDF535B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54CA42EC-27D4-199D-7800-4AF803C3E200}"/>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2339BDB3-91E4-4474-2C3C-ADF9ED3DA8ED}"/>
              </a:ext>
            </a:extLst>
          </p:cNvPr>
          <p:cNvSpPr txBox="1"/>
          <p:nvPr/>
        </p:nvSpPr>
        <p:spPr>
          <a:xfrm>
            <a:off x="675957" y="1178851"/>
            <a:ext cx="6174419" cy="369332"/>
          </a:xfrm>
          <a:prstGeom prst="rect">
            <a:avLst/>
          </a:prstGeom>
          <a:noFill/>
        </p:spPr>
        <p:txBody>
          <a:bodyPr wrap="square">
            <a:spAutoFit/>
          </a:bodyPr>
          <a:lstStyle/>
          <a:p>
            <a:r>
              <a:rPr lang="en-US" dirty="0"/>
              <a:t>How does host verification affect pricing?</a:t>
            </a:r>
            <a:endParaRPr lang="en-IN" dirty="0"/>
          </a:p>
        </p:txBody>
      </p:sp>
      <p:pic>
        <p:nvPicPr>
          <p:cNvPr id="10" name="Picture 9">
            <a:extLst>
              <a:ext uri="{FF2B5EF4-FFF2-40B4-BE49-F238E27FC236}">
                <a16:creationId xmlns:a16="http://schemas.microsoft.com/office/drawing/2014/main" id="{2DBCDC30-E286-FF8D-E467-2A15B95120AA}"/>
              </a:ext>
            </a:extLst>
          </p:cNvPr>
          <p:cNvPicPr>
            <a:picLocks noChangeAspect="1"/>
          </p:cNvPicPr>
          <p:nvPr/>
        </p:nvPicPr>
        <p:blipFill>
          <a:blip r:embed="rId4"/>
          <a:stretch>
            <a:fillRect/>
          </a:stretch>
        </p:blipFill>
        <p:spPr>
          <a:xfrm>
            <a:off x="675957" y="1936063"/>
            <a:ext cx="6906589" cy="4689095"/>
          </a:xfrm>
          <a:prstGeom prst="rect">
            <a:avLst/>
          </a:prstGeom>
        </p:spPr>
      </p:pic>
    </p:spTree>
    <p:extLst>
      <p:ext uri="{BB962C8B-B14F-4D97-AF65-F5344CB8AC3E}">
        <p14:creationId xmlns:p14="http://schemas.microsoft.com/office/powerpoint/2010/main" val="401966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7C11A-0D65-EE78-4919-D3C5F58C27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B2A9E4A-82D6-70B3-50A7-85CBE93F162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282D280-51A6-EF90-6220-B05B0F84C598}"/>
              </a:ext>
            </a:extLst>
          </p:cNvPr>
          <p:cNvSpPr>
            <a:spLocks noGrp="1"/>
          </p:cNvSpPr>
          <p:nvPr>
            <p:ph type="title"/>
          </p:nvPr>
        </p:nvSpPr>
        <p:spPr>
          <a:xfrm>
            <a:off x="675957" y="370589"/>
            <a:ext cx="2981643" cy="830997"/>
          </a:xfrm>
        </p:spPr>
        <p:txBody>
          <a:bodyPr>
            <a:normAutofit/>
          </a:bodyPr>
          <a:lstStyle/>
          <a:p>
            <a:r>
              <a:rPr lang="en-GB" dirty="0"/>
              <a:t>RESULTS8 </a:t>
            </a:r>
            <a:endParaRPr lang="en-IN" dirty="0"/>
          </a:p>
        </p:txBody>
      </p:sp>
      <p:sp>
        <p:nvSpPr>
          <p:cNvPr id="7" name="Text Placeholder 30">
            <a:extLst>
              <a:ext uri="{FF2B5EF4-FFF2-40B4-BE49-F238E27FC236}">
                <a16:creationId xmlns:a16="http://schemas.microsoft.com/office/drawing/2014/main" id="{32D0D516-8706-DDFB-F958-4C38E27C9C76}"/>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F763A97-0186-575B-528D-B2E5CF681B4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111168A-9406-C5BE-DF33-CC3D26BDFF52}"/>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CB5C461D-1381-20D6-CAD3-D31EB54FFC6E}"/>
              </a:ext>
            </a:extLst>
          </p:cNvPr>
          <p:cNvSpPr txBox="1"/>
          <p:nvPr/>
        </p:nvSpPr>
        <p:spPr>
          <a:xfrm>
            <a:off x="675957" y="1090705"/>
            <a:ext cx="6098958" cy="369332"/>
          </a:xfrm>
          <a:prstGeom prst="rect">
            <a:avLst/>
          </a:prstGeom>
          <a:noFill/>
        </p:spPr>
        <p:txBody>
          <a:bodyPr wrap="square">
            <a:spAutoFit/>
          </a:bodyPr>
          <a:lstStyle/>
          <a:p>
            <a:r>
              <a:rPr lang="en-US" dirty="0"/>
              <a:t>Is there a relationship between availability and price?</a:t>
            </a:r>
            <a:endParaRPr lang="en-IN" dirty="0"/>
          </a:p>
        </p:txBody>
      </p:sp>
      <p:pic>
        <p:nvPicPr>
          <p:cNvPr id="10" name="Picture 9">
            <a:extLst>
              <a:ext uri="{FF2B5EF4-FFF2-40B4-BE49-F238E27FC236}">
                <a16:creationId xmlns:a16="http://schemas.microsoft.com/office/drawing/2014/main" id="{87760873-8B01-48C6-402E-F4A6C3C8F03C}"/>
              </a:ext>
            </a:extLst>
          </p:cNvPr>
          <p:cNvPicPr>
            <a:picLocks noChangeAspect="1"/>
          </p:cNvPicPr>
          <p:nvPr/>
        </p:nvPicPr>
        <p:blipFill>
          <a:blip r:embed="rId4"/>
          <a:stretch>
            <a:fillRect/>
          </a:stretch>
        </p:blipFill>
        <p:spPr>
          <a:xfrm>
            <a:off x="696816" y="1533822"/>
            <a:ext cx="7830643" cy="5243826"/>
          </a:xfrm>
          <a:prstGeom prst="rect">
            <a:avLst/>
          </a:prstGeom>
        </p:spPr>
      </p:pic>
    </p:spTree>
    <p:extLst>
      <p:ext uri="{BB962C8B-B14F-4D97-AF65-F5344CB8AC3E}">
        <p14:creationId xmlns:p14="http://schemas.microsoft.com/office/powerpoint/2010/main" val="30489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7C263-56DA-29C4-305C-8A0EA3BFE7F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CC3C468-EA89-9F1C-4522-01C00C5433D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E0A49AB-EECA-064F-4085-C41A6D84D75F}"/>
              </a:ext>
            </a:extLst>
          </p:cNvPr>
          <p:cNvSpPr>
            <a:spLocks noGrp="1"/>
          </p:cNvSpPr>
          <p:nvPr>
            <p:ph type="title"/>
          </p:nvPr>
        </p:nvSpPr>
        <p:spPr>
          <a:xfrm>
            <a:off x="675957" y="370589"/>
            <a:ext cx="2981643" cy="830997"/>
          </a:xfrm>
        </p:spPr>
        <p:txBody>
          <a:bodyPr>
            <a:normAutofit/>
          </a:bodyPr>
          <a:lstStyle/>
          <a:p>
            <a:r>
              <a:rPr lang="en-GB" dirty="0"/>
              <a:t>RESULTS9 </a:t>
            </a:r>
            <a:endParaRPr lang="en-IN" dirty="0"/>
          </a:p>
        </p:txBody>
      </p:sp>
      <p:sp>
        <p:nvSpPr>
          <p:cNvPr id="7" name="Text Placeholder 30">
            <a:extLst>
              <a:ext uri="{FF2B5EF4-FFF2-40B4-BE49-F238E27FC236}">
                <a16:creationId xmlns:a16="http://schemas.microsoft.com/office/drawing/2014/main" id="{43DEC013-2E59-103D-19FB-204C8C6D401D}"/>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CBB6AD8-E686-681C-18D6-B04139EACC9E}"/>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0AC57A0A-87C3-85FD-D6EA-EEEDCFF0AE7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FF6B5ACF-E92E-1A26-145C-B5D066F8ED39}"/>
              </a:ext>
            </a:extLst>
          </p:cNvPr>
          <p:cNvSpPr txBox="1"/>
          <p:nvPr/>
        </p:nvSpPr>
        <p:spPr>
          <a:xfrm>
            <a:off x="675957" y="1090705"/>
            <a:ext cx="6098958" cy="369332"/>
          </a:xfrm>
          <a:prstGeom prst="rect">
            <a:avLst/>
          </a:prstGeom>
          <a:noFill/>
        </p:spPr>
        <p:txBody>
          <a:bodyPr wrap="square">
            <a:spAutoFit/>
          </a:bodyPr>
          <a:lstStyle/>
          <a:p>
            <a:r>
              <a:rPr lang="en-US" dirty="0"/>
              <a:t>What is the distribution of minimum nights required?</a:t>
            </a:r>
            <a:endParaRPr lang="en-IN" dirty="0"/>
          </a:p>
        </p:txBody>
      </p:sp>
      <p:pic>
        <p:nvPicPr>
          <p:cNvPr id="10" name="Picture 9">
            <a:extLst>
              <a:ext uri="{FF2B5EF4-FFF2-40B4-BE49-F238E27FC236}">
                <a16:creationId xmlns:a16="http://schemas.microsoft.com/office/drawing/2014/main" id="{D51E8679-16F9-80BB-2DE5-164249B435FE}"/>
              </a:ext>
            </a:extLst>
          </p:cNvPr>
          <p:cNvPicPr>
            <a:picLocks noChangeAspect="1"/>
          </p:cNvPicPr>
          <p:nvPr/>
        </p:nvPicPr>
        <p:blipFill>
          <a:blip r:embed="rId4"/>
          <a:stretch>
            <a:fillRect/>
          </a:stretch>
        </p:blipFill>
        <p:spPr>
          <a:xfrm>
            <a:off x="586221" y="1605222"/>
            <a:ext cx="9030960" cy="4963218"/>
          </a:xfrm>
          <a:prstGeom prst="rect">
            <a:avLst/>
          </a:prstGeom>
        </p:spPr>
      </p:pic>
    </p:spTree>
    <p:extLst>
      <p:ext uri="{BB962C8B-B14F-4D97-AF65-F5344CB8AC3E}">
        <p14:creationId xmlns:p14="http://schemas.microsoft.com/office/powerpoint/2010/main" val="296933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39652-CCD5-E3A5-E46D-2A48CD9D295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0283E3B-3AAF-E48C-802B-22572BFEF8D9}"/>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8E6FA7F4-5433-BFE3-1AAC-46DB13D0E86E}"/>
              </a:ext>
            </a:extLst>
          </p:cNvPr>
          <p:cNvSpPr>
            <a:spLocks noGrp="1"/>
          </p:cNvSpPr>
          <p:nvPr>
            <p:ph type="title"/>
          </p:nvPr>
        </p:nvSpPr>
        <p:spPr>
          <a:xfrm>
            <a:off x="675957" y="370589"/>
            <a:ext cx="3343561" cy="830997"/>
          </a:xfrm>
        </p:spPr>
        <p:txBody>
          <a:bodyPr>
            <a:normAutofit/>
          </a:bodyPr>
          <a:lstStyle/>
          <a:p>
            <a:r>
              <a:rPr lang="en-GB" dirty="0"/>
              <a:t>RESULTS10</a:t>
            </a:r>
            <a:endParaRPr lang="en-IN" dirty="0"/>
          </a:p>
        </p:txBody>
      </p:sp>
      <p:sp>
        <p:nvSpPr>
          <p:cNvPr id="7" name="Text Placeholder 30">
            <a:extLst>
              <a:ext uri="{FF2B5EF4-FFF2-40B4-BE49-F238E27FC236}">
                <a16:creationId xmlns:a16="http://schemas.microsoft.com/office/drawing/2014/main" id="{D3363581-3D1C-1C27-A093-74D2022244F0}"/>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B0AD399-A916-CAC9-996C-FA888A57384C}"/>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2622998E-357C-09BE-A4AD-DDE490030BC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7B294764-F117-B631-ED23-DDB33C4ACBE8}"/>
              </a:ext>
            </a:extLst>
          </p:cNvPr>
          <p:cNvSpPr txBox="1"/>
          <p:nvPr/>
        </p:nvSpPr>
        <p:spPr>
          <a:xfrm>
            <a:off x="675956" y="1110578"/>
            <a:ext cx="8414777" cy="369332"/>
          </a:xfrm>
          <a:prstGeom prst="rect">
            <a:avLst/>
          </a:prstGeom>
          <a:noFill/>
        </p:spPr>
        <p:txBody>
          <a:bodyPr wrap="square">
            <a:spAutoFit/>
          </a:bodyPr>
          <a:lstStyle/>
          <a:p>
            <a:r>
              <a:rPr lang="en-US" dirty="0"/>
              <a:t>What are the top 10 most expensive listings (name, price, </a:t>
            </a:r>
            <a:r>
              <a:rPr lang="en-US" dirty="0" err="1"/>
              <a:t>neighbourhood</a:t>
            </a:r>
            <a:r>
              <a:rPr lang="en-US" dirty="0"/>
              <a:t>)?</a:t>
            </a:r>
            <a:endParaRPr lang="en-IN" dirty="0"/>
          </a:p>
        </p:txBody>
      </p:sp>
      <p:pic>
        <p:nvPicPr>
          <p:cNvPr id="10" name="Picture 9">
            <a:extLst>
              <a:ext uri="{FF2B5EF4-FFF2-40B4-BE49-F238E27FC236}">
                <a16:creationId xmlns:a16="http://schemas.microsoft.com/office/drawing/2014/main" id="{020CC7D9-C9DB-E37B-3B9B-1876716C6A5E}"/>
              </a:ext>
            </a:extLst>
          </p:cNvPr>
          <p:cNvPicPr>
            <a:picLocks noChangeAspect="1"/>
          </p:cNvPicPr>
          <p:nvPr/>
        </p:nvPicPr>
        <p:blipFill>
          <a:blip r:embed="rId4"/>
          <a:stretch>
            <a:fillRect/>
          </a:stretch>
        </p:blipFill>
        <p:spPr>
          <a:xfrm>
            <a:off x="675956" y="1553695"/>
            <a:ext cx="4598841" cy="4918225"/>
          </a:xfrm>
          <a:prstGeom prst="rect">
            <a:avLst/>
          </a:prstGeom>
        </p:spPr>
      </p:pic>
      <p:pic>
        <p:nvPicPr>
          <p:cNvPr id="12" name="Picture 11">
            <a:extLst>
              <a:ext uri="{FF2B5EF4-FFF2-40B4-BE49-F238E27FC236}">
                <a16:creationId xmlns:a16="http://schemas.microsoft.com/office/drawing/2014/main" id="{9E849A75-FB5F-55CD-B583-CB3E9C079F63}"/>
              </a:ext>
            </a:extLst>
          </p:cNvPr>
          <p:cNvPicPr>
            <a:picLocks noChangeAspect="1"/>
          </p:cNvPicPr>
          <p:nvPr/>
        </p:nvPicPr>
        <p:blipFill>
          <a:blip r:embed="rId5"/>
          <a:stretch>
            <a:fillRect/>
          </a:stretch>
        </p:blipFill>
        <p:spPr>
          <a:xfrm>
            <a:off x="5386029" y="1479910"/>
            <a:ext cx="5808955" cy="5108686"/>
          </a:xfrm>
          <a:prstGeom prst="rect">
            <a:avLst/>
          </a:prstGeom>
        </p:spPr>
      </p:pic>
    </p:spTree>
    <p:extLst>
      <p:ext uri="{BB962C8B-B14F-4D97-AF65-F5344CB8AC3E}">
        <p14:creationId xmlns:p14="http://schemas.microsoft.com/office/powerpoint/2010/main" val="412034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3" y="1431693"/>
            <a:ext cx="9863795" cy="2553970"/>
          </a:xfrm>
        </p:spPr>
        <p:txBody>
          <a:bodyPr vert="horz" lIns="91440" tIns="45720" rIns="91440" bIns="45720" rtlCol="0" anchor="t">
            <a:normAutofit/>
          </a:bodyPr>
          <a:lstStyle/>
          <a:p>
            <a:pPr marL="0" indent="0">
              <a:buNone/>
            </a:pPr>
            <a:r>
              <a:rPr lang="en-US" dirty="0"/>
              <a:t>[Add the working </a:t>
            </a:r>
            <a:r>
              <a:rPr lang="en-US" dirty="0" err="1"/>
              <a:t>url</a:t>
            </a:r>
            <a:r>
              <a:rPr lang="en-US" dirty="0"/>
              <a:t> of your </a:t>
            </a:r>
            <a:r>
              <a:rPr lang="en-US" dirty="0" err="1"/>
              <a:t>github</a:t>
            </a:r>
            <a:r>
              <a:rPr lang="en-US" dirty="0"/>
              <a:t> repository ]  </a:t>
            </a:r>
          </a:p>
          <a:p>
            <a:pPr marL="0" indent="0">
              <a:buNone/>
            </a:pPr>
            <a:endParaRPr lang="en-US" dirty="0"/>
          </a:p>
          <a:p>
            <a:pPr marL="0" indent="0">
              <a:buNone/>
            </a:pPr>
            <a:r>
              <a:rPr lang="en-US" dirty="0">
                <a:hlinkClick r:id="rId4"/>
              </a:rPr>
              <a:t>https://github.com/sctua99831/VOIS_AICTE_Oct2025_SoumyadeepChakraborty.git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A47B3957-C44A-2370-3D0E-8D2CEE3F8CAE}"/>
              </a:ext>
            </a:extLst>
          </p:cNvPr>
          <p:cNvPicPr>
            <a:picLocks noChangeAspect="1"/>
          </p:cNvPicPr>
          <p:nvPr/>
        </p:nvPicPr>
        <p:blipFill>
          <a:blip r:embed="rId3"/>
          <a:stretch>
            <a:fillRect/>
          </a:stretch>
        </p:blipFill>
        <p:spPr>
          <a:xfrm>
            <a:off x="1251174" y="1050959"/>
            <a:ext cx="8926171" cy="569607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E7E64B15-84FC-789C-2EB9-90A467C401CE}"/>
              </a:ext>
            </a:extLst>
          </p:cNvPr>
          <p:cNvPicPr>
            <a:picLocks noChangeAspect="1"/>
          </p:cNvPicPr>
          <p:nvPr/>
        </p:nvPicPr>
        <p:blipFill>
          <a:blip r:embed="rId3"/>
          <a:stretch>
            <a:fillRect/>
          </a:stretch>
        </p:blipFill>
        <p:spPr>
          <a:xfrm>
            <a:off x="914238" y="1005445"/>
            <a:ext cx="9161918" cy="565951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a:lnSpc>
                <a:spcPct val="150000"/>
              </a:lnSpc>
            </a:pPr>
            <a:r>
              <a:rPr lang="en-US" sz="2800" dirty="0"/>
              <a:t>The objective of this project is to analyze Airbnb open data to understand factors influencing listing prices, popularity, and host performance. The study aims to identify patterns across neighborhoods, room types, and host characteristics to derive actionable insights for both hosts and potential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54185" y="562610"/>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11" name="TextBox 10">
            <a:extLst>
              <a:ext uri="{FF2B5EF4-FFF2-40B4-BE49-F238E27FC236}">
                <a16:creationId xmlns:a16="http://schemas.microsoft.com/office/drawing/2014/main" id="{5E24CCFD-7CA6-BC2C-A7EB-E83E746BE500}"/>
              </a:ext>
            </a:extLst>
          </p:cNvPr>
          <p:cNvSpPr txBox="1"/>
          <p:nvPr/>
        </p:nvSpPr>
        <p:spPr>
          <a:xfrm>
            <a:off x="675957" y="1393607"/>
            <a:ext cx="9996255" cy="5078313"/>
          </a:xfrm>
          <a:prstGeom prst="rect">
            <a:avLst/>
          </a:prstGeom>
          <a:noFill/>
        </p:spPr>
        <p:txBody>
          <a:bodyPr wrap="square">
            <a:spAutoFit/>
          </a:bodyPr>
          <a:lstStyle/>
          <a:p>
            <a:pPr>
              <a:buNone/>
            </a:pPr>
            <a:r>
              <a:rPr lang="en-US" dirty="0"/>
              <a:t>This project focuses on analyzing Airbnb open data to explore patterns in rental prices, host activity, availability, and customer reviews. The dataset contains various attributes such as listing name, location, </a:t>
            </a:r>
            <a:r>
              <a:rPr lang="en-US" dirty="0" err="1"/>
              <a:t>neighbourhood</a:t>
            </a:r>
            <a:r>
              <a:rPr lang="en-US" dirty="0"/>
              <a:t> group, room type, price, minimum nights, number of reviews, and host details.</a:t>
            </a:r>
          </a:p>
          <a:p>
            <a:pPr>
              <a:buNone/>
            </a:pPr>
            <a:r>
              <a:rPr lang="en-US" dirty="0"/>
              <a:t>The project follows a structured data analysis workflow that includes:</a:t>
            </a:r>
          </a:p>
          <a:p>
            <a:pPr>
              <a:buFont typeface="+mj-lt"/>
              <a:buAutoNum type="arabicPeriod"/>
            </a:pPr>
            <a:r>
              <a:rPr lang="en-US" b="1" dirty="0"/>
              <a:t>Data Loading and Understanding:</a:t>
            </a:r>
            <a:r>
              <a:rPr lang="en-US" dirty="0"/>
              <a:t> Importing and exploring the dataset to understand its structure and key attributes.</a:t>
            </a:r>
          </a:p>
          <a:p>
            <a:pPr>
              <a:buFont typeface="+mj-lt"/>
              <a:buAutoNum type="arabicPeriod"/>
            </a:pPr>
            <a:r>
              <a:rPr lang="en-US" b="1" dirty="0"/>
              <a:t>Data Cleaning and Preprocessing:</a:t>
            </a:r>
            <a:r>
              <a:rPr lang="en-US" dirty="0"/>
              <a:t> Handling missing values, removing duplicates, and converting data types for consistent analysis.</a:t>
            </a:r>
          </a:p>
          <a:p>
            <a:pPr>
              <a:buFont typeface="+mj-lt"/>
              <a:buAutoNum type="arabicPeriod"/>
            </a:pPr>
            <a:r>
              <a:rPr lang="en-US" b="1" dirty="0"/>
              <a:t>Exploratory Data Analysis (EDA):</a:t>
            </a:r>
            <a:r>
              <a:rPr lang="en-US" dirty="0"/>
              <a:t> Visualizing and summarizing data to identify relationships between variables like price, location, and review ratings.</a:t>
            </a:r>
          </a:p>
          <a:p>
            <a:pPr>
              <a:buFont typeface="+mj-lt"/>
              <a:buAutoNum type="arabicPeriod"/>
            </a:pPr>
            <a:r>
              <a:rPr lang="en-US" b="1" dirty="0"/>
              <a:t>Feature Analysis:</a:t>
            </a:r>
            <a:r>
              <a:rPr lang="en-US" dirty="0"/>
              <a:t> Evaluating how features such as room type, host verification, and </a:t>
            </a:r>
            <a:r>
              <a:rPr lang="en-US" dirty="0" err="1"/>
              <a:t>neighbourhood</a:t>
            </a:r>
            <a:r>
              <a:rPr lang="en-US" dirty="0"/>
              <a:t> influence listing performance.</a:t>
            </a:r>
          </a:p>
          <a:p>
            <a:pPr>
              <a:buFont typeface="+mj-lt"/>
              <a:buAutoNum type="arabicPeriod"/>
            </a:pPr>
            <a:r>
              <a:rPr lang="en-US" b="1" dirty="0"/>
              <a:t>Insights and Recommendations:</a:t>
            </a:r>
            <a:r>
              <a:rPr lang="en-US" dirty="0"/>
              <a:t> Drawing meaningful conclusions that can help Airbnb hosts improve their listings and assist travelers in making better accommodation choices.</a:t>
            </a:r>
          </a:p>
          <a:p>
            <a:pPr>
              <a:buNone/>
            </a:pPr>
            <a:r>
              <a:rPr lang="en-US" dirty="0"/>
              <a:t>The goal of this project is to generate actionable insights from the Airbnb dataset that can help understand what factors contribute to successful listings and how pricing and availability vary across locations.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8" name="TextBox 7">
            <a:extLst>
              <a:ext uri="{FF2B5EF4-FFF2-40B4-BE49-F238E27FC236}">
                <a16:creationId xmlns:a16="http://schemas.microsoft.com/office/drawing/2014/main" id="{EBAC9353-E22F-756A-9DDD-5D9D7F3F438B}"/>
              </a:ext>
            </a:extLst>
          </p:cNvPr>
          <p:cNvSpPr txBox="1"/>
          <p:nvPr/>
        </p:nvSpPr>
        <p:spPr>
          <a:xfrm>
            <a:off x="721359" y="1405177"/>
            <a:ext cx="7932197" cy="4247317"/>
          </a:xfrm>
          <a:prstGeom prst="rect">
            <a:avLst/>
          </a:prstGeom>
          <a:noFill/>
        </p:spPr>
        <p:txBody>
          <a:bodyPr wrap="square">
            <a:spAutoFit/>
          </a:bodyPr>
          <a:lstStyle/>
          <a:p>
            <a:pPr>
              <a:buNone/>
            </a:pPr>
            <a:r>
              <a:rPr lang="en-US" dirty="0"/>
              <a:t>The end users of this Airbnb data analysis project include:</a:t>
            </a:r>
          </a:p>
          <a:p>
            <a:pPr>
              <a:buFont typeface="+mj-lt"/>
              <a:buAutoNum type="arabicPeriod"/>
            </a:pPr>
            <a:r>
              <a:rPr lang="en-US" b="1" dirty="0"/>
              <a:t>Airbnb Hosts</a:t>
            </a:r>
            <a:r>
              <a:rPr lang="en-US" dirty="0"/>
              <a:t> –</a:t>
            </a:r>
            <a:br>
              <a:rPr lang="en-US" dirty="0"/>
            </a:br>
            <a:r>
              <a:rPr lang="en-US" dirty="0"/>
              <a:t>Hosts can use these insights to optimize their pricing strategies, improve guest experience, and understand how factors like reviews, room type, and location affect their listing’s popularity and revenue.</a:t>
            </a:r>
          </a:p>
          <a:p>
            <a:pPr>
              <a:buFont typeface="+mj-lt"/>
              <a:buAutoNum type="arabicPeriod"/>
            </a:pPr>
            <a:r>
              <a:rPr lang="en-US" b="1" dirty="0"/>
              <a:t>Potential Guests / Travelers</a:t>
            </a:r>
            <a:r>
              <a:rPr lang="en-US" dirty="0"/>
              <a:t> –</a:t>
            </a:r>
            <a:br>
              <a:rPr lang="en-US" dirty="0"/>
            </a:br>
            <a:r>
              <a:rPr lang="en-US" dirty="0"/>
              <a:t>Guests can identify affordable and highly rated areas to stay in, based on average neighborhood prices, ratings, and room types.</a:t>
            </a:r>
          </a:p>
          <a:p>
            <a:pPr>
              <a:buFont typeface="+mj-lt"/>
              <a:buAutoNum type="arabicPeriod"/>
            </a:pPr>
            <a:r>
              <a:rPr lang="en-US" b="1" dirty="0"/>
              <a:t>Airbnb Management / Business Analysts</a:t>
            </a:r>
            <a:r>
              <a:rPr lang="en-US" dirty="0"/>
              <a:t> –</a:t>
            </a:r>
            <a:br>
              <a:rPr lang="en-US" dirty="0"/>
            </a:br>
            <a:r>
              <a:rPr lang="en-US" dirty="0"/>
              <a:t>Airbnb’s internal teams can use the analysis to understand market dynamics, pricing trends, and customer preferences to enhance their platform’s recommendation and pricing algorithms.</a:t>
            </a:r>
          </a:p>
          <a:p>
            <a:pPr>
              <a:buFont typeface="+mj-lt"/>
              <a:buAutoNum type="arabicPeriod"/>
            </a:pPr>
            <a:r>
              <a:rPr lang="en-US" b="1" dirty="0"/>
              <a:t>Researchers &amp; Data Analysts</a:t>
            </a:r>
            <a:r>
              <a:rPr lang="en-US" dirty="0"/>
              <a:t> –</a:t>
            </a:r>
            <a:br>
              <a:rPr lang="en-US" dirty="0"/>
            </a:br>
            <a:r>
              <a:rPr lang="en-US" dirty="0"/>
              <a:t>This dataset also serves as a benchmark for exploring real-world data cleaning, feature engineering, and exploratory analysis techniques.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32154" y="1432560"/>
            <a:ext cx="8486165" cy="4994873"/>
          </a:xfrm>
        </p:spPr>
        <p:txBody>
          <a:bodyPr/>
          <a:lstStyle/>
          <a:p>
            <a:pPr lvl="1">
              <a:lnSpc>
                <a:spcPct val="150000"/>
              </a:lnSpc>
            </a:pPr>
            <a:r>
              <a:rPr lang="en-IN" b="1" dirty="0"/>
              <a:t>Python - </a:t>
            </a:r>
            <a:r>
              <a:rPr lang="en-IN" dirty="0"/>
              <a:t>Core programming language</a:t>
            </a:r>
          </a:p>
          <a:p>
            <a:pPr lvl="1">
              <a:lnSpc>
                <a:spcPct val="150000"/>
              </a:lnSpc>
            </a:pPr>
            <a:r>
              <a:rPr lang="en-IN" b="1" dirty="0"/>
              <a:t>Pandas &amp; NumPy - </a:t>
            </a:r>
            <a:r>
              <a:rPr lang="en-IN" dirty="0"/>
              <a:t>Data cleaning and preprocessing</a:t>
            </a:r>
          </a:p>
          <a:p>
            <a:pPr lvl="1">
              <a:lnSpc>
                <a:spcPct val="150000"/>
              </a:lnSpc>
            </a:pPr>
            <a:r>
              <a:rPr lang="en-IN" b="1" dirty="0"/>
              <a:t>Scikit-learn - </a:t>
            </a:r>
            <a:r>
              <a:rPr lang="en-IN" dirty="0"/>
              <a:t>Machine learning (model training, regression, evaluation)</a:t>
            </a:r>
          </a:p>
          <a:p>
            <a:pPr lvl="1">
              <a:lnSpc>
                <a:spcPct val="150000"/>
              </a:lnSpc>
            </a:pPr>
            <a:r>
              <a:rPr lang="en-IN" b="1" dirty="0"/>
              <a:t>Matplotlib/Seaborn - </a:t>
            </a:r>
            <a:r>
              <a:rPr lang="en-IN" dirty="0"/>
              <a:t>Data visualization and feature importance</a:t>
            </a:r>
          </a:p>
          <a:p>
            <a:pPr lvl="1">
              <a:lnSpc>
                <a:spcPct val="150000"/>
              </a:lnSpc>
            </a:pPr>
            <a:r>
              <a:rPr lang="en-IN" b="1" dirty="0"/>
              <a:t>Google </a:t>
            </a:r>
            <a:r>
              <a:rPr lang="en-IN" b="1" dirty="0" err="1"/>
              <a:t>Colab</a:t>
            </a:r>
            <a:r>
              <a:rPr lang="en-IN" b="1" dirty="0"/>
              <a:t> - </a:t>
            </a:r>
            <a:r>
              <a:rPr lang="en-IN" dirty="0"/>
              <a:t>Cloud-based environment for running the project.</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1" name="TextBox 10">
            <a:extLst>
              <a:ext uri="{FF2B5EF4-FFF2-40B4-BE49-F238E27FC236}">
                <a16:creationId xmlns:a16="http://schemas.microsoft.com/office/drawing/2014/main" id="{AE1839D7-9D4B-0023-69DF-9C30DA29B1DE}"/>
              </a:ext>
            </a:extLst>
          </p:cNvPr>
          <p:cNvSpPr txBox="1"/>
          <p:nvPr/>
        </p:nvSpPr>
        <p:spPr>
          <a:xfrm>
            <a:off x="675957" y="1239078"/>
            <a:ext cx="6098958" cy="369332"/>
          </a:xfrm>
          <a:prstGeom prst="rect">
            <a:avLst/>
          </a:prstGeom>
          <a:noFill/>
        </p:spPr>
        <p:txBody>
          <a:bodyPr wrap="square">
            <a:spAutoFit/>
          </a:bodyPr>
          <a:lstStyle/>
          <a:p>
            <a:r>
              <a:rPr lang="en-US" dirty="0"/>
              <a:t>What is the average price per </a:t>
            </a:r>
            <a:r>
              <a:rPr lang="en-US" dirty="0" err="1"/>
              <a:t>neighbourhood</a:t>
            </a:r>
            <a:r>
              <a:rPr lang="en-US" dirty="0"/>
              <a:t> group?</a:t>
            </a:r>
            <a:endParaRPr lang="en-IN" dirty="0"/>
          </a:p>
        </p:txBody>
      </p:sp>
      <p:pic>
        <p:nvPicPr>
          <p:cNvPr id="13" name="Picture 12">
            <a:extLst>
              <a:ext uri="{FF2B5EF4-FFF2-40B4-BE49-F238E27FC236}">
                <a16:creationId xmlns:a16="http://schemas.microsoft.com/office/drawing/2014/main" id="{96B1D84E-1C0B-AC2C-5179-3A351277D6C7}"/>
              </a:ext>
            </a:extLst>
          </p:cNvPr>
          <p:cNvPicPr>
            <a:picLocks noChangeAspect="1"/>
          </p:cNvPicPr>
          <p:nvPr/>
        </p:nvPicPr>
        <p:blipFill>
          <a:blip r:embed="rId4"/>
          <a:stretch>
            <a:fillRect/>
          </a:stretch>
        </p:blipFill>
        <p:spPr>
          <a:xfrm>
            <a:off x="445589" y="1608410"/>
            <a:ext cx="8081870" cy="519419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1" name="TextBox 10">
            <a:extLst>
              <a:ext uri="{FF2B5EF4-FFF2-40B4-BE49-F238E27FC236}">
                <a16:creationId xmlns:a16="http://schemas.microsoft.com/office/drawing/2014/main" id="{FBF64AEF-8FEE-4E49-98D0-81AAB25B9FBF}"/>
              </a:ext>
            </a:extLst>
          </p:cNvPr>
          <p:cNvSpPr txBox="1"/>
          <p:nvPr/>
        </p:nvSpPr>
        <p:spPr>
          <a:xfrm>
            <a:off x="675957" y="1090705"/>
            <a:ext cx="6098958" cy="369332"/>
          </a:xfrm>
          <a:prstGeom prst="rect">
            <a:avLst/>
          </a:prstGeom>
          <a:noFill/>
        </p:spPr>
        <p:txBody>
          <a:bodyPr wrap="square">
            <a:spAutoFit/>
          </a:bodyPr>
          <a:lstStyle/>
          <a:p>
            <a:r>
              <a:rPr lang="en-US" dirty="0"/>
              <a:t>Which hosts have the most listings?</a:t>
            </a:r>
            <a:endParaRPr lang="en-IN" dirty="0"/>
          </a:p>
        </p:txBody>
      </p:sp>
      <p:pic>
        <p:nvPicPr>
          <p:cNvPr id="13" name="Picture 12">
            <a:extLst>
              <a:ext uri="{FF2B5EF4-FFF2-40B4-BE49-F238E27FC236}">
                <a16:creationId xmlns:a16="http://schemas.microsoft.com/office/drawing/2014/main" id="{C0294914-5E8B-27A8-7F2F-507E64E1E864}"/>
              </a:ext>
            </a:extLst>
          </p:cNvPr>
          <p:cNvPicPr>
            <a:picLocks noChangeAspect="1"/>
          </p:cNvPicPr>
          <p:nvPr/>
        </p:nvPicPr>
        <p:blipFill>
          <a:blip r:embed="rId4"/>
          <a:stretch>
            <a:fillRect/>
          </a:stretch>
        </p:blipFill>
        <p:spPr>
          <a:xfrm>
            <a:off x="675957" y="1386252"/>
            <a:ext cx="7446715" cy="538951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1" name="TextBox 10">
            <a:extLst>
              <a:ext uri="{FF2B5EF4-FFF2-40B4-BE49-F238E27FC236}">
                <a16:creationId xmlns:a16="http://schemas.microsoft.com/office/drawing/2014/main" id="{48E6A624-4DF9-E8BE-0FEA-0BCB5C5C04FF}"/>
              </a:ext>
            </a:extLst>
          </p:cNvPr>
          <p:cNvSpPr txBox="1"/>
          <p:nvPr/>
        </p:nvSpPr>
        <p:spPr>
          <a:xfrm>
            <a:off x="675956" y="1178851"/>
            <a:ext cx="6790163" cy="369332"/>
          </a:xfrm>
          <a:prstGeom prst="rect">
            <a:avLst/>
          </a:prstGeom>
          <a:noFill/>
        </p:spPr>
        <p:txBody>
          <a:bodyPr wrap="square">
            <a:spAutoFit/>
          </a:bodyPr>
          <a:lstStyle/>
          <a:p>
            <a:r>
              <a:rPr lang="en-US" dirty="0"/>
              <a:t>Which </a:t>
            </a:r>
            <a:r>
              <a:rPr lang="en-US" dirty="0" err="1"/>
              <a:t>neighbourhoods</a:t>
            </a:r>
            <a:r>
              <a:rPr lang="en-US" dirty="0"/>
              <a:t> have the highest average review scores?</a:t>
            </a:r>
            <a:endParaRPr lang="en-IN" dirty="0"/>
          </a:p>
        </p:txBody>
      </p:sp>
      <p:pic>
        <p:nvPicPr>
          <p:cNvPr id="13" name="Picture 12">
            <a:extLst>
              <a:ext uri="{FF2B5EF4-FFF2-40B4-BE49-F238E27FC236}">
                <a16:creationId xmlns:a16="http://schemas.microsoft.com/office/drawing/2014/main" id="{42FE2B78-E1B9-9624-7C29-AA4868452F2F}"/>
              </a:ext>
            </a:extLst>
          </p:cNvPr>
          <p:cNvPicPr>
            <a:picLocks noChangeAspect="1"/>
          </p:cNvPicPr>
          <p:nvPr/>
        </p:nvPicPr>
        <p:blipFill>
          <a:blip r:embed="rId4"/>
          <a:stretch>
            <a:fillRect/>
          </a:stretch>
        </p:blipFill>
        <p:spPr>
          <a:xfrm>
            <a:off x="610081" y="1823613"/>
            <a:ext cx="9750160" cy="5034387"/>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F2F15-B608-725A-23E9-B15F8086B4B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757DC49-B4B1-C54E-ECE8-D15E5BCE6F1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16EE277-8B75-F69A-AA27-95898ED85E88}"/>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7E10B1FC-9836-1718-CABF-A7E6472BA2C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64B1836-EE14-77E6-7740-CCC1B0A1CE4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C305A97-01D1-DCD0-01D7-1FAA0E481150}"/>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Box 2">
            <a:extLst>
              <a:ext uri="{FF2B5EF4-FFF2-40B4-BE49-F238E27FC236}">
                <a16:creationId xmlns:a16="http://schemas.microsoft.com/office/drawing/2014/main" id="{98CA0F06-DAB7-ECDB-AC98-5153C2DC572B}"/>
              </a:ext>
            </a:extLst>
          </p:cNvPr>
          <p:cNvSpPr txBox="1"/>
          <p:nvPr/>
        </p:nvSpPr>
        <p:spPr>
          <a:xfrm>
            <a:off x="675957" y="1092822"/>
            <a:ext cx="6870062" cy="369332"/>
          </a:xfrm>
          <a:prstGeom prst="rect">
            <a:avLst/>
          </a:prstGeom>
          <a:noFill/>
        </p:spPr>
        <p:txBody>
          <a:bodyPr wrap="square">
            <a:spAutoFit/>
          </a:bodyPr>
          <a:lstStyle/>
          <a:p>
            <a:r>
              <a:rPr lang="en-US" dirty="0"/>
              <a:t>What is the relationship between price and number of reviews?</a:t>
            </a:r>
            <a:endParaRPr lang="en-IN" dirty="0"/>
          </a:p>
        </p:txBody>
      </p:sp>
      <p:pic>
        <p:nvPicPr>
          <p:cNvPr id="10" name="Picture 9">
            <a:extLst>
              <a:ext uri="{FF2B5EF4-FFF2-40B4-BE49-F238E27FC236}">
                <a16:creationId xmlns:a16="http://schemas.microsoft.com/office/drawing/2014/main" id="{2A511FD5-A359-E2C6-AAA1-8FCC2901A119}"/>
              </a:ext>
            </a:extLst>
          </p:cNvPr>
          <p:cNvPicPr>
            <a:picLocks noChangeAspect="1"/>
          </p:cNvPicPr>
          <p:nvPr/>
        </p:nvPicPr>
        <p:blipFill>
          <a:blip r:embed="rId4"/>
          <a:stretch>
            <a:fillRect/>
          </a:stretch>
        </p:blipFill>
        <p:spPr>
          <a:xfrm>
            <a:off x="563448" y="1608410"/>
            <a:ext cx="7964011" cy="5016665"/>
          </a:xfrm>
          <a:prstGeom prst="rect">
            <a:avLst/>
          </a:prstGeom>
        </p:spPr>
      </p:pic>
    </p:spTree>
    <p:extLst>
      <p:ext uri="{BB962C8B-B14F-4D97-AF65-F5344CB8AC3E}">
        <p14:creationId xmlns:p14="http://schemas.microsoft.com/office/powerpoint/2010/main" val="250017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617</TotalTime>
  <Words>651</Words>
  <Application>Microsoft Office PowerPoint</Application>
  <PresentationFormat>Widescreen</PresentationFormat>
  <Paragraphs>67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Trebuchet MS</vt:lpstr>
      <vt:lpstr>Wingdings</vt:lpstr>
      <vt:lpstr>Wingdings 3</vt:lpstr>
      <vt:lpstr>Facet</vt:lpstr>
      <vt:lpstr>AirBNB Hotel Booking Analysis</vt:lpstr>
      <vt:lpstr>PROBLEM  STATEMENT</vt:lpstr>
      <vt:lpstr>Project Description  </vt:lpstr>
      <vt:lpstr>WHO ARE THE END USERS?</vt:lpstr>
      <vt:lpstr>Technology Used</vt:lpstr>
      <vt:lpstr>RESULTS1 </vt:lpstr>
      <vt:lpstr>RESULTS2</vt:lpstr>
      <vt:lpstr>RESULTS3 </vt:lpstr>
      <vt:lpstr>RESULTS4 </vt:lpstr>
      <vt:lpstr>RESULTS5 </vt:lpstr>
      <vt:lpstr>RESULTS6 </vt:lpstr>
      <vt:lpstr>RESULTS7 </vt:lpstr>
      <vt:lpstr>RESULTS8 </vt:lpstr>
      <vt:lpstr>RESULTS9 </vt:lpstr>
      <vt:lpstr>RESULTS10</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Somyadeep Chakraborty</cp:lastModifiedBy>
  <cp:revision>111</cp:revision>
  <dcterms:created xsi:type="dcterms:W3CDTF">2021-07-11T13:13:15Z</dcterms:created>
  <dcterms:modified xsi:type="dcterms:W3CDTF">2025-10-06T18:15:27Z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