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72" r:id="rId4"/>
    <p:sldId id="273" r:id="rId5"/>
    <p:sldId id="259" r:id="rId6"/>
    <p:sldId id="264" r:id="rId7"/>
    <p:sldId id="263" r:id="rId8"/>
    <p:sldId id="266" r:id="rId9"/>
    <p:sldId id="267" r:id="rId10"/>
    <p:sldId id="268" r:id="rId11"/>
    <p:sldId id="269" r:id="rId12"/>
    <p:sldId id="271" r:id="rId13"/>
    <p:sldId id="270" r:id="rId14"/>
    <p:sldId id="274" r:id="rId15"/>
    <p:sldId id="260"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0486" autoAdjust="0"/>
  </p:normalViewPr>
  <p:slideViewPr>
    <p:cSldViewPr snapToGrid="0">
      <p:cViewPr varScale="1">
        <p:scale>
          <a:sx n="81" d="100"/>
          <a:sy n="81" d="100"/>
        </p:scale>
        <p:origin x="1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DD6E0-976A-4535-BB7D-F68780321D48}"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94BC2-912A-4926-9316-56EB5CA2D0BC}" type="slidenum">
              <a:rPr lang="en-US" smtClean="0"/>
              <a:t>‹#›</a:t>
            </a:fld>
            <a:endParaRPr lang="en-US"/>
          </a:p>
        </p:txBody>
      </p:sp>
    </p:spTree>
    <p:extLst>
      <p:ext uri="{BB962C8B-B14F-4D97-AF65-F5344CB8AC3E}">
        <p14:creationId xmlns:p14="http://schemas.microsoft.com/office/powerpoint/2010/main" val="1545344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sbin.com/gavoquw/15/edit?js,outpu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learnrxjs.io/operators/transformation/mergemap.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reactivex.io/rxjs/class/es6/Observable.js~Observable.html#instance-method-publish"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reactivex.io/rxjs/class/es6/Observable.js~Observable.html#instance-method-publishRepla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edium.com/@benlesh/learning-observable-by-building-observable-d5da57405d8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Microsoft. </a:t>
            </a:r>
          </a:p>
          <a:p>
            <a:endParaRPr lang="en-US" dirty="0"/>
          </a:p>
          <a:p>
            <a:r>
              <a:rPr lang="en-US" dirty="0"/>
              <a:t>Ben </a:t>
            </a:r>
            <a:r>
              <a:rPr lang="en-US" dirty="0" err="1"/>
              <a:t>Lesh</a:t>
            </a:r>
            <a:r>
              <a:rPr lang="en-US" dirty="0"/>
              <a:t> has been part of the development since with Netflix and now with Google.</a:t>
            </a:r>
          </a:p>
          <a:p>
            <a:endParaRPr lang="en-US" dirty="0"/>
          </a:p>
          <a:p>
            <a:r>
              <a:rPr lang="en-US" dirty="0"/>
              <a:t>Walk through slide deck, then show some </a:t>
            </a:r>
            <a:r>
              <a:rPr lang="en-US"/>
              <a:t>trivial code </a:t>
            </a:r>
            <a:r>
              <a:rPr lang="en-US" dirty="0"/>
              <a:t>examples.</a:t>
            </a:r>
          </a:p>
          <a:p>
            <a:endParaRPr lang="en-US" dirty="0"/>
          </a:p>
          <a:p>
            <a:r>
              <a:rPr lang="en-US" dirty="0"/>
              <a:t>Then, will show some marble tests in OIT POC.</a:t>
            </a:r>
          </a:p>
        </p:txBody>
      </p:sp>
      <p:sp>
        <p:nvSpPr>
          <p:cNvPr id="4" name="Slide Number Placeholder 3"/>
          <p:cNvSpPr>
            <a:spLocks noGrp="1"/>
          </p:cNvSpPr>
          <p:nvPr>
            <p:ph type="sldNum" sz="quarter" idx="10"/>
          </p:nvPr>
        </p:nvSpPr>
        <p:spPr/>
        <p:txBody>
          <a:bodyPr/>
          <a:lstStyle/>
          <a:p>
            <a:fld id="{60494BC2-912A-4926-9316-56EB5CA2D0BC}" type="slidenum">
              <a:rPr lang="en-US" smtClean="0"/>
              <a:t>1</a:t>
            </a:fld>
            <a:endParaRPr lang="en-US"/>
          </a:p>
        </p:txBody>
      </p:sp>
    </p:spTree>
    <p:extLst>
      <p:ext uri="{BB962C8B-B14F-4D97-AF65-F5344CB8AC3E}">
        <p14:creationId xmlns:p14="http://schemas.microsoft.com/office/powerpoint/2010/main" val="1574955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When should I use cold or hot?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depends on your goal, usually you would need to create a hot observable to have a single source of truth, share side effects and final result to the subscribers.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in a web socket you really don’t want to create more then one connection and you could need to share the entire sets of values: </a:t>
            </a:r>
            <a:r>
              <a:rPr lang="en-US" sz="1200" b="1" i="0" u="none" strike="noStrike" kern="1200" dirty="0">
                <a:solidFill>
                  <a:schemeClr val="tx1"/>
                </a:solidFill>
                <a:effectLst/>
                <a:latin typeface="+mn-lt"/>
                <a:ea typeface="+mn-ea"/>
                <a:cs typeface="+mn-cs"/>
                <a:hlinkClick r:id="rId3"/>
              </a:rPr>
              <a:t>Link</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 for an REST </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 call you would like to share the result without asking the server every time - You should chose the cold observable instead, when you need to create a producer and generate side effects for every subscribers.</a:t>
            </a:r>
          </a:p>
          <a:p>
            <a:endParaRPr lang="en-US" dirty="0"/>
          </a:p>
        </p:txBody>
      </p:sp>
      <p:sp>
        <p:nvSpPr>
          <p:cNvPr id="4" name="Slide Number Placeholder 3"/>
          <p:cNvSpPr>
            <a:spLocks noGrp="1"/>
          </p:cNvSpPr>
          <p:nvPr>
            <p:ph type="sldNum" sz="quarter" idx="10"/>
          </p:nvPr>
        </p:nvSpPr>
        <p:spPr/>
        <p:txBody>
          <a:bodyPr/>
          <a:lstStyle/>
          <a:p>
            <a:fld id="{60494BC2-912A-4926-9316-56EB5CA2D0BC}" type="slidenum">
              <a:rPr lang="en-US" smtClean="0"/>
              <a:t>10</a:t>
            </a:fld>
            <a:endParaRPr lang="en-US"/>
          </a:p>
        </p:txBody>
      </p:sp>
    </p:spTree>
    <p:extLst>
      <p:ext uri="{BB962C8B-B14F-4D97-AF65-F5344CB8AC3E}">
        <p14:creationId xmlns:p14="http://schemas.microsoft.com/office/powerpoint/2010/main" val="1858521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(CODE EXAMPLE - 275)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the difference between </a:t>
            </a:r>
            <a:r>
              <a:rPr lang="en-US" dirty="0" err="1"/>
              <a:t>concatMap</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3"/>
              </a:rPr>
              <a:t>mergeMap</a:t>
            </a:r>
            <a:r>
              <a:rPr lang="en-US" sz="1200" b="0" i="0" kern="1200" dirty="0">
                <a:solidFill>
                  <a:schemeClr val="tx1"/>
                </a:solidFill>
                <a:effectLst/>
                <a:latin typeface="+mn-lt"/>
                <a:ea typeface="+mn-ea"/>
                <a:cs typeface="+mn-cs"/>
              </a:rPr>
              <a:t>. Because </a:t>
            </a:r>
            <a:r>
              <a:rPr lang="en-US" dirty="0" err="1"/>
              <a:t>concatMap</a:t>
            </a:r>
            <a:r>
              <a:rPr lang="en-US" sz="1200" b="0" i="0" kern="1200" dirty="0">
                <a:solidFill>
                  <a:schemeClr val="tx1"/>
                </a:solidFill>
                <a:effectLst/>
                <a:latin typeface="+mn-lt"/>
                <a:ea typeface="+mn-ea"/>
                <a:cs typeface="+mn-cs"/>
              </a:rPr>
              <a:t> does not subscribe to the next observable until the previous completes, the value from the source delayed by 2000ms will be emitted first.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Contrast this with </a:t>
            </a:r>
            <a:r>
              <a:rPr lang="en-US" sz="1200" b="0" i="0" u="none" strike="noStrike" kern="1200" dirty="0" err="1">
                <a:solidFill>
                  <a:schemeClr val="tx1"/>
                </a:solidFill>
                <a:effectLst/>
                <a:latin typeface="+mn-lt"/>
                <a:ea typeface="+mn-ea"/>
                <a:cs typeface="+mn-cs"/>
                <a:hlinkClick r:id="rId3"/>
              </a:rPr>
              <a:t>mergeMap</a:t>
            </a:r>
            <a:r>
              <a:rPr lang="en-US" sz="1200" b="0" i="0" kern="1200" dirty="0">
                <a:solidFill>
                  <a:schemeClr val="tx1"/>
                </a:solidFill>
                <a:effectLst/>
                <a:latin typeface="+mn-lt"/>
                <a:ea typeface="+mn-ea"/>
                <a:cs typeface="+mn-cs"/>
              </a:rPr>
              <a:t> which subscribes immediately to inner observables, the observable with the lesser delay (1000ms) will emit, followed by the observable which takes 2000ms to complete.</a:t>
            </a:r>
            <a:endParaRPr lang="en-US" dirty="0"/>
          </a:p>
        </p:txBody>
      </p:sp>
      <p:sp>
        <p:nvSpPr>
          <p:cNvPr id="4" name="Slide Number Placeholder 3"/>
          <p:cNvSpPr>
            <a:spLocks noGrp="1"/>
          </p:cNvSpPr>
          <p:nvPr>
            <p:ph type="sldNum" sz="quarter" idx="10"/>
          </p:nvPr>
        </p:nvSpPr>
        <p:spPr/>
        <p:txBody>
          <a:bodyPr/>
          <a:lstStyle/>
          <a:p>
            <a:fld id="{60494BC2-912A-4926-9316-56EB5CA2D0BC}" type="slidenum">
              <a:rPr lang="en-US" smtClean="0"/>
              <a:t>11</a:t>
            </a:fld>
            <a:endParaRPr lang="en-US"/>
          </a:p>
        </p:txBody>
      </p:sp>
    </p:spTree>
    <p:extLst>
      <p:ext uri="{BB962C8B-B14F-4D97-AF65-F5344CB8AC3E}">
        <p14:creationId xmlns:p14="http://schemas.microsoft.com/office/powerpoint/2010/main" val="195427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94BC2-912A-4926-9316-56EB5CA2D0BC}" type="slidenum">
              <a:rPr lang="en-US" smtClean="0"/>
              <a:t>12</a:t>
            </a:fld>
            <a:endParaRPr lang="en-US"/>
          </a:p>
        </p:txBody>
      </p:sp>
    </p:spTree>
    <p:extLst>
      <p:ext uri="{BB962C8B-B14F-4D97-AF65-F5344CB8AC3E}">
        <p14:creationId xmlns:p14="http://schemas.microsoft.com/office/powerpoint/2010/main" val="195887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Reactive programming is programming with asynchronous data streams.</a:t>
            </a:r>
          </a:p>
          <a:p>
            <a:r>
              <a:rPr lang="en-US" sz="1200" b="0" i="0" kern="1200" dirty="0">
                <a:solidFill>
                  <a:schemeClr val="tx1"/>
                </a:solidFill>
                <a:effectLst/>
                <a:latin typeface="+mn-lt"/>
                <a:ea typeface="+mn-ea"/>
                <a:cs typeface="+mn-cs"/>
              </a:rPr>
              <a:t>In a way, this isn't anything new. Event buses or your typical click events are really an asynchronous event stream, on which you can observe and do some side effects. Reactive is that idea on steroids.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Stream as a sequence of ordered events in timeline.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are able to create data streams of anything, not just from click and hover events. Streams are cheap and ubiquitous, anything can be a stream: variables, user inputs, properties, caches, data structures, etc.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imagine your Twitter feed would be a data stream in the same fashion that click events are. You can listen to that stream and react accordingly.</a:t>
            </a:r>
          </a:p>
          <a:p>
            <a:endParaRPr lang="en-US" dirty="0"/>
          </a:p>
        </p:txBody>
      </p:sp>
      <p:sp>
        <p:nvSpPr>
          <p:cNvPr id="4" name="Slide Number Placeholder 3"/>
          <p:cNvSpPr>
            <a:spLocks noGrp="1"/>
          </p:cNvSpPr>
          <p:nvPr>
            <p:ph type="sldNum" sz="quarter" idx="10"/>
          </p:nvPr>
        </p:nvSpPr>
        <p:spPr/>
        <p:txBody>
          <a:bodyPr/>
          <a:lstStyle/>
          <a:p>
            <a:fld id="{60494BC2-912A-4926-9316-56EB5CA2D0BC}" type="slidenum">
              <a:rPr lang="en-US" smtClean="0"/>
              <a:t>2</a:t>
            </a:fld>
            <a:endParaRPr lang="en-US"/>
          </a:p>
        </p:txBody>
      </p:sp>
    </p:spTree>
    <p:extLst>
      <p:ext uri="{BB962C8B-B14F-4D97-AF65-F5344CB8AC3E}">
        <p14:creationId xmlns:p14="http://schemas.microsoft.com/office/powerpoint/2010/main" val="300092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b="1" i="1" dirty="0"/>
              <a:t>Observables are an array that gets built over time. Then, you can loop on this array by subscribing to it.</a:t>
            </a:r>
          </a:p>
          <a:p>
            <a:pPr fontAlgn="ctr"/>
            <a:r>
              <a:rPr lang="en-US" b="1" i="1" dirty="0"/>
              <a:t>Observables help JavaScript integrate a proper "observer design pattern“ </a:t>
            </a:r>
          </a:p>
          <a:p>
            <a:pPr fontAlgn="ctr"/>
            <a:r>
              <a:rPr lang="en-US" b="1" i="1" dirty="0"/>
              <a:t>Observables are functions that tie an </a:t>
            </a:r>
            <a:r>
              <a:rPr lang="en-US" b="1" i="1" u="sng" dirty="0"/>
              <a:t>observer to a producer</a:t>
            </a:r>
            <a:r>
              <a:rPr lang="en-US" b="1" i="1" dirty="0"/>
              <a:t>.</a:t>
            </a:r>
            <a:r>
              <a:rPr lang="en-US" b="1" dirty="0"/>
              <a:t> </a:t>
            </a:r>
          </a:p>
          <a:p>
            <a:r>
              <a:rPr lang="en-US" b="1" dirty="0"/>
              <a:t>What’s a “Producer”?</a:t>
            </a:r>
          </a:p>
          <a:p>
            <a:pPr lvl="1"/>
            <a:r>
              <a:rPr lang="en-US" sz="1000" b="1" i="1" dirty="0"/>
              <a:t>A producer is the source of values for your observable. It could be a web socket, it could be DOM events, it could be an iterator, or something looping over an array. Basically, it’s anything you’re using to get values and pass them to `</a:t>
            </a:r>
            <a:r>
              <a:rPr lang="en-US" sz="1000" b="1" i="1" dirty="0" err="1"/>
              <a:t>observer.next</a:t>
            </a:r>
            <a:r>
              <a:rPr lang="en-US" sz="1000" b="1" i="1" dirty="0"/>
              <a:t>(value)`.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.create()</a:t>
            </a:r>
            <a:r>
              <a:rPr lang="en-US" dirty="0"/>
              <a:t> method accepts a single argument, which is a </a:t>
            </a:r>
            <a:r>
              <a:rPr lang="en-US" i="1" dirty="0"/>
              <a:t>subscribe</a:t>
            </a:r>
            <a:r>
              <a:rPr lang="en-US" dirty="0"/>
              <a:t> function. This subscribe function accepts an </a:t>
            </a:r>
            <a:r>
              <a:rPr lang="en-US" i="1" dirty="0"/>
              <a:t>observer</a:t>
            </a:r>
            <a:r>
              <a:rPr lang="en-US" dirty="0"/>
              <a:t> argument.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Typically, you can emit three different types of data: data payload, error and end of stream signal.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attach own handlers on each type of data, or just focus on data payload only.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494BC2-912A-4926-9316-56EB5CA2D0BC}" type="slidenum">
              <a:rPr lang="en-US" smtClean="0"/>
              <a:t>3</a:t>
            </a:fld>
            <a:endParaRPr lang="en-US"/>
          </a:p>
        </p:txBody>
      </p:sp>
    </p:spTree>
    <p:extLst>
      <p:ext uri="{BB962C8B-B14F-4D97-AF65-F5344CB8AC3E}">
        <p14:creationId xmlns:p14="http://schemas.microsoft.com/office/powerpoint/2010/main" val="4094532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subscribe to an observable with an observer, you've created a subscription.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You're given the ability to cancel that subscription in the event that you no longer need to receive the emitted values from the observer. This is also important for performance issues.</a:t>
            </a:r>
          </a:p>
          <a:p>
            <a:endParaRPr lang="en-US" dirty="0"/>
          </a:p>
        </p:txBody>
      </p:sp>
      <p:sp>
        <p:nvSpPr>
          <p:cNvPr id="4" name="Slide Number Placeholder 3"/>
          <p:cNvSpPr>
            <a:spLocks noGrp="1"/>
          </p:cNvSpPr>
          <p:nvPr>
            <p:ph type="sldNum" sz="quarter" idx="10"/>
          </p:nvPr>
        </p:nvSpPr>
        <p:spPr/>
        <p:txBody>
          <a:bodyPr/>
          <a:lstStyle/>
          <a:p>
            <a:fld id="{60494BC2-912A-4926-9316-56EB5CA2D0BC}" type="slidenum">
              <a:rPr lang="en-US" smtClean="0"/>
              <a:t>4</a:t>
            </a:fld>
            <a:endParaRPr lang="en-US"/>
          </a:p>
        </p:txBody>
      </p:sp>
    </p:spTree>
    <p:extLst>
      <p:ext uri="{BB962C8B-B14F-4D97-AF65-F5344CB8AC3E}">
        <p14:creationId xmlns:p14="http://schemas.microsoft.com/office/powerpoint/2010/main" val="1377154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 Promise is simply an Observable with one single emitted value. Rx streams go beyond promises by allowing many returned values.</a:t>
            </a:r>
          </a:p>
          <a:p>
            <a:r>
              <a:rPr lang="en-US" sz="1200" b="0" i="0" kern="1200" dirty="0">
                <a:solidFill>
                  <a:schemeClr val="tx1"/>
                </a:solidFill>
                <a:effectLst/>
                <a:latin typeface="+mn-lt"/>
                <a:ea typeface="+mn-ea"/>
                <a:cs typeface="+mn-cs"/>
              </a:rPr>
              <a:t>This is pretty nice, and shows how Observables are at least as powerful as Promises. So if you believe the Promises hype, keep an eye on what Rx Observables are capable of.</a:t>
            </a:r>
          </a:p>
          <a:p>
            <a:endParaRPr lang="en-US" dirty="0"/>
          </a:p>
        </p:txBody>
      </p:sp>
      <p:sp>
        <p:nvSpPr>
          <p:cNvPr id="4" name="Slide Number Placeholder 3"/>
          <p:cNvSpPr>
            <a:spLocks noGrp="1"/>
          </p:cNvSpPr>
          <p:nvPr>
            <p:ph type="sldNum" sz="quarter" idx="10"/>
          </p:nvPr>
        </p:nvSpPr>
        <p:spPr/>
        <p:txBody>
          <a:bodyPr/>
          <a:lstStyle/>
          <a:p>
            <a:fld id="{60494BC2-912A-4926-9316-56EB5CA2D0BC}" type="slidenum">
              <a:rPr lang="en-US" smtClean="0"/>
              <a:t>5</a:t>
            </a:fld>
            <a:endParaRPr lang="en-US"/>
          </a:p>
        </p:txBody>
      </p:sp>
    </p:spTree>
    <p:extLst>
      <p:ext uri="{BB962C8B-B14F-4D97-AF65-F5344CB8AC3E}">
        <p14:creationId xmlns:p14="http://schemas.microsoft.com/office/powerpoint/2010/main" val="2391575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call an observable </a:t>
            </a:r>
            <a:r>
              <a:rPr lang="en-US" dirty="0"/>
              <a:t>hot</a:t>
            </a:r>
            <a:r>
              <a:rPr lang="en-US" sz="1200" b="0" i="0" kern="1200" dirty="0">
                <a:solidFill>
                  <a:schemeClr val="tx1"/>
                </a:solidFill>
                <a:effectLst/>
                <a:latin typeface="+mn-lt"/>
                <a:ea typeface="+mn-ea"/>
                <a:cs typeface="+mn-cs"/>
              </a:rPr>
              <a:t> when it emits values before any consumer is subscribed. Each subscription could receive different values based on their registration time.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Heat up an Observable 🌞</a:t>
            </a:r>
          </a:p>
          <a:p>
            <a:r>
              <a:rPr lang="en-US" sz="1200" b="0" i="0" kern="1200" dirty="0" err="1">
                <a:solidFill>
                  <a:schemeClr val="tx1"/>
                </a:solidFill>
                <a:effectLst/>
                <a:latin typeface="+mn-lt"/>
                <a:ea typeface="+mn-ea"/>
                <a:cs typeface="+mn-cs"/>
              </a:rPr>
              <a:t>RxJs</a:t>
            </a:r>
            <a:r>
              <a:rPr lang="en-US" sz="1200" b="0" i="0" kern="1200" dirty="0">
                <a:solidFill>
                  <a:schemeClr val="tx1"/>
                </a:solidFill>
                <a:effectLst/>
                <a:latin typeface="+mn-lt"/>
                <a:ea typeface="+mn-ea"/>
                <a:cs typeface="+mn-cs"/>
              </a:rPr>
              <a:t> provides methods to generate a variety of </a:t>
            </a:r>
            <a:r>
              <a:rPr lang="en-US" sz="1200" b="0" i="0" kern="1200" dirty="0" err="1">
                <a:solidFill>
                  <a:schemeClr val="tx1"/>
                </a:solidFill>
                <a:effectLst/>
                <a:latin typeface="+mn-lt"/>
                <a:ea typeface="+mn-ea"/>
                <a:cs typeface="+mn-cs"/>
              </a:rPr>
              <a:t>multicasted</a:t>
            </a:r>
            <a:r>
              <a:rPr lang="en-US" sz="1200" b="0" i="0" kern="1200" dirty="0">
                <a:solidFill>
                  <a:schemeClr val="tx1"/>
                </a:solidFill>
                <a:effectLst/>
                <a:latin typeface="+mn-lt"/>
                <a:ea typeface="+mn-ea"/>
                <a:cs typeface="+mn-cs"/>
              </a:rPr>
              <a:t> observables to have the best control over the underlying streams,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hlinkClick r:id="rId3"/>
              </a:rPr>
              <a:t>publish()</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ConnectableObservable</a:t>
            </a:r>
            <a:endParaRPr lang="en-US" sz="1200" b="1" i="0" kern="1200" dirty="0">
              <a:solidFill>
                <a:schemeClr val="tx1"/>
              </a:solidFill>
              <a:effectLst/>
              <a:latin typeface="+mn-lt"/>
              <a:ea typeface="+mn-ea"/>
              <a:cs typeface="+mn-cs"/>
            </a:endParaRPr>
          </a:p>
          <a:p>
            <a:r>
              <a:rPr lang="en-US" sz="1200" b="1" i="0" u="none" strike="noStrike" kern="1200" dirty="0" err="1">
                <a:solidFill>
                  <a:schemeClr val="tx1"/>
                </a:solidFill>
                <a:effectLst/>
                <a:latin typeface="+mn-lt"/>
                <a:ea typeface="+mn-ea"/>
                <a:cs typeface="+mn-cs"/>
                <a:hlinkClick r:id="rId4"/>
              </a:rPr>
              <a:t>publishReplay</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ConnectableObservable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method allows us to specify a buffer that can be consumed by late subscribers.</a:t>
            </a:r>
          </a:p>
          <a:p>
            <a:endParaRPr lang="en-US" sz="1200" b="0" i="0" kern="1200" dirty="0">
              <a:solidFill>
                <a:schemeClr val="tx1"/>
              </a:solidFill>
              <a:effectLst/>
              <a:latin typeface="+mn-lt"/>
              <a:ea typeface="+mn-ea"/>
              <a:cs typeface="+mn-cs"/>
            </a:endParaRPr>
          </a:p>
          <a:p>
            <a:r>
              <a:rPr lang="en-US" dirty="0"/>
              <a:t>There are many others but for this intro, we’re not going to dig deeper as this topic could take an hour on its own.</a:t>
            </a:r>
          </a:p>
        </p:txBody>
      </p:sp>
      <p:sp>
        <p:nvSpPr>
          <p:cNvPr id="4" name="Slide Number Placeholder 3"/>
          <p:cNvSpPr>
            <a:spLocks noGrp="1"/>
          </p:cNvSpPr>
          <p:nvPr>
            <p:ph type="sldNum" sz="quarter" idx="10"/>
          </p:nvPr>
        </p:nvSpPr>
        <p:spPr/>
        <p:txBody>
          <a:bodyPr/>
          <a:lstStyle/>
          <a:p>
            <a:fld id="{60494BC2-912A-4926-9316-56EB5CA2D0BC}" type="slidenum">
              <a:rPr lang="en-US" smtClean="0"/>
              <a:t>6</a:t>
            </a:fld>
            <a:endParaRPr lang="en-US"/>
          </a:p>
        </p:txBody>
      </p:sp>
    </p:spTree>
    <p:extLst>
      <p:ext uri="{BB962C8B-B14F-4D97-AF65-F5344CB8AC3E}">
        <p14:creationId xmlns:p14="http://schemas.microsoft.com/office/powerpoint/2010/main" val="147967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Cold Observable ❄️</a:t>
            </a:r>
          </a:p>
          <a:p>
            <a:r>
              <a:rPr lang="en-US" sz="1200" b="0" i="0" kern="1200" dirty="0">
                <a:solidFill>
                  <a:schemeClr val="tx1"/>
                </a:solidFill>
                <a:effectLst/>
                <a:latin typeface="+mn-lt"/>
                <a:ea typeface="+mn-ea"/>
                <a:cs typeface="+mn-cs"/>
              </a:rPr>
              <a:t>We can think of an Observable as cold or unicast when it starts emitting values after a subscriber is registered, under the hood it is creating a producer for each subscription</a:t>
            </a:r>
            <a:endParaRPr lang="en-US" dirty="0"/>
          </a:p>
        </p:txBody>
      </p:sp>
      <p:sp>
        <p:nvSpPr>
          <p:cNvPr id="4" name="Slide Number Placeholder 3"/>
          <p:cNvSpPr>
            <a:spLocks noGrp="1"/>
          </p:cNvSpPr>
          <p:nvPr>
            <p:ph type="sldNum" sz="quarter" idx="10"/>
          </p:nvPr>
        </p:nvSpPr>
        <p:spPr/>
        <p:txBody>
          <a:bodyPr/>
          <a:lstStyle/>
          <a:p>
            <a:fld id="{60494BC2-912A-4926-9316-56EB5CA2D0BC}" type="slidenum">
              <a:rPr lang="en-US" smtClean="0"/>
              <a:t>7</a:t>
            </a:fld>
            <a:endParaRPr lang="en-US"/>
          </a:p>
        </p:txBody>
      </p:sp>
    </p:spTree>
    <p:extLst>
      <p:ext uri="{BB962C8B-B14F-4D97-AF65-F5344CB8AC3E}">
        <p14:creationId xmlns:p14="http://schemas.microsoft.com/office/powerpoint/2010/main" val="130948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Think of the subject as a middleman in a multicast observable. It relays data from the underlying observable and shares it among all the subscribers.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Subjects are Observables, Subjects also implement an Observer interface. That is to say, they have </a:t>
            </a:r>
            <a:r>
              <a:rPr lang="en-US" dirty="0"/>
              <a:t>next</a:t>
            </a:r>
            <a:r>
              <a:rPr lang="en-US" sz="1200" b="0" i="0" kern="1200" dirty="0">
                <a:solidFill>
                  <a:schemeClr val="tx1"/>
                </a:solidFill>
                <a:effectLst/>
                <a:latin typeface="+mn-lt"/>
                <a:ea typeface="+mn-ea"/>
                <a:cs typeface="+mn-cs"/>
              </a:rPr>
              <a:t>, </a:t>
            </a:r>
            <a:r>
              <a:rPr lang="en-US" dirty="0"/>
              <a:t>error</a:t>
            </a:r>
            <a:r>
              <a:rPr lang="en-US" sz="1200" b="0" i="0" kern="1200" dirty="0">
                <a:solidFill>
                  <a:schemeClr val="tx1"/>
                </a:solidFill>
                <a:effectLst/>
                <a:latin typeface="+mn-lt"/>
                <a:ea typeface="+mn-ea"/>
                <a:cs typeface="+mn-cs"/>
              </a:rPr>
              <a:t>, and </a:t>
            </a:r>
            <a:r>
              <a:rPr lang="en-US" dirty="0"/>
              <a:t>complete</a:t>
            </a:r>
            <a:r>
              <a:rPr lang="en-US" sz="1200" b="0" i="0" kern="1200" dirty="0">
                <a:solidFill>
                  <a:schemeClr val="tx1"/>
                </a:solidFill>
                <a:effectLst/>
                <a:latin typeface="+mn-lt"/>
                <a:ea typeface="+mn-ea"/>
                <a:cs typeface="+mn-cs"/>
              </a:rPr>
              <a:t> methods. These methods are used to notify their counterparts on observers in the subject’s internal observers list. This means a subject can be used as an observer to subscribe to any observable.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KEY POINT: Probably a more important distinction between Subject and Observable is that a Subject has state, it keeps a list of observers. On the other hand, </a:t>
            </a:r>
            <a:r>
              <a:rPr lang="en-US" sz="1200" b="0" i="0" kern="1200" dirty="0" err="1">
                <a:solidFill>
                  <a:schemeClr val="tx1"/>
                </a:solidFill>
                <a:effectLst/>
                <a:latin typeface="+mn-lt"/>
                <a:ea typeface="+mn-ea"/>
                <a:cs typeface="+mn-cs"/>
              </a:rPr>
              <a:t>an</a:t>
            </a:r>
            <a:r>
              <a:rPr lang="en-US" sz="1200" b="0" i="0" u="none" strike="noStrike" kern="1200" dirty="0" err="1">
                <a:solidFill>
                  <a:schemeClr val="tx1"/>
                </a:solidFill>
                <a:effectLst/>
                <a:latin typeface="+mn-lt"/>
                <a:ea typeface="+mn-ea"/>
                <a:cs typeface="+mn-cs"/>
                <a:hlinkClick r:id="rId3"/>
              </a:rPr>
              <a:t>Observable</a:t>
            </a:r>
            <a:r>
              <a:rPr lang="en-US" sz="1200" b="0" i="0" u="none" strike="noStrike" kern="1200" dirty="0">
                <a:solidFill>
                  <a:schemeClr val="tx1"/>
                </a:solidFill>
                <a:effectLst/>
                <a:latin typeface="+mn-lt"/>
                <a:ea typeface="+mn-ea"/>
                <a:cs typeface="+mn-cs"/>
                <a:hlinkClick r:id="rId3"/>
              </a:rPr>
              <a:t> is really just a function</a:t>
            </a:r>
            <a:r>
              <a:rPr lang="en-US" sz="1200" b="0" i="0" kern="1200" dirty="0">
                <a:solidFill>
                  <a:schemeClr val="tx1"/>
                </a:solidFill>
                <a:effectLst/>
                <a:latin typeface="+mn-lt"/>
                <a:ea typeface="+mn-ea"/>
                <a:cs typeface="+mn-cs"/>
              </a:rPr>
              <a:t> that sets up observation.</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general, once a subject completes, future subscribers to a subject will not receive more data.</a:t>
            </a:r>
          </a:p>
          <a:p>
            <a:endParaRPr lang="en-US" dirty="0"/>
          </a:p>
        </p:txBody>
      </p:sp>
      <p:sp>
        <p:nvSpPr>
          <p:cNvPr id="4" name="Slide Number Placeholder 3"/>
          <p:cNvSpPr>
            <a:spLocks noGrp="1"/>
          </p:cNvSpPr>
          <p:nvPr>
            <p:ph type="sldNum" sz="quarter" idx="10"/>
          </p:nvPr>
        </p:nvSpPr>
        <p:spPr/>
        <p:txBody>
          <a:bodyPr/>
          <a:lstStyle/>
          <a:p>
            <a:fld id="{60494BC2-912A-4926-9316-56EB5CA2D0BC}" type="slidenum">
              <a:rPr lang="en-US" smtClean="0"/>
              <a:t>8</a:t>
            </a:fld>
            <a:endParaRPr lang="en-US"/>
          </a:p>
        </p:txBody>
      </p:sp>
    </p:spTree>
    <p:extLst>
      <p:ext uri="{BB962C8B-B14F-4D97-AF65-F5344CB8AC3E}">
        <p14:creationId xmlns:p14="http://schemas.microsoft.com/office/powerpoint/2010/main" val="1284336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By default, observables are unicast. i.e. each subscriber causes the observable to be invoked independently. In contrast, a </a:t>
            </a:r>
            <a:r>
              <a:rPr lang="en-US" sz="1200" b="0" i="0" kern="1200" dirty="0" err="1">
                <a:solidFill>
                  <a:schemeClr val="tx1"/>
                </a:solidFill>
                <a:effectLst/>
                <a:latin typeface="+mn-lt"/>
                <a:ea typeface="+mn-ea"/>
                <a:cs typeface="+mn-cs"/>
              </a:rPr>
              <a:t>multicasted</a:t>
            </a:r>
            <a:r>
              <a:rPr lang="en-US" sz="1200" b="0" i="0" kern="1200" dirty="0">
                <a:solidFill>
                  <a:schemeClr val="tx1"/>
                </a:solidFill>
                <a:effectLst/>
                <a:latin typeface="+mn-lt"/>
                <a:ea typeface="+mn-ea"/>
                <a:cs typeface="+mn-cs"/>
              </a:rPr>
              <a:t> observable is one that emits the same data to all the subscribers.</a:t>
            </a:r>
            <a:endParaRPr lang="en-US" dirty="0"/>
          </a:p>
          <a:p>
            <a:endParaRPr lang="en-US" dirty="0"/>
          </a:p>
        </p:txBody>
      </p:sp>
      <p:sp>
        <p:nvSpPr>
          <p:cNvPr id="4" name="Slide Number Placeholder 3"/>
          <p:cNvSpPr>
            <a:spLocks noGrp="1"/>
          </p:cNvSpPr>
          <p:nvPr>
            <p:ph type="sldNum" sz="quarter" idx="10"/>
          </p:nvPr>
        </p:nvSpPr>
        <p:spPr/>
        <p:txBody>
          <a:bodyPr/>
          <a:lstStyle/>
          <a:p>
            <a:fld id="{60494BC2-912A-4926-9316-56EB5CA2D0BC}" type="slidenum">
              <a:rPr lang="en-US" smtClean="0"/>
              <a:t>9</a:t>
            </a:fld>
            <a:endParaRPr lang="en-US"/>
          </a:p>
        </p:txBody>
      </p:sp>
    </p:spTree>
    <p:extLst>
      <p:ext uri="{BB962C8B-B14F-4D97-AF65-F5344CB8AC3E}">
        <p14:creationId xmlns:p14="http://schemas.microsoft.com/office/powerpoint/2010/main" val="3467433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
        <p:nvSpPr>
          <p:cNvPr id="7" name="MSIPCMContentMarking" descr="{&quot;HashCode&quot;:-1638895224,&quot;Placement&quot;:&quot;Footer&quot;}">
            <a:extLst>
              <a:ext uri="{FF2B5EF4-FFF2-40B4-BE49-F238E27FC236}">
                <a16:creationId xmlns:a16="http://schemas.microsoft.com/office/drawing/2014/main" id="{C30A3ADB-3834-45A6-90D5-EB70BECB8AE0}"/>
              </a:ext>
            </a:extLst>
          </p:cNvPr>
          <p:cNvSpPr txBox="1"/>
          <p:nvPr userDrawn="1"/>
        </p:nvSpPr>
        <p:spPr>
          <a:xfrm>
            <a:off x="0" y="6629836"/>
            <a:ext cx="1228569"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Calibri" panose="020F0502020204030204" pitchFamily="34" charset="0"/>
              </a:rPr>
              <a:t>Sensitivity: Confidential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atentflip.com/loup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DDA8-6A70-4E64-AB85-0F79840DE705}"/>
              </a:ext>
            </a:extLst>
          </p:cNvPr>
          <p:cNvSpPr>
            <a:spLocks noGrp="1"/>
          </p:cNvSpPr>
          <p:nvPr>
            <p:ph type="ctrTitle"/>
          </p:nvPr>
        </p:nvSpPr>
        <p:spPr/>
        <p:txBody>
          <a:bodyPr/>
          <a:lstStyle/>
          <a:p>
            <a:r>
              <a:rPr lang="en-US" dirty="0" err="1"/>
              <a:t>Rxjs</a:t>
            </a:r>
            <a:r>
              <a:rPr lang="en-US" dirty="0"/>
              <a:t> Observables</a:t>
            </a:r>
          </a:p>
        </p:txBody>
      </p:sp>
      <p:sp>
        <p:nvSpPr>
          <p:cNvPr id="3" name="Subtitle 2">
            <a:extLst>
              <a:ext uri="{FF2B5EF4-FFF2-40B4-BE49-F238E27FC236}">
                <a16:creationId xmlns:a16="http://schemas.microsoft.com/office/drawing/2014/main" id="{94358EE4-2B92-4CB8-9937-D96CE5E38C72}"/>
              </a:ext>
            </a:extLst>
          </p:cNvPr>
          <p:cNvSpPr>
            <a:spLocks noGrp="1"/>
          </p:cNvSpPr>
          <p:nvPr>
            <p:ph type="subTitle" idx="1"/>
          </p:nvPr>
        </p:nvSpPr>
        <p:spPr/>
        <p:txBody>
          <a:bodyPr/>
          <a:lstStyle/>
          <a:p>
            <a:r>
              <a:rPr lang="en-US" dirty="0"/>
              <a:t>An introduction TO </a:t>
            </a:r>
            <a:r>
              <a:rPr lang="en-US"/>
              <a:t>REACTIVE EXTENSIONS</a:t>
            </a:r>
            <a:endParaRPr lang="en-US" dirty="0"/>
          </a:p>
        </p:txBody>
      </p:sp>
    </p:spTree>
    <p:extLst>
      <p:ext uri="{BB962C8B-B14F-4D97-AF65-F5344CB8AC3E}">
        <p14:creationId xmlns:p14="http://schemas.microsoft.com/office/powerpoint/2010/main" val="2076084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4B3B-93EF-47DC-8C61-DD7D806327C4}"/>
              </a:ext>
            </a:extLst>
          </p:cNvPr>
          <p:cNvSpPr>
            <a:spLocks noGrp="1"/>
          </p:cNvSpPr>
          <p:nvPr>
            <p:ph type="title"/>
          </p:nvPr>
        </p:nvSpPr>
        <p:spPr>
          <a:xfrm>
            <a:off x="677563" y="486033"/>
            <a:ext cx="10131425" cy="609600"/>
          </a:xfrm>
        </p:spPr>
        <p:txBody>
          <a:bodyPr>
            <a:normAutofit fontScale="90000"/>
          </a:bodyPr>
          <a:lstStyle/>
          <a:p>
            <a:r>
              <a:rPr lang="en-US" b="1" dirty="0"/>
              <a:t>Making A Cold Observable Hot</a:t>
            </a:r>
          </a:p>
        </p:txBody>
      </p:sp>
      <p:sp>
        <p:nvSpPr>
          <p:cNvPr id="3" name="Content Placeholder 2">
            <a:extLst>
              <a:ext uri="{FF2B5EF4-FFF2-40B4-BE49-F238E27FC236}">
                <a16:creationId xmlns:a16="http://schemas.microsoft.com/office/drawing/2014/main" id="{EEB51A73-B908-407B-8214-7470C4F21691}"/>
              </a:ext>
            </a:extLst>
          </p:cNvPr>
          <p:cNvSpPr>
            <a:spLocks noGrp="1"/>
          </p:cNvSpPr>
          <p:nvPr>
            <p:ph idx="1"/>
          </p:nvPr>
        </p:nvSpPr>
        <p:spPr>
          <a:xfrm>
            <a:off x="751702" y="930875"/>
            <a:ext cx="10131425" cy="5519352"/>
          </a:xfrm>
        </p:spPr>
        <p:txBody>
          <a:bodyPr>
            <a:normAutofit fontScale="85000" lnSpcReduction="10000"/>
          </a:bodyPr>
          <a:lstStyle/>
          <a:p>
            <a:pPr marL="0" indent="0">
              <a:buNone/>
            </a:pPr>
            <a:endParaRPr lang="en-US" dirty="0"/>
          </a:p>
          <a:p>
            <a:pPr marL="0" indent="0">
              <a:buNone/>
            </a:pPr>
            <a:endParaRPr lang="en-US" dirty="0"/>
          </a:p>
          <a:p>
            <a:pPr marL="0" indent="0">
              <a:buNone/>
            </a:pPr>
            <a:r>
              <a:rPr lang="en-US" b="1" dirty="0"/>
              <a:t>Note:</a:t>
            </a:r>
            <a:r>
              <a:rPr lang="en-US" dirty="0"/>
              <a:t> not tracking our subscription to source, so how can we tear it down when we want to? We can add some reference counting to it to solve that: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Now we have an observable that is hot, and when all subscriptions to it are ended, the `refs` we’re using to do reference counting will hit zero, and we’ll unsubscribe from our cold source observable.</a:t>
            </a:r>
          </a:p>
          <a:p>
            <a:endParaRPr lang="en-US" dirty="0"/>
          </a:p>
          <a:p>
            <a:endParaRPr lang="en-US" dirty="0"/>
          </a:p>
          <a:p>
            <a:endParaRPr lang="en-US" dirty="0"/>
          </a:p>
        </p:txBody>
      </p:sp>
      <p:pic>
        <p:nvPicPr>
          <p:cNvPr id="1026" name="Picture 2" descr="Screen Shot at January 21st 2019 - 2.27.11 pm.png">
            <a:extLst>
              <a:ext uri="{FF2B5EF4-FFF2-40B4-BE49-F238E27FC236}">
                <a16:creationId xmlns:a16="http://schemas.microsoft.com/office/drawing/2014/main" id="{E189EA0A-3244-42A4-9F8D-83EE6185C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444" y="1790700"/>
            <a:ext cx="66484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27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4B3B-93EF-47DC-8C61-DD7D806327C4}"/>
              </a:ext>
            </a:extLst>
          </p:cNvPr>
          <p:cNvSpPr>
            <a:spLocks noGrp="1"/>
          </p:cNvSpPr>
          <p:nvPr>
            <p:ph type="title"/>
          </p:nvPr>
        </p:nvSpPr>
        <p:spPr>
          <a:xfrm>
            <a:off x="677563" y="486033"/>
            <a:ext cx="10131425" cy="609600"/>
          </a:xfrm>
        </p:spPr>
        <p:txBody>
          <a:bodyPr>
            <a:normAutofit fontScale="90000"/>
          </a:bodyPr>
          <a:lstStyle/>
          <a:p>
            <a:r>
              <a:rPr lang="en-US" b="1" dirty="0"/>
              <a:t>There are 4 “Flattening (MAPPING) Strategies”</a:t>
            </a:r>
          </a:p>
        </p:txBody>
      </p:sp>
      <p:sp>
        <p:nvSpPr>
          <p:cNvPr id="3" name="Content Placeholder 2">
            <a:extLst>
              <a:ext uri="{FF2B5EF4-FFF2-40B4-BE49-F238E27FC236}">
                <a16:creationId xmlns:a16="http://schemas.microsoft.com/office/drawing/2014/main" id="{EEB51A73-B908-407B-8214-7470C4F21691}"/>
              </a:ext>
            </a:extLst>
          </p:cNvPr>
          <p:cNvSpPr>
            <a:spLocks noGrp="1"/>
          </p:cNvSpPr>
          <p:nvPr>
            <p:ph idx="1"/>
          </p:nvPr>
        </p:nvSpPr>
        <p:spPr>
          <a:xfrm>
            <a:off x="677563" y="1095633"/>
            <a:ext cx="10649464" cy="5140410"/>
          </a:xfrm>
        </p:spPr>
        <p:txBody>
          <a:bodyPr>
            <a:normAutofit fontScale="85000" lnSpcReduction="20000"/>
          </a:bodyPr>
          <a:lstStyle/>
          <a:p>
            <a:r>
              <a:rPr lang="en-US" b="1" dirty="0"/>
              <a:t>“</a:t>
            </a:r>
            <a:r>
              <a:rPr lang="en-US" b="1" i="1" dirty="0"/>
              <a:t>Merge</a:t>
            </a:r>
            <a:r>
              <a:rPr lang="en-US" b="1" dirty="0"/>
              <a:t>” Strategy</a:t>
            </a:r>
            <a:r>
              <a:rPr lang="en-US" dirty="0"/>
              <a:t> — deciding not to do anything, basically, we just keep subscribing to every new observable that we return from the map.</a:t>
            </a:r>
          </a:p>
          <a:p>
            <a:pPr lvl="1"/>
            <a:r>
              <a:rPr lang="en-US" sz="1500" b="1" dirty="0"/>
              <a:t>Enhancing search results </a:t>
            </a:r>
            <a:r>
              <a:rPr lang="en-US" sz="1500" dirty="0"/>
              <a:t>- Let’s say you show a live list of movies (via push notifications, like </a:t>
            </a:r>
            <a:r>
              <a:rPr lang="en-US" sz="1500" dirty="0" err="1"/>
              <a:t>netflix</a:t>
            </a:r>
            <a:r>
              <a:rPr lang="en-US" sz="1500" dirty="0"/>
              <a:t>). For each movie, you might want to also call a 3rd party service, like IMDB to show it’s “up to date” movie rank - enhance your movie cards with this additional data.</a:t>
            </a:r>
          </a:p>
          <a:p>
            <a:r>
              <a:rPr lang="en-US" b="1" dirty="0"/>
              <a:t>“</a:t>
            </a:r>
            <a:r>
              <a:rPr lang="en-US" b="1" i="1" dirty="0"/>
              <a:t>Switch</a:t>
            </a:r>
            <a:r>
              <a:rPr lang="en-US" b="1" dirty="0"/>
              <a:t>” Strategy </a:t>
            </a:r>
            <a:r>
              <a:rPr lang="en-US" dirty="0"/>
              <a:t>— unsubscribing from the last mapped observable, when the new one arrives.</a:t>
            </a:r>
          </a:p>
          <a:p>
            <a:pPr lvl="1"/>
            <a:r>
              <a:rPr lang="en-US" sz="1500" b="1" dirty="0"/>
              <a:t>AutoComplete -</a:t>
            </a:r>
            <a:r>
              <a:rPr lang="en-US" sz="1500" dirty="0"/>
              <a:t> If you google something, you press a key on the big input box, and then you get suggestions for things you might mean to write. So every new input triggers a new ajax request for that search term. If you just used </a:t>
            </a:r>
            <a:r>
              <a:rPr lang="en-US" sz="1500" dirty="0" err="1"/>
              <a:t>mergeMap</a:t>
            </a:r>
            <a:r>
              <a:rPr lang="en-US" sz="1500" dirty="0"/>
              <a:t> you’ll get suggestions for every key stroke (“m”, “my “, “my p” -  </a:t>
            </a:r>
            <a:r>
              <a:rPr lang="en-US" sz="1500" dirty="0" err="1"/>
              <a:t>switchMap</a:t>
            </a:r>
            <a:r>
              <a:rPr lang="en-US" sz="1500" dirty="0"/>
              <a:t> will make sure that the ongoing http request is being canceled on every new search input, and only the newest http request is live.</a:t>
            </a:r>
          </a:p>
          <a:p>
            <a:r>
              <a:rPr lang="en-US" b="1" dirty="0"/>
              <a:t>“</a:t>
            </a:r>
            <a:r>
              <a:rPr lang="en-US" b="1" i="1" dirty="0" err="1"/>
              <a:t>Concat</a:t>
            </a:r>
            <a:r>
              <a:rPr lang="en-US" b="1" dirty="0"/>
              <a:t>” Strategy</a:t>
            </a:r>
            <a:r>
              <a:rPr lang="en-US" dirty="0"/>
              <a:t> —</a:t>
            </a:r>
            <a:r>
              <a:rPr lang="en-US" b="1" i="1" dirty="0"/>
              <a:t>Queuing</a:t>
            </a:r>
            <a:r>
              <a:rPr lang="en-US" dirty="0"/>
              <a:t> up every new Observable, and subscribing to a new observable only when the last observable completed.</a:t>
            </a:r>
          </a:p>
          <a:p>
            <a:pPr lvl="1"/>
            <a:r>
              <a:rPr lang="en-US" b="1" dirty="0"/>
              <a:t>Top Ten List </a:t>
            </a:r>
            <a:r>
              <a:rPr lang="en-US" dirty="0"/>
              <a:t>- Let’s say you have a live observable that emits a list of the top ten movies of all times. For each movie, we do the same thing as the </a:t>
            </a:r>
            <a:r>
              <a:rPr lang="en-US" dirty="0" err="1"/>
              <a:t>mergeMap</a:t>
            </a:r>
            <a:r>
              <a:rPr lang="en-US" dirty="0"/>
              <a:t> and issue another ajax request to IMDB to get his rank, but this time, the order of display matters. So by using </a:t>
            </a:r>
            <a:r>
              <a:rPr lang="en-US" dirty="0" err="1"/>
              <a:t>concatMap</a:t>
            </a:r>
            <a:r>
              <a:rPr lang="en-US" dirty="0"/>
              <a:t> we can block the next movie from finding out its IMDB rank until our current movie found out its rank, that way, we keep the original order of movies.</a:t>
            </a:r>
          </a:p>
          <a:p>
            <a:r>
              <a:rPr lang="en-US" b="1" dirty="0"/>
              <a:t>“</a:t>
            </a:r>
            <a:r>
              <a:rPr lang="en-US" b="1" i="1" dirty="0"/>
              <a:t>Exhaust</a:t>
            </a:r>
            <a:r>
              <a:rPr lang="en-US" b="1" dirty="0"/>
              <a:t>” strategy</a:t>
            </a:r>
            <a:r>
              <a:rPr lang="en-US" dirty="0"/>
              <a:t> — the “don’t interrupt me” strategy, ignores (and never subscribe to) any new mapped Observable while the current Observable is still emitting values.</a:t>
            </a:r>
          </a:p>
          <a:p>
            <a:pPr lvl="1"/>
            <a:r>
              <a:rPr lang="en-US" b="1" dirty="0"/>
              <a:t>Login screen - </a:t>
            </a:r>
            <a:r>
              <a:rPr lang="en-US" dirty="0"/>
              <a:t>Let’s say you have a login screen with a login button, where you map each click to an login ajax request. If the user clicks more than once on the login button, it will cause multiple calls to the server, and you probably don’t want that… So you can use </a:t>
            </a:r>
            <a:r>
              <a:rPr lang="en-US" dirty="0" err="1"/>
              <a:t>exhaustMap</a:t>
            </a:r>
            <a:r>
              <a:rPr lang="en-US" dirty="0"/>
              <a:t> to temporarily “disable” the mapping while the first http request is still on the go — this makes sure you never call the server while the current request is running.</a:t>
            </a:r>
          </a:p>
          <a:p>
            <a:endParaRPr lang="en-US" dirty="0"/>
          </a:p>
        </p:txBody>
      </p:sp>
    </p:spTree>
    <p:extLst>
      <p:ext uri="{BB962C8B-B14F-4D97-AF65-F5344CB8AC3E}">
        <p14:creationId xmlns:p14="http://schemas.microsoft.com/office/powerpoint/2010/main" val="162079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4B3B-93EF-47DC-8C61-DD7D806327C4}"/>
              </a:ext>
            </a:extLst>
          </p:cNvPr>
          <p:cNvSpPr>
            <a:spLocks noGrp="1"/>
          </p:cNvSpPr>
          <p:nvPr>
            <p:ph type="title"/>
          </p:nvPr>
        </p:nvSpPr>
        <p:spPr>
          <a:xfrm>
            <a:off x="677563" y="486033"/>
            <a:ext cx="10131425" cy="609600"/>
          </a:xfrm>
        </p:spPr>
        <p:txBody>
          <a:bodyPr>
            <a:normAutofit fontScale="90000"/>
          </a:bodyPr>
          <a:lstStyle/>
          <a:p>
            <a:r>
              <a:rPr lang="en-US" b="1" dirty="0" err="1"/>
              <a:t>rxjs</a:t>
            </a:r>
            <a:r>
              <a:rPr lang="en-US" b="1" dirty="0"/>
              <a:t>-marbles</a:t>
            </a:r>
          </a:p>
        </p:txBody>
      </p:sp>
      <p:sp>
        <p:nvSpPr>
          <p:cNvPr id="8" name="Content Placeholder 2">
            <a:extLst>
              <a:ext uri="{FF2B5EF4-FFF2-40B4-BE49-F238E27FC236}">
                <a16:creationId xmlns:a16="http://schemas.microsoft.com/office/drawing/2014/main" id="{ACB28463-4BA5-42CA-A41B-94727F6164A1}"/>
              </a:ext>
            </a:extLst>
          </p:cNvPr>
          <p:cNvSpPr>
            <a:spLocks noGrp="1"/>
          </p:cNvSpPr>
          <p:nvPr>
            <p:ph idx="1"/>
          </p:nvPr>
        </p:nvSpPr>
        <p:spPr>
          <a:xfrm>
            <a:off x="677563" y="576648"/>
            <a:ext cx="10131425" cy="5733535"/>
          </a:xfrm>
        </p:spPr>
        <p:txBody>
          <a:bodyPr>
            <a:normAutofit/>
          </a:bodyPr>
          <a:lstStyle/>
          <a:p>
            <a:pPr marL="0" indent="0">
              <a:buNone/>
            </a:pPr>
            <a:r>
              <a:rPr lang="en-US" dirty="0"/>
              <a:t>To write a test with marble diagrams you will need to stick to a convention of characters that will help visualize the observable stream: </a:t>
            </a:r>
          </a:p>
          <a:p>
            <a:pPr marL="0" indent="0">
              <a:buNone/>
            </a:pPr>
            <a:r>
              <a:rPr lang="en-US" dirty="0"/>
              <a:t>During the tests, the schedule of time (when values are emitted) is handle by the </a:t>
            </a:r>
            <a:r>
              <a:rPr lang="en-US" dirty="0" err="1"/>
              <a:t>RxJS</a:t>
            </a:r>
            <a:r>
              <a:rPr lang="en-US" dirty="0"/>
              <a:t> </a:t>
            </a:r>
            <a:r>
              <a:rPr lang="en-US" dirty="0" err="1"/>
              <a:t>TestScheduler</a:t>
            </a:r>
            <a:r>
              <a:rPr lang="en-US" dirty="0"/>
              <a:t> </a:t>
            </a:r>
          </a:p>
          <a:p>
            <a:r>
              <a:rPr lang="en-US" sz="1400" dirty="0"/>
              <a:t>- (dash): simulate the passage of time, one dash correspond to a frame which can be perceived as 10ms in our tests, —--- is 40 </a:t>
            </a:r>
            <a:r>
              <a:rPr lang="en-US" sz="1400" dirty="0" err="1"/>
              <a:t>ms</a:t>
            </a:r>
            <a:r>
              <a:rPr lang="en-US" sz="1400" dirty="0"/>
              <a:t> a-z </a:t>
            </a:r>
          </a:p>
          <a:p>
            <a:r>
              <a:rPr lang="en-US" sz="1400" dirty="0"/>
              <a:t>(a to z): represent an emission, -a--b---c stands for “emit a at 20ms, b at 50ms, c at 90ms” </a:t>
            </a:r>
          </a:p>
          <a:p>
            <a:r>
              <a:rPr lang="en-US" sz="1400" dirty="0"/>
              <a:t>| (pipe): emit a completed (end of the stream), ---a-| stands for emit ‘a’ at 40ms then complete (60ms) </a:t>
            </a:r>
          </a:p>
          <a:p>
            <a:r>
              <a:rPr lang="en-US" sz="1400" dirty="0"/>
              <a:t># (pound sign): indicate an error (end of the stream), —--a— # emit a at 40ms then an error at 70ms </a:t>
            </a:r>
          </a:p>
          <a:p>
            <a:r>
              <a:rPr lang="en-US" sz="1400" dirty="0"/>
              <a:t>( ) (parenthesis): multiple values together in the same unit of time, —--(ab|) stands for emit a b at 40ms then complete (40ms) </a:t>
            </a:r>
          </a:p>
          <a:p>
            <a:r>
              <a:rPr lang="en-US" sz="1400" dirty="0"/>
              <a:t>^ (caret): indicate a subscription point, —^-- subscription starting at ^ </a:t>
            </a:r>
          </a:p>
          <a:p>
            <a:r>
              <a:rPr lang="en-US" sz="1400" dirty="0"/>
              <a:t>! (exclamation point): indicate the end of a subscription point, —^--! subscription starting at ^ and ending at ! </a:t>
            </a:r>
          </a:p>
          <a:p>
            <a:pPr marL="0" indent="0">
              <a:buNone/>
            </a:pPr>
            <a:endParaRPr lang="en-US" dirty="0"/>
          </a:p>
          <a:p>
            <a:pPr marL="0" indent="0">
              <a:buNone/>
            </a:pPr>
            <a:r>
              <a:rPr lang="en-US" dirty="0"/>
              <a:t>These strings are a powerful syntax that will permit you to simulate the passage of time, emit a value, a completion, an error etc.. all that, without creating the observable yourself.</a:t>
            </a:r>
          </a:p>
        </p:txBody>
      </p:sp>
    </p:spTree>
    <p:extLst>
      <p:ext uri="{BB962C8B-B14F-4D97-AF65-F5344CB8AC3E}">
        <p14:creationId xmlns:p14="http://schemas.microsoft.com/office/powerpoint/2010/main" val="202092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4B3B-93EF-47DC-8C61-DD7D806327C4}"/>
              </a:ext>
            </a:extLst>
          </p:cNvPr>
          <p:cNvSpPr>
            <a:spLocks noGrp="1"/>
          </p:cNvSpPr>
          <p:nvPr>
            <p:ph type="title"/>
          </p:nvPr>
        </p:nvSpPr>
        <p:spPr>
          <a:xfrm>
            <a:off x="677563" y="486033"/>
            <a:ext cx="10131425" cy="609600"/>
          </a:xfrm>
        </p:spPr>
        <p:txBody>
          <a:bodyPr>
            <a:normAutofit fontScale="90000"/>
          </a:bodyPr>
          <a:lstStyle/>
          <a:p>
            <a:r>
              <a:rPr lang="en-US" b="1" dirty="0" err="1"/>
              <a:t>rxjs</a:t>
            </a:r>
            <a:r>
              <a:rPr lang="en-US" b="1" dirty="0"/>
              <a:t>-marbles</a:t>
            </a:r>
          </a:p>
        </p:txBody>
      </p:sp>
      <p:sp>
        <p:nvSpPr>
          <p:cNvPr id="8" name="Content Placeholder 2">
            <a:extLst>
              <a:ext uri="{FF2B5EF4-FFF2-40B4-BE49-F238E27FC236}">
                <a16:creationId xmlns:a16="http://schemas.microsoft.com/office/drawing/2014/main" id="{ACB28463-4BA5-42CA-A41B-94727F6164A1}"/>
              </a:ext>
            </a:extLst>
          </p:cNvPr>
          <p:cNvSpPr>
            <a:spLocks noGrp="1"/>
          </p:cNvSpPr>
          <p:nvPr>
            <p:ph idx="1"/>
          </p:nvPr>
        </p:nvSpPr>
        <p:spPr>
          <a:xfrm>
            <a:off x="677563" y="1219429"/>
            <a:ext cx="10131425" cy="1029501"/>
          </a:xfrm>
        </p:spPr>
        <p:txBody>
          <a:bodyPr>
            <a:normAutofit/>
          </a:bodyPr>
          <a:lstStyle/>
          <a:p>
            <a:pPr marL="0" indent="0">
              <a:buNone/>
            </a:pPr>
            <a:r>
              <a:rPr lang="en-US" dirty="0" err="1"/>
              <a:t>rxjs</a:t>
            </a:r>
            <a:r>
              <a:rPr lang="en-US" dirty="0"/>
              <a:t>-marbles is an </a:t>
            </a:r>
            <a:r>
              <a:rPr lang="en-US" dirty="0" err="1"/>
              <a:t>RxJS</a:t>
            </a:r>
            <a:r>
              <a:rPr lang="en-US" dirty="0"/>
              <a:t> marble testing library that should be compatible with any test framework. It wraps the </a:t>
            </a:r>
            <a:r>
              <a:rPr lang="en-US" dirty="0" err="1"/>
              <a:t>RxJS</a:t>
            </a:r>
            <a:r>
              <a:rPr lang="en-US" dirty="0"/>
              <a:t> </a:t>
            </a:r>
            <a:r>
              <a:rPr lang="en-US" dirty="0" err="1"/>
              <a:t>TestScheduler</a:t>
            </a:r>
            <a:r>
              <a:rPr lang="en-US" dirty="0"/>
              <a:t> and provides methods similar to the helper methods used the </a:t>
            </a:r>
            <a:r>
              <a:rPr lang="en-US" dirty="0" err="1"/>
              <a:t>TestScheduler</a:t>
            </a:r>
            <a:r>
              <a:rPr lang="en-US" dirty="0"/>
              <a:t> API.</a:t>
            </a:r>
          </a:p>
          <a:p>
            <a:pPr marL="0" indent="0">
              <a:buNone/>
            </a:pPr>
            <a:endParaRPr lang="en-US" dirty="0"/>
          </a:p>
        </p:txBody>
      </p:sp>
      <p:pic>
        <p:nvPicPr>
          <p:cNvPr id="9" name="Picture 8">
            <a:extLst>
              <a:ext uri="{FF2B5EF4-FFF2-40B4-BE49-F238E27FC236}">
                <a16:creationId xmlns:a16="http://schemas.microsoft.com/office/drawing/2014/main" id="{7A93342C-38C8-4E89-A8E2-A99AC586D1D0}"/>
              </a:ext>
            </a:extLst>
          </p:cNvPr>
          <p:cNvPicPr>
            <a:picLocks noChangeAspect="1"/>
          </p:cNvPicPr>
          <p:nvPr/>
        </p:nvPicPr>
        <p:blipFill>
          <a:blip r:embed="rId2"/>
          <a:stretch>
            <a:fillRect/>
          </a:stretch>
        </p:blipFill>
        <p:spPr>
          <a:xfrm>
            <a:off x="1942586" y="2248930"/>
            <a:ext cx="6972300" cy="3314700"/>
          </a:xfrm>
          <a:prstGeom prst="rect">
            <a:avLst/>
          </a:prstGeom>
        </p:spPr>
      </p:pic>
    </p:spTree>
    <p:extLst>
      <p:ext uri="{BB962C8B-B14F-4D97-AF65-F5344CB8AC3E}">
        <p14:creationId xmlns:p14="http://schemas.microsoft.com/office/powerpoint/2010/main" val="286199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4B3B-93EF-47DC-8C61-DD7D806327C4}"/>
              </a:ext>
            </a:extLst>
          </p:cNvPr>
          <p:cNvSpPr>
            <a:spLocks noGrp="1"/>
          </p:cNvSpPr>
          <p:nvPr>
            <p:ph type="title"/>
          </p:nvPr>
        </p:nvSpPr>
        <p:spPr>
          <a:xfrm>
            <a:off x="677563" y="486033"/>
            <a:ext cx="10131425" cy="609600"/>
          </a:xfrm>
        </p:spPr>
        <p:txBody>
          <a:bodyPr>
            <a:normAutofit fontScale="90000"/>
          </a:bodyPr>
          <a:lstStyle/>
          <a:p>
            <a:r>
              <a:rPr lang="en-US" b="1" dirty="0"/>
              <a:t>OBSERVABLE STREAM</a:t>
            </a:r>
          </a:p>
        </p:txBody>
      </p:sp>
      <p:pic>
        <p:nvPicPr>
          <p:cNvPr id="4098" name="Picture 2" descr="Screen Shot at January 22nd 2019 - 8.16.34 am.png">
            <a:extLst>
              <a:ext uri="{FF2B5EF4-FFF2-40B4-BE49-F238E27FC236}">
                <a16:creationId xmlns:a16="http://schemas.microsoft.com/office/drawing/2014/main" id="{A55A42E6-9673-429D-AC4B-EB73C75B8E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2832" y="1084004"/>
            <a:ext cx="8991800" cy="528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851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E4DA-6C67-45CE-BE50-C66BCF1D4A17}"/>
              </a:ext>
            </a:extLst>
          </p:cNvPr>
          <p:cNvSpPr>
            <a:spLocks noGrp="1"/>
          </p:cNvSpPr>
          <p:nvPr>
            <p:ph type="title"/>
          </p:nvPr>
        </p:nvSpPr>
        <p:spPr>
          <a:xfrm>
            <a:off x="521045" y="444844"/>
            <a:ext cx="10131425" cy="650789"/>
          </a:xfrm>
        </p:spPr>
        <p:txBody>
          <a:bodyPr/>
          <a:lstStyle/>
          <a:p>
            <a:r>
              <a:rPr lang="en-US" dirty="0"/>
              <a:t>BROWSER EVENT loop</a:t>
            </a:r>
          </a:p>
        </p:txBody>
      </p:sp>
      <p:sp>
        <p:nvSpPr>
          <p:cNvPr id="3" name="Content Placeholder 2">
            <a:extLst>
              <a:ext uri="{FF2B5EF4-FFF2-40B4-BE49-F238E27FC236}">
                <a16:creationId xmlns:a16="http://schemas.microsoft.com/office/drawing/2014/main" id="{19BDF16C-4113-495F-9F08-812A3F3D64BF}"/>
              </a:ext>
            </a:extLst>
          </p:cNvPr>
          <p:cNvSpPr>
            <a:spLocks noGrp="1"/>
          </p:cNvSpPr>
          <p:nvPr>
            <p:ph idx="1"/>
          </p:nvPr>
        </p:nvSpPr>
        <p:spPr>
          <a:xfrm>
            <a:off x="521044" y="1208450"/>
            <a:ext cx="10131425" cy="2968487"/>
          </a:xfrm>
        </p:spPr>
        <p:txBody>
          <a:bodyPr>
            <a:normAutofit fontScale="85000" lnSpcReduction="10000"/>
          </a:bodyPr>
          <a:lstStyle/>
          <a:p>
            <a:r>
              <a:rPr lang="en-US" dirty="0"/>
              <a:t>Non-blocking I/O In JavaScript, almost all I/O is non-blocking. This includes HTTP requests, database operations and disk reads and writes; the single thread of execution asks the runtime to perform an operation, providing a callback function and then moves on to do something else. When the operation has been completed, a message is enqueued along with the provided callback function. At some point in the future, the message is dequeued and the callback fired.</a:t>
            </a:r>
          </a:p>
          <a:p>
            <a:endParaRPr lang="en-US" dirty="0"/>
          </a:p>
          <a:p>
            <a:r>
              <a:rPr lang="en-US" dirty="0"/>
              <a:t>JS runtime is multi threaded – e.g. Memory management, event loop, garbage collection, etc. </a:t>
            </a:r>
          </a:p>
          <a:p>
            <a:pPr lvl="1"/>
            <a:r>
              <a:rPr lang="en-US" i="1" dirty="0"/>
              <a:t>Only the written code is single threaded</a:t>
            </a:r>
          </a:p>
          <a:p>
            <a:pPr lvl="1"/>
            <a:r>
              <a:rPr lang="en-US" dirty="0"/>
              <a:t>V8 is just a </a:t>
            </a:r>
            <a:r>
              <a:rPr lang="en-US" dirty="0" err="1"/>
              <a:t>Javascript</a:t>
            </a:r>
            <a:r>
              <a:rPr lang="en-US" dirty="0"/>
              <a:t> engine, it doesn't have browser host methods like alert or host objects like </a:t>
            </a:r>
            <a:r>
              <a:rPr lang="en-US" dirty="0" err="1"/>
              <a:t>setTimeout</a:t>
            </a:r>
            <a:r>
              <a:rPr lang="en-US" dirty="0"/>
              <a:t>, </a:t>
            </a:r>
            <a:r>
              <a:rPr lang="en-US" dirty="0" err="1"/>
              <a:t>XMLHttpRequest</a:t>
            </a:r>
            <a:r>
              <a:rPr lang="en-US" dirty="0"/>
              <a:t>.</a:t>
            </a:r>
          </a:p>
          <a:p>
            <a:pPr lvl="1"/>
            <a:r>
              <a:rPr lang="en-US" b="1" i="1" dirty="0"/>
              <a:t>Visual Resource for Event Loop</a:t>
            </a:r>
            <a:r>
              <a:rPr lang="en-US" i="1" dirty="0"/>
              <a:t> </a:t>
            </a:r>
            <a:r>
              <a:rPr lang="en-US" i="1" dirty="0">
                <a:hlinkClick r:id="rId2"/>
              </a:rPr>
              <a:t>http://latentflip.com/loupe/</a:t>
            </a:r>
            <a:endParaRPr lang="en-US" i="1" dirty="0"/>
          </a:p>
          <a:p>
            <a:pPr marL="0" indent="0">
              <a:buNone/>
            </a:pPr>
            <a:endParaRPr lang="en-US" dirty="0"/>
          </a:p>
        </p:txBody>
      </p:sp>
    </p:spTree>
    <p:extLst>
      <p:ext uri="{BB962C8B-B14F-4D97-AF65-F5344CB8AC3E}">
        <p14:creationId xmlns:p14="http://schemas.microsoft.com/office/powerpoint/2010/main" val="89543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58DB-E18C-40E0-BB92-5A7287CB28A2}"/>
              </a:ext>
            </a:extLst>
          </p:cNvPr>
          <p:cNvSpPr>
            <a:spLocks noGrp="1"/>
          </p:cNvSpPr>
          <p:nvPr>
            <p:ph type="title"/>
          </p:nvPr>
        </p:nvSpPr>
        <p:spPr/>
        <p:txBody>
          <a:bodyPr/>
          <a:lstStyle/>
          <a:p>
            <a:r>
              <a:rPr lang="en-US" dirty="0"/>
              <a:t>Browser Event loop cont.</a:t>
            </a:r>
          </a:p>
        </p:txBody>
      </p:sp>
      <p:pic>
        <p:nvPicPr>
          <p:cNvPr id="1028" name="Picture 4" descr="Image result for philip roberts event loop">
            <a:extLst>
              <a:ext uri="{FF2B5EF4-FFF2-40B4-BE49-F238E27FC236}">
                <a16:creationId xmlns:a16="http://schemas.microsoft.com/office/drawing/2014/main" id="{CA6C7CD0-D77F-4074-AE1E-EDB975525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502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EE71-CA9B-4441-A268-85D3E446A189}"/>
              </a:ext>
            </a:extLst>
          </p:cNvPr>
          <p:cNvSpPr>
            <a:spLocks noGrp="1"/>
          </p:cNvSpPr>
          <p:nvPr>
            <p:ph type="title"/>
          </p:nvPr>
        </p:nvSpPr>
        <p:spPr>
          <a:xfrm>
            <a:off x="685801" y="381466"/>
            <a:ext cx="10131425" cy="901148"/>
          </a:xfrm>
        </p:spPr>
        <p:txBody>
          <a:bodyPr/>
          <a:lstStyle/>
          <a:p>
            <a:r>
              <a:rPr lang="en-US" b="1" dirty="0"/>
              <a:t>What is reactive programming?</a:t>
            </a:r>
            <a:endParaRPr lang="en-US" dirty="0"/>
          </a:p>
        </p:txBody>
      </p:sp>
      <p:sp>
        <p:nvSpPr>
          <p:cNvPr id="3" name="Content Placeholder 2">
            <a:extLst>
              <a:ext uri="{FF2B5EF4-FFF2-40B4-BE49-F238E27FC236}">
                <a16:creationId xmlns:a16="http://schemas.microsoft.com/office/drawing/2014/main" id="{0702260E-7C21-44CF-9626-DC909EF56B58}"/>
              </a:ext>
            </a:extLst>
          </p:cNvPr>
          <p:cNvSpPr>
            <a:spLocks noGrp="1"/>
          </p:cNvSpPr>
          <p:nvPr>
            <p:ph idx="1"/>
          </p:nvPr>
        </p:nvSpPr>
        <p:spPr>
          <a:xfrm>
            <a:off x="685801" y="2142068"/>
            <a:ext cx="10131425" cy="2792398"/>
          </a:xfrm>
        </p:spPr>
        <p:txBody>
          <a:bodyPr/>
          <a:lstStyle/>
          <a:p>
            <a:pPr lvl="1"/>
            <a:r>
              <a:rPr lang="en-US" i="1" dirty="0"/>
              <a:t>UI Events</a:t>
            </a:r>
          </a:p>
          <a:p>
            <a:pPr lvl="1"/>
            <a:r>
              <a:rPr lang="en-US" i="1" dirty="0"/>
              <a:t>Http Requests</a:t>
            </a:r>
          </a:p>
          <a:p>
            <a:pPr lvl="1"/>
            <a:r>
              <a:rPr lang="en-US" i="1" dirty="0"/>
              <a:t>File Systems</a:t>
            </a:r>
          </a:p>
          <a:p>
            <a:pPr lvl="1"/>
            <a:r>
              <a:rPr lang="en-US" i="1" dirty="0"/>
              <a:t>Memory / Cache</a:t>
            </a:r>
          </a:p>
          <a:p>
            <a:pPr lvl="1"/>
            <a:r>
              <a:rPr lang="en-US" i="1" dirty="0"/>
              <a:t>Array-like Objects</a:t>
            </a:r>
          </a:p>
        </p:txBody>
      </p:sp>
      <p:sp>
        <p:nvSpPr>
          <p:cNvPr id="4" name="Rectangle 3">
            <a:extLst>
              <a:ext uri="{FF2B5EF4-FFF2-40B4-BE49-F238E27FC236}">
                <a16:creationId xmlns:a16="http://schemas.microsoft.com/office/drawing/2014/main" id="{0B18EF39-25D7-4FFC-AC05-464393C5C7C6}"/>
              </a:ext>
            </a:extLst>
          </p:cNvPr>
          <p:cNvSpPr/>
          <p:nvPr/>
        </p:nvSpPr>
        <p:spPr>
          <a:xfrm>
            <a:off x="1120629" y="1503514"/>
            <a:ext cx="6092565" cy="923330"/>
          </a:xfrm>
          <a:prstGeom prst="rect">
            <a:avLst/>
          </a:prstGeom>
        </p:spPr>
        <p:txBody>
          <a:bodyPr wrap="none">
            <a:spAutoFit/>
          </a:bodyPr>
          <a:lstStyle/>
          <a:p>
            <a:pPr marL="285750" indent="-285750" fontAlgn="ctr">
              <a:buFont typeface="Arial" panose="020B0604020202020204" pitchFamily="34" charset="0"/>
              <a:buChar char="•"/>
            </a:pPr>
            <a:r>
              <a:rPr lang="en-US" i="1" dirty="0"/>
              <a:t>Programming paradigm that works with </a:t>
            </a:r>
            <a:r>
              <a:rPr lang="en-US" i="1" dirty="0" err="1"/>
              <a:t>async</a:t>
            </a:r>
            <a:r>
              <a:rPr lang="en-US" i="1" dirty="0"/>
              <a:t> data streams</a:t>
            </a:r>
          </a:p>
          <a:p>
            <a:pPr marL="285750" indent="-285750" fontAlgn="ctr">
              <a:buFont typeface="Arial" panose="020B0604020202020204" pitchFamily="34" charset="0"/>
              <a:buChar char="•"/>
            </a:pPr>
            <a:r>
              <a:rPr lang="en-US" i="1" dirty="0"/>
              <a:t>Data streams can be created from many things.</a:t>
            </a:r>
          </a:p>
          <a:p>
            <a:endParaRPr lang="en-US" dirty="0"/>
          </a:p>
        </p:txBody>
      </p:sp>
      <p:pic>
        <p:nvPicPr>
          <p:cNvPr id="1026" name="Picture 2" descr="Machine generated alternative text:&#10;hdicates an event &#10;with Some value. &#10;e.g. of a click &#10;hdicates &#10;an error &#10;indicates that &#10;stream has ">
            <a:extLst>
              <a:ext uri="{FF2B5EF4-FFF2-40B4-BE49-F238E27FC236}">
                <a16:creationId xmlns:a16="http://schemas.microsoft.com/office/drawing/2014/main" id="{EA11D520-877B-4BF0-8F99-2D56FC744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49" y="2732595"/>
            <a:ext cx="3975127" cy="161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67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E3AC-95FE-47C9-89BA-893B1A45E38E}"/>
              </a:ext>
            </a:extLst>
          </p:cNvPr>
          <p:cNvSpPr>
            <a:spLocks noGrp="1"/>
          </p:cNvSpPr>
          <p:nvPr>
            <p:ph type="title"/>
          </p:nvPr>
        </p:nvSpPr>
        <p:spPr>
          <a:xfrm>
            <a:off x="685801" y="609600"/>
            <a:ext cx="10131425" cy="848497"/>
          </a:xfrm>
        </p:spPr>
        <p:txBody>
          <a:bodyPr/>
          <a:lstStyle/>
          <a:p>
            <a:r>
              <a:rPr lang="en-US" dirty="0"/>
              <a:t>Observable example</a:t>
            </a:r>
          </a:p>
        </p:txBody>
      </p:sp>
      <p:sp>
        <p:nvSpPr>
          <p:cNvPr id="3" name="Content Placeholder 2">
            <a:extLst>
              <a:ext uri="{FF2B5EF4-FFF2-40B4-BE49-F238E27FC236}">
                <a16:creationId xmlns:a16="http://schemas.microsoft.com/office/drawing/2014/main" id="{4C6C2982-A6B9-4120-9743-B06C298B3C3E}"/>
              </a:ext>
            </a:extLst>
          </p:cNvPr>
          <p:cNvSpPr>
            <a:spLocks noGrp="1"/>
          </p:cNvSpPr>
          <p:nvPr>
            <p:ph idx="1"/>
          </p:nvPr>
        </p:nvSpPr>
        <p:spPr>
          <a:xfrm>
            <a:off x="768180" y="1548715"/>
            <a:ext cx="10131425" cy="4242486"/>
          </a:xfrm>
        </p:spPr>
        <p:txBody>
          <a:bodyPr>
            <a:normAutofit fontScale="92500" lnSpcReduction="10000"/>
          </a:bodyPr>
          <a:lstStyle/>
          <a:p>
            <a:pPr marL="0" indent="0">
              <a:buNone/>
            </a:pPr>
            <a:endParaRPr lang="en-US" dirty="0"/>
          </a:p>
          <a:p>
            <a:pPr marL="0" indent="0">
              <a:buNone/>
            </a:pPr>
            <a:r>
              <a:rPr lang="en-US" dirty="0"/>
              <a:t>import { Observable } from "</a:t>
            </a:r>
            <a:r>
              <a:rPr lang="en-US" dirty="0" err="1"/>
              <a:t>rxjs</a:t>
            </a:r>
            <a:r>
              <a:rPr lang="en-US" dirty="0"/>
              <a:t>/Observable";</a:t>
            </a:r>
          </a:p>
          <a:p>
            <a:pPr marL="0" indent="0">
              <a:buNone/>
            </a:pPr>
            <a:r>
              <a:rPr lang="en-US" dirty="0" err="1"/>
              <a:t>const</a:t>
            </a:r>
            <a:r>
              <a:rPr lang="en-US" dirty="0"/>
              <a:t> observable = </a:t>
            </a:r>
            <a:r>
              <a:rPr lang="en-US" dirty="0" err="1"/>
              <a:t>Observable.create</a:t>
            </a:r>
            <a:r>
              <a:rPr lang="en-US" dirty="0"/>
              <a:t>(function subscribe(observer) {</a:t>
            </a:r>
          </a:p>
          <a:p>
            <a:pPr marL="0" indent="0">
              <a:buNone/>
            </a:pPr>
            <a:r>
              <a:rPr lang="en-US" dirty="0"/>
              <a:t>    </a:t>
            </a:r>
            <a:r>
              <a:rPr lang="en-US" dirty="0" err="1"/>
              <a:t>observer.next</a:t>
            </a:r>
            <a:r>
              <a:rPr lang="en-US" dirty="0"/>
              <a:t>('Hey guys!')</a:t>
            </a:r>
          </a:p>
          <a:p>
            <a:pPr marL="0" indent="0">
              <a:buNone/>
            </a:pPr>
            <a:r>
              <a:rPr lang="en-US" dirty="0"/>
              <a:t>})</a:t>
            </a:r>
          </a:p>
          <a:p>
            <a:pPr marL="0" indent="0">
              <a:buNone/>
            </a:pPr>
            <a:r>
              <a:rPr lang="en-US" dirty="0"/>
              <a:t>// OR </a:t>
            </a:r>
          </a:p>
          <a:p>
            <a:pPr marL="0" indent="0">
              <a:buNone/>
            </a:pPr>
            <a:r>
              <a:rPr lang="en-US" dirty="0" err="1"/>
              <a:t>const</a:t>
            </a:r>
            <a:r>
              <a:rPr lang="en-US" dirty="0"/>
              <a:t> observable = </a:t>
            </a:r>
            <a:r>
              <a:rPr lang="en-US" dirty="0" err="1"/>
              <a:t>Observable.create</a:t>
            </a:r>
            <a:r>
              <a:rPr lang="en-US" dirty="0"/>
              <a:t>((</a:t>
            </a:r>
            <a:r>
              <a:rPr lang="en-US" dirty="0" err="1"/>
              <a:t>observer:any</a:t>
            </a:r>
            <a:r>
              <a:rPr lang="en-US" dirty="0"/>
              <a:t>) =&gt; {</a:t>
            </a:r>
          </a:p>
          <a:p>
            <a:pPr marL="0" indent="0">
              <a:buNone/>
            </a:pPr>
            <a:r>
              <a:rPr lang="en-US" dirty="0"/>
              <a:t>    </a:t>
            </a:r>
            <a:r>
              <a:rPr lang="en-US" dirty="0" err="1"/>
              <a:t>observer.next</a:t>
            </a:r>
            <a:r>
              <a:rPr lang="en-US" dirty="0"/>
              <a:t>('Hey guys!')</a:t>
            </a:r>
          </a:p>
          <a:p>
            <a:pPr marL="0" indent="0">
              <a:buNone/>
            </a:pPr>
            <a:r>
              <a:rPr lang="en-US" dirty="0"/>
              <a:t>})</a:t>
            </a:r>
          </a:p>
          <a:p>
            <a:pPr marL="0" indent="0">
              <a:buNone/>
            </a:pPr>
            <a:endParaRPr lang="en-US" dirty="0"/>
          </a:p>
          <a:p>
            <a:pPr marL="0" indent="0">
              <a:buNone/>
            </a:pPr>
            <a:r>
              <a:rPr lang="en-US" dirty="0"/>
              <a:t>We're defining the subscribe function, and we're emitting a single value of </a:t>
            </a:r>
            <a:r>
              <a:rPr lang="en-US" i="1" dirty="0"/>
              <a:t>'Hey guys!'</a:t>
            </a:r>
            <a:r>
              <a:rPr lang="en-US" dirty="0"/>
              <a:t> by calling </a:t>
            </a:r>
            <a:r>
              <a:rPr lang="en-US" dirty="0" err="1"/>
              <a:t>observer</a:t>
            </a:r>
            <a:r>
              <a:rPr lang="en-US" i="1" dirty="0" err="1"/>
              <a:t>.next</a:t>
            </a:r>
            <a:r>
              <a:rPr lang="en-US" i="1" dirty="0"/>
              <a:t>()</a:t>
            </a:r>
            <a:r>
              <a:rPr lang="en-US" dirty="0"/>
              <a:t>.</a:t>
            </a:r>
          </a:p>
          <a:p>
            <a:pPr marL="0" indent="0">
              <a:buNone/>
            </a:pPr>
            <a:endParaRPr lang="en-US" dirty="0"/>
          </a:p>
        </p:txBody>
      </p:sp>
    </p:spTree>
    <p:extLst>
      <p:ext uri="{BB962C8B-B14F-4D97-AF65-F5344CB8AC3E}">
        <p14:creationId xmlns:p14="http://schemas.microsoft.com/office/powerpoint/2010/main" val="403448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E3AC-95FE-47C9-89BA-893B1A45E38E}"/>
              </a:ext>
            </a:extLst>
          </p:cNvPr>
          <p:cNvSpPr>
            <a:spLocks noGrp="1"/>
          </p:cNvSpPr>
          <p:nvPr>
            <p:ph type="title"/>
          </p:nvPr>
        </p:nvSpPr>
        <p:spPr>
          <a:xfrm>
            <a:off x="685801" y="609600"/>
            <a:ext cx="10131425" cy="848497"/>
          </a:xfrm>
        </p:spPr>
        <p:txBody>
          <a:bodyPr/>
          <a:lstStyle/>
          <a:p>
            <a:r>
              <a:rPr lang="en-US" b="1" dirty="0"/>
              <a:t>Subscription</a:t>
            </a:r>
          </a:p>
        </p:txBody>
      </p:sp>
      <p:sp>
        <p:nvSpPr>
          <p:cNvPr id="3" name="Content Placeholder 2">
            <a:extLst>
              <a:ext uri="{FF2B5EF4-FFF2-40B4-BE49-F238E27FC236}">
                <a16:creationId xmlns:a16="http://schemas.microsoft.com/office/drawing/2014/main" id="{4C6C2982-A6B9-4120-9743-B06C298B3C3E}"/>
              </a:ext>
            </a:extLst>
          </p:cNvPr>
          <p:cNvSpPr>
            <a:spLocks noGrp="1"/>
          </p:cNvSpPr>
          <p:nvPr>
            <p:ph idx="1"/>
          </p:nvPr>
        </p:nvSpPr>
        <p:spPr>
          <a:xfrm>
            <a:off x="768180" y="1548714"/>
            <a:ext cx="10131425" cy="5058031"/>
          </a:xfrm>
        </p:spPr>
        <p:txBody>
          <a:bodyPr>
            <a:normAutofit/>
          </a:bodyPr>
          <a:lstStyle/>
          <a:p>
            <a:pPr marL="0" indent="0">
              <a:buNone/>
            </a:pPr>
            <a:r>
              <a:rPr lang="en-US" dirty="0" err="1"/>
              <a:t>const</a:t>
            </a:r>
            <a:r>
              <a:rPr lang="en-US" dirty="0"/>
              <a:t> observable = </a:t>
            </a:r>
            <a:r>
              <a:rPr lang="en-US" dirty="0" err="1"/>
              <a:t>Observable.create</a:t>
            </a:r>
            <a:r>
              <a:rPr lang="en-US" dirty="0"/>
              <a:t>((</a:t>
            </a:r>
            <a:r>
              <a:rPr lang="en-US" dirty="0" err="1"/>
              <a:t>observer:any</a:t>
            </a:r>
            <a:r>
              <a:rPr lang="en-US" dirty="0"/>
              <a:t>) =&gt; {</a:t>
            </a:r>
            <a:br>
              <a:rPr lang="en-US" dirty="0"/>
            </a:br>
            <a:r>
              <a:rPr lang="en-US" dirty="0"/>
              <a:t>	</a:t>
            </a:r>
            <a:r>
              <a:rPr lang="en-US" dirty="0" err="1"/>
              <a:t>observer.next</a:t>
            </a:r>
            <a:r>
              <a:rPr lang="en-US" dirty="0"/>
              <a:t>('Hey guys!’)</a:t>
            </a:r>
          </a:p>
          <a:p>
            <a:pPr marL="0" indent="0">
              <a:buNone/>
            </a:pPr>
            <a:r>
              <a:rPr lang="en-US" dirty="0"/>
              <a:t>        	</a:t>
            </a:r>
            <a:r>
              <a:rPr lang="en-US" dirty="0" err="1"/>
              <a:t>setInterval</a:t>
            </a:r>
            <a:r>
              <a:rPr lang="en-US" dirty="0"/>
              <a:t>(() =&gt; {</a:t>
            </a:r>
          </a:p>
          <a:p>
            <a:pPr marL="0" indent="0">
              <a:buNone/>
            </a:pPr>
            <a:r>
              <a:rPr lang="en-US" dirty="0"/>
              <a:t>            </a:t>
            </a:r>
            <a:r>
              <a:rPr lang="en-US" dirty="0" err="1"/>
              <a:t>observer.next</a:t>
            </a:r>
            <a:r>
              <a:rPr lang="en-US" dirty="0"/>
              <a:t>('I am good’)</a:t>
            </a:r>
          </a:p>
          <a:p>
            <a:pPr marL="0" indent="0">
              <a:buNone/>
            </a:pPr>
            <a:r>
              <a:rPr lang="en-US" dirty="0"/>
              <a:t>	}, 2000)</a:t>
            </a:r>
          </a:p>
          <a:p>
            <a:pPr marL="0" indent="0">
              <a:buNone/>
            </a:pPr>
            <a:r>
              <a:rPr lang="en-US" dirty="0"/>
              <a:t>})</a:t>
            </a:r>
          </a:p>
          <a:p>
            <a:pPr marL="0" indent="0">
              <a:buNone/>
            </a:pPr>
            <a:endParaRPr lang="en-US" dirty="0"/>
          </a:p>
          <a:p>
            <a:pPr marL="0" indent="0">
              <a:buNone/>
            </a:pPr>
            <a:r>
              <a:rPr lang="en-US" dirty="0"/>
              <a:t>// To cancel a subscription</a:t>
            </a:r>
          </a:p>
          <a:p>
            <a:pPr marL="0" indent="0">
              <a:buNone/>
            </a:pPr>
            <a:br>
              <a:rPr lang="en-US" dirty="0"/>
            </a:br>
            <a:r>
              <a:rPr lang="en-US" dirty="0" err="1"/>
              <a:t>setTimeout</a:t>
            </a:r>
            <a:r>
              <a:rPr lang="en-US" dirty="0"/>
              <a:t>(() =&gt; {</a:t>
            </a:r>
          </a:p>
          <a:p>
            <a:pPr marL="0" indent="0">
              <a:buNone/>
            </a:pPr>
            <a:r>
              <a:rPr lang="en-US" dirty="0"/>
              <a:t>    </a:t>
            </a:r>
            <a:r>
              <a:rPr lang="en-US" dirty="0" err="1"/>
              <a:t>subscription.unsubscribe</a:t>
            </a:r>
            <a:r>
              <a:rPr lang="en-US" dirty="0"/>
              <a:t>();</a:t>
            </a:r>
          </a:p>
          <a:p>
            <a:pPr marL="0" indent="0">
              <a:buNone/>
            </a:pPr>
            <a:r>
              <a:rPr lang="en-US" dirty="0"/>
              <a:t>}, 6000);</a:t>
            </a:r>
          </a:p>
          <a:p>
            <a:pPr marL="0" indent="0">
              <a:buNone/>
            </a:pPr>
            <a:endParaRPr lang="en-US" dirty="0"/>
          </a:p>
        </p:txBody>
      </p:sp>
    </p:spTree>
    <p:extLst>
      <p:ext uri="{BB962C8B-B14F-4D97-AF65-F5344CB8AC3E}">
        <p14:creationId xmlns:p14="http://schemas.microsoft.com/office/powerpoint/2010/main" val="160749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24E-7F10-4AFB-A2D9-5F7B7AEBA544}"/>
              </a:ext>
            </a:extLst>
          </p:cNvPr>
          <p:cNvSpPr>
            <a:spLocks noGrp="1"/>
          </p:cNvSpPr>
          <p:nvPr>
            <p:ph type="title"/>
          </p:nvPr>
        </p:nvSpPr>
        <p:spPr/>
        <p:txBody>
          <a:bodyPr/>
          <a:lstStyle/>
          <a:p>
            <a:r>
              <a:rPr lang="en-US" dirty="0"/>
              <a:t>Promises vs observables</a:t>
            </a:r>
          </a:p>
        </p:txBody>
      </p:sp>
      <p:graphicFrame>
        <p:nvGraphicFramePr>
          <p:cNvPr id="4" name="Content Placeholder 3">
            <a:extLst>
              <a:ext uri="{FF2B5EF4-FFF2-40B4-BE49-F238E27FC236}">
                <a16:creationId xmlns:a16="http://schemas.microsoft.com/office/drawing/2014/main" id="{723C7EF7-A6D6-46D9-8FD6-177C141920B7}"/>
              </a:ext>
            </a:extLst>
          </p:cNvPr>
          <p:cNvGraphicFramePr>
            <a:graphicFrameLocks noGrp="1"/>
          </p:cNvGraphicFramePr>
          <p:nvPr>
            <p:ph idx="1"/>
            <p:extLst>
              <p:ext uri="{D42A27DB-BD31-4B8C-83A1-F6EECF244321}">
                <p14:modId xmlns:p14="http://schemas.microsoft.com/office/powerpoint/2010/main" val="2928733795"/>
              </p:ext>
            </p:extLst>
          </p:nvPr>
        </p:nvGraphicFramePr>
        <p:xfrm>
          <a:off x="685800" y="2141538"/>
          <a:ext cx="10131426" cy="3484880"/>
        </p:xfrm>
        <a:graphic>
          <a:graphicData uri="http://schemas.openxmlformats.org/drawingml/2006/table">
            <a:tbl>
              <a:tblPr firstRow="1" bandRow="1">
                <a:tableStyleId>{5C22544A-7EE6-4342-B048-85BDC9FD1C3A}</a:tableStyleId>
              </a:tblPr>
              <a:tblGrid>
                <a:gridCol w="5065713">
                  <a:extLst>
                    <a:ext uri="{9D8B030D-6E8A-4147-A177-3AD203B41FA5}">
                      <a16:colId xmlns:a16="http://schemas.microsoft.com/office/drawing/2014/main" val="703365291"/>
                    </a:ext>
                  </a:extLst>
                </a:gridCol>
                <a:gridCol w="5065713">
                  <a:extLst>
                    <a:ext uri="{9D8B030D-6E8A-4147-A177-3AD203B41FA5}">
                      <a16:colId xmlns:a16="http://schemas.microsoft.com/office/drawing/2014/main" val="485712852"/>
                    </a:ext>
                  </a:extLst>
                </a:gridCol>
              </a:tblGrid>
              <a:tr h="370840">
                <a:tc>
                  <a:txBody>
                    <a:bodyPr/>
                    <a:lstStyle/>
                    <a:p>
                      <a:r>
                        <a:rPr lang="en-US" dirty="0"/>
                        <a:t>Promise</a:t>
                      </a:r>
                    </a:p>
                  </a:txBody>
                  <a:tcPr/>
                </a:tc>
                <a:tc>
                  <a:txBody>
                    <a:bodyPr/>
                    <a:lstStyle/>
                    <a:p>
                      <a:r>
                        <a:rPr lang="en-US" dirty="0"/>
                        <a:t>Observable</a:t>
                      </a:r>
                    </a:p>
                  </a:txBody>
                  <a:tcPr/>
                </a:tc>
                <a:extLst>
                  <a:ext uri="{0D108BD9-81ED-4DB2-BD59-A6C34878D82A}">
                    <a16:rowId xmlns:a16="http://schemas.microsoft.com/office/drawing/2014/main" val="3850342642"/>
                  </a:ext>
                </a:extLst>
              </a:tr>
              <a:tr h="370840">
                <a:tc>
                  <a:txBody>
                    <a:bodyPr/>
                    <a:lstStyle/>
                    <a:p>
                      <a:r>
                        <a:rPr lang="en-US" b="1" dirty="0"/>
                        <a:t>Emits a single value </a:t>
                      </a:r>
                    </a:p>
                    <a:p>
                      <a:r>
                        <a:rPr lang="en-US" dirty="0"/>
                        <a:t>2 </a:t>
                      </a:r>
                      <a:r>
                        <a:rPr lang="en-US" dirty="0" err="1"/>
                        <a:t>params</a:t>
                      </a:r>
                      <a:r>
                        <a:rPr lang="en-US" dirty="0"/>
                        <a:t> with Promise (</a:t>
                      </a:r>
                      <a:r>
                        <a:rPr lang="en-US" dirty="0" err="1"/>
                        <a:t>onfulfilled</a:t>
                      </a:r>
                      <a:r>
                        <a:rPr lang="en-US" dirty="0"/>
                        <a:t>, </a:t>
                      </a:r>
                      <a:r>
                        <a:rPr lang="en-US" dirty="0" err="1"/>
                        <a:t>onrejected</a:t>
                      </a:r>
                      <a:r>
                        <a:rPr lang="en-US" dirty="0"/>
                        <a:t>)</a:t>
                      </a:r>
                    </a:p>
                    <a:p>
                      <a:r>
                        <a:rPr lang="en-US" sz="1000" b="0" i="1" kern="1200" dirty="0">
                          <a:solidFill>
                            <a:schemeClr val="dk1"/>
                          </a:solidFill>
                          <a:effectLst/>
                          <a:latin typeface="+mn-lt"/>
                          <a:ea typeface="+mn-ea"/>
                          <a:cs typeface="+mn-cs"/>
                        </a:rPr>
                        <a:t>A </a:t>
                      </a:r>
                      <a:r>
                        <a:rPr lang="en-US" sz="1000" b="1" i="1" kern="1200" dirty="0">
                          <a:solidFill>
                            <a:schemeClr val="dk1"/>
                          </a:solidFill>
                          <a:effectLst/>
                          <a:latin typeface="+mn-lt"/>
                          <a:ea typeface="+mn-ea"/>
                          <a:cs typeface="+mn-cs"/>
                        </a:rPr>
                        <a:t>promise</a:t>
                      </a:r>
                      <a:r>
                        <a:rPr lang="en-US" sz="1000" b="0" i="1" kern="1200" dirty="0">
                          <a:solidFill>
                            <a:schemeClr val="dk1"/>
                          </a:solidFill>
                          <a:effectLst/>
                          <a:latin typeface="+mn-lt"/>
                          <a:ea typeface="+mn-ea"/>
                          <a:cs typeface="+mn-cs"/>
                        </a:rPr>
                        <a:t> represents the eventual result of an asynchronous operation. It is a placeholder into which the successful result value or reason for failure will materialize.</a:t>
                      </a:r>
                      <a:endParaRPr lang="en-US" sz="1000" i="1" dirty="0"/>
                    </a:p>
                  </a:txBody>
                  <a:tcPr/>
                </a:tc>
                <a:tc>
                  <a:txBody>
                    <a:bodyPr/>
                    <a:lstStyle/>
                    <a:p>
                      <a:r>
                        <a:rPr lang="en-US" b="1" dirty="0"/>
                        <a:t>Emits multiple values </a:t>
                      </a:r>
                      <a:r>
                        <a:rPr lang="en-US" dirty="0"/>
                        <a:t>over a period of time (stream)</a:t>
                      </a:r>
                      <a:br>
                        <a:rPr lang="en-US" dirty="0"/>
                      </a:br>
                      <a:r>
                        <a:rPr lang="en-US" dirty="0"/>
                        <a:t>3 </a:t>
                      </a:r>
                      <a:r>
                        <a:rPr lang="en-US" dirty="0" err="1"/>
                        <a:t>params</a:t>
                      </a:r>
                      <a:r>
                        <a:rPr lang="en-US" dirty="0"/>
                        <a:t> with Observable (next, error, complete)</a:t>
                      </a:r>
                      <a:br>
                        <a:rPr lang="en-US" dirty="0"/>
                      </a:br>
                      <a:r>
                        <a:rPr lang="en-US" dirty="0"/>
                        <a:t>each item that is emitted calls, ‘next’</a:t>
                      </a:r>
                      <a:br>
                        <a:rPr lang="en-US" dirty="0"/>
                      </a:br>
                      <a:r>
                        <a:rPr lang="en-US" dirty="0"/>
                        <a:t>last item is handled, ‘complete’ handler is called</a:t>
                      </a:r>
                    </a:p>
                  </a:txBody>
                  <a:tcPr/>
                </a:tc>
                <a:extLst>
                  <a:ext uri="{0D108BD9-81ED-4DB2-BD59-A6C34878D82A}">
                    <a16:rowId xmlns:a16="http://schemas.microsoft.com/office/drawing/2014/main" val="2687944001"/>
                  </a:ext>
                </a:extLst>
              </a:tr>
              <a:tr h="370840">
                <a:tc>
                  <a:txBody>
                    <a:bodyPr/>
                    <a:lstStyle/>
                    <a:p>
                      <a:r>
                        <a:rPr lang="en-US" b="1" dirty="0"/>
                        <a:t>Not lazy </a:t>
                      </a:r>
                      <a:r>
                        <a:rPr lang="en-US" dirty="0"/>
                        <a:t>– then is like subscribe method. </a:t>
                      </a:r>
                      <a:r>
                        <a:rPr lang="en-US" sz="1200" i="1" dirty="0"/>
                        <a:t>(then method is commented out, still make </a:t>
                      </a:r>
                      <a:r>
                        <a:rPr lang="en-US" sz="1200" i="1" dirty="0" err="1"/>
                        <a:t>api</a:t>
                      </a:r>
                      <a:r>
                        <a:rPr lang="en-US" sz="1200" i="1" dirty="0"/>
                        <a:t> call unlike subscribe – no </a:t>
                      </a:r>
                      <a:r>
                        <a:rPr lang="en-US" sz="1200" i="1" dirty="0" err="1"/>
                        <a:t>api</a:t>
                      </a:r>
                      <a:r>
                        <a:rPr lang="en-US" sz="1200" i="1" dirty="0"/>
                        <a:t> call)</a:t>
                      </a:r>
                    </a:p>
                  </a:txBody>
                  <a:tcPr/>
                </a:tc>
                <a:tc>
                  <a:txBody>
                    <a:bodyPr/>
                    <a:lstStyle/>
                    <a:p>
                      <a:r>
                        <a:rPr lang="en-US" b="1" dirty="0"/>
                        <a:t>Lazy</a:t>
                      </a:r>
                      <a:r>
                        <a:rPr lang="en-US" dirty="0"/>
                        <a:t>. An observable is not called until we subscribe to the observable using the </a:t>
                      </a:r>
                      <a:r>
                        <a:rPr lang="en-US" i="1" dirty="0"/>
                        <a:t>subscribe</a:t>
                      </a:r>
                      <a:r>
                        <a:rPr lang="en-US" dirty="0"/>
                        <a:t> method.</a:t>
                      </a:r>
                    </a:p>
                  </a:txBody>
                  <a:tcPr/>
                </a:tc>
                <a:extLst>
                  <a:ext uri="{0D108BD9-81ED-4DB2-BD59-A6C34878D82A}">
                    <a16:rowId xmlns:a16="http://schemas.microsoft.com/office/drawing/2014/main" val="3702443724"/>
                  </a:ext>
                </a:extLst>
              </a:tr>
              <a:tr h="370840">
                <a:tc>
                  <a:txBody>
                    <a:bodyPr/>
                    <a:lstStyle/>
                    <a:p>
                      <a:r>
                        <a:rPr lang="en-US" b="1" dirty="0"/>
                        <a:t>Cannot be cancelled</a:t>
                      </a:r>
                    </a:p>
                  </a:txBody>
                  <a:tcPr/>
                </a:tc>
                <a:tc>
                  <a:txBody>
                    <a:bodyPr/>
                    <a:lstStyle/>
                    <a:p>
                      <a:r>
                        <a:rPr lang="en-US" b="1" dirty="0"/>
                        <a:t>Can be cancelled </a:t>
                      </a:r>
                      <a:r>
                        <a:rPr lang="en-US" dirty="0"/>
                        <a:t>by using the unsubscribe() method</a:t>
                      </a:r>
                    </a:p>
                  </a:txBody>
                  <a:tcPr/>
                </a:tc>
                <a:extLst>
                  <a:ext uri="{0D108BD9-81ED-4DB2-BD59-A6C34878D82A}">
                    <a16:rowId xmlns:a16="http://schemas.microsoft.com/office/drawing/2014/main" val="205414356"/>
                  </a:ext>
                </a:extLst>
              </a:tr>
              <a:tr h="370840">
                <a:tc>
                  <a:txBody>
                    <a:bodyPr/>
                    <a:lstStyle/>
                    <a:p>
                      <a:r>
                        <a:rPr lang="en-US" dirty="0"/>
                        <a:t>….</a:t>
                      </a:r>
                    </a:p>
                  </a:txBody>
                  <a:tcPr/>
                </a:tc>
                <a:tc>
                  <a:txBody>
                    <a:bodyPr/>
                    <a:lstStyle/>
                    <a:p>
                      <a:r>
                        <a:rPr lang="en-US" b="1" dirty="0"/>
                        <a:t>Observables provide many operators</a:t>
                      </a:r>
                      <a:r>
                        <a:rPr lang="en-US" dirty="0"/>
                        <a:t>; map, </a:t>
                      </a:r>
                      <a:r>
                        <a:rPr lang="en-US" dirty="0" err="1"/>
                        <a:t>forEach</a:t>
                      </a:r>
                      <a:r>
                        <a:rPr lang="en-US" dirty="0"/>
                        <a:t>, filter, reduce, </a:t>
                      </a:r>
                      <a:r>
                        <a:rPr lang="en-US" dirty="0" err="1"/>
                        <a:t>retryWhen</a:t>
                      </a:r>
                      <a:r>
                        <a:rPr lang="en-US" dirty="0"/>
                        <a:t>, take, pluck, range, scan </a:t>
                      </a:r>
                      <a:r>
                        <a:rPr lang="en-US" dirty="0" err="1"/>
                        <a:t>mergeMap</a:t>
                      </a:r>
                      <a:r>
                        <a:rPr lang="en-US" dirty="0"/>
                        <a:t>, </a:t>
                      </a:r>
                      <a:r>
                        <a:rPr lang="en-US" dirty="0" err="1"/>
                        <a:t>switchMap</a:t>
                      </a:r>
                      <a:r>
                        <a:rPr lang="en-US" dirty="0"/>
                        <a:t>, do</a:t>
                      </a:r>
                    </a:p>
                  </a:txBody>
                  <a:tcPr/>
                </a:tc>
                <a:extLst>
                  <a:ext uri="{0D108BD9-81ED-4DB2-BD59-A6C34878D82A}">
                    <a16:rowId xmlns:a16="http://schemas.microsoft.com/office/drawing/2014/main" val="3591473961"/>
                  </a:ext>
                </a:extLst>
              </a:tr>
            </a:tbl>
          </a:graphicData>
        </a:graphic>
      </p:graphicFrame>
    </p:spTree>
    <p:extLst>
      <p:ext uri="{BB962C8B-B14F-4D97-AF65-F5344CB8AC3E}">
        <p14:creationId xmlns:p14="http://schemas.microsoft.com/office/powerpoint/2010/main" val="294799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4B3B-93EF-47DC-8C61-DD7D806327C4}"/>
              </a:ext>
            </a:extLst>
          </p:cNvPr>
          <p:cNvSpPr>
            <a:spLocks noGrp="1"/>
          </p:cNvSpPr>
          <p:nvPr>
            <p:ph type="title"/>
          </p:nvPr>
        </p:nvSpPr>
        <p:spPr>
          <a:xfrm>
            <a:off x="685801" y="609600"/>
            <a:ext cx="10131425" cy="873211"/>
          </a:xfrm>
        </p:spPr>
        <p:txBody>
          <a:bodyPr>
            <a:normAutofit fontScale="90000"/>
          </a:bodyPr>
          <a:lstStyle/>
          <a:p>
            <a:r>
              <a:rPr lang="en-US" b="1" dirty="0"/>
              <a:t>Hot Observables: Producers created *outside*</a:t>
            </a:r>
            <a:br>
              <a:rPr lang="en-US" b="1" dirty="0"/>
            </a:br>
            <a:endParaRPr lang="en-US" dirty="0"/>
          </a:p>
        </p:txBody>
      </p:sp>
      <p:sp>
        <p:nvSpPr>
          <p:cNvPr id="3" name="Content Placeholder 2">
            <a:extLst>
              <a:ext uri="{FF2B5EF4-FFF2-40B4-BE49-F238E27FC236}">
                <a16:creationId xmlns:a16="http://schemas.microsoft.com/office/drawing/2014/main" id="{EEB51A73-B908-407B-8214-7470C4F21691}"/>
              </a:ext>
            </a:extLst>
          </p:cNvPr>
          <p:cNvSpPr>
            <a:spLocks noGrp="1"/>
          </p:cNvSpPr>
          <p:nvPr>
            <p:ph idx="1"/>
          </p:nvPr>
        </p:nvSpPr>
        <p:spPr>
          <a:xfrm>
            <a:off x="685801" y="851455"/>
            <a:ext cx="10131425" cy="3650142"/>
          </a:xfrm>
        </p:spPr>
        <p:txBody>
          <a:bodyPr>
            <a:normAutofit/>
          </a:bodyPr>
          <a:lstStyle/>
          <a:p>
            <a:pPr marL="0" indent="0">
              <a:buNone/>
            </a:pPr>
            <a:r>
              <a:rPr lang="en-US" dirty="0"/>
              <a:t>An observable is “hot” if its underlying producer is either created or activated outside of subscription.</a:t>
            </a:r>
          </a:p>
          <a:p>
            <a:pPr marL="0" indent="0">
              <a:buNone/>
            </a:pPr>
            <a:endParaRPr lang="en-US" dirty="0"/>
          </a:p>
          <a:p>
            <a:r>
              <a:rPr lang="en-US" dirty="0"/>
              <a:t>shares a reference to a producer</a:t>
            </a:r>
          </a:p>
          <a:p>
            <a:r>
              <a:rPr lang="en-US" dirty="0"/>
              <a:t>starts listening to the producer</a:t>
            </a:r>
          </a:p>
          <a:p>
            <a:r>
              <a:rPr lang="en-US" dirty="0"/>
              <a:t>multicast (usually)</a:t>
            </a:r>
          </a:p>
          <a:p>
            <a:r>
              <a:rPr lang="en-US" dirty="0"/>
              <a:t>If we were to take our example above and move the creation of the WebSocket </a:t>
            </a:r>
            <a:r>
              <a:rPr lang="en-US" i="1" dirty="0"/>
              <a:t>outside</a:t>
            </a:r>
            <a:r>
              <a:rPr lang="en-US" dirty="0"/>
              <a:t> of our observable it would become “hot”:</a:t>
            </a:r>
          </a:p>
          <a:p>
            <a:endParaRPr lang="en-US" dirty="0"/>
          </a:p>
        </p:txBody>
      </p:sp>
      <p:pic>
        <p:nvPicPr>
          <p:cNvPr id="2050" name="Picture 2" descr="Screen Shot at January 18th 2019 - 2.28.42 pm.png">
            <a:extLst>
              <a:ext uri="{FF2B5EF4-FFF2-40B4-BE49-F238E27FC236}">
                <a16:creationId xmlns:a16="http://schemas.microsoft.com/office/drawing/2014/main" id="{AA701C3B-D738-4907-BAA6-00C5A0176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001" y="4501596"/>
            <a:ext cx="6981825"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16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4B3B-93EF-47DC-8C61-DD7D806327C4}"/>
              </a:ext>
            </a:extLst>
          </p:cNvPr>
          <p:cNvSpPr>
            <a:spLocks noGrp="1"/>
          </p:cNvSpPr>
          <p:nvPr>
            <p:ph type="title"/>
          </p:nvPr>
        </p:nvSpPr>
        <p:spPr>
          <a:xfrm>
            <a:off x="685801" y="609600"/>
            <a:ext cx="10131425" cy="873211"/>
          </a:xfrm>
        </p:spPr>
        <p:txBody>
          <a:bodyPr>
            <a:normAutofit fontScale="90000"/>
          </a:bodyPr>
          <a:lstStyle/>
          <a:p>
            <a:r>
              <a:rPr lang="en-US" dirty="0"/>
              <a:t>Cold Observables: Producers created *inside*</a:t>
            </a:r>
            <a:br>
              <a:rPr lang="en-US" dirty="0"/>
            </a:br>
            <a:endParaRPr lang="en-US" dirty="0"/>
          </a:p>
        </p:txBody>
      </p:sp>
      <p:sp>
        <p:nvSpPr>
          <p:cNvPr id="3" name="Content Placeholder 2">
            <a:extLst>
              <a:ext uri="{FF2B5EF4-FFF2-40B4-BE49-F238E27FC236}">
                <a16:creationId xmlns:a16="http://schemas.microsoft.com/office/drawing/2014/main" id="{EEB51A73-B908-407B-8214-7470C4F21691}"/>
              </a:ext>
            </a:extLst>
          </p:cNvPr>
          <p:cNvSpPr>
            <a:spLocks noGrp="1"/>
          </p:cNvSpPr>
          <p:nvPr>
            <p:ph idx="1"/>
          </p:nvPr>
        </p:nvSpPr>
        <p:spPr>
          <a:xfrm>
            <a:off x="685801" y="1482811"/>
            <a:ext cx="10131425" cy="3249445"/>
          </a:xfrm>
        </p:spPr>
        <p:txBody>
          <a:bodyPr>
            <a:normAutofit fontScale="92500" lnSpcReduction="20000"/>
          </a:bodyPr>
          <a:lstStyle/>
          <a:p>
            <a:pPr marL="0" indent="0">
              <a:buNone/>
            </a:pPr>
            <a:r>
              <a:rPr lang="en-US" dirty="0"/>
              <a:t>An observable is “cold” if its underlying producer is </a:t>
            </a:r>
            <a:r>
              <a:rPr lang="en-US" b="1" dirty="0"/>
              <a:t>created and activated </a:t>
            </a:r>
            <a:r>
              <a:rPr lang="en-US" dirty="0"/>
              <a:t>during subscription. This means, that if observables are functions, then the producer is created and activated by calling that function.</a:t>
            </a:r>
          </a:p>
          <a:p>
            <a:pPr marL="0" indent="0">
              <a:buNone/>
            </a:pPr>
            <a:endParaRPr lang="en-US" dirty="0"/>
          </a:p>
          <a:p>
            <a:r>
              <a:rPr lang="en-US" dirty="0"/>
              <a:t>creates the producer</a:t>
            </a:r>
          </a:p>
          <a:p>
            <a:r>
              <a:rPr lang="en-US" dirty="0"/>
              <a:t>activates the producer</a:t>
            </a:r>
          </a:p>
          <a:p>
            <a:r>
              <a:rPr lang="en-US" dirty="0"/>
              <a:t>starts listening to the producer</a:t>
            </a:r>
          </a:p>
          <a:p>
            <a:r>
              <a:rPr lang="en-US" dirty="0"/>
              <a:t>unicast</a:t>
            </a:r>
          </a:p>
          <a:p>
            <a:pPr marL="0" indent="0">
              <a:buNone/>
            </a:pPr>
            <a:endParaRPr lang="en-US" dirty="0"/>
          </a:p>
          <a:p>
            <a:pPr marL="0" indent="0">
              <a:buNone/>
            </a:pPr>
            <a:r>
              <a:rPr lang="en-US" dirty="0"/>
              <a:t>The example below is “cold” because it creates and listens to the WebSocket inside of the subscriber function that is called when you subscribe to the Observable:</a:t>
            </a:r>
          </a:p>
          <a:p>
            <a:endParaRPr lang="en-US" dirty="0"/>
          </a:p>
          <a:p>
            <a:endParaRPr lang="en-US" dirty="0"/>
          </a:p>
        </p:txBody>
      </p:sp>
      <p:pic>
        <p:nvPicPr>
          <p:cNvPr id="5" name="Picture 4">
            <a:extLst>
              <a:ext uri="{FF2B5EF4-FFF2-40B4-BE49-F238E27FC236}">
                <a16:creationId xmlns:a16="http://schemas.microsoft.com/office/drawing/2014/main" id="{74F300EB-D4F9-4050-B8D3-9339FF775E75}"/>
              </a:ext>
            </a:extLst>
          </p:cNvPr>
          <p:cNvPicPr>
            <a:picLocks noChangeAspect="1"/>
          </p:cNvPicPr>
          <p:nvPr/>
        </p:nvPicPr>
        <p:blipFill>
          <a:blip r:embed="rId3"/>
          <a:stretch>
            <a:fillRect/>
          </a:stretch>
        </p:blipFill>
        <p:spPr>
          <a:xfrm>
            <a:off x="2510245" y="4732256"/>
            <a:ext cx="6953250" cy="1600200"/>
          </a:xfrm>
          <a:prstGeom prst="rect">
            <a:avLst/>
          </a:prstGeom>
        </p:spPr>
      </p:pic>
    </p:spTree>
    <p:extLst>
      <p:ext uri="{BB962C8B-B14F-4D97-AF65-F5344CB8AC3E}">
        <p14:creationId xmlns:p14="http://schemas.microsoft.com/office/powerpoint/2010/main" val="226335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4B3B-93EF-47DC-8C61-DD7D806327C4}"/>
              </a:ext>
            </a:extLst>
          </p:cNvPr>
          <p:cNvSpPr>
            <a:spLocks noGrp="1"/>
          </p:cNvSpPr>
          <p:nvPr>
            <p:ph type="title"/>
          </p:nvPr>
        </p:nvSpPr>
        <p:spPr>
          <a:xfrm>
            <a:off x="677563" y="486033"/>
            <a:ext cx="10131425" cy="609600"/>
          </a:xfrm>
        </p:spPr>
        <p:txBody>
          <a:bodyPr>
            <a:normAutofit fontScale="90000"/>
          </a:bodyPr>
          <a:lstStyle/>
          <a:p>
            <a:r>
              <a:rPr lang="en-US" b="1" dirty="0"/>
              <a:t>Rx Subjects</a:t>
            </a:r>
          </a:p>
        </p:txBody>
      </p:sp>
      <p:sp>
        <p:nvSpPr>
          <p:cNvPr id="3" name="Content Placeholder 2">
            <a:extLst>
              <a:ext uri="{FF2B5EF4-FFF2-40B4-BE49-F238E27FC236}">
                <a16:creationId xmlns:a16="http://schemas.microsoft.com/office/drawing/2014/main" id="{EEB51A73-B908-407B-8214-7470C4F21691}"/>
              </a:ext>
            </a:extLst>
          </p:cNvPr>
          <p:cNvSpPr>
            <a:spLocks noGrp="1"/>
          </p:cNvSpPr>
          <p:nvPr>
            <p:ph idx="1"/>
          </p:nvPr>
        </p:nvSpPr>
        <p:spPr>
          <a:xfrm>
            <a:off x="677562" y="1216750"/>
            <a:ext cx="10131425" cy="3650142"/>
          </a:xfrm>
        </p:spPr>
        <p:txBody>
          <a:bodyPr>
            <a:normAutofit lnSpcReduction="10000"/>
          </a:bodyPr>
          <a:lstStyle/>
          <a:p>
            <a:pPr marL="0" indent="0">
              <a:buNone/>
            </a:pPr>
            <a:r>
              <a:rPr lang="en-US" dirty="0"/>
              <a:t>Before we can make our “cold” observable “hot”, we need to introduce a new type: The Rx Subject. It has a few properties:</a:t>
            </a:r>
          </a:p>
          <a:p>
            <a:endParaRPr lang="en-US" dirty="0"/>
          </a:p>
          <a:p>
            <a:r>
              <a:rPr lang="en-US" dirty="0"/>
              <a:t>It’s an observable. It’s shaped like an observable, and has all the same operators.</a:t>
            </a:r>
          </a:p>
          <a:p>
            <a:r>
              <a:rPr lang="en-US" dirty="0"/>
              <a:t>It’s an observer. It duck-types as an observer. When subscribed to as an observable, will emit any value you “next” into it as an observer.</a:t>
            </a:r>
          </a:p>
          <a:p>
            <a:r>
              <a:rPr lang="en-US" dirty="0"/>
              <a:t>It multicasts. All observers passed to it via `subscribe()` are added to an internal observers list.</a:t>
            </a:r>
          </a:p>
          <a:p>
            <a:r>
              <a:rPr lang="en-US" dirty="0"/>
              <a:t>When it’s done, it’s done. Subjects cannot be reused after they’re unsubscribed, completed or errored.</a:t>
            </a:r>
          </a:p>
          <a:p>
            <a:r>
              <a:rPr lang="en-US" dirty="0"/>
              <a:t>It passes values through itself. To restate #2, really. If you `next` a value into it, it will come out of the observable side of itself.</a:t>
            </a:r>
          </a:p>
          <a:p>
            <a:endParaRPr lang="en-US" dirty="0"/>
          </a:p>
        </p:txBody>
      </p:sp>
    </p:spTree>
    <p:extLst>
      <p:ext uri="{BB962C8B-B14F-4D97-AF65-F5344CB8AC3E}">
        <p14:creationId xmlns:p14="http://schemas.microsoft.com/office/powerpoint/2010/main" val="88240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4B3B-93EF-47DC-8C61-DD7D806327C4}"/>
              </a:ext>
            </a:extLst>
          </p:cNvPr>
          <p:cNvSpPr>
            <a:spLocks noGrp="1"/>
          </p:cNvSpPr>
          <p:nvPr>
            <p:ph type="title"/>
          </p:nvPr>
        </p:nvSpPr>
        <p:spPr>
          <a:xfrm>
            <a:off x="677563" y="486033"/>
            <a:ext cx="10131425" cy="609600"/>
          </a:xfrm>
        </p:spPr>
        <p:txBody>
          <a:bodyPr>
            <a:normAutofit fontScale="90000"/>
          </a:bodyPr>
          <a:lstStyle/>
          <a:p>
            <a:r>
              <a:rPr lang="en-US" b="1" dirty="0"/>
              <a:t>Making A Cold Observable Hot</a:t>
            </a:r>
          </a:p>
        </p:txBody>
      </p:sp>
      <p:sp>
        <p:nvSpPr>
          <p:cNvPr id="3" name="Content Placeholder 2">
            <a:extLst>
              <a:ext uri="{FF2B5EF4-FFF2-40B4-BE49-F238E27FC236}">
                <a16:creationId xmlns:a16="http://schemas.microsoft.com/office/drawing/2014/main" id="{EEB51A73-B908-407B-8214-7470C4F21691}"/>
              </a:ext>
            </a:extLst>
          </p:cNvPr>
          <p:cNvSpPr>
            <a:spLocks noGrp="1"/>
          </p:cNvSpPr>
          <p:nvPr>
            <p:ph idx="1"/>
          </p:nvPr>
        </p:nvSpPr>
        <p:spPr>
          <a:xfrm>
            <a:off x="751702" y="930876"/>
            <a:ext cx="10131425" cy="4053016"/>
          </a:xfrm>
        </p:spPr>
        <p:txBody>
          <a:bodyPr>
            <a:normAutofit/>
          </a:bodyPr>
          <a:lstStyle/>
          <a:p>
            <a:pPr marL="0" indent="0">
              <a:buNone/>
            </a:pPr>
            <a:r>
              <a:rPr lang="en-US" dirty="0"/>
              <a:t>Armed with our Rx Subject, we can use a bit of functional programming to make any “cold” observable “hot”:</a:t>
            </a:r>
          </a:p>
          <a:p>
            <a:r>
              <a:rPr lang="en-US" dirty="0"/>
              <a:t>Our new `</a:t>
            </a:r>
            <a:r>
              <a:rPr lang="en-US" dirty="0" err="1"/>
              <a:t>makeHot</a:t>
            </a:r>
            <a:r>
              <a:rPr lang="en-US" dirty="0"/>
              <a:t>` method will take any cold observable and make it hot by creating a subject that is shared by the resulting observable.</a:t>
            </a:r>
          </a:p>
          <a:p>
            <a:endParaRPr lang="en-US" dirty="0"/>
          </a:p>
          <a:p>
            <a:endParaRPr lang="en-US" dirty="0"/>
          </a:p>
          <a:p>
            <a:endParaRPr lang="en-US" dirty="0"/>
          </a:p>
          <a:p>
            <a:pPr marL="0" indent="0">
              <a:buNone/>
            </a:pPr>
            <a:endParaRPr lang="en-US" dirty="0"/>
          </a:p>
          <a:p>
            <a:r>
              <a:rPr lang="en-US" b="1" dirty="0"/>
              <a:t>Note:</a:t>
            </a:r>
            <a:r>
              <a:rPr lang="en-US" dirty="0"/>
              <a:t> not tracking our subscription to source, so how can we tear it down when we want to? We can add some reference counting to it to solve that:</a:t>
            </a:r>
          </a:p>
        </p:txBody>
      </p:sp>
      <p:pic>
        <p:nvPicPr>
          <p:cNvPr id="5" name="Picture 4">
            <a:extLst>
              <a:ext uri="{FF2B5EF4-FFF2-40B4-BE49-F238E27FC236}">
                <a16:creationId xmlns:a16="http://schemas.microsoft.com/office/drawing/2014/main" id="{3B33BD21-D27B-4021-A184-DDB36F3EB477}"/>
              </a:ext>
            </a:extLst>
          </p:cNvPr>
          <p:cNvPicPr>
            <a:picLocks noChangeAspect="1"/>
          </p:cNvPicPr>
          <p:nvPr/>
        </p:nvPicPr>
        <p:blipFill>
          <a:blip r:embed="rId3"/>
          <a:stretch>
            <a:fillRect/>
          </a:stretch>
        </p:blipFill>
        <p:spPr>
          <a:xfrm>
            <a:off x="1144157" y="2564026"/>
            <a:ext cx="6657975" cy="1409700"/>
          </a:xfrm>
          <a:prstGeom prst="rect">
            <a:avLst/>
          </a:prstGeom>
        </p:spPr>
      </p:pic>
    </p:spTree>
    <p:extLst>
      <p:ext uri="{BB962C8B-B14F-4D97-AF65-F5344CB8AC3E}">
        <p14:creationId xmlns:p14="http://schemas.microsoft.com/office/powerpoint/2010/main" val="962517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6360</TotalTime>
  <Words>1578</Words>
  <Application>Microsoft Office PowerPoint</Application>
  <PresentationFormat>Widescreen</PresentationFormat>
  <Paragraphs>202</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Rxjs Observables</vt:lpstr>
      <vt:lpstr>What is reactive programming?</vt:lpstr>
      <vt:lpstr>Observable example</vt:lpstr>
      <vt:lpstr>Subscription</vt:lpstr>
      <vt:lpstr>Promises vs observables</vt:lpstr>
      <vt:lpstr>Hot Observables: Producers created *outside* </vt:lpstr>
      <vt:lpstr>Cold Observables: Producers created *inside* </vt:lpstr>
      <vt:lpstr>Rx Subjects</vt:lpstr>
      <vt:lpstr>Making A Cold Observable Hot</vt:lpstr>
      <vt:lpstr>Making A Cold Observable Hot</vt:lpstr>
      <vt:lpstr>There are 4 “Flattening (MAPPING) Strategies”</vt:lpstr>
      <vt:lpstr>rxjs-marbles</vt:lpstr>
      <vt:lpstr>rxjs-marbles</vt:lpstr>
      <vt:lpstr>OBSERVABLE STREAM</vt:lpstr>
      <vt:lpstr>BROWSER EVENT loop</vt:lpstr>
      <vt:lpstr>Browser Event loop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 Observables</dc:title>
  <dc:creator>Mozer, Matt</dc:creator>
  <cp:lastModifiedBy>Mozer, Matt (TR Tech, Content &amp; Ops)</cp:lastModifiedBy>
  <cp:revision>216</cp:revision>
  <dcterms:created xsi:type="dcterms:W3CDTF">2018-03-12T13:55:44Z</dcterms:created>
  <dcterms:modified xsi:type="dcterms:W3CDTF">2019-01-22T17:02:59Z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60cf5d0-3195-495b-8e47-6fd80127629b_Enabled">
    <vt:lpwstr>True</vt:lpwstr>
  </property>
  <property fmtid="{D5CDD505-2E9C-101B-9397-08002B2CF9AE}" pid="3" name="MSIP_Label_160cf5d0-3195-495b-8e47-6fd80127629b_SiteId">
    <vt:lpwstr>62ccb864-6a1a-4b5d-8e1c-397dec1a8258</vt:lpwstr>
  </property>
  <property fmtid="{D5CDD505-2E9C-101B-9397-08002B2CF9AE}" pid="4" name="MSIP_Label_160cf5d0-3195-495b-8e47-6fd80127629b_Owner">
    <vt:lpwstr>FrederickMatthew.Mozer@thomsonreuters.com</vt:lpwstr>
  </property>
  <property fmtid="{D5CDD505-2E9C-101B-9397-08002B2CF9AE}" pid="5" name="MSIP_Label_160cf5d0-3195-495b-8e47-6fd80127629b_SetDate">
    <vt:lpwstr>2019-01-18T17:56:08.6652289Z</vt:lpwstr>
  </property>
  <property fmtid="{D5CDD505-2E9C-101B-9397-08002B2CF9AE}" pid="6" name="MSIP_Label_160cf5d0-3195-495b-8e47-6fd80127629b_Name">
    <vt:lpwstr>Confidential</vt:lpwstr>
  </property>
  <property fmtid="{D5CDD505-2E9C-101B-9397-08002B2CF9AE}" pid="7" name="MSIP_Label_160cf5d0-3195-495b-8e47-6fd80127629b_Application">
    <vt:lpwstr>Microsoft Azure Information Protection</vt:lpwstr>
  </property>
  <property fmtid="{D5CDD505-2E9C-101B-9397-08002B2CF9AE}" pid="8" name="MSIP_Label_160cf5d0-3195-495b-8e47-6fd80127629b_Extended_MSFT_Method">
    <vt:lpwstr>Automatic</vt:lpwstr>
  </property>
  <property fmtid="{D5CDD505-2E9C-101B-9397-08002B2CF9AE}" pid="9" name="Sensitivity">
    <vt:lpwstr>Confidential</vt:lpwstr>
  </property>
</Properties>
</file>