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latentflip.com/loup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2DDA8-6A70-4E64-AB85-0F79840DE7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Rxjs</a:t>
            </a:r>
            <a:r>
              <a:rPr lang="en-US" dirty="0"/>
              <a:t> Observables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358EE4-2B92-4CB8-9937-D96CE5E38C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introduction TO REACTIVE EXTENSIONS FOR JAVASCRIPT</a:t>
            </a:r>
          </a:p>
        </p:txBody>
      </p:sp>
    </p:spTree>
    <p:extLst>
      <p:ext uri="{BB962C8B-B14F-4D97-AF65-F5344CB8AC3E}">
        <p14:creationId xmlns:p14="http://schemas.microsoft.com/office/powerpoint/2010/main" val="2076084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3EE71-CA9B-4441-A268-85D3E446A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240919"/>
            <a:ext cx="10131425" cy="901148"/>
          </a:xfrm>
        </p:spPr>
        <p:txBody>
          <a:bodyPr/>
          <a:lstStyle/>
          <a:p>
            <a:r>
              <a:rPr lang="en-US" b="1" dirty="0"/>
              <a:t>What is reactive programming?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2260E-7C21-44CF-9626-DC909EF56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i="1" dirty="0"/>
              <a:t>UI Events</a:t>
            </a:r>
          </a:p>
          <a:p>
            <a:pPr lvl="1"/>
            <a:r>
              <a:rPr lang="en-US" i="1" dirty="0"/>
              <a:t>Http Requests</a:t>
            </a:r>
          </a:p>
          <a:p>
            <a:pPr lvl="1"/>
            <a:r>
              <a:rPr lang="en-US" i="1" dirty="0"/>
              <a:t>File Systems</a:t>
            </a:r>
          </a:p>
          <a:p>
            <a:pPr lvl="1"/>
            <a:r>
              <a:rPr lang="en-US" i="1" dirty="0"/>
              <a:t>Memory / Cache</a:t>
            </a:r>
          </a:p>
          <a:p>
            <a:pPr lvl="1"/>
            <a:r>
              <a:rPr lang="en-US" i="1"/>
              <a:t>Array-like Objects</a:t>
            </a:r>
            <a:endParaRPr lang="en-US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18EF39-25D7-4FFC-AC05-464393C5C7C6}"/>
              </a:ext>
            </a:extLst>
          </p:cNvPr>
          <p:cNvSpPr/>
          <p:nvPr/>
        </p:nvSpPr>
        <p:spPr>
          <a:xfrm>
            <a:off x="832305" y="2247638"/>
            <a:ext cx="609256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i="1" dirty="0"/>
              <a:t>Programming paradigm that works with </a:t>
            </a:r>
            <a:r>
              <a:rPr lang="en-US" i="1" dirty="0" err="1"/>
              <a:t>async</a:t>
            </a:r>
            <a:r>
              <a:rPr lang="en-US" i="1" dirty="0"/>
              <a:t> data streams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i="1" dirty="0"/>
              <a:t>Data streams can be created from many things.</a:t>
            </a:r>
          </a:p>
          <a:p>
            <a:endParaRPr lang="en-US" dirty="0"/>
          </a:p>
        </p:txBody>
      </p:sp>
      <p:pic>
        <p:nvPicPr>
          <p:cNvPr id="1026" name="Picture 2" descr="Machine generated alternative text:&#10;hdicates an event &#10;with Some value. &#10;e.g. of a click &#10;hdicates &#10;an error &#10;indicates that &#10;stream has ">
            <a:extLst>
              <a:ext uri="{FF2B5EF4-FFF2-40B4-BE49-F238E27FC236}">
                <a16:creationId xmlns:a16="http://schemas.microsoft.com/office/drawing/2014/main" id="{EA11D520-877B-4BF0-8F99-2D56FC744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625" y="3170968"/>
            <a:ext cx="3975127" cy="161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674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9C9A7-9576-4503-ACB3-F318FB837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10131425" cy="1456267"/>
          </a:xfrm>
        </p:spPr>
        <p:txBody>
          <a:bodyPr/>
          <a:lstStyle/>
          <a:p>
            <a:r>
              <a:rPr lang="en-US" b="1" dirty="0">
                <a:latin typeface="+mn-lt"/>
              </a:rPr>
              <a:t>What is an observable?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38995-57E4-4F32-84B1-8F9A2B7A9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164" y="1025399"/>
            <a:ext cx="8879619" cy="2910242"/>
          </a:xfrm>
        </p:spPr>
        <p:txBody>
          <a:bodyPr>
            <a:normAutofit/>
          </a:bodyPr>
          <a:lstStyle/>
          <a:p>
            <a:pPr fontAlgn="ctr"/>
            <a:r>
              <a:rPr lang="en-US" b="1" i="1" dirty="0"/>
              <a:t>An array that gets built over time. Then, you can loop on this array by subscribing to it.</a:t>
            </a:r>
            <a:endParaRPr lang="en-US" i="1" dirty="0"/>
          </a:p>
          <a:p>
            <a:pPr fontAlgn="ctr"/>
            <a:r>
              <a:rPr lang="en-US" b="1" i="1" dirty="0"/>
              <a:t>Observables help JavaScript integrate a proper "observer design pattern“ </a:t>
            </a:r>
          </a:p>
          <a:p>
            <a:pPr lvl="1" fontAlgn="ctr"/>
            <a:r>
              <a:rPr lang="en-US" sz="1000" b="1" i="1" dirty="0"/>
              <a:t>Note: in pub/sub, messages are sent to subscribers w/o the publisher knowing directly who the subscribers are but with the observer pattern, the subject sends messages directly to the observers</a:t>
            </a:r>
          </a:p>
          <a:p>
            <a:pPr fontAlgn="ctr"/>
            <a:r>
              <a:rPr lang="en-US" b="1" i="1" dirty="0"/>
              <a:t>Observables are functions that tie an </a:t>
            </a:r>
            <a:r>
              <a:rPr lang="en-US" b="1" i="1" u="sng" dirty="0"/>
              <a:t>observer to a producer</a:t>
            </a:r>
            <a:r>
              <a:rPr lang="en-US" b="1" i="1" dirty="0"/>
              <a:t>.</a:t>
            </a:r>
            <a:r>
              <a:rPr lang="en-US" b="1" dirty="0"/>
              <a:t> </a:t>
            </a:r>
          </a:p>
          <a:p>
            <a:r>
              <a:rPr lang="en-US" b="1" dirty="0"/>
              <a:t>What’s a “Producer”?</a:t>
            </a:r>
          </a:p>
          <a:p>
            <a:pPr lvl="1"/>
            <a:r>
              <a:rPr lang="en-US" sz="1000" b="1" i="1" dirty="0"/>
              <a:t>A producer is the source of values for your observable. It could be a web socket, it could be DOM events, it could be an iterator, or something looping over an array. Basically, it’s anything you’re using to get values and pass them to `</a:t>
            </a:r>
            <a:r>
              <a:rPr lang="en-US" sz="1000" b="1" i="1" dirty="0" err="1"/>
              <a:t>observer.next</a:t>
            </a:r>
            <a:r>
              <a:rPr lang="en-US" sz="1000" b="1" i="1" dirty="0"/>
              <a:t>(value)`.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1549CA-17D1-4AA9-BBC3-BCE01F944671}"/>
              </a:ext>
            </a:extLst>
          </p:cNvPr>
          <p:cNvSpPr/>
          <p:nvPr/>
        </p:nvSpPr>
        <p:spPr>
          <a:xfrm>
            <a:off x="463164" y="3734473"/>
            <a:ext cx="1022869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i="1" dirty="0"/>
          </a:p>
          <a:p>
            <a:r>
              <a:rPr lang="en-US" b="1" i="1" dirty="0"/>
              <a:t>Angular Documentation</a:t>
            </a:r>
          </a:p>
          <a:p>
            <a:pPr lvl="1"/>
            <a:r>
              <a:rPr lang="en-US" i="1" dirty="0"/>
              <a:t>“You can think of an observable as an array whose items arrive asynchronously over time. </a:t>
            </a:r>
            <a:r>
              <a:rPr lang="en-US" b="1" i="1" dirty="0"/>
              <a:t>Observables help you manage asynchronous data</a:t>
            </a:r>
            <a:r>
              <a:rPr lang="en-US" i="1" dirty="0"/>
              <a:t>, such as data coming from a backend service. Observables are used within Angular itself, including </a:t>
            </a:r>
            <a:r>
              <a:rPr lang="en-US" i="1" dirty="0" err="1"/>
              <a:t>Angular’s</a:t>
            </a:r>
            <a:r>
              <a:rPr lang="en-US" i="1" dirty="0"/>
              <a:t> event system and its http client service. To use observables, Angular uses a third-party library called Reactive Extensions (</a:t>
            </a:r>
            <a:r>
              <a:rPr lang="en-US" b="1" i="1" dirty="0" err="1"/>
              <a:t>RxJS</a:t>
            </a:r>
            <a:r>
              <a:rPr lang="en-US" i="1" dirty="0"/>
              <a:t>). Observables are a proposed feature for ES 2016, the next version of JavaScript.”</a:t>
            </a:r>
          </a:p>
        </p:txBody>
      </p:sp>
    </p:spTree>
    <p:extLst>
      <p:ext uri="{BB962C8B-B14F-4D97-AF65-F5344CB8AC3E}">
        <p14:creationId xmlns:p14="http://schemas.microsoft.com/office/powerpoint/2010/main" val="979295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6924E-7F10-4AFB-A2D9-5F7B7AEBA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Promises vs observables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23C7EF7-A6D6-46D9-8FD6-177C141920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8733795"/>
              </p:ext>
            </p:extLst>
          </p:nvPr>
        </p:nvGraphicFramePr>
        <p:xfrm>
          <a:off x="685800" y="2141538"/>
          <a:ext cx="10131426" cy="348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5713">
                  <a:extLst>
                    <a:ext uri="{9D8B030D-6E8A-4147-A177-3AD203B41FA5}">
                      <a16:colId xmlns:a16="http://schemas.microsoft.com/office/drawing/2014/main" val="703365291"/>
                    </a:ext>
                  </a:extLst>
                </a:gridCol>
                <a:gridCol w="5065713">
                  <a:extLst>
                    <a:ext uri="{9D8B030D-6E8A-4147-A177-3AD203B41FA5}">
                      <a16:colId xmlns:a16="http://schemas.microsoft.com/office/drawing/2014/main" val="4857128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Promise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Observable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342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Emits a single value </a:t>
                      </a:r>
                    </a:p>
                    <a:p>
                      <a:r>
                        <a:rPr lang="en-US" dirty="0"/>
                        <a:t>2 </a:t>
                      </a:r>
                      <a:r>
                        <a:rPr lang="en-US" dirty="0" err="1"/>
                        <a:t>params</a:t>
                      </a:r>
                      <a:r>
                        <a:rPr lang="en-US" dirty="0"/>
                        <a:t> with Promise (</a:t>
                      </a:r>
                      <a:r>
                        <a:rPr lang="en-US" dirty="0" err="1"/>
                        <a:t>onfulfilled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onrejected</a:t>
                      </a:r>
                      <a:r>
                        <a:rPr lang="en-US" dirty="0"/>
                        <a:t>)</a:t>
                      </a:r>
                    </a:p>
                    <a:p>
                      <a:r>
                        <a:rPr lang="en-US" sz="10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 </a:t>
                      </a:r>
                      <a:r>
                        <a:rPr lang="en-US" sz="10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promise</a:t>
                      </a:r>
                      <a:r>
                        <a:rPr lang="en-US" sz="10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represents the eventual result of an asynchronous operation. It is a placeholder into which the successful result value or reason for failure will materialize.</a:t>
                      </a:r>
                      <a:endParaRPr lang="en-US" sz="1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Emits multiple values </a:t>
                      </a:r>
                      <a:r>
                        <a:rPr lang="en-US" dirty="0"/>
                        <a:t>over a period of time (stream)</a:t>
                      </a:r>
                      <a:br>
                        <a:rPr lang="en-US" dirty="0"/>
                      </a:br>
                      <a:r>
                        <a:rPr lang="en-US" dirty="0"/>
                        <a:t>3 </a:t>
                      </a:r>
                      <a:r>
                        <a:rPr lang="en-US" dirty="0" err="1"/>
                        <a:t>params</a:t>
                      </a:r>
                      <a:r>
                        <a:rPr lang="en-US" dirty="0"/>
                        <a:t> with Observable (next, error, complete)</a:t>
                      </a:r>
                      <a:br>
                        <a:rPr lang="en-US" dirty="0"/>
                      </a:br>
                      <a:r>
                        <a:rPr lang="en-US" dirty="0"/>
                        <a:t>each item that is emitted calls, ‘next’</a:t>
                      </a:r>
                      <a:br>
                        <a:rPr lang="en-US" dirty="0"/>
                      </a:br>
                      <a:r>
                        <a:rPr lang="en-US" dirty="0"/>
                        <a:t>last item is handled, ‘complete’ handler is called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944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Not lazy </a:t>
                      </a:r>
                      <a:r>
                        <a:rPr lang="en-US" dirty="0"/>
                        <a:t>– then is like subscribe method. </a:t>
                      </a:r>
                      <a:r>
                        <a:rPr lang="en-US" sz="1200" i="1" dirty="0"/>
                        <a:t>(then method is commented out, still make </a:t>
                      </a:r>
                      <a:r>
                        <a:rPr lang="en-US" sz="1200" i="1" dirty="0" err="1"/>
                        <a:t>api</a:t>
                      </a:r>
                      <a:r>
                        <a:rPr lang="en-US" sz="1200" i="1" dirty="0"/>
                        <a:t> call unlike subscribe – no </a:t>
                      </a:r>
                      <a:r>
                        <a:rPr lang="en-US" sz="1200" i="1" dirty="0" err="1"/>
                        <a:t>api</a:t>
                      </a:r>
                      <a:r>
                        <a:rPr lang="en-US" sz="1200" i="1" dirty="0"/>
                        <a:t> call)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Lazy</a:t>
                      </a:r>
                      <a:r>
                        <a:rPr lang="en-US" dirty="0"/>
                        <a:t>. An observable is not called until we subscribe to the observable using the </a:t>
                      </a:r>
                      <a:r>
                        <a:rPr lang="en-US" i="1" dirty="0"/>
                        <a:t>subscribe</a:t>
                      </a:r>
                      <a:r>
                        <a:rPr lang="en-US" dirty="0"/>
                        <a:t> method.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443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Cannot be cancelled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Can be cancelled </a:t>
                      </a:r>
                      <a:r>
                        <a:rPr lang="en-US" dirty="0"/>
                        <a:t>by using the unsubscribe() 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14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Observables provide many operators</a:t>
                      </a:r>
                      <a:r>
                        <a:rPr lang="en-US" dirty="0"/>
                        <a:t>; map, </a:t>
                      </a:r>
                      <a:r>
                        <a:rPr lang="en-US" dirty="0" err="1"/>
                        <a:t>forEach</a:t>
                      </a:r>
                      <a:r>
                        <a:rPr lang="en-US" dirty="0"/>
                        <a:t>, filter, reduce, </a:t>
                      </a:r>
                      <a:r>
                        <a:rPr lang="en-US" dirty="0" err="1"/>
                        <a:t>retryWhen</a:t>
                      </a:r>
                      <a:r>
                        <a:rPr lang="en-US" dirty="0"/>
                        <a:t>, take, pluck, range, scan </a:t>
                      </a:r>
                      <a:r>
                        <a:rPr lang="en-US" dirty="0" err="1"/>
                        <a:t>mergeMap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switchMap</a:t>
                      </a:r>
                      <a:r>
                        <a:rPr lang="en-US" dirty="0"/>
                        <a:t>, 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473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7994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BE4DA-6C67-45CE-BE50-C66BCF1D4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EVENT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DF16C-4113-495F-9F08-812A3F3D6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644" y="1678007"/>
            <a:ext cx="10131425" cy="296848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Non-blocking I/O In JavaScript, almost all I/O is non-blocking. This includes HTTP requests, database operations and disk reads and writes; the single thread of execution asks the runtime to perform an operation, providing a callback function and then moves on to do something else. When the operation has been completed, a message is enqueued along with the provided callback function. At some point in the future, the message is dequeued and the callback fired.</a:t>
            </a:r>
          </a:p>
          <a:p>
            <a:endParaRPr lang="en-US" dirty="0"/>
          </a:p>
          <a:p>
            <a:r>
              <a:rPr lang="en-US" dirty="0"/>
              <a:t>JS runtime is multi threaded – e.g. Memory management, event loop, garbage collection, etc. </a:t>
            </a:r>
          </a:p>
          <a:p>
            <a:pPr lvl="1"/>
            <a:r>
              <a:rPr lang="en-US" i="1" dirty="0"/>
              <a:t>Only the written code is single threaded</a:t>
            </a:r>
          </a:p>
          <a:p>
            <a:pPr lvl="1"/>
            <a:r>
              <a:rPr lang="en-US" dirty="0"/>
              <a:t>V8 is just a </a:t>
            </a:r>
            <a:r>
              <a:rPr lang="en-US" dirty="0" err="1"/>
              <a:t>Javascript</a:t>
            </a:r>
            <a:r>
              <a:rPr lang="en-US" dirty="0"/>
              <a:t> engine, it doesn't have browser host methods like alert or host objects like </a:t>
            </a:r>
            <a:r>
              <a:rPr lang="en-US" dirty="0" err="1"/>
              <a:t>setTimeout</a:t>
            </a:r>
            <a:r>
              <a:rPr lang="en-US"/>
              <a:t>, </a:t>
            </a:r>
            <a:r>
              <a:rPr lang="en-US" dirty="0" err="1"/>
              <a:t>XMLHttpRequest</a:t>
            </a:r>
            <a:r>
              <a:rPr lang="en-US" dirty="0"/>
              <a:t>.</a:t>
            </a:r>
          </a:p>
          <a:p>
            <a:pPr lvl="1"/>
            <a:r>
              <a:rPr lang="en-US" b="1" i="1" dirty="0"/>
              <a:t>Visual Resource for Event Loop</a:t>
            </a:r>
            <a:r>
              <a:rPr lang="en-US" i="1" dirty="0"/>
              <a:t> </a:t>
            </a:r>
            <a:r>
              <a:rPr lang="en-US" i="1" dirty="0">
                <a:hlinkClick r:id="rId2"/>
              </a:rPr>
              <a:t>http://latentflip.com/loupe/</a:t>
            </a:r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433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058DB-E18C-40E0-BB92-5A7287CB2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Event loop cont.</a:t>
            </a:r>
          </a:p>
        </p:txBody>
      </p:sp>
      <p:pic>
        <p:nvPicPr>
          <p:cNvPr id="1028" name="Picture 4" descr="Image result for philip roberts event loop">
            <a:extLst>
              <a:ext uri="{FF2B5EF4-FFF2-40B4-BE49-F238E27FC236}">
                <a16:creationId xmlns:a16="http://schemas.microsoft.com/office/drawing/2014/main" id="{CA6C7CD0-D77F-4074-AE1E-EDB975525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5024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2315</TotalTime>
  <Words>421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Rxjs Observables</vt:lpstr>
      <vt:lpstr>What is reactive programming?</vt:lpstr>
      <vt:lpstr>What is an observable?</vt:lpstr>
      <vt:lpstr>Promises vs observables</vt:lpstr>
      <vt:lpstr>BROWSER EVENT loop</vt:lpstr>
      <vt:lpstr>Browser Event loop cont.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Rxjs Observables</dc:title>
  <dc:creator>Mozer, Matt</dc:creator>
  <cp:lastModifiedBy>Mozer, Matt</cp:lastModifiedBy>
  <cp:revision>103</cp:revision>
  <dcterms:created xsi:type="dcterms:W3CDTF">2018-03-12T13:55:44Z</dcterms:created>
  <dcterms:modified xsi:type="dcterms:W3CDTF">2018-03-21T02:33:50Z</dcterms:modified>
</cp:coreProperties>
</file>