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6" r:id="rId2"/>
    <p:sldId id="405" r:id="rId3"/>
    <p:sldId id="406" r:id="rId4"/>
    <p:sldId id="408" r:id="rId5"/>
    <p:sldId id="409" r:id="rId6"/>
    <p:sldId id="411" r:id="rId7"/>
    <p:sldId id="412" r:id="rId8"/>
    <p:sldId id="415" r:id="rId9"/>
    <p:sldId id="413" r:id="rId10"/>
    <p:sldId id="416" r:id="rId11"/>
    <p:sldId id="430" r:id="rId12"/>
    <p:sldId id="396" r:id="rId13"/>
    <p:sldId id="431" r:id="rId14"/>
    <p:sldId id="403" r:id="rId15"/>
    <p:sldId id="417" r:id="rId16"/>
    <p:sldId id="418" r:id="rId17"/>
    <p:sldId id="432" r:id="rId18"/>
    <p:sldId id="419" r:id="rId19"/>
    <p:sldId id="420" r:id="rId20"/>
    <p:sldId id="422" r:id="rId21"/>
    <p:sldId id="421" r:id="rId22"/>
    <p:sldId id="434" r:id="rId23"/>
    <p:sldId id="425" r:id="rId24"/>
    <p:sldId id="424" r:id="rId25"/>
    <p:sldId id="423" r:id="rId26"/>
    <p:sldId id="426" r:id="rId27"/>
    <p:sldId id="427" r:id="rId28"/>
    <p:sldId id="435" r:id="rId29"/>
    <p:sldId id="43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1" autoAdjust="0"/>
    <p:restoredTop sz="89237" autoAdjust="0"/>
  </p:normalViewPr>
  <p:slideViewPr>
    <p:cSldViewPr snapToGrid="0">
      <p:cViewPr varScale="1">
        <p:scale>
          <a:sx n="77" d="100"/>
          <a:sy n="77" d="100"/>
        </p:scale>
        <p:origin x="94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B2F35-CE2D-4204-89AE-2ACA34164959}" type="datetimeFigureOut">
              <a:rPr lang="zh-CN" altLang="en-US" smtClean="0"/>
              <a:t>2022/6/11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DF86C-EBE4-4024-BC66-29F98216CB48}" type="slidenum">
              <a:rPr lang="zh-CN" altLang="en-US" smtClean="0"/>
              <a:t>‹#›</a:t>
            </a:fld>
            <a:endParaRPr lang="zh-CN" altLang="en-US"/>
          </a:p>
        </p:txBody>
      </p:sp>
    </p:spTree>
    <p:extLst>
      <p:ext uri="{BB962C8B-B14F-4D97-AF65-F5344CB8AC3E}">
        <p14:creationId xmlns:p14="http://schemas.microsoft.com/office/powerpoint/2010/main" val="154384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1</a:t>
            </a:fld>
            <a:endParaRPr lang="zh-CN" altLang="en-US"/>
          </a:p>
        </p:txBody>
      </p:sp>
    </p:spTree>
    <p:extLst>
      <p:ext uri="{BB962C8B-B14F-4D97-AF65-F5344CB8AC3E}">
        <p14:creationId xmlns:p14="http://schemas.microsoft.com/office/powerpoint/2010/main" val="3289820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初始化相同，然后转到谱域中再训练，然后最后的</a:t>
            </a:r>
            <a:r>
              <a:rPr lang="en-US" altLang="zh-CN" dirty="0"/>
              <a:t>loss</a:t>
            </a:r>
            <a:r>
              <a:rPr lang="zh-CN" altLang="en-US" dirty="0"/>
              <a:t>曲线，收敛的很快，上面的是训练的模型，比较简单，曲线就是初始化一样，但是在谱域学习参数更好</a:t>
            </a:r>
            <a:endParaRPr lang="en-US" altLang="zh-CN" dirty="0"/>
          </a:p>
          <a:p>
            <a:r>
              <a:rPr lang="zh-CN" altLang="en-US" dirty="0"/>
              <a:t>对于不同网络的收敛的加速，收敛更快</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10</a:t>
            </a:fld>
            <a:endParaRPr lang="zh-CN" altLang="en-US"/>
          </a:p>
        </p:txBody>
      </p:sp>
    </p:spTree>
    <p:extLst>
      <p:ext uri="{BB962C8B-B14F-4D97-AF65-F5344CB8AC3E}">
        <p14:creationId xmlns:p14="http://schemas.microsoft.com/office/powerpoint/2010/main" val="159834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11</a:t>
            </a:fld>
            <a:endParaRPr lang="zh-CN" altLang="en-US"/>
          </a:p>
        </p:txBody>
      </p:sp>
    </p:spTree>
    <p:extLst>
      <p:ext uri="{BB962C8B-B14F-4D97-AF65-F5344CB8AC3E}">
        <p14:creationId xmlns:p14="http://schemas.microsoft.com/office/powerpoint/2010/main" val="899872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Pooling </a:t>
            </a:r>
            <a:r>
              <a:rPr lang="zh-CN" altLang="en-US" b="1" dirty="0"/>
              <a:t>层和</a:t>
            </a:r>
            <a:r>
              <a:rPr lang="en-US" altLang="zh-CN" b="1" dirty="0"/>
              <a:t>stride </a:t>
            </a:r>
            <a:r>
              <a:rPr lang="zh-CN" altLang="en-US" b="1" dirty="0"/>
              <a:t>卷积过快的降低了输入图像的分辨率</a:t>
            </a:r>
          </a:p>
          <a:p>
            <a:r>
              <a:rPr lang="zh-CN" altLang="en-US" b="1" dirty="0"/>
              <a:t>下采样一般都是整数级别的，</a:t>
            </a:r>
            <a:r>
              <a:rPr lang="en-US" altLang="zh-CN" b="1" dirty="0"/>
              <a:t>stride</a:t>
            </a:r>
            <a:r>
              <a:rPr lang="zh-CN" altLang="en-US" b="1" dirty="0"/>
              <a:t>一般是不可微的，因此在验证最好的下采样的参数的时候，会导致搜索空间指数级别增加。</a:t>
            </a:r>
            <a:endParaRPr lang="en-US" altLang="zh-CN" b="1" dirty="0"/>
          </a:p>
          <a:p>
            <a:r>
              <a:rPr lang="zh-CN" altLang="en-US" b="1" dirty="0"/>
              <a:t>因此，如果使用梯度下降来学习最好的参数，那么计算花费很少。</a:t>
            </a:r>
          </a:p>
          <a:p>
            <a:endParaRPr lang="zh-CN" altLang="en-US"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12</a:t>
            </a:fld>
            <a:endParaRPr lang="zh-CN" altLang="en-US"/>
          </a:p>
        </p:txBody>
      </p:sp>
    </p:spTree>
    <p:extLst>
      <p:ext uri="{BB962C8B-B14F-4D97-AF65-F5344CB8AC3E}">
        <p14:creationId xmlns:p14="http://schemas.microsoft.com/office/powerpoint/2010/main" val="887139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通过频域的裁剪来实现空间域的降采样</a:t>
            </a:r>
            <a:endParaRPr lang="en-US" altLang="zh-CN" dirty="0"/>
          </a:p>
          <a:p>
            <a:r>
              <a:rPr lang="zh-CN" altLang="en-US" dirty="0"/>
              <a:t>在反向传播中学习裁剪的大小</a:t>
            </a:r>
            <a:endParaRPr lang="en-US" altLang="zh-CN" dirty="0"/>
          </a:p>
          <a:p>
            <a:r>
              <a:rPr lang="zh-CN" altLang="en-US" dirty="0"/>
              <a:t>步长作为一个学习参数同时提出了一种最小化计算量和内存花费的正则化参数</a:t>
            </a:r>
            <a:endParaRPr lang="en-US" altLang="zh-CN"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13</a:t>
            </a:fld>
            <a:endParaRPr lang="zh-CN" altLang="en-US"/>
          </a:p>
        </p:txBody>
      </p:sp>
    </p:spTree>
    <p:extLst>
      <p:ext uri="{BB962C8B-B14F-4D97-AF65-F5344CB8AC3E}">
        <p14:creationId xmlns:p14="http://schemas.microsoft.com/office/powerpoint/2010/main" val="3139378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主要是为了解决搜索步长的问题，</a:t>
            </a:r>
            <a:r>
              <a:rPr lang="en-US" altLang="zh-CN" dirty="0" err="1"/>
              <a:t>m,n</a:t>
            </a:r>
            <a:r>
              <a:rPr lang="zh-CN" altLang="en-US" dirty="0"/>
              <a:t>是频域的横纵坐标，</a:t>
            </a:r>
            <a:r>
              <a:rPr lang="en-US" altLang="zh-CN" dirty="0"/>
              <a:t>W,H</a:t>
            </a:r>
            <a:r>
              <a:rPr lang="zh-CN" altLang="en-US" dirty="0"/>
              <a:t>是图像长宽</a:t>
            </a:r>
            <a:endParaRPr lang="en-US" altLang="zh-CN" dirty="0"/>
          </a:p>
          <a:p>
            <a:r>
              <a:rPr lang="zh-CN" altLang="en-US" dirty="0"/>
              <a:t>是一种下采样层能够解决</a:t>
            </a:r>
            <a:r>
              <a:rPr lang="en-US" altLang="zh-CN" dirty="0"/>
              <a:t>spectral Pool</a:t>
            </a:r>
            <a:r>
              <a:rPr lang="zh-CN" altLang="en-US" dirty="0"/>
              <a:t>的问题，同时通过反向传播学习步长。</a:t>
            </a:r>
            <a:endParaRPr lang="en-US" altLang="zh-CN" dirty="0"/>
          </a:p>
          <a:p>
            <a:r>
              <a:rPr lang="zh-CN" altLang="en-US" dirty="0"/>
              <a:t>与</a:t>
            </a:r>
            <a:r>
              <a:rPr lang="en-US" altLang="zh-CN" dirty="0"/>
              <a:t>spectral pool </a:t>
            </a:r>
            <a:r>
              <a:rPr lang="zh-CN" altLang="en-US" dirty="0"/>
              <a:t>区别在于它不使用固定边界的</a:t>
            </a:r>
            <a:r>
              <a:rPr lang="en-US" altLang="zh-CN" dirty="0"/>
              <a:t>box,</a:t>
            </a:r>
            <a:r>
              <a:rPr lang="zh-CN" altLang="en-US" dirty="0"/>
              <a:t>由于裁剪操作不可微，所以这里没传梯度。</a:t>
            </a:r>
            <a:endParaRPr lang="en-US" altLang="zh-CN" dirty="0"/>
          </a:p>
          <a:p>
            <a:r>
              <a:rPr lang="en-US" altLang="zh-CN" dirty="0"/>
              <a:t>R</a:t>
            </a:r>
            <a:r>
              <a:rPr lang="zh-CN" altLang="en-US" dirty="0"/>
              <a:t>是为了使得这个窗口变化比较平滑，</a:t>
            </a:r>
            <a:r>
              <a:rPr lang="en-US" altLang="zh-CN" dirty="0"/>
              <a:t>R</a:t>
            </a:r>
            <a:r>
              <a:rPr lang="zh-CN" altLang="en-US" dirty="0"/>
              <a:t>对实验没用重大影响，都取的</a:t>
            </a:r>
            <a:r>
              <a:rPr lang="en-US" altLang="zh-CN" dirty="0"/>
              <a:t>4</a:t>
            </a:r>
            <a:r>
              <a:rPr lang="zh-CN" altLang="en-US" dirty="0"/>
              <a:t>，这个避免是使得</a:t>
            </a:r>
            <a:r>
              <a:rPr lang="en-US" altLang="zh-CN" dirty="0"/>
              <a:t>stride</a:t>
            </a:r>
            <a:r>
              <a:rPr lang="zh-CN" altLang="en-US" dirty="0"/>
              <a:t>层消失</a:t>
            </a:r>
            <a:endParaRPr lang="en-US" altLang="zh-CN" dirty="0"/>
          </a:p>
          <a:p>
            <a:r>
              <a:rPr lang="zh-CN" altLang="en-US" dirty="0"/>
              <a:t>注意，如果输入是一个多通道的，那么每个通道的</a:t>
            </a:r>
            <a:r>
              <a:rPr lang="en-US" altLang="zh-CN" dirty="0"/>
              <a:t>stride</a:t>
            </a:r>
            <a:r>
              <a:rPr lang="zh-CN" altLang="en-US" dirty="0"/>
              <a:t>要求是一样的，同时还实验验证了不同维度设置一样的</a:t>
            </a:r>
            <a:r>
              <a:rPr lang="en-US" altLang="zh-CN" dirty="0"/>
              <a:t>stride</a:t>
            </a:r>
            <a:r>
              <a:rPr lang="zh-CN" altLang="en-US" dirty="0"/>
              <a:t>（但是实验证明是不一样更好）</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14</a:t>
            </a:fld>
            <a:endParaRPr lang="zh-CN" altLang="en-US"/>
          </a:p>
        </p:txBody>
      </p:sp>
    </p:spTree>
    <p:extLst>
      <p:ext uri="{BB962C8B-B14F-4D97-AF65-F5344CB8AC3E}">
        <p14:creationId xmlns:p14="http://schemas.microsoft.com/office/powerpoint/2010/main" val="2438256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主要是为了解决搜索步长的问题</a:t>
            </a:r>
            <a:endParaRPr lang="en-US" altLang="zh-CN" dirty="0"/>
          </a:p>
          <a:p>
            <a:r>
              <a:rPr lang="zh-CN" altLang="en-US" dirty="0"/>
              <a:t>是一种下采样层能够解决</a:t>
            </a:r>
            <a:r>
              <a:rPr lang="en-US" altLang="zh-CN" dirty="0"/>
              <a:t>spectral Pool</a:t>
            </a:r>
            <a:r>
              <a:rPr lang="zh-CN" altLang="en-US" dirty="0"/>
              <a:t>的问题，同时通过反向传播学习步长。</a:t>
            </a:r>
            <a:endParaRPr lang="en-US" altLang="zh-CN" dirty="0"/>
          </a:p>
          <a:p>
            <a:r>
              <a:rPr lang="zh-CN" altLang="en-US" dirty="0"/>
              <a:t>与</a:t>
            </a:r>
            <a:r>
              <a:rPr lang="en-US" altLang="zh-CN" dirty="0"/>
              <a:t>spectral pool </a:t>
            </a:r>
            <a:r>
              <a:rPr lang="zh-CN" altLang="en-US" dirty="0"/>
              <a:t>区别在于它不使用固定边界的</a:t>
            </a:r>
            <a:r>
              <a:rPr lang="en-US" altLang="zh-CN" dirty="0"/>
              <a:t>box</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15</a:t>
            </a:fld>
            <a:endParaRPr lang="zh-CN" altLang="en-US"/>
          </a:p>
        </p:txBody>
      </p:sp>
    </p:spTree>
    <p:extLst>
      <p:ext uri="{BB962C8B-B14F-4D97-AF65-F5344CB8AC3E}">
        <p14:creationId xmlns:p14="http://schemas.microsoft.com/office/powerpoint/2010/main" val="1551927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这个部分是应用</a:t>
            </a:r>
            <a:r>
              <a:rPr lang="en-US" altLang="zh-CN" dirty="0" err="1"/>
              <a:t>diffdtride</a:t>
            </a:r>
            <a:r>
              <a:rPr lang="zh-CN" altLang="en-US" dirty="0"/>
              <a:t>到</a:t>
            </a:r>
            <a:r>
              <a:rPr lang="en-US" altLang="zh-CN" dirty="0" err="1"/>
              <a:t>resnet</a:t>
            </a:r>
            <a:r>
              <a:rPr lang="zh-CN" altLang="en-US" dirty="0"/>
              <a:t>中，这里为了使得输出的维度可以相加，要求两个</a:t>
            </a:r>
            <a:r>
              <a:rPr lang="en-US" altLang="zh-CN" dirty="0" err="1"/>
              <a:t>diffstride</a:t>
            </a:r>
            <a:r>
              <a:rPr lang="zh-CN" altLang="en-US" dirty="0"/>
              <a:t>是共享的</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16</a:t>
            </a:fld>
            <a:endParaRPr lang="zh-CN" altLang="en-US"/>
          </a:p>
        </p:txBody>
      </p:sp>
    </p:spTree>
    <p:extLst>
      <p:ext uri="{BB962C8B-B14F-4D97-AF65-F5344CB8AC3E}">
        <p14:creationId xmlns:p14="http://schemas.microsoft.com/office/powerpoint/2010/main" val="2795056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这个部分是应用</a:t>
            </a:r>
            <a:r>
              <a:rPr lang="en-US" altLang="zh-CN" dirty="0" err="1"/>
              <a:t>diffdtride</a:t>
            </a:r>
            <a:r>
              <a:rPr lang="zh-CN" altLang="en-US" dirty="0"/>
              <a:t>到</a:t>
            </a:r>
            <a:r>
              <a:rPr lang="en-US" altLang="zh-CN" dirty="0" err="1"/>
              <a:t>resnet</a:t>
            </a:r>
            <a:r>
              <a:rPr lang="zh-CN" altLang="en-US" dirty="0"/>
              <a:t>中，计算花费这里为了使得输出的维度可以相加，要求两个</a:t>
            </a:r>
            <a:r>
              <a:rPr lang="en-US" altLang="zh-CN" dirty="0" err="1"/>
              <a:t>diffstride</a:t>
            </a:r>
            <a:r>
              <a:rPr lang="zh-CN" altLang="en-US" dirty="0"/>
              <a:t>是共享的</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17</a:t>
            </a:fld>
            <a:endParaRPr lang="zh-CN" altLang="en-US"/>
          </a:p>
        </p:txBody>
      </p:sp>
    </p:spTree>
    <p:extLst>
      <p:ext uri="{BB962C8B-B14F-4D97-AF65-F5344CB8AC3E}">
        <p14:creationId xmlns:p14="http://schemas.microsoft.com/office/powerpoint/2010/main" val="557985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作者比的主要是</a:t>
            </a:r>
            <a:r>
              <a:rPr lang="en-US" altLang="zh-CN" dirty="0"/>
              <a:t>spectral </a:t>
            </a:r>
            <a:r>
              <a:rPr lang="zh-CN" altLang="en-US" dirty="0"/>
              <a:t>方法，以及将模型的</a:t>
            </a:r>
            <a:r>
              <a:rPr lang="en-US" altLang="zh-CN" dirty="0"/>
              <a:t>stride</a:t>
            </a:r>
            <a:r>
              <a:rPr lang="zh-CN" altLang="en-US" dirty="0"/>
              <a:t>换成这个</a:t>
            </a:r>
            <a:endParaRPr lang="en-US" altLang="zh-CN" dirty="0"/>
          </a:p>
          <a:p>
            <a:r>
              <a:rPr lang="zh-CN" altLang="en-US" b="0" i="0" dirty="0">
                <a:solidFill>
                  <a:srgbClr val="666666"/>
                </a:solidFill>
                <a:effectLst/>
                <a:latin typeface="-apple-system"/>
              </a:rPr>
              <a:t>这个主要是分类和检测任务的，然后有多任务和单任务，很多上面提升还是比较明显</a:t>
            </a:r>
            <a:endParaRPr lang="zh-CN" altLang="en-US"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18</a:t>
            </a:fld>
            <a:endParaRPr lang="zh-CN" altLang="en-US"/>
          </a:p>
        </p:txBody>
      </p:sp>
    </p:spTree>
    <p:extLst>
      <p:ext uri="{BB962C8B-B14F-4D97-AF65-F5344CB8AC3E}">
        <p14:creationId xmlns:p14="http://schemas.microsoft.com/office/powerpoint/2010/main" val="1376651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这个是图像分类任务的结果，模型是</a:t>
            </a:r>
            <a:r>
              <a:rPr lang="en-US" altLang="zh-CN" dirty="0"/>
              <a:t>resnet18</a:t>
            </a:r>
            <a:r>
              <a:rPr lang="zh-CN" altLang="en-US" dirty="0"/>
              <a:t>的架构，初始化</a:t>
            </a:r>
            <a:r>
              <a:rPr lang="en-US" altLang="zh-CN" dirty="0"/>
              <a:t>6</a:t>
            </a:r>
            <a:r>
              <a:rPr lang="zh-CN" altLang="en-US" dirty="0"/>
              <a:t>个配置，</a:t>
            </a:r>
            <a:r>
              <a:rPr lang="en-US" altLang="zh-CN" dirty="0" err="1"/>
              <a:t>cifar</a:t>
            </a:r>
            <a:r>
              <a:rPr lang="zh-CN" altLang="en-US" dirty="0"/>
              <a:t>数据集</a:t>
            </a:r>
            <a:endParaRPr lang="en-US" altLang="zh-CN" dirty="0"/>
          </a:p>
          <a:p>
            <a:r>
              <a:rPr lang="zh-CN" altLang="en-US" dirty="0"/>
              <a:t>作者表示，显示了架构的超参数的敏感性</a:t>
            </a:r>
            <a:endParaRPr lang="en-US" altLang="zh-CN" dirty="0"/>
          </a:p>
          <a:p>
            <a:r>
              <a:rPr lang="zh-CN" altLang="en-US" dirty="0"/>
              <a:t>从不好的初始化也可以学习到好的效果</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19</a:t>
            </a:fld>
            <a:endParaRPr lang="zh-CN" altLang="en-US"/>
          </a:p>
        </p:txBody>
      </p:sp>
    </p:spTree>
    <p:extLst>
      <p:ext uri="{BB962C8B-B14F-4D97-AF65-F5344CB8AC3E}">
        <p14:creationId xmlns:p14="http://schemas.microsoft.com/office/powerpoint/2010/main" val="1021753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第二篇是基于第一篇的</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2</a:t>
            </a:fld>
            <a:endParaRPr lang="zh-CN" altLang="en-US"/>
          </a:p>
        </p:txBody>
      </p:sp>
    </p:spTree>
    <p:extLst>
      <p:ext uri="{BB962C8B-B14F-4D97-AF65-F5344CB8AC3E}">
        <p14:creationId xmlns:p14="http://schemas.microsoft.com/office/powerpoint/2010/main" val="3154421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这个是图像分类任务的结果，模型是</a:t>
            </a:r>
            <a:r>
              <a:rPr lang="en-US" altLang="zh-CN" dirty="0"/>
              <a:t>resnet18</a:t>
            </a:r>
            <a:r>
              <a:rPr lang="zh-CN" altLang="en-US" dirty="0"/>
              <a:t>的架构，初始化</a:t>
            </a:r>
            <a:r>
              <a:rPr lang="en-US" altLang="zh-CN" dirty="0"/>
              <a:t>6</a:t>
            </a:r>
            <a:r>
              <a:rPr lang="zh-CN" altLang="en-US" dirty="0"/>
              <a:t>个配置，</a:t>
            </a:r>
            <a:r>
              <a:rPr lang="en-US" altLang="zh-CN" dirty="0" err="1"/>
              <a:t>Imagenet</a:t>
            </a:r>
            <a:r>
              <a:rPr lang="zh-CN" altLang="en-US" dirty="0"/>
              <a:t>数据集</a:t>
            </a:r>
            <a:r>
              <a:rPr lang="en-US" altLang="zh-CN" dirty="0"/>
              <a:t>,</a:t>
            </a:r>
            <a:r>
              <a:rPr lang="zh-CN" altLang="en-US" dirty="0"/>
              <a:t>显示</a:t>
            </a:r>
            <a:r>
              <a:rPr lang="en-US" altLang="zh-CN" dirty="0"/>
              <a:t>top1</a:t>
            </a:r>
            <a:r>
              <a:rPr lang="zh-CN" altLang="en-US" dirty="0"/>
              <a:t>和</a:t>
            </a:r>
            <a:r>
              <a:rPr lang="en-US" altLang="zh-CN" dirty="0"/>
              <a:t>top5</a:t>
            </a:r>
            <a:r>
              <a:rPr lang="zh-CN" altLang="en-US" dirty="0"/>
              <a:t>的准确度。</a:t>
            </a:r>
            <a:endParaRPr lang="en-US" altLang="zh-CN" dirty="0"/>
          </a:p>
          <a:p>
            <a:r>
              <a:rPr lang="zh-CN" altLang="en-US" dirty="0"/>
              <a:t>作者表示，显示了架构的超参数的敏感性</a:t>
            </a:r>
            <a:endParaRPr lang="en-US" altLang="zh-CN" dirty="0"/>
          </a:p>
          <a:p>
            <a:r>
              <a:rPr lang="zh-CN" altLang="en-US" dirty="0"/>
              <a:t>从不好的初始化也可以学习到好的效果</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20</a:t>
            </a:fld>
            <a:endParaRPr lang="zh-CN" altLang="en-US"/>
          </a:p>
        </p:txBody>
      </p:sp>
    </p:spTree>
    <p:extLst>
      <p:ext uri="{BB962C8B-B14F-4D97-AF65-F5344CB8AC3E}">
        <p14:creationId xmlns:p14="http://schemas.microsoft.com/office/powerpoint/2010/main" val="3493821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  </a:t>
            </a:r>
            <a:r>
              <a:rPr lang="en-US" altLang="zh-CN" dirty="0"/>
              <a:t>(2,2,2)</a:t>
            </a:r>
            <a:r>
              <a:rPr lang="zh-CN" altLang="en-US" dirty="0"/>
              <a:t>初始化，然后经过</a:t>
            </a:r>
            <a:r>
              <a:rPr lang="en-US" altLang="zh-CN" dirty="0"/>
              <a:t>epoch</a:t>
            </a:r>
            <a:r>
              <a:rPr lang="zh-CN" altLang="en-US" dirty="0"/>
              <a:t>，</a:t>
            </a:r>
            <a:r>
              <a:rPr lang="en-US" altLang="zh-CN" dirty="0"/>
              <a:t>s</a:t>
            </a:r>
            <a:r>
              <a:rPr lang="zh-CN" altLang="en-US" dirty="0"/>
              <a:t>是怎么变化的，</a:t>
            </a:r>
            <a:r>
              <a:rPr lang="zh-CN" altLang="en-US" b="0" i="0" dirty="0">
                <a:solidFill>
                  <a:srgbClr val="666666"/>
                </a:solidFill>
                <a:effectLst/>
                <a:latin typeface="-apple-system"/>
              </a:rPr>
              <a:t>较低的层保留更多的信息，</a:t>
            </a:r>
            <a:r>
              <a:rPr lang="en-US" altLang="zh-CN" b="0" i="0" dirty="0">
                <a:solidFill>
                  <a:srgbClr val="666666"/>
                </a:solidFill>
                <a:effectLst/>
                <a:latin typeface="-apple-system"/>
              </a:rPr>
              <a:t>s</a:t>
            </a:r>
            <a:r>
              <a:rPr lang="zh-CN" altLang="en-US" b="0" i="0" dirty="0">
                <a:solidFill>
                  <a:srgbClr val="666666"/>
                </a:solidFill>
                <a:effectLst/>
                <a:latin typeface="-apple-system"/>
              </a:rPr>
              <a:t>比较小，而较高的层则更急剧地减少采样，</a:t>
            </a:r>
            <a:r>
              <a:rPr lang="en-US" altLang="zh-CN" b="0" i="0" dirty="0">
                <a:solidFill>
                  <a:srgbClr val="666666"/>
                </a:solidFill>
                <a:effectLst/>
                <a:latin typeface="-apple-system"/>
              </a:rPr>
              <a:t>s</a:t>
            </a:r>
            <a:r>
              <a:rPr lang="zh-CN" altLang="en-US" b="0" i="0" dirty="0">
                <a:solidFill>
                  <a:srgbClr val="666666"/>
                </a:solidFill>
                <a:effectLst/>
                <a:latin typeface="-apple-system"/>
              </a:rPr>
              <a:t>比较大</a:t>
            </a:r>
            <a:endParaRPr lang="en-US" altLang="zh-CN" b="0" i="0" dirty="0">
              <a:solidFill>
                <a:srgbClr val="666666"/>
              </a:solidFill>
              <a:effectLst/>
              <a:latin typeface="-apple-system"/>
            </a:endParaRPr>
          </a:p>
          <a:p>
            <a:r>
              <a:rPr lang="en-US" altLang="zh-CN" b="0" i="0" dirty="0">
                <a:solidFill>
                  <a:srgbClr val="666666"/>
                </a:solidFill>
                <a:effectLst/>
                <a:latin typeface="-apple-system"/>
              </a:rPr>
              <a:t>B</a:t>
            </a:r>
            <a:r>
              <a:rPr lang="zh-CN" altLang="en-US" b="0" i="0" dirty="0">
                <a:solidFill>
                  <a:srgbClr val="666666"/>
                </a:solidFill>
                <a:effectLst/>
                <a:latin typeface="-apple-system"/>
              </a:rPr>
              <a:t>，不同的初始化的</a:t>
            </a:r>
            <a:r>
              <a:rPr lang="en-US" altLang="zh-CN" b="0" i="0" dirty="0">
                <a:solidFill>
                  <a:srgbClr val="666666"/>
                </a:solidFill>
                <a:effectLst/>
                <a:latin typeface="-apple-system"/>
              </a:rPr>
              <a:t>s</a:t>
            </a:r>
            <a:r>
              <a:rPr lang="zh-CN" altLang="en-US" b="0" i="0" dirty="0">
                <a:solidFill>
                  <a:srgbClr val="666666"/>
                </a:solidFill>
                <a:effectLst/>
                <a:latin typeface="-apple-system"/>
              </a:rPr>
              <a:t>的盒图，在效果相同的情况下不同初始化的结果，收敛的步长也不一样</a:t>
            </a:r>
            <a:endParaRPr lang="en-US" altLang="zh-CN" b="0" i="0" dirty="0">
              <a:solidFill>
                <a:srgbClr val="666666"/>
              </a:solidFill>
              <a:effectLst/>
              <a:latin typeface="-apple-system"/>
            </a:endParaRPr>
          </a:p>
          <a:p>
            <a:r>
              <a:rPr lang="en-US" altLang="zh-CN" b="0" i="0" dirty="0">
                <a:solidFill>
                  <a:srgbClr val="666666"/>
                </a:solidFill>
                <a:effectLst/>
                <a:latin typeface="-apple-system"/>
              </a:rPr>
              <a:t>C</a:t>
            </a:r>
            <a:r>
              <a:rPr lang="zh-CN" altLang="en-US" b="0" i="0" dirty="0">
                <a:solidFill>
                  <a:srgbClr val="666666"/>
                </a:solidFill>
                <a:effectLst/>
                <a:latin typeface="-apple-system"/>
              </a:rPr>
              <a:t>，不同的初始化的步长的，整体的下采样因子也不太一样</a:t>
            </a:r>
            <a:endParaRPr lang="en-US" altLang="zh-CN"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21</a:t>
            </a:fld>
            <a:endParaRPr lang="zh-CN" altLang="en-US"/>
          </a:p>
        </p:txBody>
      </p:sp>
    </p:spTree>
    <p:extLst>
      <p:ext uri="{BB962C8B-B14F-4D97-AF65-F5344CB8AC3E}">
        <p14:creationId xmlns:p14="http://schemas.microsoft.com/office/powerpoint/2010/main" val="119994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这里是调节</a:t>
            </a:r>
            <a:r>
              <a:rPr lang="en-US" altLang="zh-CN" dirty="0"/>
              <a:t>lambda</a:t>
            </a:r>
            <a:r>
              <a:rPr lang="zh-CN" altLang="en-US" dirty="0"/>
              <a:t>参数的</a:t>
            </a:r>
            <a:r>
              <a:rPr lang="en-US" altLang="zh-CN" dirty="0" err="1"/>
              <a:t>imageNet</a:t>
            </a:r>
            <a:r>
              <a:rPr lang="zh-CN" altLang="en-US" dirty="0"/>
              <a:t>分类的准确率，</a:t>
            </a:r>
            <a:r>
              <a:rPr lang="en-US" altLang="zh-CN" dirty="0" err="1"/>
              <a:t>diffstride</a:t>
            </a:r>
            <a:r>
              <a:rPr lang="zh-CN" altLang="en-US" dirty="0"/>
              <a:t>模型能够在得到相同精度的情况下使用更低的计算花费，说明谱域降采样更加鲁棒</a:t>
            </a:r>
            <a:r>
              <a:rPr lang="en-US" altLang="zh-CN" dirty="0"/>
              <a:t>,</a:t>
            </a:r>
            <a:r>
              <a:rPr lang="zh-CN" altLang="en-US" dirty="0"/>
              <a:t>横坐标代表正则化项即计算花费</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22</a:t>
            </a:fld>
            <a:endParaRPr lang="zh-CN" altLang="en-US"/>
          </a:p>
        </p:txBody>
      </p:sp>
    </p:spTree>
    <p:extLst>
      <p:ext uri="{BB962C8B-B14F-4D97-AF65-F5344CB8AC3E}">
        <p14:creationId xmlns:p14="http://schemas.microsoft.com/office/powerpoint/2010/main" val="1999702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err="1"/>
              <a:t>densenet</a:t>
            </a:r>
            <a:r>
              <a:rPr lang="zh-CN" altLang="en-US" dirty="0"/>
              <a:t>暂时没有太大提升</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23</a:t>
            </a:fld>
            <a:endParaRPr lang="zh-CN" altLang="en-US"/>
          </a:p>
        </p:txBody>
      </p:sp>
    </p:spTree>
    <p:extLst>
      <p:ext uri="{BB962C8B-B14F-4D97-AF65-F5344CB8AC3E}">
        <p14:creationId xmlns:p14="http://schemas.microsoft.com/office/powerpoint/2010/main" val="4232830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a:t>
            </a:r>
            <a:r>
              <a:rPr lang="en-US" altLang="zh-CN" dirty="0"/>
              <a:t>inference</a:t>
            </a:r>
            <a:r>
              <a:rPr lang="zh-CN" altLang="en-US" dirty="0"/>
              <a:t>，是指的训练完之后，再使用，可以不用保存梯度，内存耗费和时间耗费都会减少，和</a:t>
            </a:r>
            <a:r>
              <a:rPr lang="en-US" altLang="zh-CN" dirty="0"/>
              <a:t>spectral</a:t>
            </a:r>
            <a:r>
              <a:rPr lang="zh-CN" altLang="en-US" dirty="0"/>
              <a:t>一样</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24</a:t>
            </a:fld>
            <a:endParaRPr lang="zh-CN" altLang="en-US"/>
          </a:p>
        </p:txBody>
      </p:sp>
    </p:spTree>
    <p:extLst>
      <p:ext uri="{BB962C8B-B14F-4D97-AF65-F5344CB8AC3E}">
        <p14:creationId xmlns:p14="http://schemas.microsoft.com/office/powerpoint/2010/main" val="4104344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在更后面的层降采样的步长更大</a:t>
            </a:r>
            <a:r>
              <a:rPr lang="en-US" altLang="zh-CN" dirty="0"/>
              <a:t>,</a:t>
            </a:r>
            <a:r>
              <a:rPr lang="en-US" altLang="zh-CN" dirty="0" err="1"/>
              <a:t>cifar</a:t>
            </a:r>
            <a:r>
              <a:rPr lang="zh-CN" altLang="en-US" dirty="0"/>
              <a:t>和</a:t>
            </a:r>
            <a:r>
              <a:rPr lang="en-US" altLang="zh-CN" dirty="0" err="1"/>
              <a:t>IMAGENEt</a:t>
            </a:r>
            <a:r>
              <a:rPr lang="zh-CN" altLang="en-US" dirty="0"/>
              <a:t>上面不同初始化的结果</a:t>
            </a:r>
            <a:endParaRPr lang="en-US" altLang="zh-CN"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25</a:t>
            </a:fld>
            <a:endParaRPr lang="zh-CN" altLang="en-US"/>
          </a:p>
        </p:txBody>
      </p:sp>
    </p:spTree>
    <p:extLst>
      <p:ext uri="{BB962C8B-B14F-4D97-AF65-F5344CB8AC3E}">
        <p14:creationId xmlns:p14="http://schemas.microsoft.com/office/powerpoint/2010/main" val="2994506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Effective-net</a:t>
            </a:r>
            <a:r>
              <a:rPr lang="zh-CN" altLang="en-US" dirty="0"/>
              <a:t>架构搜索搜出来的轻量级的模型，</a:t>
            </a:r>
            <a:r>
              <a:rPr lang="en-US" altLang="zh-CN" dirty="0"/>
              <a:t>7</a:t>
            </a:r>
            <a:r>
              <a:rPr lang="zh-CN" altLang="en-US" dirty="0"/>
              <a:t>个</a:t>
            </a:r>
            <a:r>
              <a:rPr lang="en-US" altLang="zh-CN" dirty="0"/>
              <a:t>stride</a:t>
            </a:r>
            <a:r>
              <a:rPr lang="zh-CN" altLang="en-US" dirty="0"/>
              <a:t>层，作者没有再</a:t>
            </a:r>
            <a:r>
              <a:rPr lang="en-US" altLang="zh-CN" dirty="0" err="1"/>
              <a:t>imagenet</a:t>
            </a:r>
            <a:r>
              <a:rPr lang="zh-CN" altLang="en-US" dirty="0"/>
              <a:t>上预训练，只在</a:t>
            </a:r>
            <a:r>
              <a:rPr lang="en-US" altLang="zh-CN" dirty="0" err="1"/>
              <a:t>cifar</a:t>
            </a:r>
            <a:r>
              <a:rPr lang="zh-CN" altLang="en-US" dirty="0"/>
              <a:t>上预训练，所以</a:t>
            </a:r>
            <a:r>
              <a:rPr lang="en-US" altLang="zh-CN" dirty="0"/>
              <a:t>baseline</a:t>
            </a:r>
            <a:r>
              <a:rPr lang="zh-CN" altLang="en-US" dirty="0"/>
              <a:t>比较低，相比很差的初始化，</a:t>
            </a:r>
            <a:r>
              <a:rPr lang="en-US" altLang="zh-CN" dirty="0"/>
              <a:t>spectral </a:t>
            </a:r>
            <a:r>
              <a:rPr lang="zh-CN" altLang="en-US" dirty="0"/>
              <a:t>比平均池化要好。</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26</a:t>
            </a:fld>
            <a:endParaRPr lang="zh-CN" altLang="en-US"/>
          </a:p>
        </p:txBody>
      </p:sp>
    </p:spTree>
    <p:extLst>
      <p:ext uri="{BB962C8B-B14F-4D97-AF65-F5344CB8AC3E}">
        <p14:creationId xmlns:p14="http://schemas.microsoft.com/office/powerpoint/2010/main" val="134369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这里是讲的是横轴和纵轴是共享还是学，证明了分别学更好。</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27</a:t>
            </a:fld>
            <a:endParaRPr lang="zh-CN" altLang="en-US"/>
          </a:p>
        </p:txBody>
      </p:sp>
    </p:spTree>
    <p:extLst>
      <p:ext uri="{BB962C8B-B14F-4D97-AF65-F5344CB8AC3E}">
        <p14:creationId xmlns:p14="http://schemas.microsoft.com/office/powerpoint/2010/main" val="3854148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这里是调节</a:t>
            </a:r>
            <a:r>
              <a:rPr lang="en-US" altLang="zh-CN" dirty="0"/>
              <a:t>lambda</a:t>
            </a:r>
            <a:r>
              <a:rPr lang="zh-CN" altLang="en-US" dirty="0"/>
              <a:t>参数的</a:t>
            </a:r>
            <a:r>
              <a:rPr lang="en-US" altLang="zh-CN" dirty="0" err="1"/>
              <a:t>imageNet</a:t>
            </a:r>
            <a:r>
              <a:rPr lang="zh-CN" altLang="en-US" dirty="0"/>
              <a:t>分类的准确率，</a:t>
            </a:r>
            <a:r>
              <a:rPr lang="en-US" altLang="zh-CN" dirty="0" err="1"/>
              <a:t>diffstride</a:t>
            </a:r>
            <a:r>
              <a:rPr lang="zh-CN" altLang="en-US" dirty="0"/>
              <a:t>模型能够在得到相同精度的情况下使用更低的计算花费，说明谱域降采样更加鲁棒，目前只能在</a:t>
            </a:r>
            <a:r>
              <a:rPr lang="en-US" altLang="zh-CN" dirty="0"/>
              <a:t>GPU</a:t>
            </a:r>
            <a:r>
              <a:rPr lang="zh-CN" altLang="en-US" dirty="0"/>
              <a:t>上训练，</a:t>
            </a:r>
            <a:r>
              <a:rPr lang="en-US" altLang="zh-CN" dirty="0"/>
              <a:t>TPU</a:t>
            </a:r>
            <a:r>
              <a:rPr lang="zh-CN" altLang="en-US" dirty="0"/>
              <a:t>还不行</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28</a:t>
            </a:fld>
            <a:endParaRPr lang="zh-CN" altLang="en-US"/>
          </a:p>
        </p:txBody>
      </p:sp>
    </p:spTree>
    <p:extLst>
      <p:ext uri="{BB962C8B-B14F-4D97-AF65-F5344CB8AC3E}">
        <p14:creationId xmlns:p14="http://schemas.microsoft.com/office/powerpoint/2010/main" val="760496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这里是调节</a:t>
            </a:r>
            <a:r>
              <a:rPr lang="en-US" altLang="zh-CN" dirty="0"/>
              <a:t>lambda</a:t>
            </a:r>
            <a:r>
              <a:rPr lang="zh-CN" altLang="en-US" dirty="0"/>
              <a:t>参数的</a:t>
            </a:r>
            <a:r>
              <a:rPr lang="en-US" altLang="zh-CN" dirty="0" err="1"/>
              <a:t>imageNet</a:t>
            </a:r>
            <a:r>
              <a:rPr lang="zh-CN" altLang="en-US" dirty="0"/>
              <a:t>分类的准确率，</a:t>
            </a:r>
            <a:r>
              <a:rPr lang="en-US" altLang="zh-CN" dirty="0" err="1"/>
              <a:t>diffstride</a:t>
            </a:r>
            <a:r>
              <a:rPr lang="zh-CN" altLang="en-US" dirty="0"/>
              <a:t>模型能够在得到相同精度的情况下使用更低的计算花费，说明谱域降采样更加鲁棒，目前只能在</a:t>
            </a:r>
            <a:r>
              <a:rPr lang="en-US" altLang="zh-CN" dirty="0"/>
              <a:t>GPU</a:t>
            </a:r>
            <a:r>
              <a:rPr lang="zh-CN" altLang="en-US" dirty="0"/>
              <a:t>上训练，</a:t>
            </a:r>
            <a:r>
              <a:rPr lang="en-US" altLang="zh-CN" dirty="0"/>
              <a:t>TPU</a:t>
            </a:r>
            <a:r>
              <a:rPr lang="zh-CN" altLang="en-US" dirty="0"/>
              <a:t>还不行</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29</a:t>
            </a:fld>
            <a:endParaRPr lang="zh-CN" altLang="en-US"/>
          </a:p>
        </p:txBody>
      </p:sp>
    </p:spTree>
    <p:extLst>
      <p:ext uri="{BB962C8B-B14F-4D97-AF65-F5344CB8AC3E}">
        <p14:creationId xmlns:p14="http://schemas.microsoft.com/office/powerpoint/2010/main" val="51177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3</a:t>
            </a:fld>
            <a:endParaRPr lang="zh-CN" altLang="en-US"/>
          </a:p>
        </p:txBody>
      </p:sp>
    </p:spTree>
    <p:extLst>
      <p:ext uri="{BB962C8B-B14F-4D97-AF65-F5344CB8AC3E}">
        <p14:creationId xmlns:p14="http://schemas.microsoft.com/office/powerpoint/2010/main" val="49476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把参数用傅里叶变换变换到频域的参数</a:t>
            </a:r>
            <a:endParaRPr lang="en-US" altLang="zh-CN" dirty="0"/>
          </a:p>
          <a:p>
            <a:r>
              <a:rPr lang="zh-CN" altLang="en-US" dirty="0"/>
              <a:t>频域的基能更好地捕获经典的滤波器结构</a:t>
            </a:r>
            <a:endParaRPr lang="en-US" altLang="zh-CN" dirty="0"/>
          </a:p>
          <a:p>
            <a:r>
              <a:rPr lang="zh-CN" altLang="en-US" dirty="0"/>
              <a:t>滤波器倾在谱域表示中倾向于更稀疏，可以减少在空间域中的冗余度</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4</a:t>
            </a:fld>
            <a:endParaRPr lang="zh-CN" altLang="en-US"/>
          </a:p>
        </p:txBody>
      </p:sp>
    </p:spTree>
    <p:extLst>
      <p:ext uri="{BB962C8B-B14F-4D97-AF65-F5344CB8AC3E}">
        <p14:creationId xmlns:p14="http://schemas.microsoft.com/office/powerpoint/2010/main" val="46280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降维能力不好是因为，</a:t>
            </a:r>
            <a:r>
              <a:rPr lang="en-US" altLang="zh-CN" dirty="0"/>
              <a:t>2</a:t>
            </a:r>
            <a:r>
              <a:rPr lang="zh-CN" altLang="en-US" dirty="0"/>
              <a:t>唯</a:t>
            </a:r>
            <a:r>
              <a:rPr lang="en-US" altLang="zh-CN" dirty="0"/>
              <a:t>2</a:t>
            </a:r>
            <a:r>
              <a:rPr lang="zh-CN" altLang="en-US" dirty="0"/>
              <a:t>的步长通常损失</a:t>
            </a:r>
            <a:r>
              <a:rPr lang="en-US" altLang="zh-CN" dirty="0"/>
              <a:t>75%</a:t>
            </a:r>
            <a:r>
              <a:rPr lang="zh-CN" altLang="en-US" dirty="0"/>
              <a:t>的信息</a:t>
            </a:r>
            <a:endParaRPr lang="en-US" altLang="zh-CN" dirty="0"/>
          </a:p>
          <a:p>
            <a:r>
              <a:rPr lang="zh-CN" altLang="en-US" b="0" i="0" dirty="0">
                <a:solidFill>
                  <a:srgbClr val="666666"/>
                </a:solidFill>
                <a:effectLst/>
                <a:latin typeface="-apple-system"/>
              </a:rPr>
              <a:t>每个窗口中的最大值仅反映非常局部的信息，并且通常不能很好地表示窗口的内容</a:t>
            </a:r>
            <a:endParaRPr lang="en-US" altLang="zh-CN" b="0" i="0" dirty="0">
              <a:solidFill>
                <a:srgbClr val="666666"/>
              </a:solidFill>
              <a:effectLst/>
              <a:latin typeface="-apple-system"/>
            </a:endParaRPr>
          </a:p>
          <a:p>
            <a:r>
              <a:rPr lang="zh-CN" altLang="en-US" b="0" i="0" dirty="0">
                <a:solidFill>
                  <a:srgbClr val="666666"/>
                </a:solidFill>
                <a:effectLst/>
                <a:latin typeface="-apple-system"/>
              </a:rPr>
              <a:t>高频往往是噪声，低频是图像的信息</a:t>
            </a:r>
            <a:endParaRPr lang="en-US" altLang="zh-CN" b="0" i="0" dirty="0">
              <a:solidFill>
                <a:srgbClr val="666666"/>
              </a:solidFill>
              <a:effectLst/>
              <a:latin typeface="-apple-system"/>
            </a:endParaRPr>
          </a:p>
          <a:p>
            <a:r>
              <a:rPr lang="zh-CN" altLang="en-US" dirty="0"/>
              <a:t>谱池化可以降维到任意维度，可以作为一种正则化</a:t>
            </a:r>
            <a:endParaRPr lang="en-US" altLang="zh-CN" dirty="0"/>
          </a:p>
          <a:p>
            <a:r>
              <a:rPr lang="zh-CN" altLang="en-US" dirty="0"/>
              <a:t>额外计算成本很低</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5</a:t>
            </a:fld>
            <a:endParaRPr lang="zh-CN" altLang="en-US"/>
          </a:p>
        </p:txBody>
      </p:sp>
    </p:spTree>
    <p:extLst>
      <p:ext uri="{BB962C8B-B14F-4D97-AF65-F5344CB8AC3E}">
        <p14:creationId xmlns:p14="http://schemas.microsoft.com/office/powerpoint/2010/main" val="383645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t>
            </a:r>
            <a:r>
              <a:rPr lang="zh-CN" altLang="en-US" dirty="0"/>
              <a:t>是带有内积的有限维度的欧式空间。</a:t>
            </a:r>
            <a:endParaRPr lang="en-US" altLang="zh-CN" dirty="0"/>
          </a:p>
          <a:p>
            <a:r>
              <a:rPr lang="en-US" altLang="zh-CN" dirty="0"/>
              <a:t>G</a:t>
            </a:r>
            <a:r>
              <a:rPr lang="zh-CN" altLang="en-US" dirty="0"/>
              <a:t>是闭的凸函数，具有次微分，不光滑的。</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6</a:t>
            </a:fld>
            <a:endParaRPr lang="zh-CN" altLang="en-US"/>
          </a:p>
        </p:txBody>
      </p:sp>
    </p:spTree>
    <p:extLst>
      <p:ext uri="{BB962C8B-B14F-4D97-AF65-F5344CB8AC3E}">
        <p14:creationId xmlns:p14="http://schemas.microsoft.com/office/powerpoint/2010/main" val="60822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相比</a:t>
            </a:r>
            <a:r>
              <a:rPr lang="en-US" altLang="zh-CN" dirty="0" err="1"/>
              <a:t>maxpooling</a:t>
            </a:r>
            <a:r>
              <a:rPr lang="zh-CN" altLang="en-US" dirty="0"/>
              <a:t>降维到一个维度，显著保留了更多信息。它也可以认为是一个低通滤波器，利用了</a:t>
            </a:r>
            <a:r>
              <a:rPr lang="zh-CN" altLang="en-US" b="0" i="0" dirty="0">
                <a:solidFill>
                  <a:srgbClr val="666666"/>
                </a:solidFill>
                <a:effectLst/>
                <a:latin typeface="-apple-system"/>
              </a:rPr>
              <a:t>数据频谱密度相对于频率的不均匀性。就是说大部分图像信息都在低频上面</a:t>
            </a:r>
            <a:endParaRPr lang="en-US" altLang="zh-CN" b="0" i="0" dirty="0">
              <a:solidFill>
                <a:srgbClr val="666666"/>
              </a:solidFill>
              <a:effectLst/>
              <a:latin typeface="-apple-system"/>
            </a:endParaRPr>
          </a:p>
          <a:p>
            <a:r>
              <a:rPr lang="zh-CN" altLang="en-US" b="0" i="0" dirty="0">
                <a:solidFill>
                  <a:srgbClr val="666666"/>
                </a:solidFill>
                <a:effectLst/>
                <a:latin typeface="-apple-system"/>
              </a:rPr>
              <a:t>同时相比池化的维度降低更加平滑，不会一下损失</a:t>
            </a:r>
            <a:r>
              <a:rPr lang="en-US" altLang="zh-CN" b="0" i="0" dirty="0">
                <a:solidFill>
                  <a:srgbClr val="666666"/>
                </a:solidFill>
                <a:effectLst/>
                <a:latin typeface="-apple-system"/>
              </a:rPr>
              <a:t>75%</a:t>
            </a:r>
            <a:r>
              <a:rPr lang="zh-CN" altLang="en-US" b="0" i="0" dirty="0">
                <a:solidFill>
                  <a:srgbClr val="666666"/>
                </a:solidFill>
                <a:effectLst/>
                <a:latin typeface="-apple-system"/>
              </a:rPr>
              <a:t>的信息。可以选择任意维度</a:t>
            </a:r>
            <a:endParaRPr lang="en-US" altLang="zh-CN" b="0" i="0" dirty="0">
              <a:solidFill>
                <a:srgbClr val="666666"/>
              </a:solidFill>
              <a:effectLst/>
              <a:latin typeface="-apple-system"/>
            </a:endParaRPr>
          </a:p>
          <a:p>
            <a:r>
              <a:rPr lang="zh-CN" altLang="en-US" b="0" i="0" dirty="0">
                <a:solidFill>
                  <a:srgbClr val="666666"/>
                </a:solidFill>
                <a:effectLst/>
                <a:latin typeface="-apple-system"/>
              </a:rPr>
              <a:t>可以多次随机的选取维度然后</a:t>
            </a:r>
            <a:r>
              <a:rPr lang="en-US" altLang="zh-CN" b="0" i="0" dirty="0">
                <a:solidFill>
                  <a:srgbClr val="666666"/>
                </a:solidFill>
                <a:effectLst/>
                <a:latin typeface="-apple-system"/>
              </a:rPr>
              <a:t>mask</a:t>
            </a:r>
            <a:r>
              <a:rPr lang="zh-CN" altLang="en-US" b="0" i="0" dirty="0">
                <a:solidFill>
                  <a:srgbClr val="666666"/>
                </a:solidFill>
                <a:effectLst/>
                <a:latin typeface="-apple-system"/>
              </a:rPr>
              <a:t>掉，</a:t>
            </a:r>
            <a:r>
              <a:rPr lang="en-US" altLang="zh-CN" b="0" i="0" dirty="0">
                <a:solidFill>
                  <a:srgbClr val="666666"/>
                </a:solidFill>
                <a:effectLst/>
                <a:latin typeface="-apple-system"/>
              </a:rPr>
              <a:t>(</a:t>
            </a:r>
            <a:r>
              <a:rPr lang="zh-CN" altLang="en-US" b="0" i="0" dirty="0">
                <a:solidFill>
                  <a:srgbClr val="666666"/>
                </a:solidFill>
                <a:effectLst/>
                <a:latin typeface="-apple-system"/>
              </a:rPr>
              <a:t>不改变大小</a:t>
            </a:r>
            <a:r>
              <a:rPr lang="en-US" altLang="zh-CN" b="0" i="0" dirty="0">
                <a:solidFill>
                  <a:srgbClr val="666666"/>
                </a:solidFill>
                <a:effectLst/>
                <a:latin typeface="-apple-system"/>
              </a:rPr>
              <a:t>)</a:t>
            </a:r>
            <a:r>
              <a:rPr lang="zh-CN" altLang="en-US" b="0" i="0" dirty="0">
                <a:solidFill>
                  <a:srgbClr val="666666"/>
                </a:solidFill>
                <a:effectLst/>
                <a:latin typeface="-apple-system"/>
              </a:rPr>
              <a:t>可以认为是一个</a:t>
            </a:r>
            <a:r>
              <a:rPr lang="en-US" altLang="zh-CN" b="0" i="0" dirty="0">
                <a:solidFill>
                  <a:srgbClr val="666666"/>
                </a:solidFill>
                <a:effectLst/>
                <a:latin typeface="-apple-system"/>
              </a:rPr>
              <a:t>dropout</a:t>
            </a:r>
            <a:r>
              <a:rPr lang="zh-CN" altLang="en-US" b="0" i="0" dirty="0">
                <a:solidFill>
                  <a:srgbClr val="666666"/>
                </a:solidFill>
                <a:effectLst/>
                <a:latin typeface="-apple-system"/>
              </a:rPr>
              <a:t>正则化</a:t>
            </a:r>
            <a:endParaRPr lang="en-US" altLang="zh-CN" b="0" i="0" dirty="0">
              <a:solidFill>
                <a:srgbClr val="666666"/>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open sans" panose="020B0604020202020204" pitchFamily="34" charset="0"/>
              </a:rPr>
              <a:t>帕萨瓦尔定理说明相比池化，这种谱池化能够最小化</a:t>
            </a:r>
            <a:r>
              <a:rPr lang="en-US" altLang="zh-CN" b="0" i="0" dirty="0">
                <a:solidFill>
                  <a:srgbClr val="333333"/>
                </a:solidFill>
                <a:effectLst/>
                <a:latin typeface="open sans" panose="020B0604020202020204" pitchFamily="34" charset="0"/>
              </a:rPr>
              <a:t>loss</a:t>
            </a:r>
            <a:endParaRPr lang="zh-CN" altLang="en-US" b="0" i="0" dirty="0">
              <a:solidFill>
                <a:srgbClr val="333333"/>
              </a:solidFill>
              <a:effectLst/>
              <a:latin typeface="open sans" panose="020B0604020202020204" pitchFamily="34" charset="0"/>
            </a:endParaRPr>
          </a:p>
        </p:txBody>
      </p:sp>
      <p:sp>
        <p:nvSpPr>
          <p:cNvPr id="4" name="灯片编号占位符 3"/>
          <p:cNvSpPr>
            <a:spLocks noGrp="1"/>
          </p:cNvSpPr>
          <p:nvPr>
            <p:ph type="sldNum" sz="quarter" idx="5"/>
          </p:nvPr>
        </p:nvSpPr>
        <p:spPr/>
        <p:txBody>
          <a:bodyPr/>
          <a:lstStyle/>
          <a:p>
            <a:fld id="{F57DF86C-EBE4-4024-BC66-29F98216CB48}" type="slidenum">
              <a:rPr lang="zh-CN" altLang="en-US" smtClean="0"/>
              <a:t>7</a:t>
            </a:fld>
            <a:endParaRPr lang="zh-CN" altLang="en-US"/>
          </a:p>
        </p:txBody>
      </p:sp>
    </p:spTree>
    <p:extLst>
      <p:ext uri="{BB962C8B-B14F-4D97-AF65-F5344CB8AC3E}">
        <p14:creationId xmlns:p14="http://schemas.microsoft.com/office/powerpoint/2010/main" val="325722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这里的黑色的指的是谱域的卷积核，右边的是变换到空域的卷积核，更倾向于编码长度和方向。</a:t>
            </a:r>
            <a:r>
              <a:rPr lang="en-US" altLang="zh-CN" dirty="0"/>
              <a:t>b</a:t>
            </a:r>
            <a:r>
              <a:rPr lang="zh-CN" altLang="en-US" dirty="0"/>
              <a:t>图说明相比空域，在频域学到的更加稀疏，把数据归一化的情况。谱域表示收敛的更快，更新的元素相对更少。</a:t>
            </a:r>
            <a:r>
              <a:rPr lang="en-US" altLang="zh-CN" dirty="0"/>
              <a:t>magnitude</a:t>
            </a:r>
            <a:r>
              <a:rPr lang="zh-CN" altLang="en-US" dirty="0"/>
              <a:t>规模。</a:t>
            </a:r>
            <a:r>
              <a:rPr lang="en-US" altLang="zh-CN" dirty="0"/>
              <a:t>C</a:t>
            </a:r>
            <a:r>
              <a:rPr lang="zh-CN" altLang="en-US" dirty="0"/>
              <a:t>指的是谱域在动量中更新的更少一些（</a:t>
            </a:r>
            <a:r>
              <a:rPr lang="en-US" altLang="zh-CN" dirty="0"/>
              <a:t>Adam)</a:t>
            </a:r>
            <a:endParaRPr lang="zh-CN" altLang="en-US" dirty="0"/>
          </a:p>
        </p:txBody>
      </p:sp>
      <p:sp>
        <p:nvSpPr>
          <p:cNvPr id="4" name="灯片编号占位符 3"/>
          <p:cNvSpPr>
            <a:spLocks noGrp="1"/>
          </p:cNvSpPr>
          <p:nvPr>
            <p:ph type="sldNum" sz="quarter" idx="5"/>
          </p:nvPr>
        </p:nvSpPr>
        <p:spPr/>
        <p:txBody>
          <a:bodyPr/>
          <a:lstStyle/>
          <a:p>
            <a:fld id="{F57DF86C-EBE4-4024-BC66-29F98216CB48}" type="slidenum">
              <a:rPr lang="zh-CN" altLang="en-US" smtClean="0"/>
              <a:t>8</a:t>
            </a:fld>
            <a:endParaRPr lang="zh-CN" altLang="en-US"/>
          </a:p>
        </p:txBody>
      </p:sp>
    </p:spTree>
    <p:extLst>
      <p:ext uri="{BB962C8B-B14F-4D97-AF65-F5344CB8AC3E}">
        <p14:creationId xmlns:p14="http://schemas.microsoft.com/office/powerpoint/2010/main" val="4175168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相比用</a:t>
            </a:r>
            <a:r>
              <a:rPr lang="en-US" altLang="zh-CN" dirty="0"/>
              <a:t>CNN</a:t>
            </a:r>
            <a:r>
              <a:rPr lang="zh-CN" altLang="en-US" dirty="0"/>
              <a:t>，用谱参数的方法，到达同样的错误率需要的参数更少，同时精度更高。同时它下采样的倍率不是整数的</a:t>
            </a:r>
          </a:p>
        </p:txBody>
      </p:sp>
      <p:sp>
        <p:nvSpPr>
          <p:cNvPr id="4" name="灯片编号占位符 3"/>
          <p:cNvSpPr>
            <a:spLocks noGrp="1"/>
          </p:cNvSpPr>
          <p:nvPr>
            <p:ph type="sldNum" sz="quarter" idx="5"/>
          </p:nvPr>
        </p:nvSpPr>
        <p:spPr/>
        <p:txBody>
          <a:bodyPr/>
          <a:lstStyle/>
          <a:p>
            <a:fld id="{F57DF86C-EBE4-4024-BC66-29F98216CB48}" type="slidenum">
              <a:rPr lang="zh-CN" altLang="en-US" smtClean="0"/>
              <a:t>9</a:t>
            </a:fld>
            <a:endParaRPr lang="zh-CN" altLang="en-US"/>
          </a:p>
        </p:txBody>
      </p:sp>
    </p:spTree>
    <p:extLst>
      <p:ext uri="{BB962C8B-B14F-4D97-AF65-F5344CB8AC3E}">
        <p14:creationId xmlns:p14="http://schemas.microsoft.com/office/powerpoint/2010/main" val="259400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AFDAD-B5A4-406F-A8B8-896EED2BDC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9476CA-5414-4932-A565-47525F617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800714-438F-44F1-953B-5619505D6CBF}"/>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5" name="页脚占位符 4">
            <a:extLst>
              <a:ext uri="{FF2B5EF4-FFF2-40B4-BE49-F238E27FC236}">
                <a16:creationId xmlns:a16="http://schemas.microsoft.com/office/drawing/2014/main" id="{06B4009B-BB8B-4364-94FE-C901D6A0E9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C4A1C5-0C78-4AD3-9A12-F058092C04F7}"/>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270921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5558B-8ECC-4CD2-B653-100BA424CE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0A706A6-B772-4B6F-9AA7-067003E35F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427549-F5F8-4BE3-97A3-15678E5D619E}"/>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5" name="页脚占位符 4">
            <a:extLst>
              <a:ext uri="{FF2B5EF4-FFF2-40B4-BE49-F238E27FC236}">
                <a16:creationId xmlns:a16="http://schemas.microsoft.com/office/drawing/2014/main" id="{597DA8B1-A9B1-438A-B2CC-0AACCCD630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FDB310-F982-4031-9B4E-9F314EE7BFE8}"/>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173078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447FE8-B106-4DAC-B55E-1ABFACA610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D5F0A3-3573-4271-92E7-E1E4BBECF77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C353D2-298E-44D2-BDCC-3AFB09487DA8}"/>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5" name="页脚占位符 4">
            <a:extLst>
              <a:ext uri="{FF2B5EF4-FFF2-40B4-BE49-F238E27FC236}">
                <a16:creationId xmlns:a16="http://schemas.microsoft.com/office/drawing/2014/main" id="{9A1DB2CB-F2C1-48E6-9687-73703DAE7B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7B595A-4A5E-466B-BFD0-743ACBB717A4}"/>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63579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3DC11-FFB9-4F04-86E2-3E844C794D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3E230C-10BA-45BE-939A-1E01FC894E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18FE49-6AB4-45D9-900B-B89602217E88}"/>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5" name="页脚占位符 4">
            <a:extLst>
              <a:ext uri="{FF2B5EF4-FFF2-40B4-BE49-F238E27FC236}">
                <a16:creationId xmlns:a16="http://schemas.microsoft.com/office/drawing/2014/main" id="{995465A7-0BDC-4FB4-A038-07126E9B51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916483-A7C0-464A-A86B-EB243F868342}"/>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310543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9C065-6529-4848-B2E6-0DF08390AF6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08FB882-8A53-4C7C-998D-787C8B89E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B3FE84-860D-4BCC-95EF-5865A2147479}"/>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5" name="页脚占位符 4">
            <a:extLst>
              <a:ext uri="{FF2B5EF4-FFF2-40B4-BE49-F238E27FC236}">
                <a16:creationId xmlns:a16="http://schemas.microsoft.com/office/drawing/2014/main" id="{F3C5AC96-5F61-48AB-A66C-0B2C1342BC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61EC9C-488C-4D6E-BBD2-F27A43C50F30}"/>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38447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8CA47-D21C-461D-90A7-BA2816E677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D72DE9-088C-43C8-999D-45B75DE9CB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535493-4757-427F-97ED-D9F56F70AD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C0B8EA-ABB7-49B7-B407-3CC8B0A24295}"/>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6" name="页脚占位符 5">
            <a:extLst>
              <a:ext uri="{FF2B5EF4-FFF2-40B4-BE49-F238E27FC236}">
                <a16:creationId xmlns:a16="http://schemas.microsoft.com/office/drawing/2014/main" id="{A382554F-BE05-415D-8E66-040548932C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111E02-C3E5-4EA9-A4C7-88B10D7AD8F4}"/>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2707384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CF192-D533-4E3E-A4EE-F0008C3665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78E44E-9D2E-42D9-AACF-9BE44A249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13E0295-C5AB-4D9D-B0AC-84B45F9641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8F49320-2143-4FCF-923B-802AD3D62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656876-E69E-442A-96BD-7D3CD1EEA14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7E5E42-7E0A-41C4-85C3-8524AB483604}"/>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8" name="页脚占位符 7">
            <a:extLst>
              <a:ext uri="{FF2B5EF4-FFF2-40B4-BE49-F238E27FC236}">
                <a16:creationId xmlns:a16="http://schemas.microsoft.com/office/drawing/2014/main" id="{4C1F6D4E-49EA-4FCA-8F71-4FC58C41BA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ADEFAFD-8A45-4B25-BDF8-97E62AB3611E}"/>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243284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91D97-5E35-497D-875E-A8FE62EBE0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3E4875-D82C-48DC-B327-AECAC6E25A81}"/>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4" name="页脚占位符 3">
            <a:extLst>
              <a:ext uri="{FF2B5EF4-FFF2-40B4-BE49-F238E27FC236}">
                <a16:creationId xmlns:a16="http://schemas.microsoft.com/office/drawing/2014/main" id="{45AF5596-45AE-425F-AEDC-A2150E4E74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D0AC668-B3A6-43BA-9B39-59B8BA6593CF}"/>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363054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35A367-E93F-464F-8313-F46467DF1F6F}"/>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3" name="页脚占位符 2">
            <a:extLst>
              <a:ext uri="{FF2B5EF4-FFF2-40B4-BE49-F238E27FC236}">
                <a16:creationId xmlns:a16="http://schemas.microsoft.com/office/drawing/2014/main" id="{E6873E10-1472-4757-B830-D0187821EA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A48282-D027-419E-A44E-CFF75D5CF738}"/>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323109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CDB52-7764-4437-8F6E-CCD8D0E294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B4EC60-4452-4F00-9481-6475A3341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D23141D-812C-431A-BF67-30B1B4BEF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1E7AF3-CE59-44F5-9619-E2913DFBD30D}"/>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6" name="页脚占位符 5">
            <a:extLst>
              <a:ext uri="{FF2B5EF4-FFF2-40B4-BE49-F238E27FC236}">
                <a16:creationId xmlns:a16="http://schemas.microsoft.com/office/drawing/2014/main" id="{FDF59504-97FF-4467-8772-32161EA370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48419D-F8BD-4B7E-92FF-58FC37047B0C}"/>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266742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9D512-9E37-40D1-A8E6-6A6884E221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2479FA-23E5-49FE-9321-48699963B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1A604E-D146-45A9-B635-29D0FDB68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6AF18B-FFD7-4AED-BF79-CC97F3A4E9C7}"/>
              </a:ext>
            </a:extLst>
          </p:cNvPr>
          <p:cNvSpPr>
            <a:spLocks noGrp="1"/>
          </p:cNvSpPr>
          <p:nvPr>
            <p:ph type="dt" sz="half" idx="10"/>
          </p:nvPr>
        </p:nvSpPr>
        <p:spPr/>
        <p:txBody>
          <a:bodyPr/>
          <a:lstStyle/>
          <a:p>
            <a:fld id="{DB249738-5A7A-4BD9-B522-829D0E8A6DE5}" type="datetimeFigureOut">
              <a:rPr lang="zh-CN" altLang="en-US" smtClean="0"/>
              <a:t>2022/6/11</a:t>
            </a:fld>
            <a:endParaRPr lang="zh-CN" altLang="en-US"/>
          </a:p>
        </p:txBody>
      </p:sp>
      <p:sp>
        <p:nvSpPr>
          <p:cNvPr id="6" name="页脚占位符 5">
            <a:extLst>
              <a:ext uri="{FF2B5EF4-FFF2-40B4-BE49-F238E27FC236}">
                <a16:creationId xmlns:a16="http://schemas.microsoft.com/office/drawing/2014/main" id="{28728A20-4BA2-43FD-B831-FA6F8197C8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4051B-26A0-471E-A1FE-CA51E2408DB4}"/>
              </a:ext>
            </a:extLst>
          </p:cNvPr>
          <p:cNvSpPr>
            <a:spLocks noGrp="1"/>
          </p:cNvSpPr>
          <p:nvPr>
            <p:ph type="sldNum" sz="quarter" idx="12"/>
          </p:nvPr>
        </p:nvSpPr>
        <p:spPr/>
        <p:txBody>
          <a:body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344826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86F98F-3898-4F0F-82BF-FEB0E214E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A408F7-F2A6-4BC8-98B0-02E6C1E53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BEB062-3A98-4F21-B189-78B1ABDEF8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249738-5A7A-4BD9-B522-829D0E8A6DE5}" type="datetimeFigureOut">
              <a:rPr lang="zh-CN" altLang="en-US" smtClean="0"/>
              <a:t>2022/6/11</a:t>
            </a:fld>
            <a:endParaRPr lang="zh-CN" altLang="en-US"/>
          </a:p>
        </p:txBody>
      </p:sp>
      <p:sp>
        <p:nvSpPr>
          <p:cNvPr id="5" name="页脚占位符 4">
            <a:extLst>
              <a:ext uri="{FF2B5EF4-FFF2-40B4-BE49-F238E27FC236}">
                <a16:creationId xmlns:a16="http://schemas.microsoft.com/office/drawing/2014/main" id="{3C9014E5-DFA8-4075-A86E-441C78E66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D9160F-C1E6-467C-925F-6CE3BEDE9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46A27-5A05-4EC2-AA59-E4ABF874C2F8}" type="slidenum">
              <a:rPr lang="zh-CN" altLang="en-US" smtClean="0"/>
              <a:t>‹#›</a:t>
            </a:fld>
            <a:endParaRPr lang="zh-CN" altLang="en-US"/>
          </a:p>
        </p:txBody>
      </p:sp>
    </p:spTree>
    <p:extLst>
      <p:ext uri="{BB962C8B-B14F-4D97-AF65-F5344CB8AC3E}">
        <p14:creationId xmlns:p14="http://schemas.microsoft.com/office/powerpoint/2010/main" val="97364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26.png"/><Relationship Id="rId5" Type="http://schemas.openxmlformats.org/officeDocument/2006/relationships/image" Target="../media/image2.png"/><Relationship Id="rId10"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37.png"/><Relationship Id="rId5" Type="http://schemas.openxmlformats.org/officeDocument/2006/relationships/image" Target="../media/image2.png"/><Relationship Id="rId10" Type="http://schemas.openxmlformats.org/officeDocument/2006/relationships/image" Target="../media/image36.png"/><Relationship Id="rId4" Type="http://schemas.microsoft.com/office/2007/relationships/hdphoto" Target="../media/hdphoto1.wdp"/><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png"/><Relationship Id="rId7"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2" name="文本框 1">
            <a:extLst>
              <a:ext uri="{FF2B5EF4-FFF2-40B4-BE49-F238E27FC236}">
                <a16:creationId xmlns:a16="http://schemas.microsoft.com/office/drawing/2014/main" id="{E05AD3A0-29E7-4E07-A9F3-7E1EACF0D10D}"/>
              </a:ext>
            </a:extLst>
          </p:cNvPr>
          <p:cNvSpPr txBox="1"/>
          <p:nvPr/>
        </p:nvSpPr>
        <p:spPr>
          <a:xfrm>
            <a:off x="519079" y="2272152"/>
            <a:ext cx="9583709" cy="1200329"/>
          </a:xfrm>
          <a:prstGeom prst="rect">
            <a:avLst/>
          </a:prstGeom>
          <a:noFill/>
        </p:spPr>
        <p:txBody>
          <a:bodyPr wrap="square" rtlCol="0">
            <a:spAutoFit/>
          </a:bodyPr>
          <a:lstStyle/>
          <a:p>
            <a:pPr algn="ctr"/>
            <a:r>
              <a:rPr lang="en-US" altLang="zh-CN" sz="3600" b="1" dirty="0"/>
              <a:t>LEARNING STRIDES IN CONVOLUTIONAL NEURAL NETWORKS </a:t>
            </a:r>
            <a:endParaRPr lang="zh-CN" altLang="en-US" sz="3600" b="1" dirty="0"/>
          </a:p>
        </p:txBody>
      </p:sp>
      <p:sp>
        <p:nvSpPr>
          <p:cNvPr id="4" name="文本框 3">
            <a:extLst>
              <a:ext uri="{FF2B5EF4-FFF2-40B4-BE49-F238E27FC236}">
                <a16:creationId xmlns:a16="http://schemas.microsoft.com/office/drawing/2014/main" id="{1E676ED0-15F2-4797-8695-6158765280DE}"/>
              </a:ext>
            </a:extLst>
          </p:cNvPr>
          <p:cNvSpPr txBox="1"/>
          <p:nvPr/>
        </p:nvSpPr>
        <p:spPr>
          <a:xfrm>
            <a:off x="8083401" y="3870662"/>
            <a:ext cx="2019387" cy="523220"/>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陈祥</a:t>
            </a:r>
            <a:endParaRPr lang="en-US" altLang="zh-CN" sz="28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7" name="文本框 6">
            <a:extLst>
              <a:ext uri="{FF2B5EF4-FFF2-40B4-BE49-F238E27FC236}">
                <a16:creationId xmlns:a16="http://schemas.microsoft.com/office/drawing/2014/main" id="{AD54EC9C-4B65-1C59-2B7D-611A3DBA953F}"/>
              </a:ext>
            </a:extLst>
          </p:cNvPr>
          <p:cNvSpPr txBox="1"/>
          <p:nvPr/>
        </p:nvSpPr>
        <p:spPr>
          <a:xfrm>
            <a:off x="537148" y="384767"/>
            <a:ext cx="6094070" cy="707886"/>
          </a:xfrm>
          <a:prstGeom prst="rect">
            <a:avLst/>
          </a:prstGeom>
          <a:noFill/>
        </p:spPr>
        <p:txBody>
          <a:bodyPr wrap="square">
            <a:spAutoFit/>
          </a:bodyPr>
          <a:lstStyle/>
          <a:p>
            <a:r>
              <a:rPr lang="en-US" altLang="zh-CN" sz="4000" b="1" dirty="0">
                <a:latin typeface="Times New Roman" panose="02020603050405020304" pitchFamily="18" charset="0"/>
                <a:cs typeface="Times New Roman" panose="02020603050405020304" pitchFamily="18" charset="0"/>
              </a:rPr>
              <a:t>Experiments</a:t>
            </a:r>
            <a:endParaRPr lang="zh-CN" altLang="en-US" sz="4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94E0C71-76A5-1841-7150-38FFB250E2B7}"/>
              </a:ext>
            </a:extLst>
          </p:cNvPr>
          <p:cNvPicPr>
            <a:picLocks noChangeAspect="1"/>
          </p:cNvPicPr>
          <p:nvPr/>
        </p:nvPicPr>
        <p:blipFill>
          <a:blip r:embed="rId7"/>
          <a:stretch>
            <a:fillRect/>
          </a:stretch>
        </p:blipFill>
        <p:spPr>
          <a:xfrm>
            <a:off x="289367" y="1564729"/>
            <a:ext cx="11365485" cy="5293271"/>
          </a:xfrm>
          <a:prstGeom prst="rect">
            <a:avLst/>
          </a:prstGeom>
        </p:spPr>
      </p:pic>
      <p:pic>
        <p:nvPicPr>
          <p:cNvPr id="8" name="图片 7">
            <a:extLst>
              <a:ext uri="{FF2B5EF4-FFF2-40B4-BE49-F238E27FC236}">
                <a16:creationId xmlns:a16="http://schemas.microsoft.com/office/drawing/2014/main" id="{9BC0E5F7-63DD-141B-2ED5-5B162E8929EE}"/>
              </a:ext>
            </a:extLst>
          </p:cNvPr>
          <p:cNvPicPr>
            <a:picLocks noChangeAspect="1"/>
          </p:cNvPicPr>
          <p:nvPr/>
        </p:nvPicPr>
        <p:blipFill>
          <a:blip r:embed="rId8"/>
          <a:stretch>
            <a:fillRect/>
          </a:stretch>
        </p:blipFill>
        <p:spPr>
          <a:xfrm>
            <a:off x="2455458" y="950322"/>
            <a:ext cx="8351520" cy="717709"/>
          </a:xfrm>
          <a:prstGeom prst="rect">
            <a:avLst/>
          </a:prstGeom>
        </p:spPr>
      </p:pic>
    </p:spTree>
    <p:extLst>
      <p:ext uri="{BB962C8B-B14F-4D97-AF65-F5344CB8AC3E}">
        <p14:creationId xmlns:p14="http://schemas.microsoft.com/office/powerpoint/2010/main" val="20562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2" name="文本框 1">
            <a:extLst>
              <a:ext uri="{FF2B5EF4-FFF2-40B4-BE49-F238E27FC236}">
                <a16:creationId xmlns:a16="http://schemas.microsoft.com/office/drawing/2014/main" id="{E05AD3A0-29E7-4E07-A9F3-7E1EACF0D10D}"/>
              </a:ext>
            </a:extLst>
          </p:cNvPr>
          <p:cNvSpPr txBox="1"/>
          <p:nvPr/>
        </p:nvSpPr>
        <p:spPr>
          <a:xfrm>
            <a:off x="1304145" y="1877020"/>
            <a:ext cx="9583709" cy="1077218"/>
          </a:xfrm>
          <a:prstGeom prst="rect">
            <a:avLst/>
          </a:prstGeom>
          <a:noFill/>
        </p:spPr>
        <p:txBody>
          <a:bodyPr wrap="square" rtlCol="0">
            <a:spAutoFit/>
          </a:bodyPr>
          <a:lstStyle/>
          <a:p>
            <a:pPr algn="ctr"/>
            <a:r>
              <a:rPr lang="en-US" altLang="zh-CN" sz="3200" b="1" dirty="0">
                <a:latin typeface="Times New Roman" panose="02020603050405020304" pitchFamily="18" charset="0"/>
                <a:cs typeface="Times New Roman" panose="02020603050405020304" pitchFamily="18" charset="0"/>
              </a:rPr>
              <a:t>LEARNING STRIDES IN CONVOLUTIONAL</a:t>
            </a:r>
          </a:p>
          <a:p>
            <a:pPr algn="ctr"/>
            <a:r>
              <a:rPr lang="en-US" altLang="zh-CN" sz="3200" b="1" dirty="0">
                <a:latin typeface="Times New Roman" panose="02020603050405020304" pitchFamily="18" charset="0"/>
                <a:cs typeface="Times New Roman" panose="02020603050405020304" pitchFamily="18" charset="0"/>
              </a:rPr>
              <a:t>NEURAL NETWORKS (ICLR 2022)</a:t>
            </a:r>
            <a:endParaRPr lang="zh-CN" altLang="en-US" sz="32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E898E69C-8025-F27D-3FB5-E58DFC9D697C}"/>
              </a:ext>
            </a:extLst>
          </p:cNvPr>
          <p:cNvSpPr txBox="1"/>
          <p:nvPr/>
        </p:nvSpPr>
        <p:spPr>
          <a:xfrm>
            <a:off x="1117021" y="3412340"/>
            <a:ext cx="9583709" cy="707886"/>
          </a:xfrm>
          <a:prstGeom prst="rect">
            <a:avLst/>
          </a:prstGeom>
          <a:noFill/>
        </p:spPr>
        <p:txBody>
          <a:bodyPr wrap="square">
            <a:spAutoFit/>
          </a:bodyPr>
          <a:lstStyle/>
          <a:p>
            <a:pPr algn="ctr"/>
            <a:r>
              <a:rPr lang="en-US" altLang="zh-CN" sz="2000" dirty="0">
                <a:latin typeface="Times New Roman" panose="02020603050405020304" pitchFamily="18" charset="0"/>
                <a:cs typeface="Times New Roman" panose="02020603050405020304" pitchFamily="18" charset="0"/>
              </a:rPr>
              <a:t>Rachid Riad</a:t>
            </a:r>
          </a:p>
          <a:p>
            <a:pPr algn="ctr"/>
            <a:r>
              <a:rPr lang="en-US" altLang="zh-CN" sz="2000" dirty="0">
                <a:latin typeface="Times New Roman" panose="02020603050405020304" pitchFamily="18" charset="0"/>
                <a:cs typeface="Times New Roman" panose="02020603050405020304" pitchFamily="18" charset="0"/>
              </a:rPr>
              <a:t>1ENS, INRIA, INSERM, UPEC, PSL Research University</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58DBB16-41BF-73CA-78F2-7BFE96AAE373}"/>
              </a:ext>
            </a:extLst>
          </p:cNvPr>
          <p:cNvSpPr txBox="1"/>
          <p:nvPr/>
        </p:nvSpPr>
        <p:spPr>
          <a:xfrm>
            <a:off x="2861840" y="4368031"/>
            <a:ext cx="6094070" cy="707886"/>
          </a:xfrm>
          <a:prstGeom prst="rect">
            <a:avLst/>
          </a:prstGeom>
          <a:noFill/>
        </p:spPr>
        <p:txBody>
          <a:bodyPr wrap="square">
            <a:spAutoFit/>
          </a:bodyPr>
          <a:lstStyle/>
          <a:p>
            <a:pPr algn="ctr"/>
            <a:r>
              <a:rPr lang="en-US" altLang="zh-CN" sz="2000" dirty="0">
                <a:latin typeface="Times New Roman" panose="02020603050405020304" pitchFamily="18" charset="0"/>
                <a:cs typeface="Times New Roman" panose="02020603050405020304" pitchFamily="18" charset="0"/>
              </a:rPr>
              <a:t>Olivier </a:t>
            </a:r>
            <a:r>
              <a:rPr lang="en-US" altLang="zh-CN" sz="2000" dirty="0" err="1">
                <a:latin typeface="Times New Roman" panose="02020603050405020304" pitchFamily="18" charset="0"/>
                <a:cs typeface="Times New Roman" panose="02020603050405020304" pitchFamily="18" charset="0"/>
              </a:rPr>
              <a:t>Teboul</a:t>
            </a:r>
            <a:r>
              <a:rPr lang="en-US" altLang="zh-CN" sz="2000" dirty="0">
                <a:latin typeface="Times New Roman" panose="02020603050405020304" pitchFamily="18" charset="0"/>
                <a:cs typeface="Times New Roman" panose="02020603050405020304" pitchFamily="18" charset="0"/>
              </a:rPr>
              <a:t>, David </a:t>
            </a:r>
            <a:r>
              <a:rPr lang="en-US" altLang="zh-CN" sz="2000" dirty="0" err="1">
                <a:latin typeface="Times New Roman" panose="02020603050405020304" pitchFamily="18" charset="0"/>
                <a:cs typeface="Times New Roman" panose="02020603050405020304" pitchFamily="18" charset="0"/>
              </a:rPr>
              <a:t>Grangier</a:t>
            </a:r>
            <a:r>
              <a:rPr lang="en-US" altLang="zh-CN" sz="2000" dirty="0">
                <a:latin typeface="Times New Roman" panose="02020603050405020304" pitchFamily="18" charset="0"/>
                <a:cs typeface="Times New Roman" panose="02020603050405020304" pitchFamily="18" charset="0"/>
              </a:rPr>
              <a:t>, Neil </a:t>
            </a:r>
            <a:r>
              <a:rPr lang="en-US" altLang="zh-CN" sz="2000" dirty="0" err="1">
                <a:latin typeface="Times New Roman" panose="02020603050405020304" pitchFamily="18" charset="0"/>
                <a:cs typeface="Times New Roman" panose="02020603050405020304" pitchFamily="18" charset="0"/>
              </a:rPr>
              <a:t>Zeghidour</a:t>
            </a:r>
            <a:endParaRPr lang="en-US" altLang="zh-CN" sz="2000" dirty="0">
              <a:latin typeface="Times New Roman" panose="02020603050405020304" pitchFamily="18" charset="0"/>
              <a:cs typeface="Times New Roman" panose="02020603050405020304" pitchFamily="18" charset="0"/>
            </a:endParaRPr>
          </a:p>
          <a:p>
            <a:pPr algn="ctr"/>
            <a:r>
              <a:rPr lang="en-US" altLang="zh-CN" sz="2000" dirty="0">
                <a:latin typeface="Times New Roman" panose="02020603050405020304" pitchFamily="18" charset="0"/>
                <a:cs typeface="Times New Roman" panose="02020603050405020304" pitchFamily="18" charset="0"/>
              </a:rPr>
              <a:t>Google Research</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2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1" name="文本框 10">
            <a:extLst>
              <a:ext uri="{FF2B5EF4-FFF2-40B4-BE49-F238E27FC236}">
                <a16:creationId xmlns:a16="http://schemas.microsoft.com/office/drawing/2014/main" id="{1BA6E509-6562-1A67-5E77-857CEB935CBB}"/>
              </a:ext>
            </a:extLst>
          </p:cNvPr>
          <p:cNvSpPr txBox="1"/>
          <p:nvPr/>
        </p:nvSpPr>
        <p:spPr>
          <a:xfrm>
            <a:off x="745739" y="1541732"/>
            <a:ext cx="4555397" cy="707886"/>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Several benefits in pooling layers and </a:t>
            </a:r>
            <a:r>
              <a:rPr lang="en-US" altLang="zh-CN" sz="2000" b="1" dirty="0" err="1">
                <a:latin typeface="Times New Roman" panose="02020603050405020304" pitchFamily="18" charset="0"/>
                <a:cs typeface="Times New Roman" panose="02020603050405020304" pitchFamily="18" charset="0"/>
              </a:rPr>
              <a:t>strided</a:t>
            </a:r>
            <a:r>
              <a:rPr lang="en-US" altLang="zh-CN" sz="2000" b="1" dirty="0">
                <a:latin typeface="Times New Roman" panose="02020603050405020304" pitchFamily="18" charset="0"/>
                <a:cs typeface="Times New Roman" panose="02020603050405020304" pitchFamily="18" charset="0"/>
              </a:rPr>
              <a:t> convolutions</a:t>
            </a:r>
            <a:endParaRPr lang="zh-CN" altLang="en-US" sz="20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219836F5-1087-1577-E5CC-95342D65B33E}"/>
              </a:ext>
            </a:extLst>
          </p:cNvPr>
          <p:cNvSpPr txBox="1"/>
          <p:nvPr/>
        </p:nvSpPr>
        <p:spPr>
          <a:xfrm>
            <a:off x="745739" y="2496298"/>
            <a:ext cx="5350261" cy="3170099"/>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1. Act as a bottleneck that forces features to focus on information relevant to the task at hand. </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 pooling layers such as low-pass filter improve shift-invariance. </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 Implies a reduced number of floating-point operations and a higher receptive field in the subsequent layers.</a:t>
            </a:r>
            <a:endParaRPr lang="zh-CN" altLang="en-US" sz="20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E2CD79EC-CF59-9761-5A76-F0C2B87C28D3}"/>
              </a:ext>
            </a:extLst>
          </p:cNvPr>
          <p:cNvSpPr txBox="1"/>
          <p:nvPr/>
        </p:nvSpPr>
        <p:spPr>
          <a:xfrm>
            <a:off x="457200" y="465679"/>
            <a:ext cx="6096000"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Background</a:t>
            </a:r>
            <a:endParaRPr lang="zh-CN" altLang="en-US" sz="32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1285816-D32C-FB06-3C42-7B125358BA92}"/>
              </a:ext>
            </a:extLst>
          </p:cNvPr>
          <p:cNvSpPr txBox="1"/>
          <p:nvPr/>
        </p:nvSpPr>
        <p:spPr>
          <a:xfrm>
            <a:off x="6098733" y="1664842"/>
            <a:ext cx="4555397" cy="461665"/>
          </a:xfrm>
          <a:prstGeom prst="rect">
            <a:avLst/>
          </a:prstGeom>
          <a:noFill/>
        </p:spPr>
        <p:txBody>
          <a:bodyPr wrap="square">
            <a:spAutoFit/>
          </a:bodyPr>
          <a:lstStyle/>
          <a:p>
            <a:r>
              <a:rPr lang="en-US" altLang="zh-CN" sz="2400" b="1" i="0" dirty="0">
                <a:solidFill>
                  <a:srgbClr val="000000"/>
                </a:solidFill>
                <a:effectLst/>
                <a:latin typeface="Times New Roman" panose="02020603050405020304" pitchFamily="18" charset="0"/>
                <a:cs typeface="Times New Roman" panose="02020603050405020304" pitchFamily="18" charset="0"/>
              </a:rPr>
              <a:t>Limitations</a:t>
            </a:r>
            <a:endParaRPr lang="zh-CN" altLang="en-US" sz="2400"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02C3D83-94A9-D002-355C-F4CDC64DF47C}"/>
              </a:ext>
            </a:extLst>
          </p:cNvPr>
          <p:cNvSpPr txBox="1"/>
          <p:nvPr/>
        </p:nvSpPr>
        <p:spPr>
          <a:xfrm>
            <a:off x="6097930" y="2504888"/>
            <a:ext cx="6094070" cy="1938992"/>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1. Integer strides reduce resolution too quickly.</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 Strides are not differentiable, search space grows exponentially with the number of down sampling layers.</a:t>
            </a:r>
            <a:endParaRPr lang="zh-CN" altLang="en-US" sz="2000" b="1" dirty="0">
              <a:latin typeface="Times New Roman" panose="02020603050405020304" pitchFamily="18" charset="0"/>
              <a:cs typeface="Times New Roman" panose="02020603050405020304" pitchFamily="18" charset="0"/>
            </a:endParaRPr>
          </a:p>
          <a:p>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25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7" name="文本框 6">
            <a:extLst>
              <a:ext uri="{FF2B5EF4-FFF2-40B4-BE49-F238E27FC236}">
                <a16:creationId xmlns:a16="http://schemas.microsoft.com/office/drawing/2014/main" id="{AD54EC9C-4B65-1C59-2B7D-611A3DBA953F}"/>
              </a:ext>
            </a:extLst>
          </p:cNvPr>
          <p:cNvSpPr txBox="1"/>
          <p:nvPr/>
        </p:nvSpPr>
        <p:spPr>
          <a:xfrm>
            <a:off x="537148" y="384767"/>
            <a:ext cx="6094070" cy="707886"/>
          </a:xfrm>
          <a:prstGeom prst="rect">
            <a:avLst/>
          </a:prstGeom>
          <a:noFill/>
        </p:spPr>
        <p:txBody>
          <a:bodyPr wrap="square">
            <a:spAutoFit/>
          </a:bodyPr>
          <a:lstStyle/>
          <a:p>
            <a:r>
              <a:rPr lang="en-US" altLang="zh-CN" sz="4000" b="1" dirty="0">
                <a:latin typeface="Times New Roman" panose="02020603050405020304" pitchFamily="18" charset="0"/>
                <a:cs typeface="Times New Roman" panose="02020603050405020304" pitchFamily="18" charset="0"/>
              </a:rPr>
              <a:t>Contributions</a:t>
            </a:r>
            <a:endParaRPr lang="zh-CN" altLang="en-US" sz="40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1A3182D-3673-4E19-5D93-2FF61F15E340}"/>
              </a:ext>
            </a:extLst>
          </p:cNvPr>
          <p:cNvSpPr txBox="1"/>
          <p:nvPr/>
        </p:nvSpPr>
        <p:spPr>
          <a:xfrm>
            <a:off x="1125639" y="1689040"/>
            <a:ext cx="9314726" cy="3785652"/>
          </a:xfrm>
          <a:prstGeom prst="rect">
            <a:avLst/>
          </a:prstGeom>
          <a:noFill/>
        </p:spPr>
        <p:txBody>
          <a:bodyPr wrap="square">
            <a:spAutoFit/>
          </a:bodyPr>
          <a:lstStyle/>
          <a:p>
            <a:pPr marL="342900" indent="-342900">
              <a:buAutoNum type="arabicPeriod"/>
            </a:pPr>
            <a:r>
              <a:rPr lang="en-US" altLang="zh-CN" sz="2400" b="1" dirty="0">
                <a:latin typeface="Times New Roman" panose="02020603050405020304" pitchFamily="18" charset="0"/>
                <a:cs typeface="Times New Roman" panose="02020603050405020304" pitchFamily="18" charset="0"/>
              </a:rPr>
              <a:t>Casts </a:t>
            </a:r>
            <a:r>
              <a:rPr lang="en-US" altLang="zh-CN" sz="2400" b="1" dirty="0" err="1">
                <a:latin typeface="Times New Roman" panose="02020603050405020304" pitchFamily="18" charset="0"/>
                <a:cs typeface="Times New Roman" panose="02020603050405020304" pitchFamily="18" charset="0"/>
              </a:rPr>
              <a:t>downsampling</a:t>
            </a:r>
            <a:r>
              <a:rPr lang="en-US" altLang="zh-CN" sz="2400" b="1" dirty="0">
                <a:latin typeface="Times New Roman" panose="02020603050405020304" pitchFamily="18" charset="0"/>
                <a:cs typeface="Times New Roman" panose="02020603050405020304" pitchFamily="18" charset="0"/>
              </a:rPr>
              <a:t> in the spatial domain as cropping in the frequency domain.</a:t>
            </a:r>
          </a:p>
          <a:p>
            <a:pPr marL="342900" indent="-342900">
              <a:buAutoNum type="arabicPeriod"/>
            </a:pPr>
            <a:endParaRPr lang="en-US" altLang="zh-CN" sz="2400" b="1" dirty="0">
              <a:latin typeface="Times New Roman" panose="02020603050405020304" pitchFamily="18" charset="0"/>
              <a:cs typeface="Times New Roman" panose="02020603050405020304" pitchFamily="18" charset="0"/>
            </a:endParaRPr>
          </a:p>
          <a:p>
            <a:pPr marL="342900" indent="-342900">
              <a:buAutoNum type="arabicPeriod"/>
            </a:pPr>
            <a:r>
              <a:rPr lang="en-US" altLang="zh-CN" sz="2400" b="1" dirty="0">
                <a:latin typeface="Times New Roman" panose="02020603050405020304" pitchFamily="18" charset="0"/>
                <a:cs typeface="Times New Roman" panose="02020603050405020304" pitchFamily="18" charset="0"/>
              </a:rPr>
              <a:t>Learns the size of its cropping box by backpropagation.</a:t>
            </a:r>
          </a:p>
          <a:p>
            <a:pPr marL="342900" indent="-342900">
              <a:buAutoNum type="arabicPeriod"/>
            </a:pPr>
            <a:endParaRPr lang="en-US" altLang="zh-CN" sz="2400" b="1" dirty="0">
              <a:latin typeface="Times New Roman" panose="02020603050405020304" pitchFamily="18" charset="0"/>
              <a:cs typeface="Times New Roman" panose="02020603050405020304" pitchFamily="18" charset="0"/>
            </a:endParaRPr>
          </a:p>
          <a:p>
            <a:pPr marL="342900" indent="-342900">
              <a:buAutoNum type="arabicPeriod"/>
            </a:pPr>
            <a:r>
              <a:rPr lang="en-US" altLang="zh-CN" sz="2400" b="1" dirty="0">
                <a:latin typeface="Times New Roman" panose="02020603050405020304" pitchFamily="18" charset="0"/>
                <a:cs typeface="Times New Roman" panose="02020603050405020304" pitchFamily="18" charset="0"/>
              </a:rPr>
              <a:t>2D version of an attention window with learnable size.</a:t>
            </a:r>
          </a:p>
          <a:p>
            <a:pPr marL="342900" indent="-342900">
              <a:buAutoNum type="arabicPeriod"/>
            </a:pPr>
            <a:endParaRPr lang="en-US" altLang="zh-CN" sz="2400" b="1" dirty="0">
              <a:latin typeface="Times New Roman" panose="02020603050405020304" pitchFamily="18" charset="0"/>
              <a:cs typeface="Times New Roman" panose="02020603050405020304" pitchFamily="18" charset="0"/>
            </a:endParaRPr>
          </a:p>
          <a:p>
            <a:pPr marL="342900" indent="-342900">
              <a:buAutoNum type="arabicPeriod"/>
            </a:pPr>
            <a:r>
              <a:rPr lang="en-US" altLang="zh-CN" sz="2400" b="1" dirty="0">
                <a:latin typeface="Times New Roman" panose="02020603050405020304" pitchFamily="18" charset="0"/>
                <a:cs typeface="Times New Roman" panose="02020603050405020304" pitchFamily="18" charset="0"/>
              </a:rPr>
              <a:t>Casting strides as learnable parameters allows us to propose a regularization that directly minimizes computation and memory usage.</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31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679964" y="564894"/>
            <a:ext cx="4459196"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DIFFSTRIDE</a:t>
            </a:r>
            <a:endParaRPr lang="zh-CN" altLang="en-US" sz="3200" b="1"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5933535C-0D8B-D4B1-071F-99A50B920B36}"/>
              </a:ext>
            </a:extLst>
          </p:cNvPr>
          <p:cNvPicPr>
            <a:picLocks noChangeAspect="1"/>
          </p:cNvPicPr>
          <p:nvPr/>
        </p:nvPicPr>
        <p:blipFill>
          <a:blip r:embed="rId7"/>
          <a:stretch>
            <a:fillRect/>
          </a:stretch>
        </p:blipFill>
        <p:spPr>
          <a:xfrm>
            <a:off x="554743" y="1149669"/>
            <a:ext cx="8677430" cy="5708331"/>
          </a:xfrm>
          <a:prstGeom prst="rect">
            <a:avLst/>
          </a:prstGeom>
        </p:spPr>
      </p:pic>
      <p:pic>
        <p:nvPicPr>
          <p:cNvPr id="3" name="图片 2">
            <a:extLst>
              <a:ext uri="{FF2B5EF4-FFF2-40B4-BE49-F238E27FC236}">
                <a16:creationId xmlns:a16="http://schemas.microsoft.com/office/drawing/2014/main" id="{3DFDBF10-9872-8D13-5470-67F253583577}"/>
              </a:ext>
            </a:extLst>
          </p:cNvPr>
          <p:cNvPicPr>
            <a:picLocks noChangeAspect="1"/>
          </p:cNvPicPr>
          <p:nvPr/>
        </p:nvPicPr>
        <p:blipFill>
          <a:blip r:embed="rId8"/>
          <a:stretch>
            <a:fillRect/>
          </a:stretch>
        </p:blipFill>
        <p:spPr>
          <a:xfrm>
            <a:off x="6667817" y="3404175"/>
            <a:ext cx="5472453" cy="916365"/>
          </a:xfrm>
          <a:prstGeom prst="rect">
            <a:avLst/>
          </a:prstGeom>
        </p:spPr>
      </p:pic>
      <p:pic>
        <p:nvPicPr>
          <p:cNvPr id="5" name="图片 4">
            <a:extLst>
              <a:ext uri="{FF2B5EF4-FFF2-40B4-BE49-F238E27FC236}">
                <a16:creationId xmlns:a16="http://schemas.microsoft.com/office/drawing/2014/main" id="{ECEA1DED-3B59-0A15-2A65-3CCF0C8DAE3A}"/>
              </a:ext>
            </a:extLst>
          </p:cNvPr>
          <p:cNvPicPr>
            <a:picLocks noChangeAspect="1"/>
          </p:cNvPicPr>
          <p:nvPr/>
        </p:nvPicPr>
        <p:blipFill>
          <a:blip r:embed="rId9"/>
          <a:stretch>
            <a:fillRect/>
          </a:stretch>
        </p:blipFill>
        <p:spPr>
          <a:xfrm>
            <a:off x="7666765" y="2759530"/>
            <a:ext cx="3921760" cy="379337"/>
          </a:xfrm>
          <a:prstGeom prst="rect">
            <a:avLst/>
          </a:prstGeom>
        </p:spPr>
      </p:pic>
    </p:spTree>
    <p:extLst>
      <p:ext uri="{BB962C8B-B14F-4D97-AF65-F5344CB8AC3E}">
        <p14:creationId xmlns:p14="http://schemas.microsoft.com/office/powerpoint/2010/main" val="1242070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537148" y="353227"/>
            <a:ext cx="4459196"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DIFFSTRIDE</a:t>
            </a:r>
            <a:endParaRPr lang="zh-CN" altLang="en-US" sz="32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1FAE5BC-D7CF-08A8-A046-2CD5C2C87696}"/>
              </a:ext>
            </a:extLst>
          </p:cNvPr>
          <p:cNvPicPr>
            <a:picLocks noChangeAspect="1"/>
          </p:cNvPicPr>
          <p:nvPr/>
        </p:nvPicPr>
        <p:blipFill>
          <a:blip r:embed="rId7"/>
          <a:stretch>
            <a:fillRect/>
          </a:stretch>
        </p:blipFill>
        <p:spPr>
          <a:xfrm>
            <a:off x="0" y="1677261"/>
            <a:ext cx="12192000" cy="3225686"/>
          </a:xfrm>
          <a:prstGeom prst="rect">
            <a:avLst/>
          </a:prstGeom>
        </p:spPr>
      </p:pic>
    </p:spTree>
    <p:extLst>
      <p:ext uri="{BB962C8B-B14F-4D97-AF65-F5344CB8AC3E}">
        <p14:creationId xmlns:p14="http://schemas.microsoft.com/office/powerpoint/2010/main" val="172507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749412" y="620019"/>
            <a:ext cx="4459196"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DIFFSTRIDE</a:t>
            </a:r>
            <a:endParaRPr lang="zh-CN" altLang="en-US" sz="32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296F6BD-7317-9190-0EE0-D00DEB660942}"/>
              </a:ext>
            </a:extLst>
          </p:cNvPr>
          <p:cNvPicPr>
            <a:picLocks noChangeAspect="1"/>
          </p:cNvPicPr>
          <p:nvPr/>
        </p:nvPicPr>
        <p:blipFill>
          <a:blip r:embed="rId7"/>
          <a:stretch>
            <a:fillRect/>
          </a:stretch>
        </p:blipFill>
        <p:spPr>
          <a:xfrm>
            <a:off x="0" y="1633038"/>
            <a:ext cx="12192000" cy="4402150"/>
          </a:xfrm>
          <a:prstGeom prst="rect">
            <a:avLst/>
          </a:prstGeom>
        </p:spPr>
      </p:pic>
    </p:spTree>
    <p:extLst>
      <p:ext uri="{BB962C8B-B14F-4D97-AF65-F5344CB8AC3E}">
        <p14:creationId xmlns:p14="http://schemas.microsoft.com/office/powerpoint/2010/main" val="194991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749412" y="620019"/>
            <a:ext cx="4459196"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DIFFSTRIDE</a:t>
            </a:r>
            <a:endParaRPr lang="zh-CN" altLang="en-US" sz="32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E43453D-0383-D9AF-7F3B-790D164DE450}"/>
              </a:ext>
            </a:extLst>
          </p:cNvPr>
          <p:cNvPicPr>
            <a:picLocks noChangeAspect="1"/>
          </p:cNvPicPr>
          <p:nvPr/>
        </p:nvPicPr>
        <p:blipFill>
          <a:blip r:embed="rId7"/>
          <a:stretch>
            <a:fillRect/>
          </a:stretch>
        </p:blipFill>
        <p:spPr>
          <a:xfrm>
            <a:off x="1530995" y="1639791"/>
            <a:ext cx="2896029" cy="584775"/>
          </a:xfrm>
          <a:prstGeom prst="rect">
            <a:avLst/>
          </a:prstGeom>
        </p:spPr>
      </p:pic>
      <p:pic>
        <p:nvPicPr>
          <p:cNvPr id="11" name="图片 10">
            <a:extLst>
              <a:ext uri="{FF2B5EF4-FFF2-40B4-BE49-F238E27FC236}">
                <a16:creationId xmlns:a16="http://schemas.microsoft.com/office/drawing/2014/main" id="{73768B0E-D493-4AD0-E32C-F308F9656F04}"/>
              </a:ext>
            </a:extLst>
          </p:cNvPr>
          <p:cNvPicPr>
            <a:picLocks noChangeAspect="1"/>
          </p:cNvPicPr>
          <p:nvPr/>
        </p:nvPicPr>
        <p:blipFill>
          <a:blip r:embed="rId8"/>
          <a:stretch>
            <a:fillRect/>
          </a:stretch>
        </p:blipFill>
        <p:spPr>
          <a:xfrm>
            <a:off x="5541010" y="1691134"/>
            <a:ext cx="6210300" cy="314325"/>
          </a:xfrm>
          <a:prstGeom prst="rect">
            <a:avLst/>
          </a:prstGeom>
        </p:spPr>
      </p:pic>
      <p:pic>
        <p:nvPicPr>
          <p:cNvPr id="13" name="图片 12">
            <a:extLst>
              <a:ext uri="{FF2B5EF4-FFF2-40B4-BE49-F238E27FC236}">
                <a16:creationId xmlns:a16="http://schemas.microsoft.com/office/drawing/2014/main" id="{2F276123-CDF8-0515-442B-2B3E6D4B11F7}"/>
              </a:ext>
            </a:extLst>
          </p:cNvPr>
          <p:cNvPicPr>
            <a:picLocks noChangeAspect="1"/>
          </p:cNvPicPr>
          <p:nvPr/>
        </p:nvPicPr>
        <p:blipFill>
          <a:blip r:embed="rId9"/>
          <a:stretch>
            <a:fillRect/>
          </a:stretch>
        </p:blipFill>
        <p:spPr>
          <a:xfrm>
            <a:off x="4676775" y="2258725"/>
            <a:ext cx="2838450" cy="409575"/>
          </a:xfrm>
          <a:prstGeom prst="rect">
            <a:avLst/>
          </a:prstGeom>
        </p:spPr>
      </p:pic>
      <p:sp>
        <p:nvSpPr>
          <p:cNvPr id="15" name="文本框 14">
            <a:extLst>
              <a:ext uri="{FF2B5EF4-FFF2-40B4-BE49-F238E27FC236}">
                <a16:creationId xmlns:a16="http://schemas.microsoft.com/office/drawing/2014/main" id="{6833B6F9-6D8A-F1FD-BED8-C091FB69BC61}"/>
              </a:ext>
            </a:extLst>
          </p:cNvPr>
          <p:cNvSpPr txBox="1"/>
          <p:nvPr/>
        </p:nvSpPr>
        <p:spPr>
          <a:xfrm>
            <a:off x="3301158" y="2224566"/>
            <a:ext cx="1652270" cy="400110"/>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计算开销</a:t>
            </a:r>
          </a:p>
        </p:txBody>
      </p:sp>
      <p:sp>
        <p:nvSpPr>
          <p:cNvPr id="16" name="文本框 15">
            <a:extLst>
              <a:ext uri="{FF2B5EF4-FFF2-40B4-BE49-F238E27FC236}">
                <a16:creationId xmlns:a16="http://schemas.microsoft.com/office/drawing/2014/main" id="{2F038BE3-DD42-B5E9-614C-A79F38531F1B}"/>
              </a:ext>
            </a:extLst>
          </p:cNvPr>
          <p:cNvSpPr txBox="1"/>
          <p:nvPr/>
        </p:nvSpPr>
        <p:spPr>
          <a:xfrm>
            <a:off x="3301158" y="3052410"/>
            <a:ext cx="1652270" cy="400110"/>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内存开销</a:t>
            </a:r>
          </a:p>
        </p:txBody>
      </p:sp>
      <p:pic>
        <p:nvPicPr>
          <p:cNvPr id="18" name="图片 17">
            <a:extLst>
              <a:ext uri="{FF2B5EF4-FFF2-40B4-BE49-F238E27FC236}">
                <a16:creationId xmlns:a16="http://schemas.microsoft.com/office/drawing/2014/main" id="{11BF183C-2BBE-C36F-21F2-67DFAF11EC7E}"/>
              </a:ext>
            </a:extLst>
          </p:cNvPr>
          <p:cNvPicPr>
            <a:picLocks noChangeAspect="1"/>
          </p:cNvPicPr>
          <p:nvPr/>
        </p:nvPicPr>
        <p:blipFill>
          <a:blip r:embed="rId10"/>
          <a:stretch>
            <a:fillRect/>
          </a:stretch>
        </p:blipFill>
        <p:spPr>
          <a:xfrm>
            <a:off x="4777105" y="3067050"/>
            <a:ext cx="1885950" cy="361950"/>
          </a:xfrm>
          <a:prstGeom prst="rect">
            <a:avLst/>
          </a:prstGeom>
        </p:spPr>
      </p:pic>
      <p:sp>
        <p:nvSpPr>
          <p:cNvPr id="19" name="文本框 18">
            <a:extLst>
              <a:ext uri="{FF2B5EF4-FFF2-40B4-BE49-F238E27FC236}">
                <a16:creationId xmlns:a16="http://schemas.microsoft.com/office/drawing/2014/main" id="{C0F3F206-7CC1-4EFB-2A67-903C31E9D687}"/>
              </a:ext>
            </a:extLst>
          </p:cNvPr>
          <p:cNvSpPr txBox="1"/>
          <p:nvPr/>
        </p:nvSpPr>
        <p:spPr>
          <a:xfrm>
            <a:off x="1899078" y="3680200"/>
            <a:ext cx="7986602" cy="707886"/>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如果</a:t>
            </a:r>
            <a:r>
              <a:rPr lang="en-US" altLang="zh-CN" sz="2000" b="1" dirty="0">
                <a:latin typeface="宋体" panose="02010600030101010101" pitchFamily="2" charset="-122"/>
                <a:ea typeface="宋体" panose="02010600030101010101" pitchFamily="2" charset="-122"/>
              </a:rPr>
              <a:t>channel</a:t>
            </a:r>
            <a:r>
              <a:rPr lang="zh-CN" altLang="en-US" sz="2000" b="1" dirty="0">
                <a:latin typeface="宋体" panose="02010600030101010101" pitchFamily="2" charset="-122"/>
                <a:ea typeface="宋体" panose="02010600030101010101" pitchFamily="2" charset="-122"/>
              </a:rPr>
              <a:t>和卷积核大小都固定，那么计算开销和内存开销都是输入大小的线性函数</a:t>
            </a:r>
          </a:p>
        </p:txBody>
      </p:sp>
      <p:pic>
        <p:nvPicPr>
          <p:cNvPr id="21" name="图片 20">
            <a:extLst>
              <a:ext uri="{FF2B5EF4-FFF2-40B4-BE49-F238E27FC236}">
                <a16:creationId xmlns:a16="http://schemas.microsoft.com/office/drawing/2014/main" id="{A0B8B6CF-275D-60A8-3142-3824C7B98975}"/>
              </a:ext>
            </a:extLst>
          </p:cNvPr>
          <p:cNvPicPr>
            <a:picLocks noChangeAspect="1"/>
          </p:cNvPicPr>
          <p:nvPr/>
        </p:nvPicPr>
        <p:blipFill>
          <a:blip r:embed="rId11"/>
          <a:stretch>
            <a:fillRect/>
          </a:stretch>
        </p:blipFill>
        <p:spPr>
          <a:xfrm>
            <a:off x="2879493" y="4441217"/>
            <a:ext cx="6572250" cy="638175"/>
          </a:xfrm>
          <a:prstGeom prst="rect">
            <a:avLst/>
          </a:prstGeom>
        </p:spPr>
      </p:pic>
      <p:sp>
        <p:nvSpPr>
          <p:cNvPr id="22" name="文本框 21">
            <a:extLst>
              <a:ext uri="{FF2B5EF4-FFF2-40B4-BE49-F238E27FC236}">
                <a16:creationId xmlns:a16="http://schemas.microsoft.com/office/drawing/2014/main" id="{AA915C38-045D-60FE-CF48-32068D967CE3}"/>
              </a:ext>
            </a:extLst>
          </p:cNvPr>
          <p:cNvSpPr txBox="1"/>
          <p:nvPr/>
        </p:nvSpPr>
        <p:spPr>
          <a:xfrm>
            <a:off x="4953428" y="4999876"/>
            <a:ext cx="2717372" cy="400110"/>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通过链式法则</a:t>
            </a:r>
          </a:p>
        </p:txBody>
      </p:sp>
      <p:pic>
        <p:nvPicPr>
          <p:cNvPr id="24" name="图片 23">
            <a:extLst>
              <a:ext uri="{FF2B5EF4-FFF2-40B4-BE49-F238E27FC236}">
                <a16:creationId xmlns:a16="http://schemas.microsoft.com/office/drawing/2014/main" id="{845C085F-6CD1-2BEF-C879-89C80192EAC1}"/>
              </a:ext>
            </a:extLst>
          </p:cNvPr>
          <p:cNvPicPr>
            <a:picLocks noChangeAspect="1"/>
          </p:cNvPicPr>
          <p:nvPr/>
        </p:nvPicPr>
        <p:blipFill>
          <a:blip r:embed="rId12"/>
          <a:stretch>
            <a:fillRect/>
          </a:stretch>
        </p:blipFill>
        <p:spPr>
          <a:xfrm>
            <a:off x="6761347" y="5333251"/>
            <a:ext cx="2619375" cy="609600"/>
          </a:xfrm>
          <a:prstGeom prst="rect">
            <a:avLst/>
          </a:prstGeom>
        </p:spPr>
      </p:pic>
      <p:sp>
        <p:nvSpPr>
          <p:cNvPr id="26" name="文本框 25">
            <a:extLst>
              <a:ext uri="{FF2B5EF4-FFF2-40B4-BE49-F238E27FC236}">
                <a16:creationId xmlns:a16="http://schemas.microsoft.com/office/drawing/2014/main" id="{A2864B7E-78F7-C7E4-7EC0-17EB79C8A41F}"/>
              </a:ext>
            </a:extLst>
          </p:cNvPr>
          <p:cNvSpPr txBox="1"/>
          <p:nvPr/>
        </p:nvSpPr>
        <p:spPr>
          <a:xfrm>
            <a:off x="567055" y="5629348"/>
            <a:ext cx="6096000" cy="369332"/>
          </a:xfrm>
          <a:prstGeom prst="rect">
            <a:avLst/>
          </a:prstGeom>
          <a:noFill/>
        </p:spPr>
        <p:txBody>
          <a:bodyPr wrap="square">
            <a:spAutoFit/>
          </a:bodyPr>
          <a:lstStyle/>
          <a:p>
            <a:r>
              <a:rPr lang="zh-CN" altLang="en-US" sz="1800" b="1" dirty="0">
                <a:latin typeface="宋体" panose="02010600030101010101" pitchFamily="2" charset="-122"/>
                <a:ea typeface="宋体" panose="02010600030101010101" pitchFamily="2" charset="-122"/>
              </a:rPr>
              <a:t>那么计算开销和内存开销都是这个式子的线性函数</a:t>
            </a:r>
            <a:endParaRPr lang="zh-CN" altLang="en-US" dirty="0"/>
          </a:p>
        </p:txBody>
      </p:sp>
      <p:sp>
        <p:nvSpPr>
          <p:cNvPr id="27" name="文本框 26">
            <a:extLst>
              <a:ext uri="{FF2B5EF4-FFF2-40B4-BE49-F238E27FC236}">
                <a16:creationId xmlns:a16="http://schemas.microsoft.com/office/drawing/2014/main" id="{4AD78F98-2649-D174-596B-6436327FA5B9}"/>
              </a:ext>
            </a:extLst>
          </p:cNvPr>
          <p:cNvSpPr txBox="1"/>
          <p:nvPr/>
        </p:nvSpPr>
        <p:spPr>
          <a:xfrm>
            <a:off x="567055" y="6187451"/>
            <a:ext cx="6096000" cy="646331"/>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由于</a:t>
            </a:r>
            <a:r>
              <a:rPr lang="en-US" altLang="zh-CN" b="1" dirty="0">
                <a:latin typeface="宋体" panose="02010600030101010101" pitchFamily="2" charset="-122"/>
                <a:ea typeface="宋体" panose="02010600030101010101" pitchFamily="2" charset="-122"/>
              </a:rPr>
              <a:t>channel</a:t>
            </a:r>
            <a:r>
              <a:rPr lang="zh-CN" altLang="en-US" b="1" dirty="0">
                <a:latin typeface="宋体" panose="02010600030101010101" pitchFamily="2" charset="-122"/>
                <a:ea typeface="宋体" panose="02010600030101010101" pitchFamily="2" charset="-122"/>
              </a:rPr>
              <a:t>和</a:t>
            </a:r>
            <a:r>
              <a:rPr lang="en-US" altLang="zh-CN" b="1" dirty="0" err="1">
                <a:latin typeface="宋体" panose="02010600030101010101" pitchFamily="2" charset="-122"/>
                <a:ea typeface="宋体" panose="02010600030101010101" pitchFamily="2" charset="-122"/>
              </a:rPr>
              <a:t>kenel</a:t>
            </a:r>
            <a:r>
              <a:rPr lang="zh-CN" altLang="en-US" b="1" dirty="0">
                <a:latin typeface="宋体" panose="02010600030101010101" pitchFamily="2" charset="-122"/>
                <a:ea typeface="宋体" panose="02010600030101010101" pitchFamily="2" charset="-122"/>
              </a:rPr>
              <a:t>大小都是不变的，为了平衡时间和空间效率，加入了这个正则项</a:t>
            </a:r>
          </a:p>
        </p:txBody>
      </p:sp>
      <p:pic>
        <p:nvPicPr>
          <p:cNvPr id="29" name="图片 28">
            <a:extLst>
              <a:ext uri="{FF2B5EF4-FFF2-40B4-BE49-F238E27FC236}">
                <a16:creationId xmlns:a16="http://schemas.microsoft.com/office/drawing/2014/main" id="{4B87F6C7-6233-ABD5-40FA-7E0998FDA2F7}"/>
              </a:ext>
            </a:extLst>
          </p:cNvPr>
          <p:cNvPicPr>
            <a:picLocks noChangeAspect="1"/>
          </p:cNvPicPr>
          <p:nvPr/>
        </p:nvPicPr>
        <p:blipFill>
          <a:blip r:embed="rId13"/>
          <a:stretch>
            <a:fillRect/>
          </a:stretch>
        </p:blipFill>
        <p:spPr>
          <a:xfrm>
            <a:off x="6751187" y="5958645"/>
            <a:ext cx="3751521" cy="841734"/>
          </a:xfrm>
          <a:prstGeom prst="rect">
            <a:avLst/>
          </a:prstGeom>
        </p:spPr>
      </p:pic>
    </p:spTree>
    <p:extLst>
      <p:ext uri="{BB962C8B-B14F-4D97-AF65-F5344CB8AC3E}">
        <p14:creationId xmlns:p14="http://schemas.microsoft.com/office/powerpoint/2010/main" val="216954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537147" y="292243"/>
            <a:ext cx="6807869"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Experimental——</a:t>
            </a:r>
            <a:r>
              <a:rPr lang="zh-CN" altLang="en-US" sz="3200" b="1" dirty="0">
                <a:latin typeface="Times New Roman" panose="02020603050405020304" pitchFamily="18" charset="0"/>
                <a:cs typeface="Times New Roman" panose="02020603050405020304" pitchFamily="18" charset="0"/>
              </a:rPr>
              <a:t>分类和检测</a:t>
            </a:r>
          </a:p>
        </p:txBody>
      </p:sp>
      <p:pic>
        <p:nvPicPr>
          <p:cNvPr id="3" name="图片 2">
            <a:extLst>
              <a:ext uri="{FF2B5EF4-FFF2-40B4-BE49-F238E27FC236}">
                <a16:creationId xmlns:a16="http://schemas.microsoft.com/office/drawing/2014/main" id="{A4238F30-D7A5-8B5A-2280-FE897411AF8B}"/>
              </a:ext>
            </a:extLst>
          </p:cNvPr>
          <p:cNvPicPr>
            <a:picLocks noChangeAspect="1"/>
          </p:cNvPicPr>
          <p:nvPr/>
        </p:nvPicPr>
        <p:blipFill>
          <a:blip r:embed="rId7"/>
          <a:stretch>
            <a:fillRect/>
          </a:stretch>
        </p:blipFill>
        <p:spPr>
          <a:xfrm>
            <a:off x="0" y="1349459"/>
            <a:ext cx="12192000" cy="4159082"/>
          </a:xfrm>
          <a:prstGeom prst="rect">
            <a:avLst/>
          </a:prstGeom>
        </p:spPr>
      </p:pic>
    </p:spTree>
    <p:extLst>
      <p:ext uri="{BB962C8B-B14F-4D97-AF65-F5344CB8AC3E}">
        <p14:creationId xmlns:p14="http://schemas.microsoft.com/office/powerpoint/2010/main" val="65486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pic>
        <p:nvPicPr>
          <p:cNvPr id="4" name="图片 3">
            <a:extLst>
              <a:ext uri="{FF2B5EF4-FFF2-40B4-BE49-F238E27FC236}">
                <a16:creationId xmlns:a16="http://schemas.microsoft.com/office/drawing/2014/main" id="{0E5D4DA6-D044-6A25-67DD-DC43432BF460}"/>
              </a:ext>
            </a:extLst>
          </p:cNvPr>
          <p:cNvPicPr>
            <a:picLocks noChangeAspect="1"/>
          </p:cNvPicPr>
          <p:nvPr/>
        </p:nvPicPr>
        <p:blipFill>
          <a:blip r:embed="rId7"/>
          <a:stretch>
            <a:fillRect/>
          </a:stretch>
        </p:blipFill>
        <p:spPr>
          <a:xfrm>
            <a:off x="0" y="913482"/>
            <a:ext cx="12192000" cy="5031036"/>
          </a:xfrm>
          <a:prstGeom prst="rect">
            <a:avLst/>
          </a:prstGeom>
        </p:spPr>
      </p:pic>
      <p:sp>
        <p:nvSpPr>
          <p:cNvPr id="8" name="文本框 7">
            <a:extLst>
              <a:ext uri="{FF2B5EF4-FFF2-40B4-BE49-F238E27FC236}">
                <a16:creationId xmlns:a16="http://schemas.microsoft.com/office/drawing/2014/main" id="{6FE3494A-7E17-8B35-D1A4-153814DC91EA}"/>
              </a:ext>
            </a:extLst>
          </p:cNvPr>
          <p:cNvSpPr txBox="1"/>
          <p:nvPr/>
        </p:nvSpPr>
        <p:spPr>
          <a:xfrm>
            <a:off x="351953" y="86514"/>
            <a:ext cx="9099790"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Experimental——IMAGE CLASSIFICATION</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45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2" name="文本框 1">
            <a:extLst>
              <a:ext uri="{FF2B5EF4-FFF2-40B4-BE49-F238E27FC236}">
                <a16:creationId xmlns:a16="http://schemas.microsoft.com/office/drawing/2014/main" id="{E05AD3A0-29E7-4E07-A9F3-7E1EACF0D10D}"/>
              </a:ext>
            </a:extLst>
          </p:cNvPr>
          <p:cNvSpPr txBox="1"/>
          <p:nvPr/>
        </p:nvSpPr>
        <p:spPr>
          <a:xfrm>
            <a:off x="1097281" y="3508630"/>
            <a:ext cx="8950960" cy="1077218"/>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2.</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Learning strides in convolutional neural networks. (ICLR 2022)</a:t>
            </a:r>
            <a:endParaRPr lang="zh-CN" altLang="en-US" sz="32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A3F2EFFF-7C95-9C0B-5989-93503AB79A74}"/>
              </a:ext>
            </a:extLst>
          </p:cNvPr>
          <p:cNvSpPr txBox="1"/>
          <p:nvPr/>
        </p:nvSpPr>
        <p:spPr>
          <a:xfrm>
            <a:off x="1097280" y="1476494"/>
            <a:ext cx="8950960" cy="1077218"/>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1. Spectral Representations for Convolutional Neural Networks (NIPS 2015)</a:t>
            </a:r>
            <a:endParaRPr lang="zh-CN" altLang="en-US" sz="32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9C319729-B41E-B7E9-1091-D831CFDB95C2}"/>
              </a:ext>
            </a:extLst>
          </p:cNvPr>
          <p:cNvSpPr txBox="1"/>
          <p:nvPr/>
        </p:nvSpPr>
        <p:spPr>
          <a:xfrm>
            <a:off x="457200" y="465679"/>
            <a:ext cx="6096000" cy="523220"/>
          </a:xfrm>
          <a:prstGeom prst="rect">
            <a:avLst/>
          </a:prstGeom>
          <a:noFill/>
        </p:spPr>
        <p:txBody>
          <a:bodyPr wrap="square">
            <a:spAutoFit/>
          </a:bodyPr>
          <a:lstStyle/>
          <a:p>
            <a:r>
              <a:rPr lang="zh-CN" altLang="en-US" sz="2800" b="1" dirty="0"/>
              <a:t>论文介绍</a:t>
            </a:r>
          </a:p>
        </p:txBody>
      </p:sp>
    </p:spTree>
    <p:extLst>
      <p:ext uri="{BB962C8B-B14F-4D97-AF65-F5344CB8AC3E}">
        <p14:creationId xmlns:p14="http://schemas.microsoft.com/office/powerpoint/2010/main" val="2463543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351953" y="86514"/>
            <a:ext cx="9099790"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Experimental——IMAGE CLASSIFICATION</a:t>
            </a:r>
            <a:endParaRPr lang="zh-CN" altLang="en-US" sz="32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D7A9A38-EA55-D1AF-FD52-F42387749049}"/>
              </a:ext>
            </a:extLst>
          </p:cNvPr>
          <p:cNvPicPr>
            <a:picLocks noChangeAspect="1"/>
          </p:cNvPicPr>
          <p:nvPr/>
        </p:nvPicPr>
        <p:blipFill>
          <a:blip r:embed="rId7"/>
          <a:stretch>
            <a:fillRect/>
          </a:stretch>
        </p:blipFill>
        <p:spPr>
          <a:xfrm>
            <a:off x="668459" y="1510064"/>
            <a:ext cx="10986393" cy="4392896"/>
          </a:xfrm>
          <a:prstGeom prst="rect">
            <a:avLst/>
          </a:prstGeom>
        </p:spPr>
      </p:pic>
    </p:spTree>
    <p:extLst>
      <p:ext uri="{BB962C8B-B14F-4D97-AF65-F5344CB8AC3E}">
        <p14:creationId xmlns:p14="http://schemas.microsoft.com/office/powerpoint/2010/main" val="63888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537148" y="292243"/>
            <a:ext cx="9368852" cy="1077218"/>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Experimental——Learning dynamics and equivalence classes</a:t>
            </a:r>
            <a:endParaRPr lang="zh-CN" altLang="en-US" sz="32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328C696-73F3-E978-0475-99611D2F3E5A}"/>
              </a:ext>
            </a:extLst>
          </p:cNvPr>
          <p:cNvPicPr>
            <a:picLocks noChangeAspect="1"/>
          </p:cNvPicPr>
          <p:nvPr/>
        </p:nvPicPr>
        <p:blipFill>
          <a:blip r:embed="rId7"/>
          <a:stretch>
            <a:fillRect/>
          </a:stretch>
        </p:blipFill>
        <p:spPr>
          <a:xfrm>
            <a:off x="537148" y="1624647"/>
            <a:ext cx="11068050" cy="4543425"/>
          </a:xfrm>
          <a:prstGeom prst="rect">
            <a:avLst/>
          </a:prstGeom>
        </p:spPr>
      </p:pic>
    </p:spTree>
    <p:extLst>
      <p:ext uri="{BB962C8B-B14F-4D97-AF65-F5344CB8AC3E}">
        <p14:creationId xmlns:p14="http://schemas.microsoft.com/office/powerpoint/2010/main" val="87976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351953" y="86514"/>
            <a:ext cx="9099790"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Experimental——IMAGE CLASSIFICATION</a:t>
            </a:r>
            <a:endParaRPr lang="zh-CN" altLang="en-US" sz="3200"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1D99848A-428F-DB47-1DB0-FD366F9D59C6}"/>
              </a:ext>
            </a:extLst>
          </p:cNvPr>
          <p:cNvPicPr>
            <a:picLocks noChangeAspect="1"/>
          </p:cNvPicPr>
          <p:nvPr/>
        </p:nvPicPr>
        <p:blipFill>
          <a:blip r:embed="rId7"/>
          <a:stretch>
            <a:fillRect/>
          </a:stretch>
        </p:blipFill>
        <p:spPr>
          <a:xfrm>
            <a:off x="194983" y="1800114"/>
            <a:ext cx="11642423" cy="3635486"/>
          </a:xfrm>
          <a:prstGeom prst="rect">
            <a:avLst/>
          </a:prstGeom>
        </p:spPr>
      </p:pic>
      <p:pic>
        <p:nvPicPr>
          <p:cNvPr id="3" name="图片 2">
            <a:extLst>
              <a:ext uri="{FF2B5EF4-FFF2-40B4-BE49-F238E27FC236}">
                <a16:creationId xmlns:a16="http://schemas.microsoft.com/office/drawing/2014/main" id="{F1350D49-CFAC-86CA-71E3-135DE64AD446}"/>
              </a:ext>
            </a:extLst>
          </p:cNvPr>
          <p:cNvPicPr>
            <a:picLocks noChangeAspect="1"/>
          </p:cNvPicPr>
          <p:nvPr/>
        </p:nvPicPr>
        <p:blipFill>
          <a:blip r:embed="rId8"/>
          <a:stretch>
            <a:fillRect/>
          </a:stretch>
        </p:blipFill>
        <p:spPr>
          <a:xfrm>
            <a:off x="1786049" y="5855838"/>
            <a:ext cx="1228725" cy="390525"/>
          </a:xfrm>
          <a:prstGeom prst="rect">
            <a:avLst/>
          </a:prstGeom>
        </p:spPr>
      </p:pic>
      <p:sp>
        <p:nvSpPr>
          <p:cNvPr id="11" name="文本框 10">
            <a:extLst>
              <a:ext uri="{FF2B5EF4-FFF2-40B4-BE49-F238E27FC236}">
                <a16:creationId xmlns:a16="http://schemas.microsoft.com/office/drawing/2014/main" id="{648772C8-8B97-5BE0-DA72-040B35012887}"/>
              </a:ext>
            </a:extLst>
          </p:cNvPr>
          <p:cNvSpPr txBox="1"/>
          <p:nvPr/>
        </p:nvSpPr>
        <p:spPr>
          <a:xfrm>
            <a:off x="194983" y="5832076"/>
            <a:ext cx="1564640" cy="369332"/>
          </a:xfrm>
          <a:prstGeom prst="rect">
            <a:avLst/>
          </a:prstGeom>
          <a:noFill/>
        </p:spPr>
        <p:txBody>
          <a:bodyPr wrap="square">
            <a:spAutoFit/>
          </a:bodyPr>
          <a:lstStyle/>
          <a:p>
            <a:r>
              <a:rPr lang="zh-CN" altLang="en-US" dirty="0"/>
              <a:t>一些极端情况</a:t>
            </a:r>
          </a:p>
        </p:txBody>
      </p:sp>
      <p:pic>
        <p:nvPicPr>
          <p:cNvPr id="12" name="图片 11">
            <a:extLst>
              <a:ext uri="{FF2B5EF4-FFF2-40B4-BE49-F238E27FC236}">
                <a16:creationId xmlns:a16="http://schemas.microsoft.com/office/drawing/2014/main" id="{8C80103D-8971-BF63-5B63-EA8987955234}"/>
              </a:ext>
            </a:extLst>
          </p:cNvPr>
          <p:cNvPicPr>
            <a:picLocks noChangeAspect="1"/>
          </p:cNvPicPr>
          <p:nvPr/>
        </p:nvPicPr>
        <p:blipFill>
          <a:blip r:embed="rId9"/>
          <a:stretch>
            <a:fillRect/>
          </a:stretch>
        </p:blipFill>
        <p:spPr>
          <a:xfrm>
            <a:off x="3041200" y="5855838"/>
            <a:ext cx="9001125" cy="409575"/>
          </a:xfrm>
          <a:prstGeom prst="rect">
            <a:avLst/>
          </a:prstGeom>
        </p:spPr>
      </p:pic>
      <p:pic>
        <p:nvPicPr>
          <p:cNvPr id="14" name="图片 13">
            <a:extLst>
              <a:ext uri="{FF2B5EF4-FFF2-40B4-BE49-F238E27FC236}">
                <a16:creationId xmlns:a16="http://schemas.microsoft.com/office/drawing/2014/main" id="{7C3F406D-2BD8-9B3A-C67E-9AA4EF083FBF}"/>
              </a:ext>
            </a:extLst>
          </p:cNvPr>
          <p:cNvPicPr>
            <a:picLocks noChangeAspect="1"/>
          </p:cNvPicPr>
          <p:nvPr/>
        </p:nvPicPr>
        <p:blipFill>
          <a:blip r:embed="rId10"/>
          <a:stretch>
            <a:fillRect/>
          </a:stretch>
        </p:blipFill>
        <p:spPr>
          <a:xfrm>
            <a:off x="1942503" y="6338724"/>
            <a:ext cx="3933825" cy="390525"/>
          </a:xfrm>
          <a:prstGeom prst="rect">
            <a:avLst/>
          </a:prstGeom>
        </p:spPr>
      </p:pic>
      <p:sp>
        <p:nvSpPr>
          <p:cNvPr id="15" name="文本框 14">
            <a:extLst>
              <a:ext uri="{FF2B5EF4-FFF2-40B4-BE49-F238E27FC236}">
                <a16:creationId xmlns:a16="http://schemas.microsoft.com/office/drawing/2014/main" id="{BFEC8F55-2247-9042-A3CC-F7A9FBD39C65}"/>
              </a:ext>
            </a:extLst>
          </p:cNvPr>
          <p:cNvSpPr txBox="1"/>
          <p:nvPr/>
        </p:nvSpPr>
        <p:spPr>
          <a:xfrm>
            <a:off x="194982" y="6274719"/>
            <a:ext cx="1826857" cy="646331"/>
          </a:xfrm>
          <a:prstGeom prst="rect">
            <a:avLst/>
          </a:prstGeom>
          <a:noFill/>
        </p:spPr>
        <p:txBody>
          <a:bodyPr wrap="square">
            <a:spAutoFit/>
          </a:bodyPr>
          <a:lstStyle/>
          <a:p>
            <a:r>
              <a:rPr lang="zh-CN" altLang="en-US" dirty="0"/>
              <a:t>对比实验取这个跑</a:t>
            </a:r>
          </a:p>
        </p:txBody>
      </p:sp>
      <p:pic>
        <p:nvPicPr>
          <p:cNvPr id="17" name="图片 16">
            <a:extLst>
              <a:ext uri="{FF2B5EF4-FFF2-40B4-BE49-F238E27FC236}">
                <a16:creationId xmlns:a16="http://schemas.microsoft.com/office/drawing/2014/main" id="{489170FB-7B09-A0DA-D7BC-551A0BD2F345}"/>
              </a:ext>
            </a:extLst>
          </p:cNvPr>
          <p:cNvPicPr>
            <a:picLocks noChangeAspect="1"/>
          </p:cNvPicPr>
          <p:nvPr/>
        </p:nvPicPr>
        <p:blipFill>
          <a:blip r:embed="rId11"/>
          <a:stretch>
            <a:fillRect/>
          </a:stretch>
        </p:blipFill>
        <p:spPr>
          <a:xfrm>
            <a:off x="6096000" y="6369162"/>
            <a:ext cx="5743575" cy="390525"/>
          </a:xfrm>
          <a:prstGeom prst="rect">
            <a:avLst/>
          </a:prstGeom>
        </p:spPr>
      </p:pic>
    </p:spTree>
    <p:extLst>
      <p:ext uri="{BB962C8B-B14F-4D97-AF65-F5344CB8AC3E}">
        <p14:creationId xmlns:p14="http://schemas.microsoft.com/office/powerpoint/2010/main" val="166259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537147" y="292243"/>
            <a:ext cx="8074417" cy="1077218"/>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Limitation——</a:t>
            </a:r>
            <a:r>
              <a:rPr lang="en-US" altLang="zh-CN" sz="3200" b="1" dirty="0" err="1">
                <a:latin typeface="Times New Roman" panose="02020603050405020304" pitchFamily="18" charset="0"/>
                <a:cs typeface="Times New Roman" panose="02020603050405020304" pitchFamily="18" charset="0"/>
              </a:rPr>
              <a:t>DenseNet</a:t>
            </a:r>
            <a:r>
              <a:rPr lang="en-US" altLang="zh-CN" sz="3200" b="1" dirty="0">
                <a:latin typeface="Times New Roman" panose="02020603050405020304" pitchFamily="18" charset="0"/>
                <a:cs typeface="Times New Roman" panose="02020603050405020304" pitchFamily="18" charset="0"/>
              </a:rPr>
              <a:t> experiments on CIFAR</a:t>
            </a:r>
            <a:endParaRPr lang="zh-CN" altLang="en-US" sz="32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5C60F3B-A628-1FC9-9449-123CAC03531E}"/>
              </a:ext>
            </a:extLst>
          </p:cNvPr>
          <p:cNvPicPr>
            <a:picLocks noChangeAspect="1"/>
          </p:cNvPicPr>
          <p:nvPr/>
        </p:nvPicPr>
        <p:blipFill>
          <a:blip r:embed="rId7"/>
          <a:stretch>
            <a:fillRect/>
          </a:stretch>
        </p:blipFill>
        <p:spPr>
          <a:xfrm>
            <a:off x="2702368" y="1270562"/>
            <a:ext cx="7029450" cy="2476500"/>
          </a:xfrm>
          <a:prstGeom prst="rect">
            <a:avLst/>
          </a:prstGeom>
        </p:spPr>
      </p:pic>
      <p:pic>
        <p:nvPicPr>
          <p:cNvPr id="7" name="图片 6">
            <a:extLst>
              <a:ext uri="{FF2B5EF4-FFF2-40B4-BE49-F238E27FC236}">
                <a16:creationId xmlns:a16="http://schemas.microsoft.com/office/drawing/2014/main" id="{852720AE-B1A1-0836-2EC2-F3490708AD95}"/>
              </a:ext>
            </a:extLst>
          </p:cNvPr>
          <p:cNvPicPr>
            <a:picLocks noChangeAspect="1"/>
          </p:cNvPicPr>
          <p:nvPr/>
        </p:nvPicPr>
        <p:blipFill>
          <a:blip r:embed="rId8"/>
          <a:stretch>
            <a:fillRect/>
          </a:stretch>
        </p:blipFill>
        <p:spPr>
          <a:xfrm>
            <a:off x="2488155" y="4028273"/>
            <a:ext cx="7105650" cy="2609850"/>
          </a:xfrm>
          <a:prstGeom prst="rect">
            <a:avLst/>
          </a:prstGeom>
        </p:spPr>
      </p:pic>
    </p:spTree>
    <p:extLst>
      <p:ext uri="{BB962C8B-B14F-4D97-AF65-F5344CB8AC3E}">
        <p14:creationId xmlns:p14="http://schemas.microsoft.com/office/powerpoint/2010/main" val="3937453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537148" y="292243"/>
            <a:ext cx="8606852" cy="1077218"/>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Limitation——Time and space complexity in practice</a:t>
            </a:r>
            <a:endParaRPr lang="zh-CN" altLang="en-US" sz="32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158379E-F40B-63D3-A686-758F9680C69C}"/>
              </a:ext>
            </a:extLst>
          </p:cNvPr>
          <p:cNvPicPr>
            <a:picLocks noChangeAspect="1"/>
          </p:cNvPicPr>
          <p:nvPr/>
        </p:nvPicPr>
        <p:blipFill>
          <a:blip r:embed="rId7"/>
          <a:stretch>
            <a:fillRect/>
          </a:stretch>
        </p:blipFill>
        <p:spPr>
          <a:xfrm>
            <a:off x="883909" y="2238329"/>
            <a:ext cx="10424181" cy="3082419"/>
          </a:xfrm>
          <a:prstGeom prst="rect">
            <a:avLst/>
          </a:prstGeom>
        </p:spPr>
      </p:pic>
    </p:spTree>
    <p:extLst>
      <p:ext uri="{BB962C8B-B14F-4D97-AF65-F5344CB8AC3E}">
        <p14:creationId xmlns:p14="http://schemas.microsoft.com/office/powerpoint/2010/main" val="275465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537147" y="292243"/>
            <a:ext cx="8178589" cy="1077218"/>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Analysis of strides learned on CIFAR100 and ImageNet</a:t>
            </a:r>
            <a:endParaRPr lang="zh-CN" altLang="en-US" sz="32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08B562A-F0F5-4ADC-0BBE-60982F0F77E5}"/>
              </a:ext>
            </a:extLst>
          </p:cNvPr>
          <p:cNvPicPr>
            <a:picLocks noChangeAspect="1"/>
          </p:cNvPicPr>
          <p:nvPr/>
        </p:nvPicPr>
        <p:blipFill>
          <a:blip r:embed="rId7"/>
          <a:stretch>
            <a:fillRect/>
          </a:stretch>
        </p:blipFill>
        <p:spPr>
          <a:xfrm>
            <a:off x="2819400" y="1384157"/>
            <a:ext cx="6553200" cy="1724025"/>
          </a:xfrm>
          <a:prstGeom prst="rect">
            <a:avLst/>
          </a:prstGeom>
        </p:spPr>
      </p:pic>
      <p:pic>
        <p:nvPicPr>
          <p:cNvPr id="7" name="图片 6">
            <a:extLst>
              <a:ext uri="{FF2B5EF4-FFF2-40B4-BE49-F238E27FC236}">
                <a16:creationId xmlns:a16="http://schemas.microsoft.com/office/drawing/2014/main" id="{18CA32CF-0F0A-33F1-0777-A1C4EC9505BC}"/>
              </a:ext>
            </a:extLst>
          </p:cNvPr>
          <p:cNvPicPr>
            <a:picLocks noChangeAspect="1"/>
          </p:cNvPicPr>
          <p:nvPr/>
        </p:nvPicPr>
        <p:blipFill>
          <a:blip r:embed="rId8"/>
          <a:stretch>
            <a:fillRect/>
          </a:stretch>
        </p:blipFill>
        <p:spPr>
          <a:xfrm>
            <a:off x="214072" y="3217397"/>
            <a:ext cx="6067425" cy="3457575"/>
          </a:xfrm>
          <a:prstGeom prst="rect">
            <a:avLst/>
          </a:prstGeom>
        </p:spPr>
      </p:pic>
      <p:pic>
        <p:nvPicPr>
          <p:cNvPr id="11" name="图片 10">
            <a:extLst>
              <a:ext uri="{FF2B5EF4-FFF2-40B4-BE49-F238E27FC236}">
                <a16:creationId xmlns:a16="http://schemas.microsoft.com/office/drawing/2014/main" id="{9DD04A74-8E88-42EB-29F1-7DEE1EA810BB}"/>
              </a:ext>
            </a:extLst>
          </p:cNvPr>
          <p:cNvPicPr>
            <a:picLocks noChangeAspect="1"/>
          </p:cNvPicPr>
          <p:nvPr/>
        </p:nvPicPr>
        <p:blipFill>
          <a:blip r:embed="rId9"/>
          <a:stretch>
            <a:fillRect/>
          </a:stretch>
        </p:blipFill>
        <p:spPr>
          <a:xfrm>
            <a:off x="6281497" y="3217397"/>
            <a:ext cx="5910503" cy="3348360"/>
          </a:xfrm>
          <a:prstGeom prst="rect">
            <a:avLst/>
          </a:prstGeom>
        </p:spPr>
      </p:pic>
    </p:spTree>
    <p:extLst>
      <p:ext uri="{BB962C8B-B14F-4D97-AF65-F5344CB8AC3E}">
        <p14:creationId xmlns:p14="http://schemas.microsoft.com/office/powerpoint/2010/main" val="4219860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537148" y="292243"/>
            <a:ext cx="6974822" cy="584775"/>
          </a:xfrm>
          <a:prstGeom prst="rect">
            <a:avLst/>
          </a:prstGeom>
          <a:noFill/>
        </p:spPr>
        <p:txBody>
          <a:bodyPr wrap="square">
            <a:spAutoFit/>
          </a:bodyPr>
          <a:lstStyle/>
          <a:p>
            <a:r>
              <a:rPr lang="en-US" altLang="zh-CN" sz="3200" b="1" dirty="0" err="1">
                <a:latin typeface="Times New Roman" panose="02020603050405020304" pitchFamily="18" charset="0"/>
                <a:cs typeface="Times New Roman" panose="02020603050405020304" pitchFamily="18" charset="0"/>
              </a:rPr>
              <a:t>EfficientNet</a:t>
            </a:r>
            <a:r>
              <a:rPr lang="en-US" altLang="zh-CN" sz="3200" b="1" dirty="0">
                <a:latin typeface="Times New Roman" panose="02020603050405020304" pitchFamily="18" charset="0"/>
                <a:cs typeface="Times New Roman" panose="02020603050405020304" pitchFamily="18" charset="0"/>
              </a:rPr>
              <a:t> experiments on CIFAR</a:t>
            </a:r>
            <a:endParaRPr lang="zh-CN" altLang="en-US" sz="32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906A1CB-071C-E81C-86C5-CBFFF567355C}"/>
              </a:ext>
            </a:extLst>
          </p:cNvPr>
          <p:cNvPicPr>
            <a:picLocks noChangeAspect="1"/>
          </p:cNvPicPr>
          <p:nvPr/>
        </p:nvPicPr>
        <p:blipFill>
          <a:blip r:embed="rId7"/>
          <a:stretch>
            <a:fillRect/>
          </a:stretch>
        </p:blipFill>
        <p:spPr>
          <a:xfrm>
            <a:off x="1699550" y="877018"/>
            <a:ext cx="7010400" cy="2257425"/>
          </a:xfrm>
          <a:prstGeom prst="rect">
            <a:avLst/>
          </a:prstGeom>
        </p:spPr>
      </p:pic>
      <p:pic>
        <p:nvPicPr>
          <p:cNvPr id="11" name="图片 10">
            <a:extLst>
              <a:ext uri="{FF2B5EF4-FFF2-40B4-BE49-F238E27FC236}">
                <a16:creationId xmlns:a16="http://schemas.microsoft.com/office/drawing/2014/main" id="{71327F09-A97D-0A25-3B82-136A089D86FE}"/>
              </a:ext>
            </a:extLst>
          </p:cNvPr>
          <p:cNvPicPr>
            <a:picLocks noChangeAspect="1"/>
          </p:cNvPicPr>
          <p:nvPr/>
        </p:nvPicPr>
        <p:blipFill>
          <a:blip r:embed="rId8"/>
          <a:stretch>
            <a:fillRect/>
          </a:stretch>
        </p:blipFill>
        <p:spPr>
          <a:xfrm>
            <a:off x="1588144" y="3273365"/>
            <a:ext cx="7048500" cy="3457575"/>
          </a:xfrm>
          <a:prstGeom prst="rect">
            <a:avLst/>
          </a:prstGeom>
        </p:spPr>
      </p:pic>
    </p:spTree>
    <p:extLst>
      <p:ext uri="{BB962C8B-B14F-4D97-AF65-F5344CB8AC3E}">
        <p14:creationId xmlns:p14="http://schemas.microsoft.com/office/powerpoint/2010/main" val="1352358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537147" y="292243"/>
            <a:ext cx="8109141" cy="1077218"/>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Ablation study: learning a per-dimension stride or a shared one</a:t>
            </a:r>
            <a:endParaRPr lang="zh-CN" altLang="en-US" sz="32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232B0ED-9072-54FD-A83D-B4869924526F}"/>
              </a:ext>
            </a:extLst>
          </p:cNvPr>
          <p:cNvPicPr>
            <a:picLocks noChangeAspect="1"/>
          </p:cNvPicPr>
          <p:nvPr/>
        </p:nvPicPr>
        <p:blipFill>
          <a:blip r:embed="rId7"/>
          <a:stretch>
            <a:fillRect/>
          </a:stretch>
        </p:blipFill>
        <p:spPr>
          <a:xfrm>
            <a:off x="778397" y="1852433"/>
            <a:ext cx="9542198" cy="3552946"/>
          </a:xfrm>
          <a:prstGeom prst="rect">
            <a:avLst/>
          </a:prstGeom>
        </p:spPr>
      </p:pic>
    </p:spTree>
    <p:extLst>
      <p:ext uri="{BB962C8B-B14F-4D97-AF65-F5344CB8AC3E}">
        <p14:creationId xmlns:p14="http://schemas.microsoft.com/office/powerpoint/2010/main" val="1850843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0" name="文本框 9">
            <a:extLst>
              <a:ext uri="{FF2B5EF4-FFF2-40B4-BE49-F238E27FC236}">
                <a16:creationId xmlns:a16="http://schemas.microsoft.com/office/drawing/2014/main" id="{CA5F4F40-431E-124F-6EFB-BEC1C8484A88}"/>
              </a:ext>
            </a:extLst>
          </p:cNvPr>
          <p:cNvSpPr txBox="1"/>
          <p:nvPr/>
        </p:nvSpPr>
        <p:spPr>
          <a:xfrm>
            <a:off x="351953" y="86514"/>
            <a:ext cx="9099790"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Limitations</a:t>
            </a:r>
            <a:endParaRPr lang="zh-CN" altLang="en-US" sz="32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4AEF0835-1C1D-A83F-7154-1A1159C36A11}"/>
              </a:ext>
            </a:extLst>
          </p:cNvPr>
          <p:cNvSpPr txBox="1"/>
          <p:nvPr/>
        </p:nvSpPr>
        <p:spPr>
          <a:xfrm>
            <a:off x="1544320" y="1317675"/>
            <a:ext cx="6096000" cy="830997"/>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1.Higher computational cost than </a:t>
            </a:r>
            <a:r>
              <a:rPr lang="en-US" altLang="zh-CN" sz="2400" b="1" dirty="0" err="1">
                <a:latin typeface="Times New Roman" panose="02020603050405020304" pitchFamily="18" charset="0"/>
                <a:cs typeface="Times New Roman" panose="02020603050405020304" pitchFamily="18" charset="0"/>
              </a:rPr>
              <a:t>strided</a:t>
            </a:r>
            <a:r>
              <a:rPr lang="en-US" altLang="zh-CN" sz="2400" b="1" dirty="0">
                <a:latin typeface="Times New Roman" panose="02020603050405020304" pitchFamily="18" charset="0"/>
                <a:cs typeface="Times New Roman" panose="02020603050405020304" pitchFamily="18" charset="0"/>
              </a:rPr>
              <a:t> convolutions as it requires</a:t>
            </a:r>
            <a:endParaRPr lang="zh-CN" altLang="en-US" sz="2400"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55BDC083-B58F-C03A-449A-B5610E45878A}"/>
              </a:ext>
            </a:extLst>
          </p:cNvPr>
          <p:cNvSpPr txBox="1"/>
          <p:nvPr/>
        </p:nvSpPr>
        <p:spPr>
          <a:xfrm>
            <a:off x="1544320" y="2305430"/>
            <a:ext cx="6096000" cy="830997"/>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2.We also observe no benefits of </a:t>
            </a:r>
            <a:r>
              <a:rPr lang="en-US" altLang="zh-CN" sz="2400" b="1" dirty="0" err="1">
                <a:latin typeface="Times New Roman" panose="02020603050405020304" pitchFamily="18" charset="0"/>
                <a:cs typeface="Times New Roman" panose="02020603050405020304" pitchFamily="18" charset="0"/>
              </a:rPr>
              <a:t>DiffStride</a:t>
            </a:r>
            <a:r>
              <a:rPr lang="en-US" altLang="zh-CN" sz="2400" b="1" dirty="0">
                <a:latin typeface="Times New Roman" panose="02020603050405020304" pitchFamily="18" charset="0"/>
                <a:cs typeface="Times New Roman" panose="02020603050405020304" pitchFamily="18" charset="0"/>
              </a:rPr>
              <a:t> when training </a:t>
            </a:r>
            <a:r>
              <a:rPr lang="en-US" altLang="zh-CN" sz="2400" b="1" dirty="0" err="1">
                <a:latin typeface="Times New Roman" panose="02020603050405020304" pitchFamily="18" charset="0"/>
                <a:cs typeface="Times New Roman" panose="02020603050405020304" pitchFamily="18" charset="0"/>
              </a:rPr>
              <a:t>DenseNets</a:t>
            </a:r>
            <a:endParaRPr lang="zh-CN" altLang="en-US" sz="2400" b="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B2C12E5E-9F87-9EFE-995D-FFEFE61BC068}"/>
              </a:ext>
            </a:extLst>
          </p:cNvPr>
          <p:cNvSpPr txBox="1"/>
          <p:nvPr/>
        </p:nvSpPr>
        <p:spPr>
          <a:xfrm>
            <a:off x="1544320" y="3416667"/>
            <a:ext cx="6096000" cy="2308324"/>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 Some hardware (e.g. TPUs) require a static computation graph. As </a:t>
            </a:r>
            <a:r>
              <a:rPr lang="en-US" altLang="zh-CN" sz="2400" b="1" dirty="0" err="1">
                <a:latin typeface="Times New Roman" panose="02020603050405020304" pitchFamily="18" charset="0"/>
                <a:cs typeface="Times New Roman" panose="02020603050405020304" pitchFamily="18" charset="0"/>
              </a:rPr>
              <a:t>DiffStride</a:t>
            </a:r>
            <a:r>
              <a:rPr lang="en-US" altLang="zh-CN" sz="2400" b="1" dirty="0">
                <a:latin typeface="Times New Roman" panose="02020603050405020304" pitchFamily="18" charset="0"/>
                <a:cs typeface="Times New Roman" panose="02020603050405020304" pitchFamily="18" charset="0"/>
              </a:rPr>
              <a:t> changes the spatial dimensions of intermediate representations— and thus the computation graph— between each gradient update, we currently only train on GPUs.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818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13" name="文本框 12">
            <a:extLst>
              <a:ext uri="{FF2B5EF4-FFF2-40B4-BE49-F238E27FC236}">
                <a16:creationId xmlns:a16="http://schemas.microsoft.com/office/drawing/2014/main" id="{4AEF0835-1C1D-A83F-7154-1A1159C36A11}"/>
              </a:ext>
            </a:extLst>
          </p:cNvPr>
          <p:cNvSpPr txBox="1"/>
          <p:nvPr/>
        </p:nvSpPr>
        <p:spPr>
          <a:xfrm>
            <a:off x="4457297" y="2721114"/>
            <a:ext cx="6096000" cy="707886"/>
          </a:xfrm>
          <a:prstGeom prst="rect">
            <a:avLst/>
          </a:prstGeom>
          <a:noFill/>
        </p:spPr>
        <p:txBody>
          <a:bodyPr wrap="square">
            <a:spAutoFit/>
          </a:bodyPr>
          <a:lstStyle/>
          <a:p>
            <a:r>
              <a:rPr lang="en-US" altLang="zh-CN" sz="4000" b="1" dirty="0">
                <a:latin typeface="Times New Roman" panose="02020603050405020304" pitchFamily="18" charset="0"/>
                <a:cs typeface="Times New Roman" panose="02020603050405020304" pitchFamily="18" charset="0"/>
              </a:rPr>
              <a:t>THANKS</a:t>
            </a:r>
            <a:endParaRPr lang="zh-CN" alt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40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2" name="文本框 1">
            <a:extLst>
              <a:ext uri="{FF2B5EF4-FFF2-40B4-BE49-F238E27FC236}">
                <a16:creationId xmlns:a16="http://schemas.microsoft.com/office/drawing/2014/main" id="{E05AD3A0-29E7-4E07-A9F3-7E1EACF0D10D}"/>
              </a:ext>
            </a:extLst>
          </p:cNvPr>
          <p:cNvSpPr txBox="1"/>
          <p:nvPr/>
        </p:nvSpPr>
        <p:spPr>
          <a:xfrm>
            <a:off x="1304145" y="1877020"/>
            <a:ext cx="9583709" cy="1200329"/>
          </a:xfrm>
          <a:prstGeom prst="rect">
            <a:avLst/>
          </a:prstGeom>
          <a:noFill/>
        </p:spPr>
        <p:txBody>
          <a:bodyPr wrap="square" rtlCol="0">
            <a:spAutoFit/>
          </a:bodyPr>
          <a:lstStyle/>
          <a:p>
            <a:pPr algn="ctr"/>
            <a:r>
              <a:rPr lang="en-US" altLang="zh-CN" sz="3600" b="1" dirty="0">
                <a:latin typeface="Times New Roman" panose="02020603050405020304" pitchFamily="18" charset="0"/>
                <a:cs typeface="Times New Roman" panose="02020603050405020304" pitchFamily="18" charset="0"/>
              </a:rPr>
              <a:t>Spectral Representations for Convolutional Neural Networks (NIPS 2015)</a:t>
            </a:r>
            <a:endParaRPr lang="zh-CN" altLang="en-US" sz="36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E898E69C-8025-F27D-3FB5-E58DFC9D697C}"/>
              </a:ext>
            </a:extLst>
          </p:cNvPr>
          <p:cNvSpPr txBox="1"/>
          <p:nvPr/>
        </p:nvSpPr>
        <p:spPr>
          <a:xfrm>
            <a:off x="1117021" y="3572698"/>
            <a:ext cx="9583709" cy="707886"/>
          </a:xfrm>
          <a:prstGeom prst="rect">
            <a:avLst/>
          </a:prstGeom>
          <a:noFill/>
        </p:spPr>
        <p:txBody>
          <a:bodyPr wrap="square">
            <a:spAutoFit/>
          </a:bodyPr>
          <a:lstStyle/>
          <a:p>
            <a:pPr algn="ctr"/>
            <a:r>
              <a:rPr lang="en-US" altLang="zh-CN" sz="2000" dirty="0">
                <a:latin typeface="Times New Roman" panose="02020603050405020304" pitchFamily="18" charset="0"/>
                <a:cs typeface="Times New Roman" panose="02020603050405020304" pitchFamily="18" charset="0"/>
              </a:rPr>
              <a:t>Oren </a:t>
            </a:r>
            <a:r>
              <a:rPr lang="en-US" altLang="zh-CN" sz="2000" dirty="0" err="1">
                <a:latin typeface="Times New Roman" panose="02020603050405020304" pitchFamily="18" charset="0"/>
                <a:cs typeface="Times New Roman" panose="02020603050405020304" pitchFamily="18" charset="0"/>
              </a:rPr>
              <a:t>Rippel</a:t>
            </a:r>
            <a:endParaRPr lang="en-US" altLang="zh-CN" sz="2000" dirty="0">
              <a:latin typeface="Times New Roman" panose="02020603050405020304" pitchFamily="18" charset="0"/>
              <a:cs typeface="Times New Roman" panose="02020603050405020304" pitchFamily="18" charset="0"/>
            </a:endParaRPr>
          </a:p>
          <a:p>
            <a:pPr algn="ctr"/>
            <a:r>
              <a:rPr lang="en-US" altLang="zh-CN" sz="2000" dirty="0">
                <a:latin typeface="Times New Roman" panose="02020603050405020304" pitchFamily="18" charset="0"/>
                <a:cs typeface="Times New Roman" panose="02020603050405020304" pitchFamily="18" charset="0"/>
              </a:rPr>
              <a:t>Department of Mathematics Massachusetts Institute of Technology</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58DBB16-41BF-73CA-78F2-7BFE96AAE373}"/>
              </a:ext>
            </a:extLst>
          </p:cNvPr>
          <p:cNvSpPr txBox="1"/>
          <p:nvPr/>
        </p:nvSpPr>
        <p:spPr>
          <a:xfrm>
            <a:off x="2861841" y="4275433"/>
            <a:ext cx="6094070" cy="707886"/>
          </a:xfrm>
          <a:prstGeom prst="rect">
            <a:avLst/>
          </a:prstGeom>
          <a:noFill/>
        </p:spPr>
        <p:txBody>
          <a:bodyPr wrap="square">
            <a:spAutoFit/>
          </a:bodyPr>
          <a:lstStyle/>
          <a:p>
            <a:pPr algn="ctr"/>
            <a:r>
              <a:rPr lang="en-US" altLang="zh-CN" sz="2000" dirty="0">
                <a:latin typeface="Times New Roman" panose="02020603050405020304" pitchFamily="18" charset="0"/>
                <a:cs typeface="Times New Roman" panose="02020603050405020304" pitchFamily="18" charset="0"/>
              </a:rPr>
              <a:t>Jasper Snoek </a:t>
            </a:r>
          </a:p>
          <a:p>
            <a:pPr algn="ctr"/>
            <a:r>
              <a:rPr lang="en-US" altLang="zh-CN" sz="2000" dirty="0">
                <a:latin typeface="Times New Roman" panose="02020603050405020304" pitchFamily="18" charset="0"/>
                <a:cs typeface="Times New Roman" panose="02020603050405020304" pitchFamily="18" charset="0"/>
              </a:rPr>
              <a:t>Twitter and Harvard SEAS </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4C69A21-F59D-25C3-4D80-3304D638F5C1}"/>
              </a:ext>
            </a:extLst>
          </p:cNvPr>
          <p:cNvSpPr txBox="1"/>
          <p:nvPr/>
        </p:nvSpPr>
        <p:spPr>
          <a:xfrm>
            <a:off x="2961176" y="5014038"/>
            <a:ext cx="6094070" cy="707886"/>
          </a:xfrm>
          <a:prstGeom prst="rect">
            <a:avLst/>
          </a:prstGeom>
          <a:noFill/>
        </p:spPr>
        <p:txBody>
          <a:bodyPr wrap="square">
            <a:spAutoFit/>
          </a:bodyPr>
          <a:lstStyle/>
          <a:p>
            <a:pPr algn="ctr"/>
            <a:r>
              <a:rPr lang="en-US" altLang="zh-CN" sz="2000" dirty="0">
                <a:latin typeface="Times New Roman" panose="02020603050405020304" pitchFamily="18" charset="0"/>
                <a:cs typeface="Times New Roman" panose="02020603050405020304" pitchFamily="18" charset="0"/>
              </a:rPr>
              <a:t>Ryan P. Adams</a:t>
            </a:r>
          </a:p>
          <a:p>
            <a:pPr algn="ctr"/>
            <a:r>
              <a:rPr lang="en-US" altLang="zh-CN" sz="2000" dirty="0">
                <a:latin typeface="Times New Roman" panose="02020603050405020304" pitchFamily="18" charset="0"/>
                <a:cs typeface="Times New Roman" panose="02020603050405020304" pitchFamily="18" charset="0"/>
              </a:rPr>
              <a:t>Twitter and Harvard SEAS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83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7" name="文本框 6">
            <a:extLst>
              <a:ext uri="{FF2B5EF4-FFF2-40B4-BE49-F238E27FC236}">
                <a16:creationId xmlns:a16="http://schemas.microsoft.com/office/drawing/2014/main" id="{AD54EC9C-4B65-1C59-2B7D-611A3DBA953F}"/>
              </a:ext>
            </a:extLst>
          </p:cNvPr>
          <p:cNvSpPr txBox="1"/>
          <p:nvPr/>
        </p:nvSpPr>
        <p:spPr>
          <a:xfrm>
            <a:off x="537148" y="384767"/>
            <a:ext cx="6094070" cy="707886"/>
          </a:xfrm>
          <a:prstGeom prst="rect">
            <a:avLst/>
          </a:prstGeom>
          <a:noFill/>
        </p:spPr>
        <p:txBody>
          <a:bodyPr wrap="square">
            <a:spAutoFit/>
          </a:bodyPr>
          <a:lstStyle/>
          <a:p>
            <a:r>
              <a:rPr lang="en-US" altLang="zh-CN" sz="4000" b="1" dirty="0">
                <a:latin typeface="Times New Roman" panose="02020603050405020304" pitchFamily="18" charset="0"/>
                <a:cs typeface="Times New Roman" panose="02020603050405020304" pitchFamily="18" charset="0"/>
              </a:rPr>
              <a:t>Contributions</a:t>
            </a:r>
            <a:endParaRPr lang="zh-CN" altLang="en-US" sz="40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64ED70EB-1754-EFCD-8334-56B4FED29C66}"/>
              </a:ext>
            </a:extLst>
          </p:cNvPr>
          <p:cNvSpPr txBox="1"/>
          <p:nvPr/>
        </p:nvSpPr>
        <p:spPr>
          <a:xfrm>
            <a:off x="7063290" y="1199096"/>
            <a:ext cx="609407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1.Spectral parametrization</a:t>
            </a:r>
            <a:endParaRPr lang="zh-CN" altLang="en-US" sz="24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5F205DF7-2D91-C8F0-1CF1-D56E620005FC}"/>
              </a:ext>
            </a:extLst>
          </p:cNvPr>
          <p:cNvSpPr txBox="1"/>
          <p:nvPr/>
        </p:nvSpPr>
        <p:spPr>
          <a:xfrm>
            <a:off x="537148" y="2169820"/>
            <a:ext cx="6094070" cy="1477328"/>
          </a:xfrm>
          <a:prstGeom prst="rect">
            <a:avLst/>
          </a:prstGeom>
          <a:noFill/>
        </p:spPr>
        <p:txBody>
          <a:bodyPr wrap="square">
            <a:spAutoFit/>
          </a:bodyPr>
          <a:lstStyle/>
          <a:p>
            <a:r>
              <a:rPr lang="en-US" altLang="zh-CN" b="1" dirty="0"/>
              <a:t>1.</a:t>
            </a:r>
            <a:r>
              <a:rPr lang="zh-CN" altLang="en-US" b="1" dirty="0"/>
              <a:t>卷积神经网络的计算昂贵</a:t>
            </a:r>
            <a:endParaRPr lang="en-US" altLang="zh-CN" b="1" dirty="0"/>
          </a:p>
          <a:p>
            <a:endParaRPr lang="en-US" altLang="zh-CN" b="1" dirty="0"/>
          </a:p>
          <a:p>
            <a:r>
              <a:rPr lang="en-US" altLang="zh-CN" b="1" dirty="0"/>
              <a:t>2.</a:t>
            </a:r>
            <a:r>
              <a:rPr lang="zh-CN" altLang="en-US" b="1" dirty="0"/>
              <a:t>离散傅里叶变换能够被用作快速卷积</a:t>
            </a:r>
            <a:endParaRPr lang="en-US" altLang="zh-CN" b="1" dirty="0"/>
          </a:p>
          <a:p>
            <a:endParaRPr lang="en-US" altLang="zh-CN" b="1" dirty="0"/>
          </a:p>
          <a:p>
            <a:r>
              <a:rPr lang="en-US" altLang="zh-CN" b="1" dirty="0"/>
              <a:t>3.</a:t>
            </a:r>
            <a:r>
              <a:rPr lang="zh-CN" altLang="en-US" b="1" dirty="0"/>
              <a:t>频域能够为建模和训练</a:t>
            </a:r>
            <a:r>
              <a:rPr lang="en-US" altLang="zh-CN" b="1" dirty="0"/>
              <a:t>CNN</a:t>
            </a:r>
            <a:r>
              <a:rPr lang="zh-CN" altLang="en-US" b="1" dirty="0"/>
              <a:t>提供强大的表示能力</a:t>
            </a:r>
            <a:endParaRPr lang="en-US" altLang="zh-CN" b="1" dirty="0"/>
          </a:p>
        </p:txBody>
      </p:sp>
      <p:sp>
        <p:nvSpPr>
          <p:cNvPr id="14" name="文本框 13">
            <a:extLst>
              <a:ext uri="{FF2B5EF4-FFF2-40B4-BE49-F238E27FC236}">
                <a16:creationId xmlns:a16="http://schemas.microsoft.com/office/drawing/2014/main" id="{4F20576E-81B7-0016-822F-F45095770644}"/>
              </a:ext>
            </a:extLst>
          </p:cNvPr>
          <p:cNvSpPr txBox="1"/>
          <p:nvPr/>
        </p:nvSpPr>
        <p:spPr>
          <a:xfrm>
            <a:off x="6219714" y="3493259"/>
            <a:ext cx="6464057" cy="1938992"/>
          </a:xfrm>
          <a:prstGeom prst="rect">
            <a:avLst/>
          </a:prstGeom>
          <a:noFill/>
        </p:spPr>
        <p:txBody>
          <a:bodyPr wrap="square">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 Frequency basis captures typical filter structure well. </a:t>
            </a:r>
          </a:p>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More specifically, </a:t>
            </a:r>
          </a:p>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2). We show that filters tend to be considerably sparser in their spectral representations, thereby reducing the redundancy that appears in spatial domain representations. </a:t>
            </a:r>
          </a:p>
        </p:txBody>
      </p:sp>
      <p:sp>
        <p:nvSpPr>
          <p:cNvPr id="16" name="文本框 15">
            <a:extLst>
              <a:ext uri="{FF2B5EF4-FFF2-40B4-BE49-F238E27FC236}">
                <a16:creationId xmlns:a16="http://schemas.microsoft.com/office/drawing/2014/main" id="{B17A6CEC-367C-2A22-E89B-184F28B6FA67}"/>
              </a:ext>
            </a:extLst>
          </p:cNvPr>
          <p:cNvSpPr txBox="1"/>
          <p:nvPr/>
        </p:nvSpPr>
        <p:spPr>
          <a:xfrm>
            <a:off x="6454495" y="1870506"/>
            <a:ext cx="5432705" cy="1323439"/>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we parametrize them as maps of complex numbers, whose discrete Fourier transforms correspond to the usual filter representations in the spatial domain</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9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7" name="文本框 6">
            <a:extLst>
              <a:ext uri="{FF2B5EF4-FFF2-40B4-BE49-F238E27FC236}">
                <a16:creationId xmlns:a16="http://schemas.microsoft.com/office/drawing/2014/main" id="{AD54EC9C-4B65-1C59-2B7D-611A3DBA953F}"/>
              </a:ext>
            </a:extLst>
          </p:cNvPr>
          <p:cNvSpPr txBox="1"/>
          <p:nvPr/>
        </p:nvSpPr>
        <p:spPr>
          <a:xfrm>
            <a:off x="537148" y="384767"/>
            <a:ext cx="6094070" cy="707886"/>
          </a:xfrm>
          <a:prstGeom prst="rect">
            <a:avLst/>
          </a:prstGeom>
          <a:noFill/>
        </p:spPr>
        <p:txBody>
          <a:bodyPr wrap="square">
            <a:spAutoFit/>
          </a:bodyPr>
          <a:lstStyle/>
          <a:p>
            <a:r>
              <a:rPr lang="en-US" altLang="zh-CN" sz="4000" b="1" dirty="0">
                <a:latin typeface="Times New Roman" panose="02020603050405020304" pitchFamily="18" charset="0"/>
                <a:cs typeface="Times New Roman" panose="02020603050405020304" pitchFamily="18" charset="0"/>
              </a:rPr>
              <a:t>Contributions</a:t>
            </a:r>
            <a:endParaRPr lang="zh-CN" altLang="en-US" sz="40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18D50F8-7064-7B28-210F-10EFC62E0407}"/>
              </a:ext>
            </a:extLst>
          </p:cNvPr>
          <p:cNvSpPr txBox="1"/>
          <p:nvPr/>
        </p:nvSpPr>
        <p:spPr>
          <a:xfrm>
            <a:off x="1078555" y="1251093"/>
            <a:ext cx="7919332" cy="144655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2.Spectral pooling</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Performs dimensionality reduction by projecting onto the frequency basis set and then truncating the representation. </a:t>
            </a:r>
            <a:endParaRPr lang="zh-CN" altLang="en-US" sz="20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5D05B56-058B-92FC-0AFA-D9F5EDE8D9BE}"/>
              </a:ext>
            </a:extLst>
          </p:cNvPr>
          <p:cNvSpPr txBox="1"/>
          <p:nvPr/>
        </p:nvSpPr>
        <p:spPr>
          <a:xfrm>
            <a:off x="1078555" y="2732972"/>
            <a:ext cx="6094070" cy="4401205"/>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1. Poor preservation of information in max pooling</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 Sharp dimensionality reduction.</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 while </a:t>
            </a:r>
            <a:r>
              <a:rPr lang="en-US" altLang="zh-CN" sz="2000" b="1" dirty="0" err="1">
                <a:latin typeface="Times New Roman" panose="02020603050405020304" pitchFamily="18" charset="0"/>
                <a:cs typeface="Times New Roman" panose="02020603050405020304" pitchFamily="18" charset="0"/>
              </a:rPr>
              <a:t>maxpooling</a:t>
            </a:r>
            <a:r>
              <a:rPr lang="en-US" altLang="zh-CN" sz="2000" b="1" dirty="0">
                <a:latin typeface="Times New Roman" panose="02020603050405020304" pitchFamily="18" charset="0"/>
                <a:cs typeface="Times New Roman" panose="02020603050405020304" pitchFamily="18" charset="0"/>
              </a:rPr>
              <a:t> encourages translational invariance, it does not utilize its capacity well to reduce approximation loss</a:t>
            </a: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 Power law: power is heavily concentrated in the lower frequencies — while higher frequencies tend to encode noise</a:t>
            </a:r>
            <a:endParaRPr lang="zh-CN" altLang="en-US" sz="2000" b="1" dirty="0">
              <a:latin typeface="Times New Roman" panose="02020603050405020304" pitchFamily="18" charset="0"/>
              <a:cs typeface="Times New Roman" panose="02020603050405020304" pitchFamily="18" charset="0"/>
            </a:endParaRPr>
          </a:p>
          <a:p>
            <a:endParaRPr lang="zh-CN" altLang="en-US" sz="2000" b="1" dirty="0">
              <a:latin typeface="Times New Roman" panose="02020603050405020304" pitchFamily="18" charset="0"/>
              <a:cs typeface="Times New Roman" panose="02020603050405020304" pitchFamily="18" charset="0"/>
            </a:endParaRPr>
          </a:p>
          <a:p>
            <a:endParaRPr lang="zh-CN" altLang="en-US" sz="2000" b="1" dirty="0">
              <a:latin typeface="Times New Roman" panose="02020603050405020304" pitchFamily="18" charset="0"/>
              <a:cs typeface="Times New Roman" panose="02020603050405020304" pitchFamily="18" charset="0"/>
            </a:endParaRPr>
          </a:p>
          <a:p>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89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7" name="文本框 6">
            <a:extLst>
              <a:ext uri="{FF2B5EF4-FFF2-40B4-BE49-F238E27FC236}">
                <a16:creationId xmlns:a16="http://schemas.microsoft.com/office/drawing/2014/main" id="{AD54EC9C-4B65-1C59-2B7D-611A3DBA953F}"/>
              </a:ext>
            </a:extLst>
          </p:cNvPr>
          <p:cNvSpPr txBox="1"/>
          <p:nvPr/>
        </p:nvSpPr>
        <p:spPr>
          <a:xfrm>
            <a:off x="537147" y="384767"/>
            <a:ext cx="8213313" cy="584775"/>
          </a:xfrm>
          <a:prstGeom prst="rect">
            <a:avLst/>
          </a:prstGeom>
          <a:noFill/>
        </p:spPr>
        <p:txBody>
          <a:bodyPr wrap="square">
            <a:spAutoFit/>
          </a:bodyPr>
          <a:lstStyle/>
          <a:p>
            <a:r>
              <a:rPr lang="en-US" altLang="zh-CN" sz="3200" b="1" dirty="0">
                <a:latin typeface="Times New Roman" panose="02020603050405020304" pitchFamily="18" charset="0"/>
                <a:cs typeface="Times New Roman" panose="02020603050405020304" pitchFamily="18" charset="0"/>
              </a:rPr>
              <a:t>The Discrete Fourier Transform</a:t>
            </a:r>
            <a:endParaRPr lang="zh-CN" altLang="en-US" sz="32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CE2E52A-3A9A-70AA-BA8D-63FAD6398F9B}"/>
              </a:ext>
            </a:extLst>
          </p:cNvPr>
          <p:cNvPicPr>
            <a:picLocks noChangeAspect="1"/>
          </p:cNvPicPr>
          <p:nvPr/>
        </p:nvPicPr>
        <p:blipFill>
          <a:blip r:embed="rId7"/>
          <a:stretch>
            <a:fillRect/>
          </a:stretch>
        </p:blipFill>
        <p:spPr>
          <a:xfrm>
            <a:off x="1138872" y="1329866"/>
            <a:ext cx="9673431" cy="594830"/>
          </a:xfrm>
          <a:prstGeom prst="rect">
            <a:avLst/>
          </a:prstGeom>
        </p:spPr>
      </p:pic>
      <p:pic>
        <p:nvPicPr>
          <p:cNvPr id="5" name="图片 4">
            <a:extLst>
              <a:ext uri="{FF2B5EF4-FFF2-40B4-BE49-F238E27FC236}">
                <a16:creationId xmlns:a16="http://schemas.microsoft.com/office/drawing/2014/main" id="{CFE5B015-C806-E216-3D04-1BD78346E31B}"/>
              </a:ext>
            </a:extLst>
          </p:cNvPr>
          <p:cNvPicPr>
            <a:picLocks noChangeAspect="1"/>
          </p:cNvPicPr>
          <p:nvPr/>
        </p:nvPicPr>
        <p:blipFill>
          <a:blip r:embed="rId8"/>
          <a:stretch>
            <a:fillRect/>
          </a:stretch>
        </p:blipFill>
        <p:spPr>
          <a:xfrm>
            <a:off x="1479204" y="2118427"/>
            <a:ext cx="9673432" cy="923340"/>
          </a:xfrm>
          <a:prstGeom prst="rect">
            <a:avLst/>
          </a:prstGeom>
        </p:spPr>
      </p:pic>
      <p:pic>
        <p:nvPicPr>
          <p:cNvPr id="4" name="图片 3">
            <a:extLst>
              <a:ext uri="{FF2B5EF4-FFF2-40B4-BE49-F238E27FC236}">
                <a16:creationId xmlns:a16="http://schemas.microsoft.com/office/drawing/2014/main" id="{46F4D0C4-2EFF-3438-903A-B932F36EFE53}"/>
              </a:ext>
            </a:extLst>
          </p:cNvPr>
          <p:cNvPicPr>
            <a:picLocks noChangeAspect="1"/>
          </p:cNvPicPr>
          <p:nvPr/>
        </p:nvPicPr>
        <p:blipFill>
          <a:blip r:embed="rId9"/>
          <a:stretch>
            <a:fillRect/>
          </a:stretch>
        </p:blipFill>
        <p:spPr>
          <a:xfrm>
            <a:off x="3162731" y="2950653"/>
            <a:ext cx="5355104" cy="3784725"/>
          </a:xfrm>
          <a:prstGeom prst="rect">
            <a:avLst/>
          </a:prstGeom>
        </p:spPr>
      </p:pic>
    </p:spTree>
    <p:extLst>
      <p:ext uri="{BB962C8B-B14F-4D97-AF65-F5344CB8AC3E}">
        <p14:creationId xmlns:p14="http://schemas.microsoft.com/office/powerpoint/2010/main" val="333570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7" name="文本框 6">
            <a:extLst>
              <a:ext uri="{FF2B5EF4-FFF2-40B4-BE49-F238E27FC236}">
                <a16:creationId xmlns:a16="http://schemas.microsoft.com/office/drawing/2014/main" id="{AD54EC9C-4B65-1C59-2B7D-611A3DBA953F}"/>
              </a:ext>
            </a:extLst>
          </p:cNvPr>
          <p:cNvSpPr txBox="1"/>
          <p:nvPr/>
        </p:nvSpPr>
        <p:spPr>
          <a:xfrm>
            <a:off x="537148" y="384767"/>
            <a:ext cx="6094070" cy="707886"/>
          </a:xfrm>
          <a:prstGeom prst="rect">
            <a:avLst/>
          </a:prstGeom>
          <a:noFill/>
        </p:spPr>
        <p:txBody>
          <a:bodyPr wrap="square">
            <a:spAutoFit/>
          </a:bodyPr>
          <a:lstStyle/>
          <a:p>
            <a:r>
              <a:rPr lang="en-US" altLang="zh-CN" sz="4000" b="1" dirty="0">
                <a:latin typeface="Times New Roman" panose="02020603050405020304" pitchFamily="18" charset="0"/>
                <a:cs typeface="Times New Roman" panose="02020603050405020304" pitchFamily="18" charset="0"/>
              </a:rPr>
              <a:t>Spectral pooling</a:t>
            </a:r>
            <a:endParaRPr lang="zh-CN" altLang="en-US" sz="40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E7A2420-5B96-98E8-2603-B9BB4E68C738}"/>
              </a:ext>
            </a:extLst>
          </p:cNvPr>
          <p:cNvPicPr>
            <a:picLocks noChangeAspect="1"/>
          </p:cNvPicPr>
          <p:nvPr/>
        </p:nvPicPr>
        <p:blipFill>
          <a:blip r:embed="rId7"/>
          <a:stretch>
            <a:fillRect/>
          </a:stretch>
        </p:blipFill>
        <p:spPr>
          <a:xfrm>
            <a:off x="3283235" y="1136178"/>
            <a:ext cx="8556812" cy="4585644"/>
          </a:xfrm>
          <a:prstGeom prst="rect">
            <a:avLst/>
          </a:prstGeom>
        </p:spPr>
      </p:pic>
      <p:pic>
        <p:nvPicPr>
          <p:cNvPr id="12" name="图片 11">
            <a:extLst>
              <a:ext uri="{FF2B5EF4-FFF2-40B4-BE49-F238E27FC236}">
                <a16:creationId xmlns:a16="http://schemas.microsoft.com/office/drawing/2014/main" id="{42041FD3-094B-1E0B-DDF8-39BDAB13A3B3}"/>
              </a:ext>
            </a:extLst>
          </p:cNvPr>
          <p:cNvPicPr>
            <a:picLocks noChangeAspect="1"/>
          </p:cNvPicPr>
          <p:nvPr/>
        </p:nvPicPr>
        <p:blipFill>
          <a:blip r:embed="rId8"/>
          <a:stretch>
            <a:fillRect/>
          </a:stretch>
        </p:blipFill>
        <p:spPr>
          <a:xfrm>
            <a:off x="186531" y="1397685"/>
            <a:ext cx="3397652" cy="2010537"/>
          </a:xfrm>
          <a:prstGeom prst="rect">
            <a:avLst/>
          </a:prstGeom>
        </p:spPr>
      </p:pic>
      <p:pic>
        <p:nvPicPr>
          <p:cNvPr id="14" name="图片 13">
            <a:extLst>
              <a:ext uri="{FF2B5EF4-FFF2-40B4-BE49-F238E27FC236}">
                <a16:creationId xmlns:a16="http://schemas.microsoft.com/office/drawing/2014/main" id="{266C9E9A-0590-0B6D-D448-DB09BD53BC4B}"/>
              </a:ext>
            </a:extLst>
          </p:cNvPr>
          <p:cNvPicPr>
            <a:picLocks noChangeAspect="1"/>
          </p:cNvPicPr>
          <p:nvPr/>
        </p:nvPicPr>
        <p:blipFill>
          <a:blip r:embed="rId9"/>
          <a:stretch>
            <a:fillRect/>
          </a:stretch>
        </p:blipFill>
        <p:spPr>
          <a:xfrm>
            <a:off x="445257" y="5828456"/>
            <a:ext cx="2486025" cy="419100"/>
          </a:xfrm>
          <a:prstGeom prst="rect">
            <a:avLst/>
          </a:prstGeom>
        </p:spPr>
      </p:pic>
      <p:sp>
        <p:nvSpPr>
          <p:cNvPr id="16" name="文本框 15">
            <a:extLst>
              <a:ext uri="{FF2B5EF4-FFF2-40B4-BE49-F238E27FC236}">
                <a16:creationId xmlns:a16="http://schemas.microsoft.com/office/drawing/2014/main" id="{76741D40-60A2-27BD-FE45-10C4F4D943CD}"/>
              </a:ext>
            </a:extLst>
          </p:cNvPr>
          <p:cNvSpPr txBox="1"/>
          <p:nvPr/>
        </p:nvSpPr>
        <p:spPr>
          <a:xfrm>
            <a:off x="694525" y="6354189"/>
            <a:ext cx="6096000" cy="307777"/>
          </a:xfrm>
          <a:prstGeom prst="rect">
            <a:avLst/>
          </a:prstGeom>
          <a:noFill/>
        </p:spPr>
        <p:txBody>
          <a:bodyPr wrap="square">
            <a:spAutoFit/>
          </a:bodyPr>
          <a:lstStyle/>
          <a:p>
            <a:r>
              <a:rPr lang="en-US" altLang="zh-CN" sz="1400" b="1" dirty="0">
                <a:latin typeface="Times New Roman" panose="02020603050405020304" pitchFamily="18" charset="0"/>
                <a:cs typeface="Times New Roman" panose="02020603050405020304" pitchFamily="18" charset="0"/>
              </a:rPr>
              <a:t>D</a:t>
            </a:r>
            <a:r>
              <a:rPr lang="en-US" altLang="zh-CN" sz="1400" b="1" i="0" dirty="0">
                <a:effectLst/>
                <a:latin typeface="Times New Roman" panose="02020603050405020304" pitchFamily="18" charset="0"/>
                <a:cs typeface="Times New Roman" panose="02020603050405020304" pitchFamily="18" charset="0"/>
              </a:rPr>
              <a:t>ropout</a:t>
            </a:r>
            <a:r>
              <a:rPr lang="zh-CN" altLang="en-US" sz="1400" b="1" i="0" dirty="0">
                <a:effectLst/>
                <a:latin typeface="Times New Roman" panose="02020603050405020304" pitchFamily="18" charset="0"/>
                <a:cs typeface="Times New Roman" panose="02020603050405020304" pitchFamily="18" charset="0"/>
              </a:rPr>
              <a:t>正则化半径</a:t>
            </a:r>
            <a:endParaRPr lang="zh-CN" altLang="en-US" sz="14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40A5EA54-F38B-D60C-D100-AFFCE2D76D36}"/>
              </a:ext>
            </a:extLst>
          </p:cNvPr>
          <p:cNvSpPr txBox="1"/>
          <p:nvPr/>
        </p:nvSpPr>
        <p:spPr>
          <a:xfrm>
            <a:off x="186531" y="3832782"/>
            <a:ext cx="2298252" cy="341707"/>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Approximation error</a:t>
            </a:r>
            <a:endParaRPr lang="zh-CN" altLang="en-US" sz="16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F461A6B-9705-8869-562C-0E4F0FC47F5F}"/>
              </a:ext>
            </a:extLst>
          </p:cNvPr>
          <p:cNvPicPr>
            <a:picLocks noChangeAspect="1"/>
          </p:cNvPicPr>
          <p:nvPr/>
        </p:nvPicPr>
        <p:blipFill>
          <a:blip r:embed="rId10"/>
          <a:stretch>
            <a:fillRect/>
          </a:stretch>
        </p:blipFill>
        <p:spPr>
          <a:xfrm>
            <a:off x="153636" y="4468616"/>
            <a:ext cx="3397653" cy="458034"/>
          </a:xfrm>
          <a:prstGeom prst="rect">
            <a:avLst/>
          </a:prstGeom>
        </p:spPr>
      </p:pic>
      <p:pic>
        <p:nvPicPr>
          <p:cNvPr id="11" name="图片 10">
            <a:extLst>
              <a:ext uri="{FF2B5EF4-FFF2-40B4-BE49-F238E27FC236}">
                <a16:creationId xmlns:a16="http://schemas.microsoft.com/office/drawing/2014/main" id="{FD4F8995-103F-BE36-BD8F-70F9227816D7}"/>
              </a:ext>
            </a:extLst>
          </p:cNvPr>
          <p:cNvPicPr>
            <a:picLocks noChangeAspect="1"/>
          </p:cNvPicPr>
          <p:nvPr/>
        </p:nvPicPr>
        <p:blipFill>
          <a:blip r:embed="rId11"/>
          <a:stretch>
            <a:fillRect/>
          </a:stretch>
        </p:blipFill>
        <p:spPr>
          <a:xfrm>
            <a:off x="281417" y="4174490"/>
            <a:ext cx="1603940" cy="206960"/>
          </a:xfrm>
          <a:prstGeom prst="rect">
            <a:avLst/>
          </a:prstGeom>
        </p:spPr>
      </p:pic>
    </p:spTree>
    <p:extLst>
      <p:ext uri="{BB962C8B-B14F-4D97-AF65-F5344CB8AC3E}">
        <p14:creationId xmlns:p14="http://schemas.microsoft.com/office/powerpoint/2010/main" val="427503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7" name="文本框 6">
            <a:extLst>
              <a:ext uri="{FF2B5EF4-FFF2-40B4-BE49-F238E27FC236}">
                <a16:creationId xmlns:a16="http://schemas.microsoft.com/office/drawing/2014/main" id="{AD54EC9C-4B65-1C59-2B7D-611A3DBA953F}"/>
              </a:ext>
            </a:extLst>
          </p:cNvPr>
          <p:cNvSpPr txBox="1"/>
          <p:nvPr/>
        </p:nvSpPr>
        <p:spPr>
          <a:xfrm>
            <a:off x="537147" y="384768"/>
            <a:ext cx="8456381" cy="707886"/>
          </a:xfrm>
          <a:prstGeom prst="rect">
            <a:avLst/>
          </a:prstGeom>
          <a:noFill/>
        </p:spPr>
        <p:txBody>
          <a:bodyPr wrap="square">
            <a:spAutoFit/>
          </a:bodyPr>
          <a:lstStyle/>
          <a:p>
            <a:r>
              <a:rPr lang="en-US" altLang="zh-CN" sz="4000" b="1" dirty="0">
                <a:latin typeface="Times New Roman" panose="02020603050405020304" pitchFamily="18" charset="0"/>
                <a:cs typeface="Times New Roman" panose="02020603050405020304" pitchFamily="18" charset="0"/>
              </a:rPr>
              <a:t>Spectral Parametrization of CNNs</a:t>
            </a:r>
            <a:endParaRPr lang="zh-CN" altLang="en-US" sz="40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9C87B23-EE55-31FF-A27F-54BB86743E06}"/>
              </a:ext>
            </a:extLst>
          </p:cNvPr>
          <p:cNvPicPr>
            <a:picLocks noChangeAspect="1"/>
          </p:cNvPicPr>
          <p:nvPr/>
        </p:nvPicPr>
        <p:blipFill>
          <a:blip r:embed="rId7"/>
          <a:stretch>
            <a:fillRect/>
          </a:stretch>
        </p:blipFill>
        <p:spPr>
          <a:xfrm>
            <a:off x="815998" y="1892617"/>
            <a:ext cx="9537910" cy="4710655"/>
          </a:xfrm>
          <a:prstGeom prst="rect">
            <a:avLst/>
          </a:prstGeom>
        </p:spPr>
      </p:pic>
      <p:pic>
        <p:nvPicPr>
          <p:cNvPr id="10" name="图片 9">
            <a:extLst>
              <a:ext uri="{FF2B5EF4-FFF2-40B4-BE49-F238E27FC236}">
                <a16:creationId xmlns:a16="http://schemas.microsoft.com/office/drawing/2014/main" id="{8449D831-5FB0-C53C-7ED1-4F877AA5D929}"/>
              </a:ext>
            </a:extLst>
          </p:cNvPr>
          <p:cNvPicPr>
            <a:picLocks noChangeAspect="1"/>
          </p:cNvPicPr>
          <p:nvPr/>
        </p:nvPicPr>
        <p:blipFill>
          <a:blip r:embed="rId8"/>
          <a:stretch>
            <a:fillRect/>
          </a:stretch>
        </p:blipFill>
        <p:spPr>
          <a:xfrm>
            <a:off x="1150937" y="1196949"/>
            <a:ext cx="4200525" cy="390525"/>
          </a:xfrm>
          <a:prstGeom prst="rect">
            <a:avLst/>
          </a:prstGeom>
        </p:spPr>
      </p:pic>
      <p:pic>
        <p:nvPicPr>
          <p:cNvPr id="11" name="图片 10">
            <a:extLst>
              <a:ext uri="{FF2B5EF4-FFF2-40B4-BE49-F238E27FC236}">
                <a16:creationId xmlns:a16="http://schemas.microsoft.com/office/drawing/2014/main" id="{7AFA3EA2-E2C5-AD86-4399-B45C13F7F533}"/>
              </a:ext>
            </a:extLst>
          </p:cNvPr>
          <p:cNvPicPr>
            <a:picLocks noChangeAspect="1"/>
          </p:cNvPicPr>
          <p:nvPr/>
        </p:nvPicPr>
        <p:blipFill>
          <a:blip r:embed="rId9"/>
          <a:stretch>
            <a:fillRect/>
          </a:stretch>
        </p:blipFill>
        <p:spPr>
          <a:xfrm>
            <a:off x="5886952" y="1133064"/>
            <a:ext cx="2352675" cy="504825"/>
          </a:xfrm>
          <a:prstGeom prst="rect">
            <a:avLst/>
          </a:prstGeom>
        </p:spPr>
      </p:pic>
    </p:spTree>
    <p:extLst>
      <p:ext uri="{BB962C8B-B14F-4D97-AF65-F5344CB8AC3E}">
        <p14:creationId xmlns:p14="http://schemas.microsoft.com/office/powerpoint/2010/main" val="203756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451743" y="353227"/>
            <a:ext cx="2203109" cy="636124"/>
          </a:xfrm>
          <a:prstGeom prst="rect">
            <a:avLst/>
          </a:prstGeom>
        </p:spPr>
      </p:pic>
      <p:pic>
        <p:nvPicPr>
          <p:cNvPr id="6" name="图片 5">
            <a:extLst>
              <a:ext uri="{FF2B5EF4-FFF2-40B4-BE49-F238E27FC236}">
                <a16:creationId xmlns:a16="http://schemas.microsoft.com/office/drawing/2014/main" id="{8F88F090-FB28-4FAA-9534-B454E6027667}"/>
              </a:ext>
            </a:extLst>
          </p:cNvPr>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7063290" y="4585848"/>
            <a:ext cx="5128710" cy="2272152"/>
          </a:xfrm>
          <a:prstGeom prst="rect">
            <a:avLst/>
          </a:prstGeom>
        </p:spPr>
      </p:pic>
      <p:sp>
        <p:nvSpPr>
          <p:cNvPr id="7" name="文本框 6">
            <a:extLst>
              <a:ext uri="{FF2B5EF4-FFF2-40B4-BE49-F238E27FC236}">
                <a16:creationId xmlns:a16="http://schemas.microsoft.com/office/drawing/2014/main" id="{AD54EC9C-4B65-1C59-2B7D-611A3DBA953F}"/>
              </a:ext>
            </a:extLst>
          </p:cNvPr>
          <p:cNvSpPr txBox="1"/>
          <p:nvPr/>
        </p:nvSpPr>
        <p:spPr>
          <a:xfrm>
            <a:off x="537148" y="384767"/>
            <a:ext cx="6094070" cy="707886"/>
          </a:xfrm>
          <a:prstGeom prst="rect">
            <a:avLst/>
          </a:prstGeom>
          <a:noFill/>
        </p:spPr>
        <p:txBody>
          <a:bodyPr wrap="square">
            <a:spAutoFit/>
          </a:bodyPr>
          <a:lstStyle/>
          <a:p>
            <a:r>
              <a:rPr lang="en-US" altLang="zh-CN" sz="4000" b="1" dirty="0">
                <a:latin typeface="Times New Roman" panose="02020603050405020304" pitchFamily="18" charset="0"/>
                <a:cs typeface="Times New Roman" panose="02020603050405020304" pitchFamily="18" charset="0"/>
              </a:rPr>
              <a:t>Experiments</a:t>
            </a:r>
            <a:endParaRPr lang="zh-CN" altLang="en-US" sz="40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55BCCD6-22A7-0E7C-CD9B-AB29D54C3D8D}"/>
              </a:ext>
            </a:extLst>
          </p:cNvPr>
          <p:cNvPicPr>
            <a:picLocks noChangeAspect="1"/>
          </p:cNvPicPr>
          <p:nvPr/>
        </p:nvPicPr>
        <p:blipFill>
          <a:blip r:embed="rId7"/>
          <a:stretch>
            <a:fillRect/>
          </a:stretch>
        </p:blipFill>
        <p:spPr>
          <a:xfrm>
            <a:off x="537148" y="1874687"/>
            <a:ext cx="10572930" cy="4983313"/>
          </a:xfrm>
          <a:prstGeom prst="rect">
            <a:avLst/>
          </a:prstGeom>
        </p:spPr>
      </p:pic>
      <p:pic>
        <p:nvPicPr>
          <p:cNvPr id="5" name="图片 4">
            <a:extLst>
              <a:ext uri="{FF2B5EF4-FFF2-40B4-BE49-F238E27FC236}">
                <a16:creationId xmlns:a16="http://schemas.microsoft.com/office/drawing/2014/main" id="{C0378280-AC0D-B651-761E-013324653224}"/>
              </a:ext>
            </a:extLst>
          </p:cNvPr>
          <p:cNvPicPr>
            <a:picLocks noChangeAspect="1"/>
          </p:cNvPicPr>
          <p:nvPr/>
        </p:nvPicPr>
        <p:blipFill>
          <a:blip r:embed="rId8"/>
          <a:stretch>
            <a:fillRect/>
          </a:stretch>
        </p:blipFill>
        <p:spPr>
          <a:xfrm>
            <a:off x="1554480" y="1064570"/>
            <a:ext cx="9753600" cy="838200"/>
          </a:xfrm>
          <a:prstGeom prst="rect">
            <a:avLst/>
          </a:prstGeom>
        </p:spPr>
      </p:pic>
    </p:spTree>
    <p:extLst>
      <p:ext uri="{BB962C8B-B14F-4D97-AF65-F5344CB8AC3E}">
        <p14:creationId xmlns:p14="http://schemas.microsoft.com/office/powerpoint/2010/main" val="30643178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29837</TotalTime>
  <Words>1907</Words>
  <Application>Microsoft Office PowerPoint</Application>
  <PresentationFormat>宽屏</PresentationFormat>
  <Paragraphs>177</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-apple-system</vt:lpstr>
      <vt:lpstr>等线</vt:lpstr>
      <vt:lpstr>等线 Light</vt:lpstr>
      <vt:lpstr>华文楷体</vt:lpstr>
      <vt:lpstr>宋体</vt:lpstr>
      <vt:lpstr>Arial</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乔 一凡</dc:creator>
  <cp:lastModifiedBy>樱 之恋</cp:lastModifiedBy>
  <cp:revision>1429</cp:revision>
  <dcterms:created xsi:type="dcterms:W3CDTF">2019-11-11T13:12:39Z</dcterms:created>
  <dcterms:modified xsi:type="dcterms:W3CDTF">2022-06-11T12:00:55Z</dcterms:modified>
</cp:coreProperties>
</file>