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48" r:id="rId1"/>
    <p:sldMasterId id="2147484496" r:id="rId2"/>
  </p:sldMasterIdLst>
  <p:notesMasterIdLst>
    <p:notesMasterId r:id="rId29"/>
  </p:notesMasterIdLst>
  <p:handoutMasterIdLst>
    <p:handoutMasterId r:id="rId30"/>
  </p:handoutMasterIdLst>
  <p:sldIdLst>
    <p:sldId id="268" r:id="rId3"/>
    <p:sldId id="273" r:id="rId4"/>
    <p:sldId id="1578" r:id="rId5"/>
    <p:sldId id="1579" r:id="rId6"/>
    <p:sldId id="1580" r:id="rId7"/>
    <p:sldId id="1599" r:id="rId8"/>
    <p:sldId id="1582" r:id="rId9"/>
    <p:sldId id="1584" r:id="rId10"/>
    <p:sldId id="1598" r:id="rId11"/>
    <p:sldId id="1194" r:id="rId12"/>
    <p:sldId id="1605" r:id="rId13"/>
    <p:sldId id="1603" r:id="rId14"/>
    <p:sldId id="1602" r:id="rId15"/>
    <p:sldId id="1600" r:id="rId16"/>
    <p:sldId id="1588" r:id="rId17"/>
    <p:sldId id="1590" r:id="rId18"/>
    <p:sldId id="1591" r:id="rId19"/>
    <p:sldId id="1604" r:id="rId20"/>
    <p:sldId id="1606" r:id="rId21"/>
    <p:sldId id="1592" r:id="rId22"/>
    <p:sldId id="1593" r:id="rId23"/>
    <p:sldId id="1594" r:id="rId24"/>
    <p:sldId id="1595" r:id="rId25"/>
    <p:sldId id="1596" r:id="rId26"/>
    <p:sldId id="1597" r:id="rId27"/>
    <p:sldId id="1577" r:id="rId28"/>
  </p:sldIdLst>
  <p:sldSz cx="12192000" cy="6858000"/>
  <p:notesSz cx="6662738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21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pos="347">
          <p15:clr>
            <a:srgbClr val="A4A3A4"/>
          </p15:clr>
        </p15:guide>
        <p15:guide id="6" pos="7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C6600"/>
    <a:srgbClr val="FF9933"/>
    <a:srgbClr val="336699"/>
    <a:srgbClr val="4B21FB"/>
    <a:srgbClr val="000000"/>
    <a:srgbClr val="AF8FA9"/>
    <a:srgbClr val="0099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0" autoAdjust="0"/>
    <p:restoredTop sz="98339" autoAdjust="0"/>
  </p:normalViewPr>
  <p:slideViewPr>
    <p:cSldViewPr showGuides="1">
      <p:cViewPr>
        <p:scale>
          <a:sx n="110" d="100"/>
          <a:sy n="110" d="100"/>
        </p:scale>
        <p:origin x="222" y="120"/>
      </p:cViewPr>
      <p:guideLst>
        <p:guide orient="horz" pos="2160"/>
        <p:guide pos="3840"/>
        <p:guide pos="121"/>
        <p:guide orient="horz" pos="572"/>
        <p:guide pos="347"/>
        <p:guide pos="7287"/>
      </p:guideLst>
    </p:cSldViewPr>
  </p:slideViewPr>
  <p:outlineViewPr>
    <p:cViewPr>
      <p:scale>
        <a:sx n="33" d="100"/>
        <a:sy n="33" d="100"/>
      </p:scale>
      <p:origin x="0" y="7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19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D08769-7975-4A56-B6E9-C6D1025241BE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76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3488" y="9428163"/>
            <a:ext cx="28876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B5A46E4-7328-45C3-9E5C-C35ED173D3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295D44A-C687-43A9-9EB9-7FCEC67606BD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2923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76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3488" y="9428163"/>
            <a:ext cx="28876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99F642-E917-4972-B134-32A45BB253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DC260F-9BA1-4A93-82FA-D6490FFEC3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2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3" y="203200"/>
            <a:ext cx="10953220" cy="5651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7" y="854076"/>
            <a:ext cx="11497733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B6CEBF84-B4CE-401A-9DEE-BD52E04FDB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9241D71-833F-44DF-ACDD-78254BF79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0AF69C7-449A-4616-AF88-092488425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26629E4-83CD-4BA6-8392-8612596B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FA91AB2-DAE8-4EAA-B6FE-603519EF4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2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26452" y="647700"/>
            <a:ext cx="2645833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834" y="647700"/>
            <a:ext cx="7736417" cy="52959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82C3811F-F737-41DC-BE1A-2B646CA4A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3A58BF3-C5EA-4A8A-B8E9-3A35B9965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4CA3006-8891-4048-BA0C-3759A65F7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1BF3BE1-3459-4A15-A305-C5963394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CE95A93-1981-45B4-B079-8F1181A41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0825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912" y="635000"/>
            <a:ext cx="11241087" cy="565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0017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0017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5" name="组合 1">
            <a:extLst>
              <a:ext uri="{FF2B5EF4-FFF2-40B4-BE49-F238E27FC236}">
                <a16:creationId xmlns:a16="http://schemas.microsoft.com/office/drawing/2014/main" id="{0ED1B508-A179-4EE5-AD1A-6E15C3A115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6177808-6FA5-4CEE-A014-8B6489644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3DF3657-0633-43B3-BD6A-FA5D42B14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16B84FA-DAC6-4FCD-9F18-A499849BB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9B27D3-94EF-4BE6-99F1-D85690295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67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912" y="635000"/>
            <a:ext cx="11241087" cy="5651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00176"/>
            <a:ext cx="109728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6A3CDDCC-C0DC-41D1-99B0-D1A07F35EF9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179413E-5C56-408C-A8CA-43B348EB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E5B02B4-7A29-4442-89FB-27AE03AB4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668EB5F-D993-44D6-AB06-C094C2B8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A7A790A-094F-4893-8E0A-65915731D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39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FB139DA-31D3-4372-A792-7D6C18EC9FF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4B92E77C-D2ED-4E10-BA6E-610ECDE6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334DC57-36AB-4B04-BDA5-B1B2C022F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8E90A075-3487-45E2-B9CC-50229CA7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2E1A845-0646-462E-9DF5-3879C9CA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730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23334D15-DA64-4C2B-8FC7-CE6D3E99F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7"/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8C584D18-E927-4F49-8B97-34520F25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097280" y="405402"/>
            <a:ext cx="54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171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23334D15-DA64-4C2B-8FC7-CE6D3E99F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7"/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8C584D18-E927-4F49-8B97-34520F25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097280" y="405402"/>
            <a:ext cx="54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905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23334D15-DA64-4C2B-8FC7-CE6D3E99F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7"/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8C584D18-E927-4F49-8B97-34520F25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097280" y="405402"/>
            <a:ext cx="54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505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39568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3"/>
          <a:stretch/>
        </p:blipFill>
        <p:spPr>
          <a:xfrm>
            <a:off x="794" y="447"/>
            <a:ext cx="12190413" cy="68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720636BC-F062-4304-839C-FD784B3420E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3AB45A7-D7C1-4170-A00F-53231773A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77C3E67-F689-489E-8A67-ABA8B7FA5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664CF7F-9D44-4E18-833B-286C7A8FA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678EC52-3C1E-48A6-9C03-B6D3177A6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4" y="635000"/>
            <a:ext cx="11241086" cy="5651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54126"/>
            <a:ext cx="2997200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8400" y="1254126"/>
            <a:ext cx="2997200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grpSp>
        <p:nvGrpSpPr>
          <p:cNvPr id="5" name="组合 1">
            <a:extLst>
              <a:ext uri="{FF2B5EF4-FFF2-40B4-BE49-F238E27FC236}">
                <a16:creationId xmlns:a16="http://schemas.microsoft.com/office/drawing/2014/main" id="{7961350E-1448-458A-87BA-9935F12082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814DA53-BC7B-4ECE-A27F-F39267B7D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E981115-E386-4001-B0A0-85FB25324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9C56CFE-8A87-4054-9FE1-A73751AAD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1665E35-0296-48D8-9DC9-E30AA134F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303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3" y="185738"/>
            <a:ext cx="10597620" cy="7921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734" y="10144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467" y="17049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4034" y="10144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0968" y="17049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38A838EF-AFEF-4DAC-A089-87C13FE2AB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5F93DC9-E18A-4EC2-B848-844B770BD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1E41156-C9B1-4EC8-92F3-30656EE61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FA10E1E-BA0A-4A46-82BF-143A4EC32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8DFD4BB-DAC1-443B-AB9B-8E20BC0F1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80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635000"/>
            <a:ext cx="11352584" cy="5651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3" name="组合 1">
            <a:extLst>
              <a:ext uri="{FF2B5EF4-FFF2-40B4-BE49-F238E27FC236}">
                <a16:creationId xmlns:a16="http://schemas.microsoft.com/office/drawing/2014/main" id="{73A1B1E1-428C-4E2E-8220-248B8B6F42F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CA8416E-384F-4DFD-A4A8-A5AEEA9F5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1AF5FB4-78EC-4D00-A863-8BC903528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0CD11EB-9C40-4209-9CC8-E7E2EB72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AD9F18A-3B40-448E-A392-53390ECC9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0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0B5393E-7B2C-42D2-B561-1C40BBC681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B13DEC1F-7ED5-49DA-8D48-B28741AFE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4137A600-3E0F-4108-9D33-94B83532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F914A0A-B940-4AE3-8771-4E4E65B35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80978FBB-4E09-48F4-9F15-816ADF54A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7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5" name="组合 1">
            <a:extLst>
              <a:ext uri="{FF2B5EF4-FFF2-40B4-BE49-F238E27FC236}">
                <a16:creationId xmlns:a16="http://schemas.microsoft.com/office/drawing/2014/main" id="{73CF7B80-63C9-4713-B72D-79CA2D34DB3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98C92B5-492F-4E24-B3A9-FCE9EEAC4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01654AA-2A6E-45CE-97C6-87FE59106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C68FD29-26B1-48A5-BEC7-60095FD47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76CD33E-489D-4CB0-8854-7B9C10AEF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97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lIns="0" tIns="0" r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5" name="组合 1">
            <a:extLst>
              <a:ext uri="{FF2B5EF4-FFF2-40B4-BE49-F238E27FC236}">
                <a16:creationId xmlns:a16="http://schemas.microsoft.com/office/drawing/2014/main" id="{79D88CA8-F846-4726-8BE6-E2C847CFACC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69430ED-4026-4FE1-9AAB-64D904F2E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648234B-1A0B-4165-85E2-63BD55111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02C9004-68E0-40FC-B7C1-EC494275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8F25F4F-EEA2-4846-9CCF-DA7E355B3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64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2" y="635000"/>
            <a:ext cx="11241087" cy="5651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294196-1BCE-4DD9-8F46-8D463F1739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2445"/>
            <a:ext cx="951058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 userDrawn="1"/>
        </p:nvSpPr>
        <p:spPr bwMode="auto">
          <a:xfrm>
            <a:off x="11066463" y="6353175"/>
            <a:ext cx="10318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fld id="{9FCABB7A-11B8-4BD6-B1CD-1B2B6683F333}" type="slidenum">
              <a:rPr lang="zh-CN" altLang="en-US" sz="1000">
                <a:solidFill>
                  <a:schemeClr val="bg1"/>
                </a:solidFill>
                <a:latin typeface="Arial Narrow" panose="020B0606020202030204" pitchFamily="34" charset="0"/>
                <a:ea typeface="MHeiHKS-Bold"/>
                <a:cs typeface="MHeiHKS-Bold"/>
              </a:rPr>
              <a:pPr/>
              <a:t>‹#›</a:t>
            </a:fld>
            <a:r>
              <a:rPr lang="ja-JP" altLang="en-US" sz="1000">
                <a:solidFill>
                  <a:schemeClr val="bg1"/>
                </a:solidFill>
                <a:latin typeface="MHeiHKS-Bold"/>
                <a:ea typeface="MHeiHKS-Bold"/>
                <a:cs typeface="MHeiHKS-Bold"/>
              </a:rPr>
              <a:t>页</a:t>
            </a:r>
            <a:endParaRPr lang="zh-CN" altLang="en-US" sz="1000">
              <a:solidFill>
                <a:schemeClr val="bg1"/>
              </a:solidFill>
              <a:latin typeface="MHeiHKS-Bold"/>
              <a:ea typeface="MHeiHKS-Bold"/>
              <a:cs typeface="MHeiHKS-Bold"/>
            </a:endParaRPr>
          </a:p>
        </p:txBody>
      </p:sp>
      <p:sp>
        <p:nvSpPr>
          <p:cNvPr id="102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950912" y="635000"/>
            <a:ext cx="1124108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17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17488" y="669925"/>
            <a:ext cx="11423650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图片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258763"/>
            <a:ext cx="15843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">
            <a:extLst>
              <a:ext uri="{FF2B5EF4-FFF2-40B4-BE49-F238E27FC236}">
                <a16:creationId xmlns:a16="http://schemas.microsoft.com/office/drawing/2014/main" id="{63934E52-3F00-49CA-95D3-46E45F2EF1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CB054E2-AB72-4303-9A26-76D9754CC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6EF5339-90B8-4F97-8851-F42A563F1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DF401E5-5529-47C6-BE12-89944BA0F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73E0FC-C88A-4C35-A9FB-9BDE0D1F1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  <p:sldLayoutId id="2147484484" r:id="rId12"/>
    <p:sldLayoutId id="2147484491" r:id="rId13"/>
    <p:sldLayoutId id="2147484492" r:id="rId14"/>
    <p:sldLayoutId id="2147484494" r:id="rId15"/>
    <p:sldLayoutId id="2147484495" r:id="rId16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rgbClr val="F05A23"/>
          </a:solidFill>
          <a:latin typeface="方正黑体简体" pitchFamily="-112" charset="-122"/>
          <a:ea typeface="方正黑体简体" pitchFamily="-112" charset="-122"/>
          <a:cs typeface="方正黑体简体" pitchFamily="-112" charset="-122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rgbClr val="F05A23"/>
          </a:solidFill>
          <a:latin typeface="方正黑体简体" pitchFamily="-112" charset="-122"/>
          <a:ea typeface="方正黑体简体" pitchFamily="-112" charset="-122"/>
          <a:cs typeface="方正黑体简体" pitchFamily="-112" charset="-122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rgbClr val="F05A23"/>
          </a:solidFill>
          <a:latin typeface="方正黑体简体" pitchFamily="-112" charset="-122"/>
          <a:ea typeface="方正黑体简体" pitchFamily="-112" charset="-122"/>
          <a:cs typeface="方正黑体简体" pitchFamily="-112" charset="-122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rgbClr val="F05A23"/>
          </a:solidFill>
          <a:latin typeface="方正黑体简体" pitchFamily="-112" charset="-122"/>
          <a:ea typeface="方正黑体简体" pitchFamily="-112" charset="-122"/>
          <a:cs typeface="方正黑体简体" pitchFamily="-112" charset="-122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rgbClr val="F05A23"/>
          </a:solidFill>
          <a:latin typeface="方正黑体简体" pitchFamily="-112" charset="-122"/>
          <a:ea typeface="方正黑体简体" pitchFamily="-112" charset="-122"/>
          <a:cs typeface="方正黑体简体" pitchFamily="-11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444"/>
          </a:solidFill>
          <a:latin typeface="Arial Narrow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444"/>
          </a:solidFill>
          <a:latin typeface="Arial Narrow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444"/>
          </a:solidFill>
          <a:latin typeface="Arial Narrow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8444"/>
          </a:solidFill>
          <a:latin typeface="Arial Narrow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006441"/>
        </a:buClr>
        <a:buFont typeface="Times" panose="02020603050405020304" pitchFamily="18" charset="0"/>
        <a:buChar char="•"/>
        <a:defRPr sz="1600">
          <a:solidFill>
            <a:srgbClr val="1C1C1C"/>
          </a:solidFill>
          <a:latin typeface="Lucida Grande" pitchFamily="-112" charset="0"/>
          <a:ea typeface="方正中等线简体" pitchFamily="-112" charset="-122"/>
          <a:cs typeface="方正中等线简体" pitchFamily="-112" charset="-122"/>
        </a:defRPr>
      </a:lvl1pPr>
      <a:lvl2pPr marL="282575" indent="-168275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008444"/>
        </a:buClr>
        <a:buFont typeface="Times" panose="02020603050405020304" pitchFamily="18" charset="0"/>
        <a:buChar char="•"/>
        <a:defRPr sz="1600">
          <a:solidFill>
            <a:srgbClr val="747679"/>
          </a:solidFill>
          <a:latin typeface="+mn-lt"/>
          <a:ea typeface="MS PGothic" pitchFamily="34" charset="-128"/>
          <a:cs typeface="方正中等线简体"/>
        </a:defRPr>
      </a:lvl2pPr>
      <a:lvl3pPr marL="517525" indent="-120650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008444"/>
        </a:buClr>
        <a:buFont typeface="Times" panose="02020603050405020304" pitchFamily="18" charset="0"/>
        <a:buChar char="•"/>
        <a:defRPr sz="1600">
          <a:solidFill>
            <a:srgbClr val="747679"/>
          </a:solidFill>
          <a:latin typeface="+mn-lt"/>
          <a:ea typeface="MS PGothic" pitchFamily="34" charset="-128"/>
          <a:cs typeface="方正中等线简体"/>
        </a:defRPr>
      </a:lvl3pPr>
      <a:lvl4pPr marL="801688" indent="-169863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008444"/>
        </a:buClr>
        <a:buFont typeface="Times" panose="02020603050405020304" pitchFamily="18" charset="0"/>
        <a:buChar char="•"/>
        <a:defRPr sz="1600">
          <a:solidFill>
            <a:srgbClr val="747679"/>
          </a:solidFill>
          <a:latin typeface="+mn-lt"/>
          <a:ea typeface="MS PGothic" pitchFamily="34" charset="-128"/>
          <a:cs typeface="方正中等线简体"/>
        </a:defRPr>
      </a:lvl4pPr>
      <a:lvl5pPr marL="1084263" indent="-166688" algn="l" rtl="0" fontAlgn="base">
        <a:lnSpc>
          <a:spcPct val="130000"/>
        </a:lnSpc>
        <a:spcBef>
          <a:spcPct val="30000"/>
        </a:spcBef>
        <a:spcAft>
          <a:spcPct val="0"/>
        </a:spcAft>
        <a:buClr>
          <a:srgbClr val="008444"/>
        </a:buClr>
        <a:buFont typeface="Times" panose="02020603050405020304" pitchFamily="18" charset="0"/>
        <a:buChar char="•"/>
        <a:defRPr sz="1600">
          <a:solidFill>
            <a:srgbClr val="747679"/>
          </a:solidFill>
          <a:latin typeface="+mn-lt"/>
          <a:ea typeface="MS PGothic" pitchFamily="34" charset="-128"/>
          <a:cs typeface="方正中等线简体"/>
        </a:defRPr>
      </a:lvl5pPr>
      <a:lvl6pPr marL="1541463" indent="-166688" algn="l" rtl="0" eaLnBrk="1" fontAlgn="base" hangingPunct="1">
        <a:spcBef>
          <a:spcPct val="0"/>
        </a:spcBef>
        <a:spcAft>
          <a:spcPct val="0"/>
        </a:spcAft>
        <a:buClr>
          <a:srgbClr val="008444"/>
        </a:buClr>
        <a:buFont typeface="Times" pitchFamily="-112" charset="0"/>
        <a:buChar char="•"/>
        <a:defRPr sz="2000">
          <a:solidFill>
            <a:srgbClr val="747679"/>
          </a:solidFill>
          <a:latin typeface="+mn-lt"/>
          <a:ea typeface="+mn-ea"/>
        </a:defRPr>
      </a:lvl6pPr>
      <a:lvl7pPr marL="1998663" indent="-166688" algn="l" rtl="0" eaLnBrk="1" fontAlgn="base" hangingPunct="1">
        <a:spcBef>
          <a:spcPct val="0"/>
        </a:spcBef>
        <a:spcAft>
          <a:spcPct val="0"/>
        </a:spcAft>
        <a:buClr>
          <a:srgbClr val="008444"/>
        </a:buClr>
        <a:buFont typeface="Times" pitchFamily="-112" charset="0"/>
        <a:buChar char="•"/>
        <a:defRPr sz="2000">
          <a:solidFill>
            <a:srgbClr val="747679"/>
          </a:solidFill>
          <a:latin typeface="+mn-lt"/>
          <a:ea typeface="+mn-ea"/>
        </a:defRPr>
      </a:lvl7pPr>
      <a:lvl8pPr marL="2455863" indent="-166688" algn="l" rtl="0" eaLnBrk="1" fontAlgn="base" hangingPunct="1">
        <a:spcBef>
          <a:spcPct val="0"/>
        </a:spcBef>
        <a:spcAft>
          <a:spcPct val="0"/>
        </a:spcAft>
        <a:buClr>
          <a:srgbClr val="008444"/>
        </a:buClr>
        <a:buFont typeface="Times" pitchFamily="-112" charset="0"/>
        <a:buChar char="•"/>
        <a:defRPr sz="2000">
          <a:solidFill>
            <a:srgbClr val="747679"/>
          </a:solidFill>
          <a:latin typeface="+mn-lt"/>
          <a:ea typeface="+mn-ea"/>
        </a:defRPr>
      </a:lvl8pPr>
      <a:lvl9pPr marL="2913063" indent="-166688" algn="l" rtl="0" eaLnBrk="1" fontAlgn="base" hangingPunct="1">
        <a:spcBef>
          <a:spcPct val="0"/>
        </a:spcBef>
        <a:spcAft>
          <a:spcPct val="0"/>
        </a:spcAft>
        <a:buClr>
          <a:srgbClr val="008444"/>
        </a:buClr>
        <a:buFont typeface="Times" pitchFamily="-112" charset="0"/>
        <a:buChar char="•"/>
        <a:defRPr sz="2000">
          <a:solidFill>
            <a:srgbClr val="74767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2FB82-A237-4C79-B178-F579A931C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3A7511-2617-4A71-99AF-93FD19947316}" type="datetimeFigureOut">
              <a:rPr lang="zh-CN" altLang="en-US"/>
              <a:pPr>
                <a:defRPr/>
              </a:pPr>
              <a:t>2021/9/25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A020F-9AB2-466F-9ACE-EFE518288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420A1-DC31-42C3-8A5F-CAF38FBD8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B3B47C-0A8A-41E4-9A6F-289196F205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7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7" r:id="rId1"/>
    <p:sldLayoutId id="2147484498" r:id="rId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36807;&#21435;4&#24180;&#22522;&#24046;&#29575;&#20998;&#20301;&#22270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36807;&#21435;4&#24180;&#20215;&#24046;&#29575;&#20998;&#20301;&#22270;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file:///D:\&#22823;&#23447;&#21830;&#21697;&#25968;&#25454;\weekly_figure\&#27963;&#36291;&#21697;&#31181;&#22269;&#20869;&#20135;&#37327;&#21516;&#27604;&#22686;&#36895;-1&#24180;&#65288;&#21069;&#20116;&#65289;.png" TargetMode="External"/><Relationship Id="rId5" Type="http://schemas.openxmlformats.org/officeDocument/2006/relationships/image" Target="../media/image12.png"/><Relationship Id="rId4" Type="http://schemas.openxmlformats.org/officeDocument/2006/relationships/image" Target="file:///D:\&#22823;&#23447;&#21830;&#21697;&#25968;&#25454;\weekly_figure\&#36807;&#21435;4&#24180;&#21033;&#28070;&#20998;&#20301;&#22270;-&#21518;5&#21517;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697;&#31181;&#22522;&#24046;&#29575;&#36208;&#21183;-3&#20010;&#26376;(&#21518;&#20116;)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file:///D:\&#22823;&#23447;&#21830;&#21697;&#25968;&#25454;\weekly_figure\&#27963;&#36291;&#21697;&#31181;&#22522;&#24046;&#29575;&#36208;&#21183;-1&#24180;(&#21069;&#20116;).png" TargetMode="External"/><Relationship Id="rId5" Type="http://schemas.openxmlformats.org/officeDocument/2006/relationships/image" Target="file:///D:\&#22823;&#23447;&#21830;&#21697;&#25968;&#25454;\weekly_figure\&#27963;&#36291;&#21697;&#31181;&#22522;&#24046;&#29575;&#36208;&#21183;-1&#24180;(&#21518;&#20116;).png" TargetMode="External"/><Relationship Id="rId4" Type="http://schemas.openxmlformats.org/officeDocument/2006/relationships/image" Target="file:///D:\&#22823;&#23447;&#21830;&#21697;&#25968;&#25454;\weekly_figure\&#27963;&#36291;&#21697;&#31181;&#22522;&#24046;&#29575;&#36208;&#21183;-3&#20010;&#26376;(&#21069;&#20116;)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697;&#31181;&#24211;&#23384;&#27700;&#24179;&#19982;&#36807;&#21435;5&#24180;&#30340;&#27604;&#20540;-1&#24180;&#65288;&#21518;&#20116;&#65289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file:///D:\&#22823;&#23447;&#21830;&#21697;&#25968;&#25454;\weekly_figure\&#27963;&#36291;&#21697;&#31181;&#24211;&#23384;&#27700;&#24179;&#19982;&#36807;&#21435;5&#24180;&#30340;&#27604;&#20540;-1&#24180;&#65288;&#21069;&#20116;&#65289;.png" TargetMode="External"/><Relationship Id="rId4" Type="http://schemas.openxmlformats.org/officeDocument/2006/relationships/image" Target="file:///D:\&#22823;&#23447;&#21830;&#21697;&#25968;&#25454;\weekly_figure\&#27963;&#36291;&#21697;&#31181;&#24211;&#23384;&#27700;&#24179;&#19982;&#36807;&#21435;5&#24180;&#30340;&#27604;&#20540;-3&#20010;&#26376;&#65288;&#21518;&#20116;&#65289;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36807;&#21435;4&#24180;&#21033;&#28070;&#20998;&#20301;&#22270;-&#21069;5&#21517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36807;&#21435;4&#24180;&#21033;&#28070;&#20998;&#20301;&#22270;-&#21518;5&#21517;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697;&#31181;&#22269;&#20869;&#34920;&#35266;&#28040;&#36153;&#37327;&#21516;&#27604;&#22686;&#36895;-1&#24180;&#65288;&#21069;&#20116;&#65289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27963;&#36291;&#21697;&#31181;&#22269;&#20869;&#34920;&#35266;&#28040;&#36153;&#37327;&#21516;&#27604;&#22686;&#36895;-1&#24180;&#65288;&#21518;&#20116;&#65289;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697;&#31181;&#22269;&#20869;&#20135;&#37327;&#21516;&#27604;&#22686;&#36895;-1&#24180;&#65288;&#21069;&#20116;&#65289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&#22823;&#23447;&#21830;&#21697;&#25968;&#25454;\weekly_figure\&#27963;&#36291;&#21697;&#31181;&#22269;&#20869;&#20135;&#37327;&#21516;&#27604;&#22686;&#36895;-1&#24180;&#65288;&#21518;&#20116;&#65289;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mailto:RENXUE072@pingan.com.cn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830;&#21697;&#36300;&#24133;&#25490;&#24207;-1&#21608;.png" TargetMode="External"/><Relationship Id="rId2" Type="http://schemas.openxmlformats.org/officeDocument/2006/relationships/image" Target="file:///D:\&#22823;&#23447;&#21830;&#21697;&#25968;&#25454;\weekly_figure\&#27963;&#36291;&#21830;&#21697;&#28072;&#24133;&#25490;&#24207;-1&#21608;.png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830;&#21697;&#28072;&#24133;&#25490;&#24207;-3&#20010;&#26376;.png" TargetMode="External"/><Relationship Id="rId2" Type="http://schemas.openxmlformats.org/officeDocument/2006/relationships/image" Target="file:///D:\&#22823;&#23447;&#21830;&#21697;&#25968;&#25454;\weekly_figure\&#27963;&#36291;&#21830;&#21697;&#36300;&#24133;&#25490;&#24207;-3&#20010;&#26376;.png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830;&#21697;&#36300;&#24133;&#25490;&#24207;-1&#24180;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830;&#21697;&#36300;&#24133;&#25490;&#24207;-5&#24180;.png" TargetMode="External"/><Relationship Id="rId2" Type="http://schemas.openxmlformats.org/officeDocument/2006/relationships/image" Target="file:///D:\&#22823;&#23447;&#21830;&#21697;&#25968;&#25454;\weekly_figure\&#27963;&#36291;&#21830;&#21697;&#28072;&#24133;&#25490;&#24207;-5&#24180;.png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7963;&#36291;&#21697;&#31181;&#27874;&#21160;&#29575;&#36208;&#21183;-1&#24180;.png" TargetMode="External"/><Relationship Id="rId2" Type="http://schemas.openxmlformats.org/officeDocument/2006/relationships/image" Target="file:///D:\&#22823;&#23447;&#21830;&#21697;&#25968;&#25454;\weekly_figure\&#27963;&#36291;&#21697;&#31181;&#27874;&#21160;&#29575;&#36208;&#21183;-3&#20010;&#26376;.png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21407;&#27833;&#19982;&#21160;&#21147;&#29028;&#27604;&#20215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file:///D:\&#22823;&#23447;&#21830;&#21697;&#25968;&#25454;\weekly_figure\wti&#21407;&#27833;&#19982;comex&#40644;&#37329;&#27604;&#20215;.png" TargetMode="External"/><Relationship Id="rId5" Type="http://schemas.openxmlformats.org/officeDocument/2006/relationships/image" Target="file:///D:\&#22823;&#23447;&#21830;&#21697;&#25968;&#25454;\weekly_figure\LME&#38108;&#19982;comex&#40644;&#37329;&#27604;&#20215;.png" TargetMode="External"/><Relationship Id="rId4" Type="http://schemas.openxmlformats.org/officeDocument/2006/relationships/image" Target="file:///D:\&#22823;&#23447;&#21830;&#21697;&#25968;&#25454;\weekly_figure\comex&#40644;&#37329;&#19982;&#30333;&#38134;&#27604;&#20215;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&#22823;&#23447;&#21830;&#21697;&#25968;&#25454;\weekly_figure\&#38081;&#30719;&#19982;&#34746;&#32441;&#27604;&#20215;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file:///D:\&#22823;&#23447;&#21830;&#21697;&#25968;&#25454;\weekly_figure\&#35910;&#27833;&#19982;&#35910;&#31893;&#27604;&#20215;.png" TargetMode="External"/><Relationship Id="rId5" Type="http://schemas.openxmlformats.org/officeDocument/2006/relationships/image" Target="file:///D:\&#22823;&#23447;&#21830;&#21697;&#25968;&#25454;\weekly_figure\&#32431;&#30897;&#19982;&#29627;&#29827;&#27604;&#20215;.png" TargetMode="External"/><Relationship Id="rId4" Type="http://schemas.openxmlformats.org/officeDocument/2006/relationships/image" Target="file:///D:\&#22823;&#23447;&#21830;&#21697;&#25968;&#25454;\weekly_figure\&#38081;&#30719;&#19982;&#35910;&#31893;&#27604;&#20215;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64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4485"/>
            <a:ext cx="12192000" cy="6858000"/>
          </a:xfrm>
          <a:prstGeom prst="rect">
            <a:avLst/>
          </a:prstGeom>
          <a:solidFill>
            <a:srgbClr val="000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2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233485"/>
            <a:ext cx="1951807" cy="324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15" y="215485"/>
            <a:ext cx="1827168" cy="1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06" y="6313243"/>
            <a:ext cx="1098388" cy="216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58951" y="2875002"/>
            <a:ext cx="6526043" cy="9871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rgbClr val="C645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大宗商品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周度报告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56669" y="4023036"/>
            <a:ext cx="720000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71695" y="2022482"/>
            <a:ext cx="4909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rgbClr val="C645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平安期货</a:t>
            </a:r>
            <a:endParaRPr lang="zh-CN" altLang="en-US" sz="6000" b="1" dirty="0">
              <a:solidFill>
                <a:srgbClr val="C645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56669" y="4190878"/>
            <a:ext cx="7401165" cy="165173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8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平安期货研究所 王思然 </a:t>
            </a:r>
            <a:r>
              <a:rPr lang="en-US" altLang="zh-CN" sz="18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|  </a:t>
            </a:r>
            <a:r>
              <a:rPr lang="zh-CN" altLang="en-US" sz="14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从业资格号：</a:t>
            </a:r>
            <a:r>
              <a:rPr lang="en-US" altLang="zh-CN" sz="14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F3084153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8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平安期货研究所 李晨阳 </a:t>
            </a:r>
            <a:r>
              <a:rPr lang="en-US" altLang="zh-CN" sz="18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|  </a:t>
            </a:r>
            <a:r>
              <a:rPr lang="zh-CN" altLang="en-US" sz="14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从业资格号：</a:t>
            </a:r>
            <a:r>
              <a:rPr lang="en-US" altLang="zh-CN" sz="14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F3084153    </a:t>
            </a:r>
            <a:r>
              <a:rPr lang="zh-CN" altLang="en-US" sz="14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投资咨询号：</a:t>
            </a:r>
            <a:r>
              <a:rPr lang="en-US" altLang="zh-CN" sz="14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Z0016332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18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平安期货研究所 万志灏 </a:t>
            </a:r>
            <a:r>
              <a:rPr lang="en-US" altLang="zh-CN" sz="18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|  </a:t>
            </a:r>
            <a:r>
              <a:rPr lang="zh-CN" altLang="en-US" sz="1400" b="0" i="0" u="none" strike="noStrike" baseline="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从业资格号：</a:t>
            </a:r>
            <a:r>
              <a:rPr lang="en-US" altLang="zh-CN" sz="14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F3084153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平安期货研究所  任  雪 </a:t>
            </a:r>
            <a:r>
              <a:rPr lang="en-US" altLang="zh-CN" sz="1800" b="0" i="0" u="none" strike="noStrike" baseline="0" dirty="0">
                <a:solidFill>
                  <a:srgbClr val="D9D9D9"/>
                </a:solidFill>
                <a:latin typeface="Nirmala UI" panose="020B0502040204020203" pitchFamily="34" charset="0"/>
                <a:ea typeface="微软雅黑" panose="020B0503020204020204" pitchFamily="34" charset="-122"/>
              </a:rPr>
              <a:t>|  </a:t>
            </a:r>
            <a:r>
              <a:rPr lang="zh-CN" altLang="en-US" sz="1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从业资格号：</a:t>
            </a:r>
            <a:r>
              <a:rPr lang="en-US" altLang="zh-CN" sz="1400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F3084623</a:t>
            </a:r>
          </a:p>
          <a:p>
            <a:endParaRPr lang="en-US" altLang="zh-CN" dirty="0">
              <a:solidFill>
                <a:srgbClr val="D9D9D9"/>
              </a:solidFill>
              <a:latin typeface="Nirmala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96000" y="3439129"/>
            <a:ext cx="214329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2021</a:t>
            </a:r>
            <a:r>
              <a:rPr lang="zh-CN" altLang="en-US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r>
              <a:rPr lang="zh-CN" altLang="en-US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endParaRPr lang="zh-CN" altLang="en-US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9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基差率和价差率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7328" y="999099"/>
            <a:ext cx="6304209" cy="5393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840463" y="975670"/>
            <a:ext cx="6304209" cy="53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基差率和价差率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" y="1331976"/>
            <a:ext cx="6400813" cy="36576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33" y="610218"/>
            <a:ext cx="5591796" cy="46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基差</a:t>
            </a:r>
            <a:r>
              <a:rPr lang="zh-CN" altLang="en-US" kern="0" dirty="0" smtClean="0">
                <a:solidFill>
                  <a:schemeClr val="tx1"/>
                </a:solidFill>
              </a:rPr>
              <a:t>率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72658" y="777875"/>
            <a:ext cx="10091894" cy="5630705"/>
            <a:chOff x="684626" y="777875"/>
            <a:chExt cx="10091894" cy="57474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link="rId3"/>
            <a:stretch>
              <a:fillRect/>
            </a:stretch>
          </p:blipFill>
          <p:spPr>
            <a:xfrm>
              <a:off x="5555580" y="3606799"/>
              <a:ext cx="5220940" cy="291854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link="rId4"/>
            <a:stretch>
              <a:fillRect/>
            </a:stretch>
          </p:blipFill>
          <p:spPr>
            <a:xfrm>
              <a:off x="684626" y="3606799"/>
              <a:ext cx="5220940" cy="291854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link="rId5"/>
            <a:stretch>
              <a:fillRect/>
            </a:stretch>
          </p:blipFill>
          <p:spPr>
            <a:xfrm>
              <a:off x="5555580" y="777875"/>
              <a:ext cx="5220940" cy="291854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link="rId6"/>
            <a:stretch>
              <a:fillRect/>
            </a:stretch>
          </p:blipFill>
          <p:spPr>
            <a:xfrm>
              <a:off x="684626" y="777875"/>
              <a:ext cx="5220940" cy="2918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42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价差</a:t>
            </a:r>
            <a:r>
              <a:rPr lang="zh-CN" altLang="en-US" kern="0" dirty="0" smtClean="0">
                <a:solidFill>
                  <a:schemeClr val="tx1"/>
                </a:solidFill>
              </a:rPr>
              <a:t>率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45452" y="777875"/>
            <a:ext cx="10695163" cy="5675461"/>
            <a:chOff x="247805" y="-2178798"/>
            <a:chExt cx="9822424" cy="66801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896" y="1052736"/>
              <a:ext cx="4910333" cy="341523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896" y="-2178798"/>
              <a:ext cx="4910333" cy="341523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05" y="1086105"/>
              <a:ext cx="4910333" cy="341523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05" y="-2145429"/>
              <a:ext cx="4910333" cy="3415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28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库存率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127821" y="3547235"/>
            <a:ext cx="5224762" cy="29061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155771" y="836712"/>
            <a:ext cx="5196811" cy="2892151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937989" y="777874"/>
            <a:ext cx="10449524" cy="5675461"/>
            <a:chOff x="937989" y="822044"/>
            <a:chExt cx="10449524" cy="56312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link="rId5"/>
            <a:stretch>
              <a:fillRect/>
            </a:stretch>
          </p:blipFill>
          <p:spPr>
            <a:xfrm>
              <a:off x="950912" y="3547235"/>
              <a:ext cx="5224762" cy="290610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link="rId4"/>
            <a:stretch>
              <a:fillRect/>
            </a:stretch>
          </p:blipFill>
          <p:spPr>
            <a:xfrm>
              <a:off x="937989" y="836712"/>
              <a:ext cx="5224762" cy="290610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link="rId3"/>
            <a:stretch>
              <a:fillRect/>
            </a:stretch>
          </p:blipFill>
          <p:spPr>
            <a:xfrm>
              <a:off x="6162751" y="3532567"/>
              <a:ext cx="5224762" cy="290610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link="rId4"/>
            <a:stretch>
              <a:fillRect/>
            </a:stretch>
          </p:blipFill>
          <p:spPr>
            <a:xfrm>
              <a:off x="6190702" y="822044"/>
              <a:ext cx="5196811" cy="2892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47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利润</a:t>
            </a:r>
            <a:r>
              <a:rPr lang="zh-CN" altLang="en-US" kern="0" dirty="0" smtClean="0">
                <a:solidFill>
                  <a:schemeClr val="tx1"/>
                </a:solidFill>
              </a:rPr>
              <a:t>表现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39965" y="1571593"/>
            <a:ext cx="5893155" cy="36576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033120" y="1571593"/>
            <a:ext cx="589315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3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国内消费增速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055440" y="1196752"/>
            <a:ext cx="4824536" cy="4477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384032" y="1196752"/>
            <a:ext cx="4824536" cy="44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2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国内产量增速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67926" y="1214472"/>
            <a:ext cx="4371727" cy="48723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828729" y="1274797"/>
            <a:ext cx="4371727" cy="48723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962623" y="1298922"/>
            <a:ext cx="4629321" cy="487237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5823426" y="1298922"/>
            <a:ext cx="4629321" cy="48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5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国内产量增速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48" y="1484784"/>
            <a:ext cx="5235167" cy="432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4784"/>
            <a:ext cx="523516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76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国内产量增速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39" y="1556792"/>
            <a:ext cx="5268861" cy="4320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84" y="1556791"/>
            <a:ext cx="5206816" cy="43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2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49330"/>
            <a:ext cx="432486" cy="3475283"/>
          </a:xfrm>
          <a:prstGeom prst="rect">
            <a:avLst/>
          </a:prstGeom>
          <a:solidFill>
            <a:srgbClr val="C64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31378" y="1648240"/>
            <a:ext cx="4727022" cy="532491"/>
            <a:chOff x="5053922" y="1298448"/>
            <a:chExt cx="4727022" cy="532491"/>
          </a:xfrm>
        </p:grpSpPr>
        <p:sp>
          <p:nvSpPr>
            <p:cNvPr id="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rgbClr val="C6450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大宗商品市场跟踪</a:t>
                </a:r>
              </a:p>
            </p:txBody>
          </p:sp>
        </p:grpSp>
      </p:grpSp>
      <p:sp>
        <p:nvSpPr>
          <p:cNvPr id="14" name="ï$liḑê">
            <a:extLst>
              <a:ext uri="{FF2B5EF4-FFF2-40B4-BE49-F238E27FC236}">
                <a16:creationId xmlns:a16="http://schemas.microsoft.com/office/drawing/2014/main" id="{242081F1-E3F8-4206-8DED-8F5F4ED4230D}"/>
              </a:ext>
            </a:extLst>
          </p:cNvPr>
          <p:cNvSpPr txBox="1"/>
          <p:nvPr/>
        </p:nvSpPr>
        <p:spPr>
          <a:xfrm>
            <a:off x="2031213" y="2879196"/>
            <a:ext cx="1570777" cy="61555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127000" dist="63500" dir="8100000" sx="95000" sy="95000" algn="tr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 defTabSz="1219170" eaLnBrk="1" fontAlgn="auto" hangingPunct="1">
              <a:spcBef>
                <a:spcPts val="0"/>
              </a:spcBef>
              <a:spcAft>
                <a:spcPts val="600"/>
              </a:spcAft>
              <a:defRPr sz="1600" kern="0">
                <a:gradFill>
                  <a:gsLst>
                    <a:gs pos="0">
                      <a:srgbClr val="ED7D31"/>
                    </a:gs>
                    <a:gs pos="100000">
                      <a:srgbClr val="ED7D31">
                        <a:lumMod val="75000"/>
                      </a:srgb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zh-CN" altLang="en-US" sz="3200" b="1">
                <a:solidFill>
                  <a:srgbClr val="C64504"/>
                </a:solidFill>
              </a:rPr>
              <a:t>目 录</a:t>
            </a:r>
            <a:endParaRPr lang="en-US" altLang="zh-CN" sz="3200" b="1" dirty="0">
              <a:solidFill>
                <a:srgbClr val="C6450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31378" y="2541584"/>
            <a:ext cx="4727022" cy="532491"/>
            <a:chOff x="5053922" y="1298448"/>
            <a:chExt cx="4727022" cy="532491"/>
          </a:xfrm>
        </p:grpSpPr>
        <p:sp>
          <p:nvSpPr>
            <p:cNvPr id="1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商品与宏观经济指标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331378" y="3434928"/>
            <a:ext cx="4727022" cy="532491"/>
            <a:chOff x="5053922" y="1298448"/>
            <a:chExt cx="4727022" cy="532491"/>
          </a:xfrm>
        </p:grpSpPr>
        <p:sp>
          <p:nvSpPr>
            <p:cNvPr id="21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商品与大类资产表现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331378" y="4328272"/>
            <a:ext cx="4727022" cy="532491"/>
            <a:chOff x="5053922" y="1298448"/>
            <a:chExt cx="4727022" cy="532491"/>
          </a:xfrm>
        </p:grpSpPr>
        <p:sp>
          <p:nvSpPr>
            <p:cNvPr id="2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量化研究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65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49330"/>
            <a:ext cx="432486" cy="3475283"/>
          </a:xfrm>
          <a:prstGeom prst="rect">
            <a:avLst/>
          </a:prstGeom>
          <a:solidFill>
            <a:srgbClr val="C64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31378" y="1648240"/>
            <a:ext cx="4727022" cy="532491"/>
            <a:chOff x="5053922" y="1298448"/>
            <a:chExt cx="4727022" cy="532491"/>
          </a:xfrm>
        </p:grpSpPr>
        <p:sp>
          <p:nvSpPr>
            <p:cNvPr id="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大宗商品市场跟踪</a:t>
                </a:r>
              </a:p>
            </p:txBody>
          </p:sp>
        </p:grpSp>
      </p:grpSp>
      <p:sp>
        <p:nvSpPr>
          <p:cNvPr id="14" name="ï$liḑê">
            <a:extLst>
              <a:ext uri="{FF2B5EF4-FFF2-40B4-BE49-F238E27FC236}">
                <a16:creationId xmlns:a16="http://schemas.microsoft.com/office/drawing/2014/main" id="{242081F1-E3F8-4206-8DED-8F5F4ED4230D}"/>
              </a:ext>
            </a:extLst>
          </p:cNvPr>
          <p:cNvSpPr txBox="1"/>
          <p:nvPr/>
        </p:nvSpPr>
        <p:spPr>
          <a:xfrm>
            <a:off x="2031213" y="2879196"/>
            <a:ext cx="1570777" cy="61555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127000" dist="63500" dir="8100000" sx="95000" sy="95000" algn="tr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 defTabSz="1219170" eaLnBrk="1" fontAlgn="auto" hangingPunct="1">
              <a:spcBef>
                <a:spcPts val="0"/>
              </a:spcBef>
              <a:spcAft>
                <a:spcPts val="600"/>
              </a:spcAft>
              <a:defRPr sz="1600" kern="0">
                <a:gradFill>
                  <a:gsLst>
                    <a:gs pos="0">
                      <a:srgbClr val="ED7D31"/>
                    </a:gs>
                    <a:gs pos="100000">
                      <a:srgbClr val="ED7D31">
                        <a:lumMod val="75000"/>
                      </a:srgb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zh-CN" altLang="en-US" sz="3200" b="1">
                <a:solidFill>
                  <a:srgbClr val="C64504"/>
                </a:solidFill>
              </a:rPr>
              <a:t>目 录</a:t>
            </a:r>
            <a:endParaRPr lang="en-US" altLang="zh-CN" sz="3200" b="1" dirty="0">
              <a:solidFill>
                <a:srgbClr val="C6450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31378" y="2541584"/>
            <a:ext cx="4727022" cy="532491"/>
            <a:chOff x="5053922" y="1298448"/>
            <a:chExt cx="4727022" cy="532491"/>
          </a:xfrm>
        </p:grpSpPr>
        <p:sp>
          <p:nvSpPr>
            <p:cNvPr id="1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rgbClr val="C6450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商品与宏观经济指标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331378" y="3434928"/>
            <a:ext cx="4727022" cy="532491"/>
            <a:chOff x="5053922" y="1298448"/>
            <a:chExt cx="4727022" cy="532491"/>
          </a:xfrm>
        </p:grpSpPr>
        <p:sp>
          <p:nvSpPr>
            <p:cNvPr id="21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商品与大类资产表现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331378" y="4328272"/>
            <a:ext cx="4727022" cy="532491"/>
            <a:chOff x="5053922" y="1298448"/>
            <a:chExt cx="4727022" cy="532491"/>
          </a:xfrm>
        </p:grpSpPr>
        <p:sp>
          <p:nvSpPr>
            <p:cNvPr id="2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量化研究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23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铜与</a:t>
            </a:r>
            <a:r>
              <a:rPr lang="en-US" altLang="zh-CN" dirty="0">
                <a:solidFill>
                  <a:schemeClr val="tx1"/>
                </a:solidFill>
              </a:rPr>
              <a:t>PPI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715EE-DA7B-4B8F-B11D-77C46A131112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</p:spTree>
    <p:extLst>
      <p:ext uri="{BB962C8B-B14F-4D97-AF65-F5344CB8AC3E}">
        <p14:creationId xmlns:p14="http://schemas.microsoft.com/office/powerpoint/2010/main" val="3250069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49330"/>
            <a:ext cx="432486" cy="3475283"/>
          </a:xfrm>
          <a:prstGeom prst="rect">
            <a:avLst/>
          </a:prstGeom>
          <a:solidFill>
            <a:srgbClr val="C64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31378" y="1648240"/>
            <a:ext cx="4727022" cy="532491"/>
            <a:chOff x="5053922" y="1298448"/>
            <a:chExt cx="4727022" cy="532491"/>
          </a:xfrm>
        </p:grpSpPr>
        <p:sp>
          <p:nvSpPr>
            <p:cNvPr id="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大宗商品市场跟踪</a:t>
                </a:r>
              </a:p>
            </p:txBody>
          </p:sp>
        </p:grpSp>
      </p:grpSp>
      <p:sp>
        <p:nvSpPr>
          <p:cNvPr id="14" name="ï$liḑê">
            <a:extLst>
              <a:ext uri="{FF2B5EF4-FFF2-40B4-BE49-F238E27FC236}">
                <a16:creationId xmlns:a16="http://schemas.microsoft.com/office/drawing/2014/main" id="{242081F1-E3F8-4206-8DED-8F5F4ED4230D}"/>
              </a:ext>
            </a:extLst>
          </p:cNvPr>
          <p:cNvSpPr txBox="1"/>
          <p:nvPr/>
        </p:nvSpPr>
        <p:spPr>
          <a:xfrm>
            <a:off x="2031213" y="2879196"/>
            <a:ext cx="1570777" cy="61555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127000" dist="63500" dir="8100000" sx="95000" sy="95000" algn="tr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 defTabSz="1219170" eaLnBrk="1" fontAlgn="auto" hangingPunct="1">
              <a:spcBef>
                <a:spcPts val="0"/>
              </a:spcBef>
              <a:spcAft>
                <a:spcPts val="600"/>
              </a:spcAft>
              <a:defRPr sz="1600" kern="0">
                <a:gradFill>
                  <a:gsLst>
                    <a:gs pos="0">
                      <a:srgbClr val="ED7D31"/>
                    </a:gs>
                    <a:gs pos="100000">
                      <a:srgbClr val="ED7D31">
                        <a:lumMod val="75000"/>
                      </a:srgb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zh-CN" altLang="en-US" sz="3200" b="1">
                <a:solidFill>
                  <a:srgbClr val="C64504"/>
                </a:solidFill>
              </a:rPr>
              <a:t>目 录</a:t>
            </a:r>
            <a:endParaRPr lang="en-US" altLang="zh-CN" sz="3200" b="1" dirty="0">
              <a:solidFill>
                <a:srgbClr val="C64504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31378" y="2541584"/>
            <a:ext cx="4727022" cy="532491"/>
            <a:chOff x="5053922" y="1298448"/>
            <a:chExt cx="4727022" cy="532491"/>
          </a:xfrm>
        </p:grpSpPr>
        <p:sp>
          <p:nvSpPr>
            <p:cNvPr id="1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商品与宏观经济指标</a:t>
                </a: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331378" y="3434928"/>
            <a:ext cx="4727022" cy="532491"/>
            <a:chOff x="5053922" y="1298448"/>
            <a:chExt cx="4727022" cy="532491"/>
          </a:xfrm>
        </p:grpSpPr>
        <p:sp>
          <p:nvSpPr>
            <p:cNvPr id="21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rgbClr val="C6450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商品与大类资产表现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331378" y="4328272"/>
            <a:ext cx="4727022" cy="532491"/>
            <a:chOff x="5053922" y="1298448"/>
            <a:chExt cx="4727022" cy="532491"/>
          </a:xfrm>
        </p:grpSpPr>
        <p:sp>
          <p:nvSpPr>
            <p:cNvPr id="26" name="矩形: 圆角 7">
              <a:extLst>
                <a:ext uri="{FF2B5EF4-FFF2-40B4-BE49-F238E27FC236}">
                  <a16:creationId xmlns:a16="http://schemas.microsoft.com/office/drawing/2014/main" id="{D3D39D82-905F-47E9-B838-6AD520E16B22}"/>
                </a:ext>
              </a:extLst>
            </p:cNvPr>
            <p:cNvSpPr/>
            <p:nvPr/>
          </p:nvSpPr>
          <p:spPr>
            <a:xfrm>
              <a:off x="5053922" y="1377422"/>
              <a:ext cx="2723538" cy="453517"/>
            </a:xfrm>
            <a:prstGeom prst="roundRect">
              <a:avLst>
                <a:gd name="adj" fmla="val 12331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321808" y="1298448"/>
              <a:ext cx="4459136" cy="393192"/>
              <a:chOff x="5321808" y="1298448"/>
              <a:chExt cx="4459136" cy="39319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321808" y="1298448"/>
                <a:ext cx="567853" cy="393192"/>
              </a:xfrm>
              <a:prstGeom prst="rect">
                <a:avLst/>
              </a:prstGeom>
              <a:solidFill>
                <a:srgbClr val="C645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n w="0"/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>
                  <a:ln w="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21915" y="1298448"/>
                <a:ext cx="3859029" cy="393192"/>
              </a:xfrm>
              <a:prstGeom prst="rect">
                <a:avLst/>
              </a:prstGeom>
              <a:solidFill>
                <a:srgbClr val="FBE5D6">
                  <a:alpha val="5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b="1" kern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量化研究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3246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各板块指数与股票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715EE-DA7B-4B8F-B11D-77C46A131112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</p:spTree>
    <p:extLst>
      <p:ext uri="{BB962C8B-B14F-4D97-AF65-F5344CB8AC3E}">
        <p14:creationId xmlns:p14="http://schemas.microsoft.com/office/powerpoint/2010/main" val="2277885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各版块指数与债券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715EE-DA7B-4B8F-B11D-77C46A131112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</p:spTree>
    <p:extLst>
      <p:ext uri="{BB962C8B-B14F-4D97-AF65-F5344CB8AC3E}">
        <p14:creationId xmlns:p14="http://schemas.microsoft.com/office/powerpoint/2010/main" val="12687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汇率表现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715EE-DA7B-4B8F-B11D-77C46A131112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</p:spTree>
    <p:extLst>
      <p:ext uri="{BB962C8B-B14F-4D97-AF65-F5344CB8AC3E}">
        <p14:creationId xmlns:p14="http://schemas.microsoft.com/office/powerpoint/2010/main" val="32224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1028" y="0"/>
            <a:ext cx="12203028" cy="6858000"/>
          </a:xfrm>
          <a:prstGeom prst="rect">
            <a:avLst/>
          </a:prstGeom>
          <a:solidFill>
            <a:srgbClr val="0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2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" y="233485"/>
            <a:ext cx="1951807" cy="324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15" y="215485"/>
            <a:ext cx="1827168" cy="18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06" y="6313243"/>
            <a:ext cx="1098388" cy="216000"/>
          </a:xfrm>
          <a:prstGeom prst="rect">
            <a:avLst/>
          </a:prstGeom>
        </p:spPr>
      </p:pic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372378" y="1076412"/>
            <a:ext cx="11436216" cy="250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风险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提示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期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货交易采取保证金交易方式，具有杠杆性风险，可能产生巨大亏损。您在入市交易前，应全面了解期货交易法律法规、期货交易所及期货公司业务规则，全面评估自身的经济实力、产品认知能力、风险控制能力、生理及心理承受能力等，审慎决定是否参与期货交易。市场有风险，投资需谨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慎。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免责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条款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本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资讯的信息均来源于公开资料，平安期货有限公司对信息的准确性和完整性不作任何保证。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本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资讯所载意见及推测仅反映分析员于发出此资讯时的判断，公司可随时发出其他与本资讯不一致及有不同结论的其他报告。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资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讯中的内容和意见仅做供投资者参考，投资者不应将本资讯作为投资决策的依据，投资者应自行作出投资决策并独立承担投资风险。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本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资讯旨在发给公司特定客户及其他专业人士，未经公司事先书面批准，不得更改或以任何方式传送他人。平安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期货版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华文楷体" panose="02010600040101010101" pitchFamily="2" charset="-122"/>
              </a:rPr>
              <a:t>权所有，保留一切权利。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1"/>
          <p:cNvSpPr>
            <a:spLocks noChangeArrowheads="1"/>
          </p:cNvSpPr>
          <p:nvPr/>
        </p:nvSpPr>
        <p:spPr bwMode="auto">
          <a:xfrm>
            <a:off x="454088" y="4098588"/>
            <a:ext cx="5571808" cy="200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平安期货有限公司 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PINGAN FUTURES CO.,LTD.</a:t>
            </a:r>
            <a:endParaRPr kumimoji="0" lang="zh-CN" altLang="en-US" sz="11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Himalaya" panose="01010100010101010101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公司地址：广东省深圳市福田中心区金田路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4036</a:t>
            </a: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号荣超大厦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15</a:t>
            </a: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楼</a:t>
            </a:r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Himalaya" panose="01010100010101010101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公司官网：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http://futures.pingan.com/</a:t>
            </a:r>
            <a:endParaRPr kumimoji="0" lang="zh-CN" altLang="en-US" sz="11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Himalaya" panose="01010100010101010101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Himalaya" panose="01010100010101010101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平安期货研究所， 任雪 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</a:rPr>
              <a:t>|  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Himalaya" panose="01010100010101010101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RENXUE072@pingan.com.cn</a:t>
            </a:r>
            <a:endParaRPr kumimoji="0" lang="en-US" altLang="zh-CN" sz="11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Himalaya" panose="01010100010101010101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平安期货研究所 ，李晨阳 </a:t>
            </a:r>
            <a:r>
              <a:rPr kumimoji="0" lang="en-US" altLang="zh-CN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  | LICHENYANG490@pingan.com.cn </a:t>
            </a:r>
          </a:p>
        </p:txBody>
      </p:sp>
    </p:spTree>
    <p:extLst>
      <p:ext uri="{BB962C8B-B14F-4D97-AF65-F5344CB8AC3E}">
        <p14:creationId xmlns:p14="http://schemas.microsoft.com/office/powerpoint/2010/main" val="37286209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价格绝对表现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715EE-DA7B-4B8F-B11D-77C46A131112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11424" y="1268760"/>
            <a:ext cx="4941168" cy="4941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068616" y="1268760"/>
            <a:ext cx="4941168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近三个月价格表现排名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4FBA40-C16B-4589-82F1-0C0216511A66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096000" y="980728"/>
            <a:ext cx="5057800" cy="505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839416" y="980728"/>
            <a:ext cx="5057800" cy="50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近一年价格表现排名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DEDDAA-7556-4F5C-9D2B-43C71A9436B3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1" y="1124744"/>
            <a:ext cx="4913784" cy="49137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078760" y="1124744"/>
            <a:ext cx="4913784" cy="49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近五年价格表现排名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0B7C9B-D539-44F0-9B07-8F242518E4D7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36848" y="1006152"/>
            <a:ext cx="4655096" cy="50871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096000" y="1006152"/>
            <a:ext cx="4655096" cy="50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32656"/>
            <a:ext cx="10515600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活跃商品波动率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0B7C9B-D539-44F0-9B07-8F242518E4D7}"/>
              </a:ext>
            </a:extLst>
          </p:cNvPr>
          <p:cNvSpPr txBox="1"/>
          <p:nvPr/>
        </p:nvSpPr>
        <p:spPr>
          <a:xfrm>
            <a:off x="9264353" y="6408580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11424" y="1196752"/>
            <a:ext cx="4877341" cy="48245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5971187" y="1196752"/>
            <a:ext cx="487734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特定品种比值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64369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031669" y="836712"/>
            <a:ext cx="5117994" cy="295232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6234590" y="836712"/>
            <a:ext cx="5117994" cy="295232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031669" y="3549426"/>
            <a:ext cx="5117994" cy="295232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6234590" y="3549426"/>
            <a:ext cx="511799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7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">
            <a:extLst>
              <a:ext uri="{FF2B5EF4-FFF2-40B4-BE49-F238E27FC236}">
                <a16:creationId xmlns:a16="http://schemas.microsoft.com/office/drawing/2014/main" id="{535CA821-70F1-4B23-869B-F7A6719C17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50913" cy="1020763"/>
            <a:chOff x="0" y="295275"/>
            <a:chExt cx="7162800" cy="535781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C07F76B-66AF-427A-8D43-07AC2AAE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423161"/>
              <a:ext cx="7162799" cy="1955164"/>
            </a:xfrm>
            <a:custGeom>
              <a:avLst/>
              <a:gdLst>
                <a:gd name="T0" fmla="*/ 0 w 4151"/>
                <a:gd name="T1" fmla="*/ 1361 h 1361"/>
                <a:gd name="T2" fmla="*/ 4151 w 4151"/>
                <a:gd name="T3" fmla="*/ 1361 h 1361"/>
                <a:gd name="T4" fmla="*/ 4151 w 4151"/>
                <a:gd name="T5" fmla="*/ 294 h 1361"/>
                <a:gd name="T6" fmla="*/ 1945 w 4151"/>
                <a:gd name="T7" fmla="*/ 0 h 1361"/>
                <a:gd name="T8" fmla="*/ 0 w 4151"/>
                <a:gd name="T9" fmla="*/ 1361 h 1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51"/>
                <a:gd name="T16" fmla="*/ 0 h 1361"/>
                <a:gd name="T17" fmla="*/ 4151 w 4151"/>
                <a:gd name="T18" fmla="*/ 1361 h 1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51" h="1361">
                  <a:moveTo>
                    <a:pt x="0" y="1361"/>
                  </a:moveTo>
                  <a:lnTo>
                    <a:pt x="4151" y="1361"/>
                  </a:lnTo>
                  <a:lnTo>
                    <a:pt x="4151" y="294"/>
                  </a:lnTo>
                  <a:lnTo>
                    <a:pt x="1945" y="0"/>
                  </a:lnTo>
                  <a:lnTo>
                    <a:pt x="0" y="1361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5" t="-21463" r="255" b="-40976"/>
              </a:stretch>
            </a:blip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4E11C38-A868-4F58-ADD5-5B07DCE4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5275"/>
              <a:ext cx="3355977" cy="4084638"/>
            </a:xfrm>
            <a:custGeom>
              <a:avLst/>
              <a:gdLst>
                <a:gd name="T0" fmla="*/ 2147483646 w 1945"/>
                <a:gd name="T1" fmla="*/ 2147483646 h 2843"/>
                <a:gd name="T2" fmla="*/ 0 w 1945"/>
                <a:gd name="T3" fmla="*/ 0 h 2843"/>
                <a:gd name="T4" fmla="*/ 0 w 1945"/>
                <a:gd name="T5" fmla="*/ 2147483646 h 2843"/>
                <a:gd name="T6" fmla="*/ 2147483646 w 1945"/>
                <a:gd name="T7" fmla="*/ 2147483646 h 28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5"/>
                <a:gd name="T13" fmla="*/ 0 h 2843"/>
                <a:gd name="T14" fmla="*/ 1945 w 1945"/>
                <a:gd name="T15" fmla="*/ 2843 h 28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5" h="2843">
                  <a:moveTo>
                    <a:pt x="1945" y="1482"/>
                  </a:moveTo>
                  <a:lnTo>
                    <a:pt x="0" y="0"/>
                  </a:lnTo>
                  <a:lnTo>
                    <a:pt x="0" y="2843"/>
                  </a:lnTo>
                  <a:lnTo>
                    <a:pt x="1945" y="1482"/>
                  </a:lnTo>
                  <a:close/>
                </a:path>
              </a:pathLst>
            </a:custGeom>
            <a:solidFill>
              <a:srgbClr val="C6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421515D-021B-4ACC-8D67-8A12981D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78325"/>
              <a:ext cx="2598738" cy="1274763"/>
            </a:xfrm>
            <a:custGeom>
              <a:avLst/>
              <a:gdLst>
                <a:gd name="T0" fmla="*/ 0 w 1506"/>
                <a:gd name="T1" fmla="*/ 2147483646 h 887"/>
                <a:gd name="T2" fmla="*/ 2147483646 w 1506"/>
                <a:gd name="T3" fmla="*/ 0 h 887"/>
                <a:gd name="T4" fmla="*/ 0 w 1506"/>
                <a:gd name="T5" fmla="*/ 0 h 887"/>
                <a:gd name="T6" fmla="*/ 0 w 1506"/>
                <a:gd name="T7" fmla="*/ 2147483646 h 8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6"/>
                <a:gd name="T13" fmla="*/ 0 h 887"/>
                <a:gd name="T14" fmla="*/ 1506 w 1506"/>
                <a:gd name="T15" fmla="*/ 887 h 8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6" h="887">
                  <a:moveTo>
                    <a:pt x="0" y="887"/>
                  </a:moveTo>
                  <a:lnTo>
                    <a:pt x="1506" y="0"/>
                  </a:lnTo>
                  <a:lnTo>
                    <a:pt x="0" y="0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6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79" tIns="34289" rIns="68579" bIns="34289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BD06D4F-63E7-4C82-ACB0-5BD7E27F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873" y="4378210"/>
              <a:ext cx="4567927" cy="633272"/>
            </a:xfrm>
            <a:custGeom>
              <a:avLst/>
              <a:gdLst>
                <a:gd name="T0" fmla="*/ 2645 w 2645"/>
                <a:gd name="T1" fmla="*/ 0 h 439"/>
                <a:gd name="T2" fmla="*/ 2108 w 2645"/>
                <a:gd name="T3" fmla="*/ 439 h 439"/>
                <a:gd name="T4" fmla="*/ 0 w 2645"/>
                <a:gd name="T5" fmla="*/ 0 h 439"/>
                <a:gd name="T6" fmla="*/ 2645 w 2645"/>
                <a:gd name="T7" fmla="*/ 0 h 4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5"/>
                <a:gd name="T13" fmla="*/ 0 h 439"/>
                <a:gd name="T14" fmla="*/ 2645 w 2645"/>
                <a:gd name="T15" fmla="*/ 439 h 4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5" h="439">
                  <a:moveTo>
                    <a:pt x="2645" y="0"/>
                  </a:moveTo>
                  <a:lnTo>
                    <a:pt x="2108" y="439"/>
                  </a:lnTo>
                  <a:lnTo>
                    <a:pt x="0" y="0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mpd="sng">
              <a:noFill/>
              <a:bevel/>
              <a:headEnd/>
              <a:tailEnd/>
            </a:ln>
          </p:spPr>
          <p:txBody>
            <a:bodyPr lIns="68579" tIns="34289" rIns="68579" bIns="3428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F2E42E42-26D8-46B8-A827-DAC35A20FC54}"/>
              </a:ext>
            </a:extLst>
          </p:cNvPr>
          <p:cNvSpPr txBox="1">
            <a:spLocks/>
          </p:cNvSpPr>
          <p:nvPr/>
        </p:nvSpPr>
        <p:spPr>
          <a:xfrm>
            <a:off x="1024128" y="426103"/>
            <a:ext cx="10515600" cy="533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05A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黑体简体" pitchFamily="-112" charset="-122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05A23"/>
                </a:solidFill>
                <a:latin typeface="方正黑体简体" pitchFamily="-112" charset="-122"/>
                <a:ea typeface="方正黑体简体" pitchFamily="-112" charset="-122"/>
                <a:cs typeface="方正黑体简体" pitchFamily="-11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8444"/>
                </a:solidFill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tx1"/>
                </a:solidFill>
              </a:rPr>
              <a:t>特定品种比值</a:t>
            </a:r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AC5FB2-F156-448A-A7F8-CAECA089F39D}"/>
              </a:ext>
            </a:extLst>
          </p:cNvPr>
          <p:cNvSpPr txBox="1"/>
          <p:nvPr/>
        </p:nvSpPr>
        <p:spPr>
          <a:xfrm>
            <a:off x="9264353" y="6464369"/>
            <a:ext cx="276993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eaLnBrk="1" hangingPunct="1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、平安期货研究所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055440" y="908720"/>
            <a:ext cx="10048453" cy="5504867"/>
            <a:chOff x="296019" y="230290"/>
            <a:chExt cx="11722009" cy="737687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link="rId3"/>
            <a:stretch>
              <a:fillRect/>
            </a:stretch>
          </p:blipFill>
          <p:spPr>
            <a:xfrm>
              <a:off x="6168008" y="251745"/>
              <a:ext cx="5850020" cy="3868679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link="rId4"/>
            <a:stretch>
              <a:fillRect/>
            </a:stretch>
          </p:blipFill>
          <p:spPr>
            <a:xfrm>
              <a:off x="6168008" y="3738487"/>
              <a:ext cx="5850020" cy="3868679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link="rId5"/>
            <a:stretch>
              <a:fillRect/>
            </a:stretch>
          </p:blipFill>
          <p:spPr>
            <a:xfrm>
              <a:off x="296019" y="230290"/>
              <a:ext cx="5850020" cy="3868679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link="rId6"/>
            <a:stretch>
              <a:fillRect/>
            </a:stretch>
          </p:blipFill>
          <p:spPr>
            <a:xfrm>
              <a:off x="296019" y="3717032"/>
              <a:ext cx="5850020" cy="386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1282754"/>
      </p:ext>
    </p:extLst>
  </p:cSld>
  <p:clrMapOvr>
    <a:masterClrMapping/>
  </p:clrMapOvr>
</p:sld>
</file>

<file path=ppt/theme/theme1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41F1495F-AE05-4140-84FF-EFEC23F2DF80}" vid="{80000771-FA09-4C7B-A3AB-422E18ECE1D4}"/>
    </a:ext>
  </a:extLst>
</a:theme>
</file>

<file path=ppt/theme/theme2.xml><?xml version="1.0" encoding="utf-8"?>
<a:theme xmlns:a="http://schemas.openxmlformats.org/drawingml/2006/main" name="www.33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63728</TotalTime>
  <Words>638</Words>
  <Application>Microsoft Office PowerPoint</Application>
  <PresentationFormat>宽屏</PresentationFormat>
  <Paragraphs>90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Lucida Grande</vt:lpstr>
      <vt:lpstr>MHeiHKS-Bold</vt:lpstr>
      <vt:lpstr>MS PGothic</vt:lpstr>
      <vt:lpstr>MS PGothic</vt:lpstr>
      <vt:lpstr>DengXian</vt:lpstr>
      <vt:lpstr>方正黑体简体</vt:lpstr>
      <vt:lpstr>方正中等线简体</vt:lpstr>
      <vt:lpstr>华文楷体</vt:lpstr>
      <vt:lpstr>宋体</vt:lpstr>
      <vt:lpstr>微软雅黑</vt:lpstr>
      <vt:lpstr>微软雅黑 Light</vt:lpstr>
      <vt:lpstr>Arial</vt:lpstr>
      <vt:lpstr>Arial Narrow</vt:lpstr>
      <vt:lpstr>Calibri</vt:lpstr>
      <vt:lpstr>Calibri Light</vt:lpstr>
      <vt:lpstr>Corbel</vt:lpstr>
      <vt:lpstr>Helvetica</vt:lpstr>
      <vt:lpstr>Microsoft Himalaya</vt:lpstr>
      <vt:lpstr>Nirmala UI</vt:lpstr>
      <vt:lpstr>Segoe UI</vt:lpstr>
      <vt:lpstr>Times</vt:lpstr>
      <vt:lpstr>1_主题1</vt:lpstr>
      <vt:lpstr>www.33ppt.com</vt:lpstr>
      <vt:lpstr>PowerPoint 演示文稿</vt:lpstr>
      <vt:lpstr>PowerPoint 演示文稿</vt:lpstr>
      <vt:lpstr>价格绝对表现</vt:lpstr>
      <vt:lpstr>近三个月价格表现排名</vt:lpstr>
      <vt:lpstr>近一年价格表现排名</vt:lpstr>
      <vt:lpstr>近五年价格表现排名</vt:lpstr>
      <vt:lpstr>活跃商品波动率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铜与PPI</vt:lpstr>
      <vt:lpstr>PowerPoint 演示文稿</vt:lpstr>
      <vt:lpstr>各板块指数与股票</vt:lpstr>
      <vt:lpstr>各版块指数与债券</vt:lpstr>
      <vt:lpstr>汇率表现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LP</dc:creator>
  <cp:lastModifiedBy>个人用户</cp:lastModifiedBy>
  <cp:revision>2458</cp:revision>
  <cp:lastPrinted>2016-02-24T13:02:07Z</cp:lastPrinted>
  <dcterms:created xsi:type="dcterms:W3CDTF">2014-08-12T07:55:21Z</dcterms:created>
  <dcterms:modified xsi:type="dcterms:W3CDTF">2021-09-25T13:44:26Z</dcterms:modified>
</cp:coreProperties>
</file>