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48" r:id="rId1"/>
    <p:sldMasterId id="2147484496" r:id="rId2"/>
  </p:sldMasterIdLst>
  <p:notesMasterIdLst>
    <p:notesMasterId r:id="rId48"/>
  </p:notesMasterIdLst>
  <p:handoutMasterIdLst>
    <p:handoutMasterId r:id="rId49"/>
  </p:handoutMasterIdLst>
  <p:sldIdLst>
    <p:sldId id="268" r:id="rId3"/>
    <p:sldId id="273" r:id="rId4"/>
    <p:sldId id="1578" r:id="rId5"/>
    <p:sldId id="1579" r:id="rId6"/>
    <p:sldId id="1626" r:id="rId7"/>
    <p:sldId id="1580" r:id="rId8"/>
    <p:sldId id="1624" r:id="rId9"/>
    <p:sldId id="1623" r:id="rId10"/>
    <p:sldId id="1599" r:id="rId11"/>
    <p:sldId id="1582" r:id="rId12"/>
    <p:sldId id="1584" r:id="rId13"/>
    <p:sldId id="1598" r:id="rId14"/>
    <p:sldId id="1617" r:id="rId15"/>
    <p:sldId id="1194" r:id="rId16"/>
    <p:sldId id="1615" r:id="rId17"/>
    <p:sldId id="1616" r:id="rId18"/>
    <p:sldId id="1600" r:id="rId19"/>
    <p:sldId id="1622" r:id="rId20"/>
    <p:sldId id="1618" r:id="rId21"/>
    <p:sldId id="1609" r:id="rId22"/>
    <p:sldId id="1588" r:id="rId23"/>
    <p:sldId id="1619" r:id="rId24"/>
    <p:sldId id="1590" r:id="rId25"/>
    <p:sldId id="1621" r:id="rId26"/>
    <p:sldId id="1620" r:id="rId27"/>
    <p:sldId id="1591" r:id="rId28"/>
    <p:sldId id="1604" r:id="rId29"/>
    <p:sldId id="1625" r:id="rId30"/>
    <p:sldId id="1606" r:id="rId31"/>
    <p:sldId id="1592" r:id="rId32"/>
    <p:sldId id="1610" r:id="rId33"/>
    <p:sldId id="1611" r:id="rId34"/>
    <p:sldId id="1612" r:id="rId35"/>
    <p:sldId id="1581" r:id="rId36"/>
    <p:sldId id="1613" r:id="rId37"/>
    <p:sldId id="1583" r:id="rId38"/>
    <p:sldId id="1614" r:id="rId39"/>
    <p:sldId id="1585" r:id="rId40"/>
    <p:sldId id="1586" r:id="rId41"/>
    <p:sldId id="1587" r:id="rId42"/>
    <p:sldId id="1594" r:id="rId43"/>
    <p:sldId id="1595" r:id="rId44"/>
    <p:sldId id="1596" r:id="rId45"/>
    <p:sldId id="1597" r:id="rId46"/>
    <p:sldId id="1577" r:id="rId47"/>
  </p:sldIdLst>
  <p:sldSz cx="12192000" cy="6858000"/>
  <p:notesSz cx="6662738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21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pos="347">
          <p15:clr>
            <a:srgbClr val="A4A3A4"/>
          </p15:clr>
        </p15:guide>
        <p15:guide id="6" pos="7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C6600"/>
    <a:srgbClr val="FF9933"/>
    <a:srgbClr val="336699"/>
    <a:srgbClr val="4B21FB"/>
    <a:srgbClr val="000000"/>
    <a:srgbClr val="AF8FA9"/>
    <a:srgbClr val="0099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5" autoAdjust="0"/>
    <p:restoredTop sz="98339" autoAdjust="0"/>
  </p:normalViewPr>
  <p:slideViewPr>
    <p:cSldViewPr showGuides="1">
      <p:cViewPr varScale="1">
        <p:scale>
          <a:sx n="111" d="100"/>
          <a:sy n="111" d="100"/>
        </p:scale>
        <p:origin x="294" y="102"/>
      </p:cViewPr>
      <p:guideLst>
        <p:guide orient="horz" pos="2160"/>
        <p:guide pos="3840"/>
        <p:guide pos="121"/>
        <p:guide orient="horz" pos="572"/>
        <p:guide pos="347"/>
        <p:guide pos="7287"/>
      </p:guideLst>
    </p:cSldViewPr>
  </p:slideViewPr>
  <p:outlineViewPr>
    <p:cViewPr>
      <p:scale>
        <a:sx n="33" d="100"/>
        <a:sy n="33" d="100"/>
      </p:scale>
      <p:origin x="0" y="7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19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yPC\Desktop\&#22823;&#23447;&#21830;&#21697;&#21608;&#25253;&#8212;&#8212;&#23439;&#35266;&#32463;&#27982;&#21644;&#21830;&#21697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MyPC\Desktop\&#22823;&#23447;&#21830;&#21697;&#21608;&#25253;&#8212;&#8212;&#23439;&#35266;&#32463;&#27982;&#21644;&#21830;&#2169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121536"/>
        <c:axId val="113131520"/>
      </c:lineChart>
      <c:catAx>
        <c:axId val="113121536"/>
        <c:scaling>
          <c:orientation val="minMax"/>
        </c:scaling>
        <c:delete val="0"/>
        <c:axPos val="b"/>
        <c:numFmt formatCode="yyyy\-mm\-dd;@" sourceLinked="1"/>
        <c:majorTickMark val="out"/>
        <c:minorTickMark val="none"/>
        <c:tickLblPos val="nextTo"/>
        <c:crossAx val="113131520"/>
        <c:crosses val="autoZero"/>
        <c:auto val="1"/>
        <c:lblAlgn val="ctr"/>
        <c:lblOffset val="100"/>
        <c:noMultiLvlLbl val="0"/>
      </c:catAx>
      <c:valAx>
        <c:axId val="113131520"/>
        <c:scaling>
          <c:orientation val="minMax"/>
        </c:scaling>
        <c:delete val="0"/>
        <c:axPos val="l"/>
        <c:numFmt formatCode="###,###,###,###,##0.00" sourceLinked="1"/>
        <c:majorTickMark val="out"/>
        <c:minorTickMark val="none"/>
        <c:tickLblPos val="nextTo"/>
        <c:crossAx val="1131215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153920"/>
        <c:axId val="113155456"/>
      </c:lineChart>
      <c:catAx>
        <c:axId val="113153920"/>
        <c:scaling>
          <c:orientation val="minMax"/>
        </c:scaling>
        <c:delete val="0"/>
        <c:axPos val="b"/>
        <c:numFmt formatCode="yyyy\-mm\-dd;@" sourceLinked="1"/>
        <c:majorTickMark val="out"/>
        <c:minorTickMark val="none"/>
        <c:tickLblPos val="nextTo"/>
        <c:crossAx val="113155456"/>
        <c:crosses val="autoZero"/>
        <c:auto val="1"/>
        <c:lblAlgn val="ctr"/>
        <c:lblOffset val="100"/>
        <c:noMultiLvlLbl val="0"/>
      </c:catAx>
      <c:valAx>
        <c:axId val="113155456"/>
        <c:scaling>
          <c:orientation val="minMax"/>
        </c:scaling>
        <c:delete val="0"/>
        <c:axPos val="l"/>
        <c:numFmt formatCode="###,###,###,###,##0.00" sourceLinked="1"/>
        <c:majorTickMark val="out"/>
        <c:minorTickMark val="none"/>
        <c:tickLblPos val="nextTo"/>
        <c:crossAx val="1131539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0.13103</cdr:x>
      <cdr:y>0.08696</cdr:y>
    </cdr:from>
    <cdr:to>
      <cdr:x>0.87352</cdr:x>
      <cdr:y>0.32609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5800" y="304800"/>
          <a:ext cx="3886200" cy="838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800" dirty="0">
              <a:solidFill>
                <a:srgbClr val="FF0000"/>
              </a:solidFill>
            </a:rPr>
            <a:t>平安</a:t>
          </a:r>
          <a:r>
            <a:rPr lang="en-US" altLang="zh-CN" sz="1800" dirty="0">
              <a:solidFill>
                <a:srgbClr val="FF0000"/>
              </a:solidFill>
            </a:rPr>
            <a:t>PPI</a:t>
          </a:r>
          <a:r>
            <a:rPr lang="zh-CN" altLang="en-US" sz="1800" dirty="0">
              <a:solidFill>
                <a:srgbClr val="FF0000"/>
              </a:solidFill>
            </a:rPr>
            <a:t>领先指数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0.13103</cdr:x>
      <cdr:y>0.08696</cdr:y>
    </cdr:from>
    <cdr:to>
      <cdr:x>0.87352</cdr:x>
      <cdr:y>0.32609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5800" y="304800"/>
          <a:ext cx="3886200" cy="838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800" dirty="0">
              <a:solidFill>
                <a:srgbClr val="FF0000"/>
              </a:solidFill>
            </a:rPr>
            <a:t>平安</a:t>
          </a:r>
          <a:r>
            <a:rPr lang="en-US" altLang="zh-CN" sz="1800" dirty="0">
              <a:solidFill>
                <a:srgbClr val="FF0000"/>
              </a:solidFill>
            </a:rPr>
            <a:t>CPI</a:t>
          </a:r>
          <a:r>
            <a:rPr lang="zh-CN" altLang="en-US" sz="1800" dirty="0">
              <a:solidFill>
                <a:srgbClr val="FF0000"/>
              </a:solidFill>
            </a:rPr>
            <a:t>领先指数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D08769-7975-4A56-B6E9-C6D1025241BE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76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3488" y="9428163"/>
            <a:ext cx="28876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B5A46E4-7328-45C3-9E5C-C35ED173D3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295D44A-C687-43A9-9EB9-7FCEC67606BD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2923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76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3488" y="9428163"/>
            <a:ext cx="28876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99F642-E917-4972-B134-32A45BB253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DC260F-9BA1-4A93-82FA-D6490FFEC3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2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3" y="203200"/>
            <a:ext cx="10953220" cy="5651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7" y="854076"/>
            <a:ext cx="11497733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B6CEBF84-B4CE-401A-9DEE-BD52E04FDB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9241D71-833F-44DF-ACDD-78254BF79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0AF69C7-449A-4616-AF88-092488425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26629E4-83CD-4BA6-8392-8612596B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FA91AB2-DAE8-4EAA-B6FE-603519EF4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2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26452" y="647700"/>
            <a:ext cx="2645833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834" y="647700"/>
            <a:ext cx="7736417" cy="52959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82C3811F-F737-41DC-BE1A-2B646CA4A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3A58BF3-C5EA-4A8A-B8E9-3A35B9965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4CA3006-8891-4048-BA0C-3759A65F7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1BF3BE1-3459-4A15-A305-C5963394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CE95A93-1981-45B4-B079-8F1181A41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0825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912" y="635000"/>
            <a:ext cx="11241087" cy="565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0017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0017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5" name="组合 1">
            <a:extLst>
              <a:ext uri="{FF2B5EF4-FFF2-40B4-BE49-F238E27FC236}">
                <a16:creationId xmlns:a16="http://schemas.microsoft.com/office/drawing/2014/main" id="{0ED1B508-A179-4EE5-AD1A-6E15C3A115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6177808-6FA5-4CEE-A014-8B6489644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3DF3657-0633-43B3-BD6A-FA5D42B14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16B84FA-DAC6-4FCD-9F18-A499849BB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9B27D3-94EF-4BE6-99F1-D85690295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67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912" y="635000"/>
            <a:ext cx="11241087" cy="5651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00176"/>
            <a:ext cx="109728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6A3CDDCC-C0DC-41D1-99B0-D1A07F35EF9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179413E-5C56-408C-A8CA-43B348EB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E5B02B4-7A29-4442-89FB-27AE03AB4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668EB5F-D993-44D6-AB06-C094C2B8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A7A790A-094F-4893-8E0A-65915731D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39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FB139DA-31D3-4372-A792-7D6C18EC9FF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4B92E77C-D2ED-4E10-BA6E-610ECDE6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334DC57-36AB-4B04-BDA5-B1B2C022F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8E90A075-3487-45E2-B9CC-50229CA7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2E1A845-0646-462E-9DF5-3879C9CA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730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23334D15-DA64-4C2B-8FC7-CE6D3E99F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7"/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8C584D18-E927-4F49-8B97-34520F25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097280" y="405402"/>
            <a:ext cx="54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171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23334D15-DA64-4C2B-8FC7-CE6D3E99F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7"/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8C584D18-E927-4F49-8B97-34520F25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097280" y="405402"/>
            <a:ext cx="54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905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23334D15-DA64-4C2B-8FC7-CE6D3E99F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7"/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8C584D18-E927-4F49-8B97-34520F25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097280" y="405402"/>
            <a:ext cx="54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505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39568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3"/>
          <a:stretch/>
        </p:blipFill>
        <p:spPr>
          <a:xfrm>
            <a:off x="794" y="447"/>
            <a:ext cx="12190413" cy="68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720636BC-F062-4304-839C-FD784B3420E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3AB45A7-D7C1-4170-A00F-53231773A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77C3E67-F689-489E-8A67-ABA8B7FA5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664CF7F-9D44-4E18-833B-286C7A8FA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678EC52-3C1E-48A6-9C03-B6D3177A6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4" y="635000"/>
            <a:ext cx="11241086" cy="5651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54126"/>
            <a:ext cx="2997200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8400" y="1254126"/>
            <a:ext cx="2997200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grpSp>
        <p:nvGrpSpPr>
          <p:cNvPr id="5" name="组合 1">
            <a:extLst>
              <a:ext uri="{FF2B5EF4-FFF2-40B4-BE49-F238E27FC236}">
                <a16:creationId xmlns:a16="http://schemas.microsoft.com/office/drawing/2014/main" id="{7961350E-1448-458A-87BA-9935F12082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814DA53-BC7B-4ECE-A27F-F39267B7D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E981115-E386-4001-B0A0-85FB25324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9C56CFE-8A87-4054-9FE1-A73751AAD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1665E35-0296-48D8-9DC9-E30AA134F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303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3" y="185738"/>
            <a:ext cx="10597620" cy="7921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734" y="10144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467" y="17049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4034" y="10144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0968" y="17049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38A838EF-AFEF-4DAC-A089-87C13FE2AB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5F93DC9-E18A-4EC2-B848-844B770BD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1E41156-C9B1-4EC8-92F3-30656EE61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FA10E1E-BA0A-4A46-82BF-143A4EC32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8DFD4BB-DAC1-443B-AB9B-8E20BC0F1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80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635000"/>
            <a:ext cx="11352584" cy="5651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3" name="组合 1">
            <a:extLst>
              <a:ext uri="{FF2B5EF4-FFF2-40B4-BE49-F238E27FC236}">
                <a16:creationId xmlns:a16="http://schemas.microsoft.com/office/drawing/2014/main" id="{73A1B1E1-428C-4E2E-8220-248B8B6F42F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CA8416E-384F-4DFD-A4A8-A5AEEA9F5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1AF5FB4-78EC-4D00-A863-8BC903528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0CD11EB-9C40-4209-9CC8-E7E2EB72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AD9F18A-3B40-448E-A392-53390ECC9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0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0B5393E-7B2C-42D2-B561-1C40BBC681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B13DEC1F-7ED5-49DA-8D48-B28741AFE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4137A600-3E0F-4108-9D33-94B83532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F914A0A-B940-4AE3-8771-4E4E65B35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80978FBB-4E09-48F4-9F15-816ADF54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7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5" name="组合 1">
            <a:extLst>
              <a:ext uri="{FF2B5EF4-FFF2-40B4-BE49-F238E27FC236}">
                <a16:creationId xmlns:a16="http://schemas.microsoft.com/office/drawing/2014/main" id="{73CF7B80-63C9-4713-B72D-79CA2D34DB3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98C92B5-492F-4E24-B3A9-FCE9EEAC4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01654AA-2A6E-45CE-97C6-87FE59106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C68FD29-26B1-48A5-BEC7-60095FD47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76CD33E-489D-4CB0-8854-7B9C10AEF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97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lIns="0" tIns="0" r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5" name="组合 1">
            <a:extLst>
              <a:ext uri="{FF2B5EF4-FFF2-40B4-BE49-F238E27FC236}">
                <a16:creationId xmlns:a16="http://schemas.microsoft.com/office/drawing/2014/main" id="{79D88CA8-F846-4726-8BE6-E2C847CFACC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69430ED-4026-4FE1-9AAB-64D904F2E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648234B-1A0B-4165-85E2-63BD55111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02C9004-68E0-40FC-B7C1-EC494275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8F25F4F-EEA2-4846-9CCF-DA7E355B3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64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2" y="635000"/>
            <a:ext cx="11241087" cy="5651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294196-1BCE-4DD9-8F46-8D463F1739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2445"/>
            <a:ext cx="951058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 userDrawn="1"/>
        </p:nvSpPr>
        <p:spPr bwMode="auto">
          <a:xfrm>
            <a:off x="11066463" y="6353175"/>
            <a:ext cx="10318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fld id="{9FCABB7A-11B8-4BD6-B1CD-1B2B6683F333}" type="slidenum">
              <a:rPr lang="zh-CN" altLang="en-US" sz="1000">
                <a:solidFill>
                  <a:schemeClr val="bg1"/>
                </a:solidFill>
                <a:latin typeface="Arial Narrow" panose="020B0606020202030204" pitchFamily="34" charset="0"/>
                <a:ea typeface="MHeiHKS-Bold"/>
                <a:cs typeface="MHeiHKS-Bold"/>
              </a:rPr>
              <a:pPr/>
              <a:t>‹#›</a:t>
            </a:fld>
            <a:r>
              <a:rPr lang="ja-JP" altLang="en-US" sz="1000">
                <a:solidFill>
                  <a:schemeClr val="bg1"/>
                </a:solidFill>
                <a:latin typeface="MHeiHKS-Bold"/>
                <a:ea typeface="MHeiHKS-Bold"/>
                <a:cs typeface="MHeiHKS-Bold"/>
              </a:rPr>
              <a:t>页</a:t>
            </a:r>
            <a:endParaRPr lang="zh-CN" altLang="en-US" sz="1000">
              <a:solidFill>
                <a:schemeClr val="bg1"/>
              </a:solidFill>
              <a:latin typeface="MHeiHKS-Bold"/>
              <a:ea typeface="MHeiHKS-Bold"/>
              <a:cs typeface="MHeiHKS-Bold"/>
            </a:endParaRPr>
          </a:p>
        </p:txBody>
      </p:sp>
      <p:sp>
        <p:nvSpPr>
          <p:cNvPr id="102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950912" y="635000"/>
            <a:ext cx="1124108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17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17488" y="669925"/>
            <a:ext cx="11423650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图片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258763"/>
            <a:ext cx="15843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">
            <a:extLst>
              <a:ext uri="{FF2B5EF4-FFF2-40B4-BE49-F238E27FC236}">
                <a16:creationId xmlns:a16="http://schemas.microsoft.com/office/drawing/2014/main" id="{63934E52-3F00-49CA-95D3-46E45F2EF1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CB054E2-AB72-4303-9A26-76D9754CC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6EF5339-90B8-4F97-8851-F42A563F1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DF401E5-5529-47C6-BE12-89944BA0F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73E0FC-C88A-4C35-A9FB-9BDE0D1F1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  <p:sldLayoutId id="2147484484" r:id="rId12"/>
    <p:sldLayoutId id="2147484491" r:id="rId13"/>
    <p:sldLayoutId id="2147484492" r:id="rId14"/>
    <p:sldLayoutId id="2147484494" r:id="rId15"/>
    <p:sldLayoutId id="2147484495" r:id="rId16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rgbClr val="F05A23"/>
          </a:solidFill>
          <a:latin typeface="方正黑体简体" pitchFamily="-112" charset="-122"/>
          <a:ea typeface="方正黑体简体" pitchFamily="-112" charset="-122"/>
          <a:cs typeface="方正黑体简体" pitchFamily="-112" charset="-122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rgbClr val="F05A23"/>
          </a:solidFill>
          <a:latin typeface="方正黑体简体" pitchFamily="-112" charset="-122"/>
          <a:ea typeface="方正黑体简体" pitchFamily="-112" charset="-122"/>
          <a:cs typeface="方正黑体简体" pitchFamily="-112" charset="-122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rgbClr val="F05A23"/>
          </a:solidFill>
          <a:latin typeface="方正黑体简体" pitchFamily="-112" charset="-122"/>
          <a:ea typeface="方正黑体简体" pitchFamily="-112" charset="-122"/>
          <a:cs typeface="方正黑体简体" pitchFamily="-112" charset="-122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rgbClr val="F05A23"/>
          </a:solidFill>
          <a:latin typeface="方正黑体简体" pitchFamily="-112" charset="-122"/>
          <a:ea typeface="方正黑体简体" pitchFamily="-112" charset="-122"/>
          <a:cs typeface="方正黑体简体" pitchFamily="-112" charset="-122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rgbClr val="F05A23"/>
          </a:solidFill>
          <a:latin typeface="方正黑体简体" pitchFamily="-112" charset="-122"/>
          <a:ea typeface="方正黑体简体" pitchFamily="-112" charset="-122"/>
          <a:cs typeface="方正黑体简体" pitchFamily="-11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444"/>
          </a:solidFill>
          <a:latin typeface="Arial Narrow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444"/>
          </a:solidFill>
          <a:latin typeface="Arial Narrow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444"/>
          </a:solidFill>
          <a:latin typeface="Arial Narrow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444"/>
          </a:solidFill>
          <a:latin typeface="Arial Narrow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006441"/>
        </a:buClr>
        <a:buFont typeface="Times" panose="02020603050405020304" pitchFamily="18" charset="0"/>
        <a:buChar char="•"/>
        <a:defRPr sz="1600">
          <a:solidFill>
            <a:srgbClr val="1C1C1C"/>
          </a:solidFill>
          <a:latin typeface="Lucida Grande" pitchFamily="-112" charset="0"/>
          <a:ea typeface="方正中等线简体" pitchFamily="-112" charset="-122"/>
          <a:cs typeface="方正中等线简体" pitchFamily="-112" charset="-122"/>
        </a:defRPr>
      </a:lvl1pPr>
      <a:lvl2pPr marL="282575" indent="-168275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008444"/>
        </a:buClr>
        <a:buFont typeface="Times" panose="02020603050405020304" pitchFamily="18" charset="0"/>
        <a:buChar char="•"/>
        <a:defRPr sz="1600">
          <a:solidFill>
            <a:srgbClr val="747679"/>
          </a:solidFill>
          <a:latin typeface="+mn-lt"/>
          <a:ea typeface="MS PGothic" pitchFamily="34" charset="-128"/>
          <a:cs typeface="方正中等线简体"/>
        </a:defRPr>
      </a:lvl2pPr>
      <a:lvl3pPr marL="517525" indent="-12065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008444"/>
        </a:buClr>
        <a:buFont typeface="Times" panose="02020603050405020304" pitchFamily="18" charset="0"/>
        <a:buChar char="•"/>
        <a:defRPr sz="1600">
          <a:solidFill>
            <a:srgbClr val="747679"/>
          </a:solidFill>
          <a:latin typeface="+mn-lt"/>
          <a:ea typeface="MS PGothic" pitchFamily="34" charset="-128"/>
          <a:cs typeface="方正中等线简体"/>
        </a:defRPr>
      </a:lvl3pPr>
      <a:lvl4pPr marL="801688" indent="-169863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008444"/>
        </a:buClr>
        <a:buFont typeface="Times" panose="02020603050405020304" pitchFamily="18" charset="0"/>
        <a:buChar char="•"/>
        <a:defRPr sz="1600">
          <a:solidFill>
            <a:srgbClr val="747679"/>
          </a:solidFill>
          <a:latin typeface="+mn-lt"/>
          <a:ea typeface="MS PGothic" pitchFamily="34" charset="-128"/>
          <a:cs typeface="方正中等线简体"/>
        </a:defRPr>
      </a:lvl4pPr>
      <a:lvl5pPr marL="1084263" indent="-166688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008444"/>
        </a:buClr>
        <a:buFont typeface="Times" panose="02020603050405020304" pitchFamily="18" charset="0"/>
        <a:buChar char="•"/>
        <a:defRPr sz="1600">
          <a:solidFill>
            <a:srgbClr val="747679"/>
          </a:solidFill>
          <a:latin typeface="+mn-lt"/>
          <a:ea typeface="MS PGothic" pitchFamily="34" charset="-128"/>
          <a:cs typeface="方正中等线简体"/>
        </a:defRPr>
      </a:lvl5pPr>
      <a:lvl6pPr marL="1541463" indent="-166688" algn="l" rtl="0" eaLnBrk="1" fontAlgn="base" hangingPunct="1">
        <a:spcBef>
          <a:spcPct val="0"/>
        </a:spcBef>
        <a:spcAft>
          <a:spcPct val="0"/>
        </a:spcAft>
        <a:buClr>
          <a:srgbClr val="008444"/>
        </a:buClr>
        <a:buFont typeface="Times" pitchFamily="-112" charset="0"/>
        <a:buChar char="•"/>
        <a:defRPr sz="2000">
          <a:solidFill>
            <a:srgbClr val="747679"/>
          </a:solidFill>
          <a:latin typeface="+mn-lt"/>
          <a:ea typeface="+mn-ea"/>
        </a:defRPr>
      </a:lvl6pPr>
      <a:lvl7pPr marL="1998663" indent="-166688" algn="l" rtl="0" eaLnBrk="1" fontAlgn="base" hangingPunct="1">
        <a:spcBef>
          <a:spcPct val="0"/>
        </a:spcBef>
        <a:spcAft>
          <a:spcPct val="0"/>
        </a:spcAft>
        <a:buClr>
          <a:srgbClr val="008444"/>
        </a:buClr>
        <a:buFont typeface="Times" pitchFamily="-112" charset="0"/>
        <a:buChar char="•"/>
        <a:defRPr sz="2000">
          <a:solidFill>
            <a:srgbClr val="747679"/>
          </a:solidFill>
          <a:latin typeface="+mn-lt"/>
          <a:ea typeface="+mn-ea"/>
        </a:defRPr>
      </a:lvl7pPr>
      <a:lvl8pPr marL="2455863" indent="-166688" algn="l" rtl="0" eaLnBrk="1" fontAlgn="base" hangingPunct="1">
        <a:spcBef>
          <a:spcPct val="0"/>
        </a:spcBef>
        <a:spcAft>
          <a:spcPct val="0"/>
        </a:spcAft>
        <a:buClr>
          <a:srgbClr val="008444"/>
        </a:buClr>
        <a:buFont typeface="Times" pitchFamily="-112" charset="0"/>
        <a:buChar char="•"/>
        <a:defRPr sz="2000">
          <a:solidFill>
            <a:srgbClr val="747679"/>
          </a:solidFill>
          <a:latin typeface="+mn-lt"/>
          <a:ea typeface="+mn-ea"/>
        </a:defRPr>
      </a:lvl8pPr>
      <a:lvl9pPr marL="2913063" indent="-166688" algn="l" rtl="0" eaLnBrk="1" fontAlgn="base" hangingPunct="1">
        <a:spcBef>
          <a:spcPct val="0"/>
        </a:spcBef>
        <a:spcAft>
          <a:spcPct val="0"/>
        </a:spcAft>
        <a:buClr>
          <a:srgbClr val="008444"/>
        </a:buClr>
        <a:buFont typeface="Times" pitchFamily="-112" charset="0"/>
        <a:buChar char="•"/>
        <a:defRPr sz="2000">
          <a:solidFill>
            <a:srgbClr val="74767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2FB82-A237-4C79-B178-F579A931C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3A7511-2617-4A71-99AF-93FD19947316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A020F-9AB2-466F-9ACE-EFE518288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420A1-DC31-42C3-8A5F-CAF38FBD8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B3B47C-0A8A-41E4-9A6F-289196F205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7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7" r:id="rId1"/>
    <p:sldLayoutId id="2147484498" r:id="rId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697;&#31181;&#27874;&#21160;&#29575;&#36208;&#21183;-1&#24180;.png" TargetMode="External"/><Relationship Id="rId2" Type="http://schemas.openxmlformats.org/officeDocument/2006/relationships/image" Target="file:///D:\&#22823;&#23447;&#21830;&#21697;&#25968;&#25454;\weekly_figure\&#27963;&#36291;&#21697;&#31181;&#27874;&#21160;&#29575;&#36208;&#21183;-3&#20010;&#26376;.png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1407;&#27833;&#19982;&#21160;&#21147;&#29028;&#27604;&#20215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file:///D:\&#22823;&#23447;&#21830;&#21697;&#25968;&#25454;\weekly_figure\wti&#21407;&#27833;&#19982;comex&#40644;&#37329;&#27604;&#20215;.png" TargetMode="External"/><Relationship Id="rId5" Type="http://schemas.openxmlformats.org/officeDocument/2006/relationships/image" Target="file:///D:\&#22823;&#23447;&#21830;&#21697;&#25968;&#25454;\weekly_figure\LME&#38108;&#19982;comex&#40644;&#37329;&#27604;&#20215;.png" TargetMode="External"/><Relationship Id="rId4" Type="http://schemas.openxmlformats.org/officeDocument/2006/relationships/image" Target="file:///D:\&#22823;&#23447;&#21830;&#21697;&#25968;&#25454;\weekly_figure\comex&#40644;&#37329;&#19982;&#30333;&#38134;&#27604;&#20215;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38081;&#30719;&#19982;&#34746;&#32441;&#27604;&#20215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file:///D:\&#22823;&#23447;&#21830;&#21697;&#25968;&#25454;\weekly_figure\&#35910;&#27833;&#19982;&#35910;&#31893;&#27604;&#20215;.png" TargetMode="External"/><Relationship Id="rId5" Type="http://schemas.openxmlformats.org/officeDocument/2006/relationships/image" Target="file:///D:\&#22823;&#23447;&#21830;&#21697;&#25968;&#25454;\weekly_figure\&#32431;&#30897;&#19982;&#29627;&#29827;&#27604;&#20215;.png" TargetMode="External"/><Relationship Id="rId4" Type="http://schemas.openxmlformats.org/officeDocument/2006/relationships/image" Target="file:///D:\&#22823;&#23447;&#21830;&#21697;&#25968;&#25454;\weekly_figure\&#38081;&#30719;&#19982;&#35910;&#31893;&#27604;&#20215;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2522;&#24046;&#29575;&#36807;&#21435;4&#24180;&#20998;&#20301;-&#31665;&#32447;&#23494;&#24230;&#22270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2522;&#24046;&#29575;&#36807;&#21435;4&#24180;&#20998;&#20301;-&#31665;&#32447;&#23494;&#24230;&#22270;-&#21069;5&#21517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22522;&#24046;&#29575;&#36807;&#21435;4&#24180;&#20998;&#20301;-&#31665;&#32447;&#23494;&#24230;&#22270;-&#21518;5&#21517;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0215;&#24046;&#29575;&#36807;&#21435;4&#24180;&#20998;&#20301;-&#31665;&#32447;&#23494;&#24230;&#22270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0215;&#24046;&#29575;&#36807;&#21435;4&#24180;&#20998;&#20301;-&#31665;&#32447;&#23494;&#24230;&#22270;-&#21069;5&#21517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20215;&#24046;&#29575;&#36807;&#21435;4&#24180;&#20998;&#20301;-&#31665;&#32447;&#23494;&#24230;&#22270;-&#21518;5&#21517;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4211;&#23384;&#36807;&#21435;4&#24180;&#20998;&#20301;-&#31665;&#32447;&#23494;&#24230;&#22270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4211;&#23384;&#36807;&#21435;4&#24180;&#20998;&#20301;-&#31665;&#32447;&#23494;&#24230;&#22270;-&#21069;5&#21517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24211;&#23384;&#36807;&#21435;4&#24180;&#20998;&#20301;-&#31665;&#32447;&#23494;&#24230;&#22270;-&#21518;5&#21517;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697;&#31181;&#24211;&#23384;&#27700;&#24179;&#36807;&#21435;4&#24180;&#20998;&#20301;-1&#24180;&#65288;&#21518;&#20116;&#65289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27963;&#36291;&#21697;&#31181;&#24211;&#23384;&#27700;&#24179;&#36807;&#21435;4&#24180;&#20998;&#20301;-1&#24180;&#65288;&#21069;&#20116;&#65289;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697;&#31181;&#24211;&#23384;&#27700;&#24179;&#36807;&#21435;4&#24180;&#20998;&#20301;-4&#24180;&#65288;&#21518;&#20116;&#65289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27963;&#36291;&#21697;&#31181;&#24211;&#23384;&#27700;&#24179;&#36807;&#21435;4&#24180;&#20998;&#20301;-4&#24180;&#65288;&#21069;&#20116;&#65289;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1033;&#28070;&#36807;&#21435;4&#24180;&#20998;&#20301;-&#31665;&#32447;&#23494;&#24230;&#22270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1033;&#28070;&#36807;&#21435;4&#24180;&#20998;&#20301;-&#31665;&#32447;&#23494;&#24230;&#22270;-&#21518;5&#21517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21033;&#28070;&#36807;&#21435;4&#24180;&#20998;&#20301;-&#31665;&#32447;&#23494;&#24230;&#22270;-&#21069;5&#21517;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34920;&#35266;&#28040;&#36153;&#22686;&#36895;(&#26376;&#24230;&#21516;&#27604;)&#36807;&#21435;4&#24180;&#20998;&#20301;-&#31665;&#32447;&#23494;&#24230;&#22270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34920;&#35266;&#28040;&#36153;&#22686;&#36895;(&#26376;&#24230;&#21516;&#27604;)&#36807;&#21435;4&#24180;&#20998;&#20301;-&#31665;&#32447;&#23494;&#24230;&#22270;-&#21069;5&#21517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34920;&#35266;&#28040;&#36153;&#22686;&#36895;(&#26376;&#24230;&#21516;&#27604;)&#36807;&#21435;4&#24180;&#20998;&#20301;-&#31665;&#32447;&#23494;&#24230;&#22270;-&#21518;5&#21517;.p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697;&#31181;&#22269;&#20869;&#34920;&#35266;&#28040;&#36153;&#37327;&#21516;&#27604;&#22686;&#36895;-1&#24180;&#65288;&#21069;&#20116;&#65289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27963;&#36291;&#21697;&#31181;&#22269;&#20869;&#34920;&#35266;&#28040;&#36153;&#37327;&#21516;&#27604;&#22686;&#36895;-1&#24180;&#65288;&#21518;&#20116;&#65289;.p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697;&#31181;&#22269;&#20869;&#20135;&#37327;&#21516;&#27604;&#22686;&#36895;-1&#24180;&#65288;&#21069;&#20116;&#65289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27963;&#36291;&#21697;&#31181;&#22269;&#20869;&#20135;&#37327;&#21516;&#27604;&#22686;&#36895;-1&#24180;&#65288;&#21518;&#20116;&#65289;.p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0135;&#37327;&#20998;&#20301;&#25968;-&#24211;&#23384;&#20998;&#20301;&#25968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22522;&#24046;&#29575;&#20998;&#20301;&#25968;-&#24211;&#23384;&#20998;&#20301;&#25968;.p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1033;&#28070;&#20998;&#20301;&#25968;-&#34920;&#35266;&#28040;&#36153;&#20998;&#20301;&#25968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file:///D:\&#22823;&#23447;&#21830;&#21697;&#25968;&#25454;\weekly_figure\&#21033;&#28070;&#20998;&#20301;&#25968;-&#24211;&#23384;&#20998;&#20301;&#25968;.png" TargetMode="External"/><Relationship Id="rId4" Type="http://schemas.openxmlformats.org/officeDocument/2006/relationships/image" Target="file:///D:\&#22823;&#23447;&#21830;&#21697;&#25968;&#25454;\weekly_figure\&#21033;&#28070;&#20998;&#20301;&#25968;-&#20215;&#26684;&#20998;&#20301;&#25968;.pn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file:///D:\&#22823;&#23447;&#21830;&#21697;&#25968;&#25454;\weekly_figure\&#21608;&#28072;&#36300;&#24133;&#28909;&#21147;&#22270;&#65288;&#20998;&#26495;&#22359;&#65289;.png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0840;&#29699;&#36827;&#20986;&#21475;%20!%5b&#22823;&#23447;&#21830;&#21697;&#21608;&#25253;&#8212;&#8212;&#23439;&#35266;&#32463;&#27982;&#21644;&#21830;&#21697;.xlsx%5d&#20840;&#29699;&#36827;&#20986;&#21475;%20%20&#22270;&#34920;%204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E:\&#24179;&#23433;&#26399;&#36135;\&#22823;&#23447;\&#22823;&#23447;&#21830;&#21697;&#21608;&#25253;&#8212;&#8212;&#23439;&#35266;&#32463;&#27982;&#21644;&#21830;&#21697;.xlsx!&#20840;&#29699;PMI!%5b&#22823;&#23447;&#21830;&#21697;&#21608;&#25253;&#8212;&#8212;&#23439;&#35266;&#32463;&#27982;&#21644;&#21830;&#21697;.xlsx%5d&#20840;&#29699;PMI%20&#22270;&#34920;%208" TargetMode="External"/><Relationship Id="rId5" Type="http://schemas.openxmlformats.org/officeDocument/2006/relationships/image" Target="../media/image10.emf"/><Relationship Id="rId4" Type="http://schemas.openxmlformats.org/officeDocument/2006/relationships/oleObject" Target="file:///E:\&#24179;&#23433;&#26399;&#36135;\&#22823;&#23447;\&#22823;&#23447;&#21830;&#21697;&#21608;&#25253;&#8212;&#8212;&#23439;&#35266;&#32463;&#27982;&#21644;&#21830;&#21697;.xlsx!&#20840;&#29699;PMI!%5b&#22823;&#23447;&#21830;&#21697;&#21608;&#25253;&#8212;&#8212;&#23439;&#35266;&#32463;&#27982;&#21644;&#21830;&#21697;.xlsx%5d&#20840;&#29699;PMI%20&#22270;&#34920;%206" TargetMode="External"/><Relationship Id="rId9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37202;&#24215;&#20837;&#20303;&#29575;!%5b&#22823;&#23447;&#21830;&#21697;&#21608;&#25253;&#8212;&#8212;&#23439;&#35266;&#32463;&#27982;&#21644;&#21830;&#21697;.xlsx%5d&#37202;&#24215;&#20837;&#20303;&#29575;%20&#22270;&#34920;%201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30123;&#24773;&#25968;&#25454;!%5b&#22823;&#23447;&#21830;&#21697;&#21608;&#25253;&#8212;&#8212;&#23439;&#35266;&#32463;&#27982;&#21644;&#21830;&#21697;.xlsx%5d&#30123;&#24773;&#25968;&#25454;%20&#22270;&#34920;%204" TargetMode="External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0840;&#29699;&#37096;&#20998;&#26426;&#22330;&#33322;&#29677;&#26550;&#27425;!%5b&#22823;&#23447;&#21830;&#21697;&#21608;&#25253;&#8212;&#8212;&#23439;&#35266;&#32463;&#27982;&#21644;&#21830;&#21697;.xlsx%5d&#20840;&#29699;&#37096;&#20998;&#26426;&#22330;&#33322;&#29677;&#26550;&#27425;%20&#22270;&#34920;%202" TargetMode="External"/><Relationship Id="rId4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30123;&#24773;&#25968;&#25454;!%5b&#22823;&#23447;&#21830;&#21697;&#21608;&#25253;&#8212;&#8212;&#23439;&#35266;&#32463;&#27982;&#21644;&#21830;&#21697;.xlsx%5d&#30123;&#24773;&#25968;&#25454;%20&#22270;&#34920;%205" TargetMode="External"/><Relationship Id="rId9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32654;&#22269;&#28040;&#36153;!%5b&#22823;&#23447;&#21830;&#21697;&#21608;&#25253;&#8212;&#8212;&#23439;&#35266;&#32463;&#27982;&#21644;&#21830;&#21697;.xlsx%5d&#32654;&#22269;&#28040;&#36153;%20&#22270;&#34920;%202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32654;&#22269;&#28040;&#36153;!%5b&#22823;&#23447;&#21830;&#21697;&#21608;&#25253;&#8212;&#8212;&#23439;&#35266;&#32463;&#27982;&#21644;&#21830;&#21697;.xlsx%5d&#32654;&#22269;&#28040;&#36153;%20&#22270;&#34920;%205" TargetMode="External"/><Relationship Id="rId5" Type="http://schemas.openxmlformats.org/officeDocument/2006/relationships/image" Target="../media/image17.emf"/><Relationship Id="rId4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32654;&#22269;&#22320;&#20135;!%5b&#22823;&#23447;&#21830;&#21697;&#21608;&#25253;&#8212;&#8212;&#23439;&#35266;&#32463;&#27982;&#21644;&#21830;&#21697;.xlsx%5d&#32654;&#22269;&#22320;&#20135;%20&#22270;&#34920;%201" TargetMode="External"/><Relationship Id="rId9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0013;&#22269;&#20986;&#21475;!%5b&#22823;&#23447;&#21830;&#21697;&#21608;&#25253;&#8212;&#8212;&#23439;&#35266;&#32463;&#27982;&#21644;&#21830;&#21697;.xlsx%5d&#20013;&#22269;&#20986;&#21475;%20&#22270;&#34920;%203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0013;&#22269;&#20986;&#21475;!%5b&#22823;&#23447;&#21830;&#21697;&#21608;&#25253;&#8212;&#8212;&#23439;&#35266;&#32463;&#27982;&#21644;&#21830;&#21697;.xlsx%5d&#20013;&#22269;&#20986;&#21475;%20&#22270;&#34920;%202" TargetMode="External"/><Relationship Id="rId5" Type="http://schemas.openxmlformats.org/officeDocument/2006/relationships/image" Target="../media/image20.emf"/><Relationship Id="rId4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0013;&#22269;&#31038;&#34701;&#21644;PMI!%5b&#22823;&#23447;&#21830;&#21697;&#21608;&#25253;&#8212;&#8212;&#23439;&#35266;&#32463;&#27982;&#21644;&#21830;&#21697;.xlsx%5d&#20013;&#22269;&#31038;&#34701;&#21644;PMI%20&#22270;&#34920;%201" TargetMode="External"/><Relationship Id="rId9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38108;&#20215;&#19982;&#65325;&#65297;!%5b&#22823;&#23447;&#21830;&#21697;&#21608;&#25253;&#8212;&#8212;&#23439;&#35266;&#32463;&#27982;&#21644;&#21830;&#21697;.xlsx%5d&#38108;&#20215;&#19982;&#65325;&#65297;%20&#22270;&#34920;%201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38108;&#20215;&#19982;PPI!%5b&#22823;&#23447;&#21830;&#21697;&#21608;&#25253;&#8212;&#8212;&#23439;&#35266;&#32463;&#27982;&#21644;&#21830;&#21697;.xlsx%5d&#38108;&#20215;&#19982;PPI%20&#22270;&#34920;%201" TargetMode="External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2320;&#20135;&#31459;&#24037;!%5b&#22823;&#23447;&#21830;&#21697;&#21608;&#25253;&#8212;&#8212;&#23439;&#35266;&#32463;&#27982;&#21644;&#21830;&#21697;.xlsx%5d&#22320;&#20135;&#31459;&#24037;%20&#22270;&#34920;%201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2320;&#20135;&#26045;&#24037;!%5b&#22823;&#23447;&#21830;&#21697;&#21608;&#25253;&#8212;&#8212;&#23439;&#35266;&#32463;&#27982;&#21644;&#21830;&#21697;.xlsx%5d&#22320;&#20135;&#26045;&#24037;%20&#22270;&#34920;%202" TargetMode="External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2320;&#20135;&#38144;&#21806;&#21644;&#25237;&#36164;!%5b&#22823;&#23447;&#21830;&#21697;&#21608;&#25253;&#8212;&#8212;&#23439;&#35266;&#32463;&#27982;&#21644;&#21830;&#21697;.xlsx%5d&#22320;&#20135;&#38144;&#21806;&#21644;&#25237;&#36164;%20&#22270;&#34920;%201" TargetMode="External"/><Relationship Id="rId4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5151;&#22320;&#20135;&#38144;&#21806;&#21644;M1!%5b&#22823;&#23447;&#21830;&#21697;&#21608;&#25253;&#8212;&#8212;&#23439;&#35266;&#32463;&#27982;&#21644;&#21830;&#21697;.xlsx%5d&#25151;&#22320;&#20135;&#38144;&#21806;&#21644;M1%20&#22270;&#34920;%201" TargetMode="External"/><Relationship Id="rId9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100&#22478;&#24066;&#22303;&#22320;&#20986;&#35753;!%5b&#22823;&#23447;&#21830;&#21697;&#21608;&#25253;&#8212;&#8212;&#23439;&#35266;&#32463;&#27982;&#21644;&#21830;&#21697;.xlsx%5d100&#22478;&#24066;&#22303;&#22320;&#20986;&#35753;%20&#22270;&#34920;%202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30&#22823;&#22478;&#24066;&#25151;&#22320;&#20135;&#38144;&#21806;&#39640;&#39057;!%5b&#22823;&#23447;&#21830;&#21697;&#21608;&#25253;&#8212;&#8212;&#23439;&#35266;&#32463;&#27982;&#21644;&#21830;&#21697;.xlsx%5d30&#22823;&#22478;&#24066;&#25151;&#22320;&#20135;&#38144;&#21806;&#39640;&#39057;%20&#22270;&#34920;%202" TargetMode="External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2320;&#26041;&#19987;&#39033;&#20538;!%5b&#22823;&#23447;&#21830;&#21697;&#21608;&#25253;&#8212;&#8212;&#23439;&#35266;&#32463;&#27982;&#21644;&#21830;&#21697;.xlsx%5d&#22320;&#26041;&#19987;&#39033;&#20538;%20&#22270;&#34920;%202" TargetMode="External"/><Relationship Id="rId4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7700;&#27877;&#24320;&#24037;&#29575;!%5b&#22823;&#23447;&#21830;&#21697;&#21608;&#25253;&#8212;&#8212;&#23439;&#35266;&#32463;&#27982;&#21644;&#21830;&#21697;.xlsx%5d&#27700;&#27877;&#24320;&#24037;&#29575;%20&#22270;&#34920;%205" TargetMode="External"/><Relationship Id="rId9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4037;&#19994;&#29983;&#20135;!%5b&#22823;&#23447;&#21830;&#21697;&#21608;&#25253;&#8212;&#8212;&#23439;&#35266;&#32463;&#27982;&#21644;&#21830;&#21697;.xlsx%5d&#24037;&#19994;&#29983;&#20135;%20&#22270;&#34920;%202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4037;&#19994;&#29983;&#20135;!%5b&#22823;&#23447;&#21830;&#21697;&#21608;&#25253;&#8212;&#8212;&#23439;&#35266;&#32463;&#27982;&#21644;&#21830;&#21697;.xlsx%5d&#24037;&#19994;&#29983;&#20135;%20&#22270;&#34920;%201" TargetMode="External"/><Relationship Id="rId5" Type="http://schemas.openxmlformats.org/officeDocument/2006/relationships/image" Target="../media/image33.emf"/><Relationship Id="rId4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0132;&#27969;&#30005;&#21160;&#26426;&#21644;&#36827;&#20986;&#21475;!%5b&#22823;&#23447;&#21830;&#21697;&#21608;&#25253;&#8212;&#8212;&#23439;&#35266;&#32463;&#27982;&#21644;&#21830;&#21697;.xlsx%5d&#20132;&#27969;&#30005;&#21160;&#26426;&#21644;&#36827;&#20986;&#21475;%20&#22270;&#34920;%201" TargetMode="External"/><Relationship Id="rId9" Type="http://schemas.openxmlformats.org/officeDocument/2006/relationships/image" Target="../media/image35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32791;&#29028;&#37327;&#65288;&#39640;&#39057;&#65289;!%5b&#22823;&#23447;&#21830;&#21697;&#21608;&#25253;&#8212;&#8212;&#23439;&#35266;&#32463;&#27982;&#21644;&#21830;&#21697;.xlsx%5d&#32791;&#29028;&#37327;&#65288;&#39640;&#39057;&#65289;%20&#22270;&#34920;%201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8068;&#32438;&#38271;&#19997;!%5b&#22823;&#23447;&#21830;&#21697;&#21608;&#25253;&#8212;&#8212;&#23439;&#35266;&#32463;&#27982;&#21644;&#21830;&#21697;.xlsx%5d&#28068;&#32438;&#38271;&#19997;%20&#22270;&#34920;%201" TargetMode="External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0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0056;&#29992;&#36710;&#38144;&#21806;!%5b&#22823;&#23447;&#21830;&#21697;&#21608;&#25253;&#8212;&#8212;&#23439;&#35266;&#32463;&#27982;&#21644;&#21830;&#21697;.xlsx%5d&#20056;&#29992;&#36710;&#38144;&#21806;%20&#22270;&#34920;%201" TargetMode="External"/><Relationship Id="rId4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20840;&#38050;&#32974;!%5b&#22823;&#23447;&#21830;&#21697;&#21608;&#25253;&#8212;&#8212;&#23439;&#35266;&#32463;&#27982;&#21644;&#21830;&#21697;.xlsx%5d&#20840;&#38050;&#32974;%20&#22270;&#34920;%202" TargetMode="External"/><Relationship Id="rId9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CRB&#21644;&#32784;&#29992;&#21697;!%5b&#22823;&#23447;&#21830;&#21697;&#21608;&#25253;&#8212;&#8212;&#23439;&#35266;&#32463;&#27982;&#21644;&#21830;&#21697;.xlsx%5dCRB&#21644;&#32784;&#29992;&#21697;%20&#22270;&#34920;%202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CRB&#21644;&#25705;&#26681;&#22823;&#36890;PMI!%5b&#22823;&#23447;&#21830;&#21697;&#21608;&#25253;&#8212;&#8212;&#23439;&#35266;&#32463;&#27982;&#21644;&#21830;&#21697;.xlsx%5dCRB&#21644;&#25705;&#26681;&#22823;&#36890;PMI%20&#22270;&#34920;%201" TargetMode="External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0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38108;&#21644;&#32654;&#20538;&#36890;&#32960;&#39044;&#26399;!%5b&#22823;&#23447;&#21830;&#21697;&#21608;&#25253;&#8212;&#8212;&#23439;&#35266;&#32463;&#27982;&#21644;&#21830;&#21697;.xlsx%5d&#38108;&#21644;&#32654;&#20538;&#36890;&#32960;&#39044;&#26399;%20&#22270;&#34920;%201" TargetMode="External"/><Relationship Id="rId4" Type="http://schemas.openxmlformats.org/officeDocument/2006/relationships/oleObject" Target="file:///E:\&#24179;&#23433;&#26399;&#36135;\&#21270;&#24037;\&#22823;&#23447;&#25253;&#21578;\&#22823;&#23447;&#21830;&#21697;&#21608;&#25253;&#8212;&#8212;&#23439;&#35266;&#32463;&#27982;&#21644;&#21830;&#21697;.xlsx!&#38108;&#37329;&#27604;&#65288;&#39640;&#39057;&#65289;!%5b&#22823;&#23447;&#21830;&#21697;&#21608;&#25253;&#8212;&#8212;&#23439;&#35266;&#32463;&#27982;&#21644;&#21830;&#21697;.xlsx%5d&#38108;&#37329;&#27604;&#65288;&#39640;&#39057;&#65289;%20&#22270;&#34920;%201" TargetMode="External"/><Relationship Id="rId9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mailto:RENXUE072@pingan.com.cn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D:\&#22823;&#23447;&#21830;&#21697;&#25968;&#25454;\weekly_figure\&#20215;&#26684;&#36807;&#21435;4&#24180;&#20998;&#20301;-&#31665;&#32447;&#23494;&#24230;&#22270;.png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0215;&#26684;&#36807;&#21435;4&#24180;&#20998;&#20301;-&#31665;&#32447;&#23494;&#24230;&#22270;-&#21069;5&#21517;.png" TargetMode="External"/><Relationship Id="rId2" Type="http://schemas.openxmlformats.org/officeDocument/2006/relationships/image" Target="file:///D:\&#22823;&#23447;&#21830;&#21697;&#25968;&#25454;\weekly_figure\&#20215;&#26684;&#36807;&#21435;4&#24180;&#20998;&#20301;-&#31665;&#32447;&#23494;&#24230;&#22270;-&#21518;5&#21517;.png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830;&#21697;&#28072;&#24133;&#25490;&#24207;-1&#24180;.png" TargetMode="External"/><Relationship Id="rId2" Type="http://schemas.openxmlformats.org/officeDocument/2006/relationships/image" Target="file:///D:\&#22823;&#23447;&#21830;&#21697;&#25968;&#25454;\weekly_figure\&#27963;&#36291;&#21830;&#21697;&#36300;&#24133;&#25490;&#24207;-1&#24180;.png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830;&#21697;&#36300;&#24133;&#25490;&#24207;-5&#24180;.png" TargetMode="External"/><Relationship Id="rId2" Type="http://schemas.openxmlformats.org/officeDocument/2006/relationships/image" Target="file:///D:\&#22823;&#23447;&#21830;&#21697;&#25968;&#25454;\weekly_figure\&#27963;&#36291;&#21830;&#21697;&#28072;&#24133;&#25490;&#24207;-5&#24180;.png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64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4485"/>
            <a:ext cx="12192000" cy="6858000"/>
          </a:xfrm>
          <a:prstGeom prst="rect">
            <a:avLst/>
          </a:prstGeom>
          <a:solidFill>
            <a:srgbClr val="000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233485"/>
            <a:ext cx="1951807" cy="324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15" y="215485"/>
            <a:ext cx="1827168" cy="1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06" y="6313243"/>
            <a:ext cx="1098388" cy="216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58951" y="2875002"/>
            <a:ext cx="6526043" cy="9871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rgbClr val="C645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大宗商品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周度报告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56669" y="4023036"/>
            <a:ext cx="720000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71695" y="2022482"/>
            <a:ext cx="4909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rgbClr val="C645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平安期货</a:t>
            </a:r>
            <a:endParaRPr lang="zh-CN" altLang="en-US" sz="6000" b="1" dirty="0">
              <a:solidFill>
                <a:srgbClr val="C645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56669" y="4190878"/>
            <a:ext cx="7401165" cy="165173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2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平安期货研究所 王思然 </a:t>
            </a:r>
            <a:r>
              <a:rPr lang="en-US" altLang="zh-CN" sz="12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|  </a:t>
            </a:r>
            <a:r>
              <a:rPr lang="zh-CN" altLang="en-US" sz="12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从业资格号：</a:t>
            </a:r>
            <a:r>
              <a:rPr lang="en-US" altLang="zh-CN" sz="12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F3084153    </a:t>
            </a:r>
            <a:r>
              <a:rPr lang="zh-CN" altLang="en-US" sz="12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投资咨询号：</a:t>
            </a:r>
            <a:r>
              <a:rPr lang="en-US" altLang="zh-CN" sz="12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Z0016332</a:t>
            </a:r>
            <a:endParaRPr lang="en-US" altLang="zh-CN" sz="12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2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平安期货研究所 李晨阳 </a:t>
            </a:r>
            <a:r>
              <a:rPr lang="en-US" altLang="zh-CN" sz="12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|  </a:t>
            </a:r>
            <a:r>
              <a:rPr lang="zh-CN" altLang="en-US" sz="12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从业资格号：</a:t>
            </a:r>
            <a:r>
              <a:rPr lang="en-US" altLang="zh-CN" sz="12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F3084153    </a:t>
            </a:r>
            <a:r>
              <a:rPr lang="zh-CN" altLang="en-US" sz="12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投资咨询号：</a:t>
            </a:r>
            <a:r>
              <a:rPr lang="en-US" altLang="zh-CN" sz="12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Z0016332</a:t>
            </a:r>
            <a:endParaRPr lang="en-US" altLang="zh-CN" sz="12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2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平安期货研究所 万志灏 </a:t>
            </a:r>
            <a:r>
              <a:rPr lang="en-US" altLang="zh-CN" sz="12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|  </a:t>
            </a:r>
            <a:r>
              <a:rPr lang="zh-CN" altLang="en-US" sz="12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从业资格号：</a:t>
            </a:r>
            <a:r>
              <a:rPr lang="en-US" altLang="zh-CN" sz="12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F3084153</a:t>
            </a:r>
            <a:endParaRPr lang="en-US" altLang="zh-CN" sz="12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2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平安期货研究所  任  雪 </a:t>
            </a:r>
            <a:r>
              <a:rPr lang="en-US" altLang="zh-CN" sz="12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|  </a:t>
            </a:r>
            <a:r>
              <a:rPr lang="zh-CN" altLang="en-US" sz="12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从业资格号：</a:t>
            </a:r>
            <a:r>
              <a:rPr lang="en-US" altLang="zh-CN" sz="12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F3084623</a:t>
            </a:r>
          </a:p>
          <a:p>
            <a:endParaRPr lang="en-US" altLang="zh-CN" dirty="0">
              <a:solidFill>
                <a:srgbClr val="D9D9D9"/>
              </a:solidFill>
              <a:latin typeface="Nirmala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96000" y="3439129"/>
            <a:ext cx="214329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2021</a:t>
            </a:r>
            <a:r>
              <a:rPr lang="zh-CN" altLang="en-US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r>
              <a:rPr lang="zh-CN" altLang="en-US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26</a:t>
            </a:r>
            <a:r>
              <a:rPr lang="zh-CN" altLang="en-US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endParaRPr lang="zh-CN" altLang="en-US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90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活跃商品波动率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0B7C9B-D539-44F0-9B07-8F242518E4D7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11424" y="2520148"/>
            <a:ext cx="4877341" cy="38884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971187" y="2520148"/>
            <a:ext cx="4877341" cy="38884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537C9DD-0537-4B2C-8B7E-DDAC6343927A}"/>
              </a:ext>
            </a:extLst>
          </p:cNvPr>
          <p:cNvSpPr/>
          <p:nvPr/>
        </p:nvSpPr>
        <p:spPr>
          <a:xfrm>
            <a:off x="357487" y="1056603"/>
            <a:ext cx="11499153" cy="36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近三月活跃商品波动率前五品种是石油沥青、焦煤、燃油、焦炭、铁矿石</a:t>
            </a:r>
          </a:p>
        </p:txBody>
      </p:sp>
    </p:spTree>
    <p:extLst>
      <p:ext uri="{BB962C8B-B14F-4D97-AF65-F5344CB8AC3E}">
        <p14:creationId xmlns:p14="http://schemas.microsoft.com/office/powerpoint/2010/main" val="120800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特定品种比值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64369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031669" y="836712"/>
            <a:ext cx="5117994" cy="295232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234590" y="836712"/>
            <a:ext cx="5117994" cy="295232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031669" y="3645024"/>
            <a:ext cx="5117994" cy="295232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6234590" y="3645024"/>
            <a:ext cx="511799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7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特定品种比值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64369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089083" y="924730"/>
            <a:ext cx="5014810" cy="288693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089083" y="3733043"/>
            <a:ext cx="5014810" cy="288693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055440" y="902105"/>
            <a:ext cx="5014810" cy="288693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1055440" y="3717032"/>
            <a:ext cx="5014810" cy="28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8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基差率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75775A-38E0-4B0F-A10F-4A9613750CD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75456" y="1150370"/>
            <a:ext cx="10949136" cy="5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7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基差率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596B40-8A2E-47AB-BEEB-53E4DF887EB4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23392" y="1665916"/>
            <a:ext cx="5618023" cy="4681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BEB5A2-994F-437A-A014-F4367FF1CBBC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287344" y="1665916"/>
            <a:ext cx="5618023" cy="46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价差率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17EA30-5540-4540-B705-D407FE1EC28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19336" y="1020763"/>
            <a:ext cx="11784632" cy="51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价差率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D537FE-A6D2-4E84-BFE3-3D6A8664E68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19336" y="1270998"/>
            <a:ext cx="6119242" cy="518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7CAA52-CDEB-44CB-A413-EF139E074C41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023992" y="1270998"/>
            <a:ext cx="611924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2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库存率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59907" y="910770"/>
            <a:ext cx="10058400" cy="54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7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库存率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AA2CE-0FC4-4C92-83B5-E08F169AEB9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24248" y="1241679"/>
            <a:ext cx="5955440" cy="49628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3F24B8-178D-4540-81E6-E397D61D5207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189232" y="1241679"/>
            <a:ext cx="5955440" cy="49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库存率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1BE5FF-E5DC-491C-B4B0-BE1A0179440F}"/>
              </a:ext>
            </a:extLst>
          </p:cNvPr>
          <p:cNvSpPr/>
          <p:nvPr/>
        </p:nvSpPr>
        <p:spPr>
          <a:xfrm>
            <a:off x="357487" y="1056603"/>
            <a:ext cx="11355137" cy="36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近三个活跃商品库存前五品种是。。。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910908" y="1952600"/>
            <a:ext cx="5801716" cy="42847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19463" y="1952600"/>
            <a:ext cx="5801716" cy="42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1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49330"/>
            <a:ext cx="432486" cy="3475283"/>
          </a:xfrm>
          <a:prstGeom prst="rect">
            <a:avLst/>
          </a:prstGeom>
          <a:solidFill>
            <a:srgbClr val="C64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31378" y="1648240"/>
            <a:ext cx="4727022" cy="532491"/>
            <a:chOff x="5053922" y="1298448"/>
            <a:chExt cx="4727022" cy="532491"/>
          </a:xfrm>
        </p:grpSpPr>
        <p:sp>
          <p:nvSpPr>
            <p:cNvPr id="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rgbClr val="C6450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大宗商品市场跟踪</a:t>
                </a:r>
              </a:p>
            </p:txBody>
          </p:sp>
        </p:grpSp>
      </p:grpSp>
      <p:sp>
        <p:nvSpPr>
          <p:cNvPr id="14" name="ï$liḑê">
            <a:extLst>
              <a:ext uri="{FF2B5EF4-FFF2-40B4-BE49-F238E27FC236}">
                <a16:creationId xmlns:a16="http://schemas.microsoft.com/office/drawing/2014/main" id="{242081F1-E3F8-4206-8DED-8F5F4ED4230D}"/>
              </a:ext>
            </a:extLst>
          </p:cNvPr>
          <p:cNvSpPr txBox="1"/>
          <p:nvPr/>
        </p:nvSpPr>
        <p:spPr>
          <a:xfrm>
            <a:off x="2031213" y="2879196"/>
            <a:ext cx="1570777" cy="61555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127000" dist="63500" dir="8100000" sx="95000" sy="95000" algn="tr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 defTabSz="1219170" eaLnBrk="1" fontAlgn="auto" hangingPunct="1">
              <a:spcBef>
                <a:spcPts val="0"/>
              </a:spcBef>
              <a:spcAft>
                <a:spcPts val="600"/>
              </a:spcAft>
              <a:defRPr sz="1600" kern="0">
                <a:gradFill>
                  <a:gsLst>
                    <a:gs pos="0">
                      <a:srgbClr val="ED7D31"/>
                    </a:gs>
                    <a:gs pos="100000">
                      <a:srgbClr val="ED7D31">
                        <a:lumMod val="75000"/>
                      </a:srgb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zh-CN" altLang="en-US" sz="3200" b="1">
                <a:solidFill>
                  <a:srgbClr val="C64504"/>
                </a:solidFill>
              </a:rPr>
              <a:t>目 录</a:t>
            </a:r>
            <a:endParaRPr lang="en-US" altLang="zh-CN" sz="3200" b="1" dirty="0">
              <a:solidFill>
                <a:srgbClr val="C6450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31378" y="2541584"/>
            <a:ext cx="4727022" cy="532491"/>
            <a:chOff x="5053922" y="1298448"/>
            <a:chExt cx="4727022" cy="532491"/>
          </a:xfrm>
        </p:grpSpPr>
        <p:sp>
          <p:nvSpPr>
            <p:cNvPr id="1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商品与宏观经济指标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331378" y="3434928"/>
            <a:ext cx="4727022" cy="532491"/>
            <a:chOff x="5053922" y="1298448"/>
            <a:chExt cx="4727022" cy="532491"/>
          </a:xfrm>
        </p:grpSpPr>
        <p:sp>
          <p:nvSpPr>
            <p:cNvPr id="21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商品与大类资产表现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655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库存率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240016" y="1331976"/>
            <a:ext cx="5426660" cy="45727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69340" y="1331976"/>
            <a:ext cx="5426660" cy="45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64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利润表现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9192B7-C24D-4B92-BE2D-DCF870145C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75456" y="986439"/>
            <a:ext cx="10992544" cy="524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3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利润表现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66F835-1EBD-4A4B-8B6B-1CDF2E968540}"/>
              </a:ext>
            </a:extLst>
          </p:cNvPr>
          <p:cNvSpPr/>
          <p:nvPr/>
        </p:nvSpPr>
        <p:spPr>
          <a:xfrm>
            <a:off x="357487" y="1056603"/>
            <a:ext cx="11355137" cy="36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焦煤：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027189" y="1461429"/>
            <a:ext cx="5936581" cy="49471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57487" y="1461429"/>
            <a:ext cx="5936581" cy="49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国内消费增速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8A89E-A12E-43DC-83DE-0EF39A2B6C7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66820" y="1120080"/>
            <a:ext cx="10969740" cy="512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28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国内消费增速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2D6096-CC78-4D83-9387-5A3A660E068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91344" y="1270998"/>
            <a:ext cx="6015811" cy="50131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02989A-BA09-42F9-8706-9736DB7A18A7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984845" y="1270998"/>
            <a:ext cx="6015811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67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国内消费增速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055440" y="1196752"/>
            <a:ext cx="5275530" cy="48965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384032" y="1196752"/>
            <a:ext cx="527553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01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国内产量增速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67926" y="1214472"/>
            <a:ext cx="4371727" cy="48723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828729" y="1274797"/>
            <a:ext cx="4371727" cy="48723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62623" y="1020763"/>
            <a:ext cx="5097110" cy="51505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895434" y="1020763"/>
            <a:ext cx="5097110" cy="515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50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相关指标相关性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322942" y="145370"/>
            <a:ext cx="6858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4511824" y="11663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76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相关指标相关性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47700" y="260648"/>
            <a:ext cx="6858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369746" y="116632"/>
            <a:ext cx="6858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17628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53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各板块图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</p:spTree>
    <p:extLst>
      <p:ext uri="{BB962C8B-B14F-4D97-AF65-F5344CB8AC3E}">
        <p14:creationId xmlns:p14="http://schemas.microsoft.com/office/powerpoint/2010/main" val="188652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价格绝对表现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715EE-DA7B-4B8F-B11D-77C46A131112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67408" y="1035364"/>
            <a:ext cx="756084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0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49330"/>
            <a:ext cx="432486" cy="3475283"/>
          </a:xfrm>
          <a:prstGeom prst="rect">
            <a:avLst/>
          </a:prstGeom>
          <a:solidFill>
            <a:srgbClr val="C64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31378" y="1648240"/>
            <a:ext cx="4727022" cy="532491"/>
            <a:chOff x="5053922" y="1298448"/>
            <a:chExt cx="4727022" cy="532491"/>
          </a:xfrm>
        </p:grpSpPr>
        <p:sp>
          <p:nvSpPr>
            <p:cNvPr id="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大宗商品市场跟踪</a:t>
                </a:r>
              </a:p>
            </p:txBody>
          </p:sp>
        </p:grpSp>
      </p:grpSp>
      <p:sp>
        <p:nvSpPr>
          <p:cNvPr id="14" name="ï$liḑê">
            <a:extLst>
              <a:ext uri="{FF2B5EF4-FFF2-40B4-BE49-F238E27FC236}">
                <a16:creationId xmlns:a16="http://schemas.microsoft.com/office/drawing/2014/main" id="{242081F1-E3F8-4206-8DED-8F5F4ED4230D}"/>
              </a:ext>
            </a:extLst>
          </p:cNvPr>
          <p:cNvSpPr txBox="1"/>
          <p:nvPr/>
        </p:nvSpPr>
        <p:spPr>
          <a:xfrm>
            <a:off x="2031213" y="2879196"/>
            <a:ext cx="1570777" cy="61555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127000" dist="63500" dir="8100000" sx="95000" sy="95000" algn="tr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 defTabSz="1219170" eaLnBrk="1" fontAlgn="auto" hangingPunct="1">
              <a:spcBef>
                <a:spcPts val="0"/>
              </a:spcBef>
              <a:spcAft>
                <a:spcPts val="600"/>
              </a:spcAft>
              <a:defRPr sz="1600" kern="0">
                <a:gradFill>
                  <a:gsLst>
                    <a:gs pos="0">
                      <a:srgbClr val="ED7D31"/>
                    </a:gs>
                    <a:gs pos="100000">
                      <a:srgbClr val="ED7D31">
                        <a:lumMod val="75000"/>
                      </a:srgb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zh-CN" altLang="en-US" sz="3200" b="1">
                <a:solidFill>
                  <a:srgbClr val="C64504"/>
                </a:solidFill>
              </a:rPr>
              <a:t>目 录</a:t>
            </a:r>
            <a:endParaRPr lang="en-US" altLang="zh-CN" sz="3200" b="1" dirty="0">
              <a:solidFill>
                <a:srgbClr val="C6450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31378" y="2541584"/>
            <a:ext cx="4727022" cy="532491"/>
            <a:chOff x="5053922" y="1298448"/>
            <a:chExt cx="4727022" cy="532491"/>
          </a:xfrm>
        </p:grpSpPr>
        <p:sp>
          <p:nvSpPr>
            <p:cNvPr id="1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rgbClr val="C6450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商品与宏观经济指标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331378" y="3434928"/>
            <a:ext cx="4727022" cy="532491"/>
            <a:chOff x="5053922" y="1298448"/>
            <a:chExt cx="4727022" cy="532491"/>
          </a:xfrm>
        </p:grpSpPr>
        <p:sp>
          <p:nvSpPr>
            <p:cNvPr id="21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商品与大类资产表现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233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E6FCF532-26E5-413A-8FBB-20BF511ECA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960F07-677D-443F-9BF4-C9D9C2B8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4AAD24E-389A-4198-86A0-2AC70860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610839-E240-4C9B-B5B3-17F43F49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8296BBE-5C68-49EB-BAB6-C353DDEF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F2642E6D-7A66-484C-B80F-7F1D0306981F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全球制造业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PMI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多数环比走低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76C92A-ED80-43C4-903C-419A64D82A07}"/>
              </a:ext>
            </a:extLst>
          </p:cNvPr>
          <p:cNvSpPr txBox="1"/>
          <p:nvPr/>
        </p:nvSpPr>
        <p:spPr>
          <a:xfrm>
            <a:off x="8760297" y="6536377"/>
            <a:ext cx="32739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8608F5-5B9F-4A30-B532-9EF5332164A5}"/>
              </a:ext>
            </a:extLst>
          </p:cNvPr>
          <p:cNvGrpSpPr/>
          <p:nvPr/>
        </p:nvGrpSpPr>
        <p:grpSpPr>
          <a:xfrm>
            <a:off x="623392" y="1006354"/>
            <a:ext cx="10801200" cy="5807022"/>
            <a:chOff x="623392" y="1006354"/>
            <a:chExt cx="10515600" cy="5807022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8E84D927-F7DC-450A-AABC-0A5AC9F56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1015459"/>
                </p:ext>
              </p:extLst>
            </p:nvPr>
          </p:nvGraphicFramePr>
          <p:xfrm>
            <a:off x="623392" y="1006354"/>
            <a:ext cx="5236680" cy="3160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Worksheet" r:id="rId4" imgW="6978638" imgH="3911835" progId="Excel.Sheet.12">
                    <p:link updateAutomatic="1"/>
                  </p:oleObj>
                </mc:Choice>
                <mc:Fallback>
                  <p:oleObj name="Worksheet" r:id="rId4" imgW="6978638" imgH="3911835" progId="Excel.Sheet.12">
                    <p:link updateAutomatic="1"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8E84D927-F7DC-450A-AABC-0A5AC9F56B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3392" y="1006354"/>
                          <a:ext cx="5236680" cy="3160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69754140-DD59-4160-B074-25015BD64D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4174283"/>
                </p:ext>
              </p:extLst>
            </p:nvPr>
          </p:nvGraphicFramePr>
          <p:xfrm>
            <a:off x="5845133" y="1006354"/>
            <a:ext cx="5293859" cy="3160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Worksheet" r:id="rId6" imgW="7055183" imgH="3911835" progId="Excel.Sheet.12">
                    <p:link updateAutomatic="1"/>
                  </p:oleObj>
                </mc:Choice>
                <mc:Fallback>
                  <p:oleObj name="Worksheet" r:id="rId6" imgW="7055183" imgH="3911835" progId="Excel.Sheet.12">
                    <p:link updateAutomatic="1"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69754140-DD59-4160-B074-25015BD64DB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845133" y="1006354"/>
                          <a:ext cx="5293859" cy="3160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D4F7457F-EA18-47EB-A50E-4A7522508E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8559948"/>
                </p:ext>
              </p:extLst>
            </p:nvPr>
          </p:nvGraphicFramePr>
          <p:xfrm>
            <a:off x="623392" y="4149263"/>
            <a:ext cx="5236680" cy="2664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Worksheet" r:id="rId8" imgW="6331160" imgH="4654769" progId="Excel.Sheet.12">
                    <p:link updateAutomatic="1"/>
                  </p:oleObj>
                </mc:Choice>
                <mc:Fallback>
                  <p:oleObj name="Worksheet" r:id="rId8" imgW="6331160" imgH="4654769" progId="Excel.Sheet.12">
                    <p:link updateAutomatic="1"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D4F7457F-EA18-47EB-A50E-4A7522508E7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3392" y="4149263"/>
                          <a:ext cx="5236680" cy="2664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1965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E6FCF532-26E5-413A-8FBB-20BF511ECA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960F07-677D-443F-9BF4-C9D9C2B8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4AAD24E-389A-4198-86A0-2AC70860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610839-E240-4C9B-B5B3-17F43F49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8296BBE-5C68-49EB-BAB6-C353DDEF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F2642E6D-7A66-484C-B80F-7F1D0306981F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全球新增确诊疫情人数见顶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76C92A-ED80-43C4-903C-419A64D82A07}"/>
              </a:ext>
            </a:extLst>
          </p:cNvPr>
          <p:cNvSpPr txBox="1"/>
          <p:nvPr/>
        </p:nvSpPr>
        <p:spPr>
          <a:xfrm>
            <a:off x="8760297" y="6536377"/>
            <a:ext cx="32739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E20B356-3FB1-44F3-A872-0994F4D213CA}"/>
              </a:ext>
            </a:extLst>
          </p:cNvPr>
          <p:cNvGrpSpPr/>
          <p:nvPr/>
        </p:nvGrpSpPr>
        <p:grpSpPr>
          <a:xfrm>
            <a:off x="652272" y="959503"/>
            <a:ext cx="10772320" cy="5576874"/>
            <a:chOff x="252218" y="838200"/>
            <a:chExt cx="11933432" cy="6397032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3819EC46-E762-460D-A9D0-F8586B5A1A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9303496"/>
                </p:ext>
              </p:extLst>
            </p:nvPr>
          </p:nvGraphicFramePr>
          <p:xfrm>
            <a:off x="6096000" y="838200"/>
            <a:ext cx="6089650" cy="323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Worksheet" r:id="rId4" imgW="7328221" imgH="3118025" progId="Excel.Sheet.12">
                    <p:link updateAutomatic="1"/>
                  </p:oleObj>
                </mc:Choice>
                <mc:Fallback>
                  <p:oleObj name="Worksheet" r:id="rId4" imgW="7328221" imgH="3118025" progId="Excel.Sheet.12">
                    <p:link updateAutomatic="1"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3819EC46-E762-460D-A9D0-F8586B5A1A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96000" y="838200"/>
                          <a:ext cx="6089650" cy="3232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98DAB4D2-0256-4233-B609-6B23ADBA82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295290"/>
                </p:ext>
              </p:extLst>
            </p:nvPr>
          </p:nvGraphicFramePr>
          <p:xfrm>
            <a:off x="252218" y="838200"/>
            <a:ext cx="5880100" cy="323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Worksheet" r:id="rId6" imgW="9220545" imgH="2851194" progId="Excel.Sheet.12">
                    <p:link updateAutomatic="1"/>
                  </p:oleObj>
                </mc:Choice>
                <mc:Fallback>
                  <p:oleObj name="Worksheet" r:id="rId6" imgW="9220545" imgH="2851194" progId="Excel.Sheet.12">
                    <p:link updateAutomatic="1"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98DAB4D2-0256-4233-B609-6B23ADBA82E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2218" y="838200"/>
                          <a:ext cx="5880100" cy="3232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AD5B8C33-AA8F-4450-832F-0EC86C40EF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3461398"/>
                </p:ext>
              </p:extLst>
            </p:nvPr>
          </p:nvGraphicFramePr>
          <p:xfrm>
            <a:off x="6096000" y="4003082"/>
            <a:ext cx="6089650" cy="323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Worksheet" r:id="rId8" imgW="7099374" imgH="3651294" progId="Excel.Sheet.12">
                    <p:link updateAutomatic="1"/>
                  </p:oleObj>
                </mc:Choice>
                <mc:Fallback>
                  <p:oleObj name="Worksheet" r:id="rId8" imgW="7099374" imgH="3651294" progId="Excel.Sheet.12">
                    <p:link updateAutomatic="1"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AD5B8C33-AA8F-4450-832F-0EC86C40EF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096000" y="4003082"/>
                          <a:ext cx="6089650" cy="3232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AF5B5FDB-A91E-4B13-AD65-0AF0B181DF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2382167"/>
                </p:ext>
              </p:extLst>
            </p:nvPr>
          </p:nvGraphicFramePr>
          <p:xfrm>
            <a:off x="252218" y="4003082"/>
            <a:ext cx="5880100" cy="323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Worksheet" r:id="rId10" imgW="5061061" imgH="3028950" progId="Excel.Sheet.12">
                    <p:link updateAutomatic="1"/>
                  </p:oleObj>
                </mc:Choice>
                <mc:Fallback>
                  <p:oleObj name="Worksheet" r:id="rId10" imgW="5061061" imgH="3028950" progId="Excel.Sheet.12">
                    <p:link updateAutomatic="1"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AF5B5FDB-A91E-4B13-AD65-0AF0B181DF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52218" y="4003082"/>
                          <a:ext cx="5880100" cy="3232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001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E6FCF532-26E5-413A-8FBB-20BF511ECA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960F07-677D-443F-9BF4-C9D9C2B8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4AAD24E-389A-4198-86A0-2AC70860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610839-E240-4C9B-B5B3-17F43F49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8296BBE-5C68-49EB-BAB6-C353DDEF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F2642E6D-7A66-484C-B80F-7F1D0306981F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美国耐用品订单增速回落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76C92A-ED80-43C4-903C-419A64D82A07}"/>
              </a:ext>
            </a:extLst>
          </p:cNvPr>
          <p:cNvSpPr txBox="1"/>
          <p:nvPr/>
        </p:nvSpPr>
        <p:spPr>
          <a:xfrm>
            <a:off x="8760297" y="6536377"/>
            <a:ext cx="32739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EEBBC4-F5AC-4C5F-A212-9C84B0D3CD2A}"/>
              </a:ext>
            </a:extLst>
          </p:cNvPr>
          <p:cNvGrpSpPr/>
          <p:nvPr/>
        </p:nvGrpSpPr>
        <p:grpSpPr>
          <a:xfrm>
            <a:off x="695400" y="1020741"/>
            <a:ext cx="10801200" cy="5559447"/>
            <a:chOff x="947737" y="671190"/>
            <a:chExt cx="10775950" cy="5908998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F65E9484-5C09-453E-958C-F82AD2D1CA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0472445"/>
                </p:ext>
              </p:extLst>
            </p:nvPr>
          </p:nvGraphicFramePr>
          <p:xfrm>
            <a:off x="6224587" y="671190"/>
            <a:ext cx="5499099" cy="311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Worksheet" r:id="rId4" imgW="4896134" imgH="3118025" progId="Excel.Sheet.12">
                    <p:link updateAutomatic="1"/>
                  </p:oleObj>
                </mc:Choice>
                <mc:Fallback>
                  <p:oleObj name="Worksheet" r:id="rId4" imgW="4896134" imgH="3118025" progId="Excel.Sheet.12">
                    <p:link updateAutomatic="1"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F65E9484-5C09-453E-958C-F82AD2D1CA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24587" y="671190"/>
                          <a:ext cx="5499099" cy="3117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AFDBBFA9-08EC-4474-95D0-F8626B75A1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7569791"/>
                </p:ext>
              </p:extLst>
            </p:nvPr>
          </p:nvGraphicFramePr>
          <p:xfrm>
            <a:off x="947737" y="3729038"/>
            <a:ext cx="5276850" cy="285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Worksheet" r:id="rId6" imgW="5276887" imgH="2851194" progId="Excel.Sheet.12">
                    <p:link updateAutomatic="1"/>
                  </p:oleObj>
                </mc:Choice>
                <mc:Fallback>
                  <p:oleObj name="Worksheet" r:id="rId6" imgW="5276887" imgH="2851194" progId="Excel.Sheet.12">
                    <p:link updateAutomatic="1"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AFDBBFA9-08EC-4474-95D0-F8626B75A16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47737" y="3729038"/>
                          <a:ext cx="5276850" cy="285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B7301960-DE39-42C0-AEED-B88198D6AA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021392"/>
                </p:ext>
              </p:extLst>
            </p:nvPr>
          </p:nvGraphicFramePr>
          <p:xfrm>
            <a:off x="6224587" y="3729038"/>
            <a:ext cx="5499100" cy="283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Worksheet" r:id="rId8" imgW="5499421" imgH="2838581" progId="Excel.Sheet.12">
                    <p:link updateAutomatic="1"/>
                  </p:oleObj>
                </mc:Choice>
                <mc:Fallback>
                  <p:oleObj name="Worksheet" r:id="rId8" imgW="5499421" imgH="2838581" progId="Excel.Sheet.12">
                    <p:link updateAutomatic="1"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B7301960-DE39-42C0-AEED-B88198D6AAF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24587" y="3729038"/>
                          <a:ext cx="5499100" cy="283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4953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E6FCF532-26E5-413A-8FBB-20BF511ECA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960F07-677D-443F-9BF4-C9D9C2B8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4AAD24E-389A-4198-86A0-2AC70860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610839-E240-4C9B-B5B3-17F43F49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8296BBE-5C68-49EB-BAB6-C353DDEF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F2642E6D-7A66-484C-B80F-7F1D0306981F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中国经济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76C92A-ED80-43C4-903C-419A64D82A07}"/>
              </a:ext>
            </a:extLst>
          </p:cNvPr>
          <p:cNvSpPr txBox="1"/>
          <p:nvPr/>
        </p:nvSpPr>
        <p:spPr>
          <a:xfrm>
            <a:off x="8760297" y="6536377"/>
            <a:ext cx="32739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2025EE-5AE1-400B-9B0D-608793ABFBBC}"/>
              </a:ext>
            </a:extLst>
          </p:cNvPr>
          <p:cNvGrpSpPr/>
          <p:nvPr/>
        </p:nvGrpSpPr>
        <p:grpSpPr>
          <a:xfrm>
            <a:off x="691703" y="980728"/>
            <a:ext cx="10808594" cy="5592488"/>
            <a:chOff x="691703" y="-8508"/>
            <a:chExt cx="10808594" cy="6621759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7A790FC0-1790-4767-8E37-5820F33DFF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1625680"/>
                </p:ext>
              </p:extLst>
            </p:nvPr>
          </p:nvGraphicFramePr>
          <p:xfrm>
            <a:off x="5791647" y="-8508"/>
            <a:ext cx="5708650" cy="336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Worksheet" r:id="rId4" imgW="5994597" imgH="3492850" progId="Excel.Sheet.12">
                    <p:link updateAutomatic="1"/>
                  </p:oleObj>
                </mc:Choice>
                <mc:Fallback>
                  <p:oleObj name="Worksheet" r:id="rId4" imgW="5994597" imgH="3492850" progId="Excel.Sheet.12">
                    <p:link updateAutomatic="1"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7A790FC0-1790-4767-8E37-5820F33DFFA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91647" y="-8508"/>
                          <a:ext cx="5708650" cy="336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EEF29D94-6C1B-4DDB-A7D5-C6DBB80335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085718"/>
                </p:ext>
              </p:extLst>
            </p:nvPr>
          </p:nvGraphicFramePr>
          <p:xfrm>
            <a:off x="691703" y="3316560"/>
            <a:ext cx="5116265" cy="3296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Worksheet" r:id="rId6" imgW="5003849" imgH="3352931" progId="Excel.Sheet.12">
                    <p:link updateAutomatic="1"/>
                  </p:oleObj>
                </mc:Choice>
                <mc:Fallback>
                  <p:oleObj name="Worksheet" r:id="rId6" imgW="5003849" imgH="3352931" progId="Excel.Sheet.12">
                    <p:link updateAutomatic="1"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EEF29D94-6C1B-4DDB-A7D5-C6DBB80335F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91703" y="3316560"/>
                          <a:ext cx="5116265" cy="32966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62200E49-81DA-423B-87DF-7FA37706B7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3787340"/>
                </p:ext>
              </p:extLst>
            </p:nvPr>
          </p:nvGraphicFramePr>
          <p:xfrm>
            <a:off x="5791647" y="3316560"/>
            <a:ext cx="5708650" cy="3296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Worksheet" r:id="rId8" imgW="5708934" imgH="3530688" progId="Excel.Sheet.12">
                    <p:link updateAutomatic="1"/>
                  </p:oleObj>
                </mc:Choice>
                <mc:Fallback>
                  <p:oleObj name="Worksheet" r:id="rId8" imgW="5708934" imgH="3530688" progId="Excel.Sheet.12">
                    <p:link updateAutomatic="1"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62200E49-81DA-423B-87DF-7FA37706B7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791647" y="3316560"/>
                          <a:ext cx="5708650" cy="32966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6365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E6FCF532-26E5-413A-8FBB-20BF511ECA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960F07-677D-443F-9BF4-C9D9C2B8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4AAD24E-389A-4198-86A0-2AC70860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610839-E240-4C9B-B5B3-17F43F49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8296BBE-5C68-49EB-BAB6-C353DDEF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F2642E6D-7A66-484C-B80F-7F1D0306981F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美物价指数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76C92A-ED80-43C4-903C-419A64D82A07}"/>
              </a:ext>
            </a:extLst>
          </p:cNvPr>
          <p:cNvSpPr txBox="1"/>
          <p:nvPr/>
        </p:nvSpPr>
        <p:spPr>
          <a:xfrm>
            <a:off x="8760297" y="6536377"/>
            <a:ext cx="32739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2465C516-465F-4B99-94CF-E64DD99DE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511751"/>
              </p:ext>
            </p:extLst>
          </p:nvPr>
        </p:nvGraphicFramePr>
        <p:xfrm>
          <a:off x="643756" y="1012034"/>
          <a:ext cx="5233988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9468A30F-9BF1-42A2-B152-CDCC10FA1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185057"/>
              </p:ext>
            </p:extLst>
          </p:nvPr>
        </p:nvGraphicFramePr>
        <p:xfrm>
          <a:off x="6168008" y="980728"/>
          <a:ext cx="5233988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CA72194-01B6-421E-9432-9CA24EF0C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996947"/>
              </p:ext>
            </p:extLst>
          </p:nvPr>
        </p:nvGraphicFramePr>
        <p:xfrm>
          <a:off x="672702" y="3526634"/>
          <a:ext cx="5513387" cy="292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Worksheet" r:id="rId6" imgW="5289908" imgH="2749900" progId="Excel.Sheet.12">
                  <p:link updateAutomatic="1"/>
                </p:oleObj>
              </mc:Choice>
              <mc:Fallback>
                <p:oleObj name="Worksheet" r:id="rId6" imgW="5289908" imgH="2749900" progId="Excel.Sheet.12">
                  <p:link updateAutomatic="1"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CA72194-01B6-421E-9432-9CA24EF0CA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2702" y="3526634"/>
                        <a:ext cx="5513387" cy="292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9B1211F-EE8A-4A63-9065-D62D1A6DE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678595"/>
              </p:ext>
            </p:extLst>
          </p:nvPr>
        </p:nvGraphicFramePr>
        <p:xfrm>
          <a:off x="6168008" y="3526634"/>
          <a:ext cx="5233989" cy="292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Worksheet" r:id="rId8" imgW="4972284" imgH="3028950" progId="Excel.Sheet.12">
                  <p:link updateAutomatic="1"/>
                </p:oleObj>
              </mc:Choice>
              <mc:Fallback>
                <p:oleObj name="Worksheet" r:id="rId8" imgW="4972284" imgH="3028950" progId="Excel.Sheet.12">
                  <p:link updateAutomatic="1"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C9B1211F-EE8A-4A63-9065-D62D1A6DE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8008" y="3526634"/>
                        <a:ext cx="5233989" cy="2929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224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E6FCF532-26E5-413A-8FBB-20BF511ECA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960F07-677D-443F-9BF4-C9D9C2B8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4AAD24E-389A-4198-86A0-2AC70860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610839-E240-4C9B-B5B3-17F43F49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8296BBE-5C68-49EB-BAB6-C353DDEF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F2642E6D-7A66-484C-B80F-7F1D0306981F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地产相关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76C92A-ED80-43C4-903C-419A64D82A07}"/>
              </a:ext>
            </a:extLst>
          </p:cNvPr>
          <p:cNvSpPr txBox="1"/>
          <p:nvPr/>
        </p:nvSpPr>
        <p:spPr>
          <a:xfrm>
            <a:off x="8760297" y="6536377"/>
            <a:ext cx="32739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D5AAAB-ADF7-4EF0-8EF7-6BFB81E0B4A4}"/>
              </a:ext>
            </a:extLst>
          </p:cNvPr>
          <p:cNvGrpSpPr/>
          <p:nvPr/>
        </p:nvGrpSpPr>
        <p:grpSpPr>
          <a:xfrm>
            <a:off x="695400" y="1027766"/>
            <a:ext cx="10704884" cy="5424832"/>
            <a:chOff x="1179588" y="1052736"/>
            <a:chExt cx="10028980" cy="5688632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C39C9D2F-D4C6-40D0-8A4E-7C36395F37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703868"/>
                </p:ext>
              </p:extLst>
            </p:nvPr>
          </p:nvGraphicFramePr>
          <p:xfrm>
            <a:off x="1179588" y="1052736"/>
            <a:ext cx="5022850" cy="2847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Worksheet" r:id="rId4" imgW="5410249" imgH="3175175" progId="Excel.Sheet.12">
                    <p:link updateAutomatic="1"/>
                  </p:oleObj>
                </mc:Choice>
                <mc:Fallback>
                  <p:oleObj name="Worksheet" r:id="rId4" imgW="5410249" imgH="3175175" progId="Excel.Sheet.12">
                    <p:link updateAutomatic="1"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C39C9D2F-D4C6-40D0-8A4E-7C36395F37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79588" y="1052736"/>
                          <a:ext cx="5022850" cy="2847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FF357696-4562-42F1-AB61-CB599CD318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783074"/>
                </p:ext>
              </p:extLst>
            </p:nvPr>
          </p:nvGraphicFramePr>
          <p:xfrm>
            <a:off x="6173018" y="1052736"/>
            <a:ext cx="5035550" cy="285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Worksheet" r:id="rId6" imgW="5372371" imgH="3391163" progId="Excel.Sheet.12">
                    <p:link updateAutomatic="1"/>
                  </p:oleObj>
                </mc:Choice>
                <mc:Fallback>
                  <p:oleObj name="Worksheet" r:id="rId6" imgW="5372371" imgH="3391163" progId="Excel.Sheet.12">
                    <p:link updateAutomatic="1"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FF357696-4562-42F1-AB61-CB599CD318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73018" y="1052736"/>
                          <a:ext cx="5035550" cy="285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2113F67E-23DC-4065-9896-DC91EDBC6D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4538824"/>
                </p:ext>
              </p:extLst>
            </p:nvPr>
          </p:nvGraphicFramePr>
          <p:xfrm>
            <a:off x="1179588" y="3890218"/>
            <a:ext cx="5022850" cy="285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Worksheet" r:id="rId8" imgW="5023183" imgH="2851194" progId="Excel.Sheet.12">
                    <p:link updateAutomatic="1"/>
                  </p:oleObj>
                </mc:Choice>
                <mc:Fallback>
                  <p:oleObj name="Worksheet" r:id="rId8" imgW="5023183" imgH="2851194" progId="Excel.Sheet.12">
                    <p:link updateAutomatic="1"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2113F67E-23DC-4065-9896-DC91EDBC6DF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79588" y="3890218"/>
                          <a:ext cx="5022850" cy="285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4F351E62-4C31-4E83-BA63-9BFFFC8E0A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1153714"/>
                </p:ext>
              </p:extLst>
            </p:nvPr>
          </p:nvGraphicFramePr>
          <p:xfrm>
            <a:off x="6173018" y="3890218"/>
            <a:ext cx="5035550" cy="285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Worksheet" r:id="rId10" imgW="5035809" imgH="2851194" progId="Excel.Sheet.12">
                    <p:link updateAutomatic="1"/>
                  </p:oleObj>
                </mc:Choice>
                <mc:Fallback>
                  <p:oleObj name="Worksheet" r:id="rId10" imgW="5035809" imgH="2851194" progId="Excel.Sheet.12">
                    <p:link updateAutomatic="1"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4F351E62-4C31-4E83-BA63-9BFFFC8E0A8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173018" y="3890218"/>
                          <a:ext cx="5035550" cy="285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49151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E6FCF532-26E5-413A-8FBB-20BF511ECA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960F07-677D-443F-9BF4-C9D9C2B8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4AAD24E-389A-4198-86A0-2AC70860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610839-E240-4C9B-B5B3-17F43F49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8296BBE-5C68-49EB-BAB6-C353DDEF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F2642E6D-7A66-484C-B80F-7F1D0306981F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地产和基建相关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76C92A-ED80-43C4-903C-419A64D82A07}"/>
              </a:ext>
            </a:extLst>
          </p:cNvPr>
          <p:cNvSpPr txBox="1"/>
          <p:nvPr/>
        </p:nvSpPr>
        <p:spPr>
          <a:xfrm>
            <a:off x="8760297" y="6536377"/>
            <a:ext cx="32739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150DE90-1B2B-49A2-8F45-A92D328E7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956671"/>
              </p:ext>
            </p:extLst>
          </p:nvPr>
        </p:nvGraphicFramePr>
        <p:xfrm>
          <a:off x="689489" y="3645024"/>
          <a:ext cx="5531151" cy="279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Worksheet" r:id="rId4" imgW="5156545" imgH="2844888" progId="Excel.Sheet.12">
                  <p:link updateAutomatic="1"/>
                </p:oleObj>
              </mc:Choice>
              <mc:Fallback>
                <p:oleObj name="Worksheet" r:id="rId4" imgW="5156545" imgH="2844888" progId="Excel.Sheet.12">
                  <p:link updateAutomatic="1"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150DE90-1B2B-49A2-8F45-A92D328E74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9489" y="3645024"/>
                        <a:ext cx="5531151" cy="2795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35EEB63-434E-4FAF-9511-56596EC11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215489"/>
              </p:ext>
            </p:extLst>
          </p:nvPr>
        </p:nvGraphicFramePr>
        <p:xfrm>
          <a:off x="6177215" y="3645024"/>
          <a:ext cx="5325295" cy="279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Worksheet" r:id="rId6" imgW="4578510" imgH="2756207" progId="Excel.Sheet.12">
                  <p:link updateAutomatic="1"/>
                </p:oleObj>
              </mc:Choice>
              <mc:Fallback>
                <p:oleObj name="Worksheet" r:id="rId6" imgW="4578510" imgH="2756207" progId="Excel.Sheet.12">
                  <p:link updateAutomatic="1"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35EEB63-434E-4FAF-9511-56596EC110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7215" y="3645024"/>
                        <a:ext cx="5325295" cy="279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776491E-0126-4045-8FCE-305E36D33C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784366"/>
              </p:ext>
            </p:extLst>
          </p:nvPr>
        </p:nvGraphicFramePr>
        <p:xfrm>
          <a:off x="6177215" y="959503"/>
          <a:ext cx="5325295" cy="269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Worksheet" r:id="rId8" imgW="4578510" imgH="2749900" progId="Excel.Sheet.12">
                  <p:link updateAutomatic="1"/>
                </p:oleObj>
              </mc:Choice>
              <mc:Fallback>
                <p:oleObj name="Worksheet" r:id="rId8" imgW="4578510" imgH="2749900" progId="Excel.Sheet.12">
                  <p:link updateAutomatic="1"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776491E-0126-4045-8FCE-305E36D33C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7215" y="959503"/>
                        <a:ext cx="5325295" cy="269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F39F7AC-79AE-4C2E-A782-F5ED1C936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27842"/>
              </p:ext>
            </p:extLst>
          </p:nvPr>
        </p:nvGraphicFramePr>
        <p:xfrm>
          <a:off x="689490" y="959503"/>
          <a:ext cx="5500690" cy="270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Worksheet" r:id="rId10" imgW="4584823" imgH="2756207" progId="Excel.Sheet.12">
                  <p:link updateAutomatic="1"/>
                </p:oleObj>
              </mc:Choice>
              <mc:Fallback>
                <p:oleObj name="Worksheet" r:id="rId10" imgW="4584823" imgH="275620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9490" y="959503"/>
                        <a:ext cx="5500690" cy="2707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610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E6FCF532-26E5-413A-8FBB-20BF511ECA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960F07-677D-443F-9BF4-C9D9C2B8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4AAD24E-389A-4198-86A0-2AC70860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610839-E240-4C9B-B5B3-17F43F49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8296BBE-5C68-49EB-BAB6-C353DDEF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F2642E6D-7A66-484C-B80F-7F1D0306981F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工业生产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76C92A-ED80-43C4-903C-419A64D82A07}"/>
              </a:ext>
            </a:extLst>
          </p:cNvPr>
          <p:cNvSpPr txBox="1"/>
          <p:nvPr/>
        </p:nvSpPr>
        <p:spPr>
          <a:xfrm>
            <a:off x="8760297" y="6536377"/>
            <a:ext cx="32739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D4759E-7A2F-4BE1-952E-34E4705838B7}"/>
              </a:ext>
            </a:extLst>
          </p:cNvPr>
          <p:cNvGrpSpPr/>
          <p:nvPr/>
        </p:nvGrpSpPr>
        <p:grpSpPr>
          <a:xfrm>
            <a:off x="647700" y="998315"/>
            <a:ext cx="10704884" cy="5433582"/>
            <a:chOff x="755649" y="735818"/>
            <a:chExt cx="10236895" cy="5852997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9B8C02FB-AA11-4EDC-BFC5-97ED1F077C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528905"/>
                </p:ext>
              </p:extLst>
            </p:nvPr>
          </p:nvGraphicFramePr>
          <p:xfrm>
            <a:off x="755650" y="735818"/>
            <a:ext cx="5207000" cy="284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Worksheet" r:id="rId4" imgW="4902447" imgH="2844888" progId="Excel.Sheet.12">
                    <p:link updateAutomatic="1"/>
                  </p:oleObj>
                </mc:Choice>
                <mc:Fallback>
                  <p:oleObj name="Worksheet" r:id="rId4" imgW="4902447" imgH="2844888" progId="Excel.Sheet.12">
                    <p:link updateAutomatic="1"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9B8C02FB-AA11-4EDC-BFC5-97ED1F077C8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55650" y="735818"/>
                          <a:ext cx="5207000" cy="284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0737334F-B9D8-4186-9431-950C7E7979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6808477"/>
                </p:ext>
              </p:extLst>
            </p:nvPr>
          </p:nvGraphicFramePr>
          <p:xfrm>
            <a:off x="755649" y="3575050"/>
            <a:ext cx="5192847" cy="3013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Worksheet" r:id="rId6" imgW="5207049" imgH="3099107" progId="Excel.Sheet.12">
                    <p:link updateAutomatic="1"/>
                  </p:oleObj>
                </mc:Choice>
                <mc:Fallback>
                  <p:oleObj name="Worksheet" r:id="rId6" imgW="5207049" imgH="3099107" progId="Excel.Sheet.12">
                    <p:link updateAutomatic="1"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0737334F-B9D8-4186-9431-950C7E7979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5649" y="3575050"/>
                          <a:ext cx="5192847" cy="30137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5270EFFD-A994-4D38-A714-401835C64E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418488"/>
                </p:ext>
              </p:extLst>
            </p:nvPr>
          </p:nvGraphicFramePr>
          <p:xfrm>
            <a:off x="5951984" y="735818"/>
            <a:ext cx="5040560" cy="2839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Worksheet" r:id="rId8" imgW="4953345" imgH="2927657" progId="Excel.Sheet.12">
                    <p:link updateAutomatic="1"/>
                  </p:oleObj>
                </mc:Choice>
                <mc:Fallback>
                  <p:oleObj name="Worksheet" r:id="rId8" imgW="4953345" imgH="2927657" progId="Excel.Sheet.12">
                    <p:link updateAutomatic="1"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5270EFFD-A994-4D38-A714-401835C64E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951984" y="735818"/>
                          <a:ext cx="5040560" cy="28392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13296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E6FCF532-26E5-413A-8FBB-20BF511ECA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960F07-677D-443F-9BF4-C9D9C2B8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4AAD24E-389A-4198-86A0-2AC70860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610839-E240-4C9B-B5B3-17F43F49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8296BBE-5C68-49EB-BAB6-C353DDEF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F2642E6D-7A66-484C-B80F-7F1D0306981F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其他高频数据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76C92A-ED80-43C4-903C-419A64D82A07}"/>
              </a:ext>
            </a:extLst>
          </p:cNvPr>
          <p:cNvSpPr txBox="1"/>
          <p:nvPr/>
        </p:nvSpPr>
        <p:spPr>
          <a:xfrm>
            <a:off x="8760297" y="6536377"/>
            <a:ext cx="32739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A9E917E-DCAD-40B5-AE7D-13304D0D8544}"/>
              </a:ext>
            </a:extLst>
          </p:cNvPr>
          <p:cNvGrpSpPr/>
          <p:nvPr/>
        </p:nvGrpSpPr>
        <p:grpSpPr>
          <a:xfrm>
            <a:off x="647700" y="992188"/>
            <a:ext cx="10776892" cy="5538096"/>
            <a:chOff x="623392" y="937303"/>
            <a:chExt cx="10873208" cy="5553985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FEAB05DA-44B7-47E7-A2CE-DE96F295D9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2162347"/>
                </p:ext>
              </p:extLst>
            </p:nvPr>
          </p:nvGraphicFramePr>
          <p:xfrm>
            <a:off x="623392" y="937303"/>
            <a:ext cx="5543550" cy="2635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Worksheet" r:id="rId4" imgW="4756458" imgH="2616288" progId="Excel.Sheet.12">
                    <p:link updateAutomatic="1"/>
                  </p:oleObj>
                </mc:Choice>
                <mc:Fallback>
                  <p:oleObj name="Worksheet" r:id="rId4" imgW="4756458" imgH="2616288" progId="Excel.Sheet.12">
                    <p:link updateAutomatic="1"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FEAB05DA-44B7-47E7-A2CE-DE96F295D9C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3392" y="937303"/>
                          <a:ext cx="5543550" cy="26357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22A046E6-C98A-4BA3-8D35-E05989BC8A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8073123"/>
                </p:ext>
              </p:extLst>
            </p:nvPr>
          </p:nvGraphicFramePr>
          <p:xfrm>
            <a:off x="623392" y="3576638"/>
            <a:ext cx="5543550" cy="291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name="Worksheet" r:id="rId6" imgW="5543612" imgH="2914650" progId="Excel.Sheet.12">
                    <p:link updateAutomatic="1"/>
                  </p:oleObj>
                </mc:Choice>
                <mc:Fallback>
                  <p:oleObj name="Worksheet" r:id="rId6" imgW="5543612" imgH="2914650" progId="Excel.Sheet.12">
                    <p:link updateAutomatic="1"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22A046E6-C98A-4BA3-8D35-E05989BC8A6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3392" y="3576638"/>
                          <a:ext cx="5543550" cy="2914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8EBBD8D4-0F64-4DCB-ACB4-0BA2CAE6DE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057225"/>
                </p:ext>
              </p:extLst>
            </p:nvPr>
          </p:nvGraphicFramePr>
          <p:xfrm>
            <a:off x="6124880" y="3573016"/>
            <a:ext cx="5371720" cy="2898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Worksheet" r:id="rId8" imgW="5048435" imgH="2521300" progId="Excel.Sheet.12">
                    <p:link updateAutomatic="1"/>
                  </p:oleObj>
                </mc:Choice>
                <mc:Fallback>
                  <p:oleObj name="Worksheet" r:id="rId8" imgW="5048435" imgH="2521300" progId="Excel.Sheet.12">
                    <p:link updateAutomatic="1"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8EBBD8D4-0F64-4DCB-ACB4-0BA2CAE6DE3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24880" y="3573016"/>
                          <a:ext cx="5371720" cy="28987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EF3730AF-79DC-455D-BFDF-E3452142DB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3199983"/>
                </p:ext>
              </p:extLst>
            </p:nvPr>
          </p:nvGraphicFramePr>
          <p:xfrm>
            <a:off x="6124880" y="937304"/>
            <a:ext cx="5371720" cy="2635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name="Worksheet" r:id="rId10" imgW="4572197" imgH="2749900" progId="Excel.Sheet.12">
                    <p:link updateAutomatic="1"/>
                  </p:oleObj>
                </mc:Choice>
                <mc:Fallback>
                  <p:oleObj name="Worksheet" r:id="rId10" imgW="4572197" imgH="2749900" progId="Excel.Sheet.12">
                    <p:link updateAutomatic="1"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EF3730AF-79DC-455D-BFDF-E3452142DBB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124880" y="937304"/>
                          <a:ext cx="5371720" cy="26357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6476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各板块逻辑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4FBA40-C16B-4589-82F1-0C0216511A66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1D1FD67-7199-48FF-9462-10DAB6FF9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47974"/>
              </p:ext>
            </p:extLst>
          </p:nvPr>
        </p:nvGraphicFramePr>
        <p:xfrm>
          <a:off x="1415480" y="1916832"/>
          <a:ext cx="10124247" cy="36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74749">
                  <a:extLst>
                    <a:ext uri="{9D8B030D-6E8A-4147-A177-3AD203B41FA5}">
                      <a16:colId xmlns:a16="http://schemas.microsoft.com/office/drawing/2014/main" val="1249121831"/>
                    </a:ext>
                  </a:extLst>
                </a:gridCol>
                <a:gridCol w="3374749">
                  <a:extLst>
                    <a:ext uri="{9D8B030D-6E8A-4147-A177-3AD203B41FA5}">
                      <a16:colId xmlns:a16="http://schemas.microsoft.com/office/drawing/2014/main" val="1589215207"/>
                    </a:ext>
                  </a:extLst>
                </a:gridCol>
                <a:gridCol w="3374749">
                  <a:extLst>
                    <a:ext uri="{9D8B030D-6E8A-4147-A177-3AD203B41FA5}">
                      <a16:colId xmlns:a16="http://schemas.microsoft.com/office/drawing/2014/main" val="426764754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7540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zh-CN" altLang="en-US" dirty="0"/>
                        <a:t>有色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882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zh-CN" altLang="en-US" dirty="0"/>
                        <a:t>黑色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387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zh-CN" altLang="en-US" dirty="0"/>
                        <a:t>化工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09513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zh-CN" altLang="en-US" dirty="0"/>
                        <a:t>农产品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3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5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">
            <a:extLst>
              <a:ext uri="{FF2B5EF4-FFF2-40B4-BE49-F238E27FC236}">
                <a16:creationId xmlns:a16="http://schemas.microsoft.com/office/drawing/2014/main" id="{E6FCF532-26E5-413A-8FBB-20BF511ECA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960F07-677D-443F-9BF4-C9D9C2B8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4AAD24E-389A-4198-86A0-2AC70860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610839-E240-4C9B-B5B3-17F43F49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8296BBE-5C68-49EB-BAB6-C353DDEF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F2642E6D-7A66-484C-B80F-7F1D0306981F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大宗商品相关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76C92A-ED80-43C4-903C-419A64D82A07}"/>
              </a:ext>
            </a:extLst>
          </p:cNvPr>
          <p:cNvSpPr txBox="1"/>
          <p:nvPr/>
        </p:nvSpPr>
        <p:spPr>
          <a:xfrm>
            <a:off x="8760297" y="6536377"/>
            <a:ext cx="32739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399FEE-6DC6-43C6-BA21-2EB95D351484}"/>
              </a:ext>
            </a:extLst>
          </p:cNvPr>
          <p:cNvGrpSpPr/>
          <p:nvPr/>
        </p:nvGrpSpPr>
        <p:grpSpPr>
          <a:xfrm>
            <a:off x="623392" y="1020763"/>
            <a:ext cx="10800257" cy="5515614"/>
            <a:chOff x="551384" y="969082"/>
            <a:chExt cx="10973962" cy="5462815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988818E1-F034-455C-AFCD-6D9A7F686F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308253"/>
                </p:ext>
              </p:extLst>
            </p:nvPr>
          </p:nvGraphicFramePr>
          <p:xfrm>
            <a:off x="551384" y="969082"/>
            <a:ext cx="5490621" cy="2627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Worksheet" r:id="rId4" imgW="4508673" imgH="2743200" progId="Excel.Sheet.12">
                    <p:link updateAutomatic="1"/>
                  </p:oleObj>
                </mc:Choice>
                <mc:Fallback>
                  <p:oleObj name="Worksheet" r:id="rId4" imgW="4508673" imgH="2743200" progId="Excel.Sheet.12">
                    <p:link updateAutomatic="1"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988818E1-F034-455C-AFCD-6D9A7F686F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1384" y="969082"/>
                          <a:ext cx="5490621" cy="2627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C5101A3E-C072-4879-8A47-F7BC5D359B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0548271"/>
                </p:ext>
              </p:extLst>
            </p:nvPr>
          </p:nvGraphicFramePr>
          <p:xfrm>
            <a:off x="551384" y="3601744"/>
            <a:ext cx="5494941" cy="2830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Worksheet" r:id="rId6" imgW="4769084" imgH="3175175" progId="Excel.Sheet.12">
                    <p:link updateAutomatic="1"/>
                  </p:oleObj>
                </mc:Choice>
                <mc:Fallback>
                  <p:oleObj name="Worksheet" r:id="rId6" imgW="4769084" imgH="3175175" progId="Excel.Sheet.12">
                    <p:link updateAutomatic="1"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C5101A3E-C072-4879-8A47-F7BC5D359B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1384" y="3601744"/>
                          <a:ext cx="5494941" cy="28301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3707EBC3-BE18-4AD8-91EB-ED54D956C1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6562967"/>
                </p:ext>
              </p:extLst>
            </p:nvPr>
          </p:nvGraphicFramePr>
          <p:xfrm>
            <a:off x="6023992" y="3601744"/>
            <a:ext cx="5494941" cy="2830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" name="Worksheet" r:id="rId8" imgW="5016870" imgH="3041957" progId="Excel.Sheet.12">
                    <p:link updateAutomatic="1"/>
                  </p:oleObj>
                </mc:Choice>
                <mc:Fallback>
                  <p:oleObj name="Worksheet" r:id="rId8" imgW="5016870" imgH="3041957" progId="Excel.Sheet.12">
                    <p:link updateAutomatic="1"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3707EBC3-BE18-4AD8-91EB-ED54D956C1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023992" y="3601744"/>
                          <a:ext cx="5494941" cy="28301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6DCD8796-9590-40E1-B3CE-F1106A05D8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100737"/>
                </p:ext>
              </p:extLst>
            </p:nvPr>
          </p:nvGraphicFramePr>
          <p:xfrm>
            <a:off x="6024906" y="972227"/>
            <a:ext cx="5500440" cy="2632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" name="Worksheet" r:id="rId10" imgW="4711873" imgH="2603675" progId="Excel.Sheet.12">
                    <p:link updateAutomatic="1"/>
                  </p:oleObj>
                </mc:Choice>
                <mc:Fallback>
                  <p:oleObj name="Worksheet" r:id="rId10" imgW="4711873" imgH="2603675" progId="Excel.Sheet.12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24906" y="972227"/>
                          <a:ext cx="5500440" cy="26320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37305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49330"/>
            <a:ext cx="432486" cy="3475283"/>
          </a:xfrm>
          <a:prstGeom prst="rect">
            <a:avLst/>
          </a:prstGeom>
          <a:solidFill>
            <a:srgbClr val="C64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31378" y="1648240"/>
            <a:ext cx="4727022" cy="532491"/>
            <a:chOff x="5053922" y="1298448"/>
            <a:chExt cx="4727022" cy="532491"/>
          </a:xfrm>
        </p:grpSpPr>
        <p:sp>
          <p:nvSpPr>
            <p:cNvPr id="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大宗商品市场跟踪</a:t>
                </a:r>
              </a:p>
            </p:txBody>
          </p:sp>
        </p:grpSp>
      </p:grpSp>
      <p:sp>
        <p:nvSpPr>
          <p:cNvPr id="14" name="ï$liḑê">
            <a:extLst>
              <a:ext uri="{FF2B5EF4-FFF2-40B4-BE49-F238E27FC236}">
                <a16:creationId xmlns:a16="http://schemas.microsoft.com/office/drawing/2014/main" id="{242081F1-E3F8-4206-8DED-8F5F4ED4230D}"/>
              </a:ext>
            </a:extLst>
          </p:cNvPr>
          <p:cNvSpPr txBox="1"/>
          <p:nvPr/>
        </p:nvSpPr>
        <p:spPr>
          <a:xfrm>
            <a:off x="2031213" y="2879196"/>
            <a:ext cx="1570777" cy="61555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127000" dist="63500" dir="8100000" sx="95000" sy="95000" algn="tr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 defTabSz="1219170" eaLnBrk="1" fontAlgn="auto" hangingPunct="1">
              <a:spcBef>
                <a:spcPts val="0"/>
              </a:spcBef>
              <a:spcAft>
                <a:spcPts val="600"/>
              </a:spcAft>
              <a:defRPr sz="1600" kern="0">
                <a:gradFill>
                  <a:gsLst>
                    <a:gs pos="0">
                      <a:srgbClr val="ED7D31"/>
                    </a:gs>
                    <a:gs pos="100000">
                      <a:srgbClr val="ED7D31">
                        <a:lumMod val="75000"/>
                      </a:srgb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zh-CN" altLang="en-US" sz="3200" b="1">
                <a:solidFill>
                  <a:srgbClr val="C64504"/>
                </a:solidFill>
              </a:rPr>
              <a:t>目 录</a:t>
            </a:r>
            <a:endParaRPr lang="en-US" altLang="zh-CN" sz="3200" b="1" dirty="0">
              <a:solidFill>
                <a:srgbClr val="C6450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31378" y="2541584"/>
            <a:ext cx="4727022" cy="532491"/>
            <a:chOff x="5053922" y="1298448"/>
            <a:chExt cx="4727022" cy="532491"/>
          </a:xfrm>
        </p:grpSpPr>
        <p:sp>
          <p:nvSpPr>
            <p:cNvPr id="1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商品与宏观经济指标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331378" y="3434928"/>
            <a:ext cx="4727022" cy="532491"/>
            <a:chOff x="5053922" y="1298448"/>
            <a:chExt cx="4727022" cy="532491"/>
          </a:xfrm>
        </p:grpSpPr>
        <p:sp>
          <p:nvSpPr>
            <p:cNvPr id="21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rgbClr val="C6450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商品与大类资产表现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3246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各板块指数与股票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715EE-DA7B-4B8F-B11D-77C46A131112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</p:spTree>
    <p:extLst>
      <p:ext uri="{BB962C8B-B14F-4D97-AF65-F5344CB8AC3E}">
        <p14:creationId xmlns:p14="http://schemas.microsoft.com/office/powerpoint/2010/main" val="2277885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各版块指数与债券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715EE-DA7B-4B8F-B11D-77C46A131112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</p:spTree>
    <p:extLst>
      <p:ext uri="{BB962C8B-B14F-4D97-AF65-F5344CB8AC3E}">
        <p14:creationId xmlns:p14="http://schemas.microsoft.com/office/powerpoint/2010/main" val="126870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汇率表现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715EE-DA7B-4B8F-B11D-77C46A131112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</p:spTree>
    <p:extLst>
      <p:ext uri="{BB962C8B-B14F-4D97-AF65-F5344CB8AC3E}">
        <p14:creationId xmlns:p14="http://schemas.microsoft.com/office/powerpoint/2010/main" val="322242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1028" y="0"/>
            <a:ext cx="12203028" cy="6858000"/>
          </a:xfrm>
          <a:prstGeom prst="rect">
            <a:avLst/>
          </a:prstGeom>
          <a:solidFill>
            <a:srgbClr val="0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2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233485"/>
            <a:ext cx="1951807" cy="324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15" y="215485"/>
            <a:ext cx="1827168" cy="18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06" y="6313243"/>
            <a:ext cx="1098388" cy="216000"/>
          </a:xfrm>
          <a:prstGeom prst="rect">
            <a:avLst/>
          </a:prstGeom>
        </p:spPr>
      </p:pic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372378" y="1076412"/>
            <a:ext cx="11436216" cy="250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风险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提示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期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货交易采取保证金交易方式，具有杠杆性风险，可能产生巨大亏损。您在入市交易前，应全面了解期货交易法律法规、期货交易所及期货公司业务规则，全面评估自身的经济实力、产品认知能力、风险控制能力、生理及心理承受能力等，审慎决定是否参与期货交易。市场有风险，投资需谨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慎。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免责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条款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本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资讯的信息均来源于公开资料，平安期货有限公司对信息的准确性和完整性不作任何保证。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本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资讯所载意见及推测仅反映分析员于发出此资讯时的判断，公司可随时发出其他与本资讯不一致及有不同结论的其他报告。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资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讯中的内容和意见仅做供投资者参考，投资者不应将本资讯作为投资决策的依据，投资者应自行作出投资决策并独立承担投资风险。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本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资讯旨在发给公司特定客户及其他专业人士，未经公司事先书面批准，不得更改或以任何方式传送他人。平安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期货版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权所有，保留一切权利。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1"/>
          <p:cNvSpPr>
            <a:spLocks noChangeArrowheads="1"/>
          </p:cNvSpPr>
          <p:nvPr/>
        </p:nvSpPr>
        <p:spPr bwMode="auto">
          <a:xfrm>
            <a:off x="454088" y="4098588"/>
            <a:ext cx="5571808" cy="200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平安期货有限公司 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PINGAN FUTURES CO.,LTD.</a:t>
            </a:r>
            <a:endParaRPr kumimoji="0" lang="zh-CN" altLang="en-US" sz="11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Himalaya" panose="01010100010101010101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公司地址：广东省深圳市福田中心区金田路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4036</a:t>
            </a: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号荣超大厦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15</a:t>
            </a: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楼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Himalaya" panose="01010100010101010101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公司官网：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http://futures.pingan.com/</a:t>
            </a:r>
            <a:endParaRPr kumimoji="0" lang="zh-CN" altLang="en-US" sz="11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Himalaya" panose="01010100010101010101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Himalaya" panose="01010100010101010101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平安期货研究所， 任雪 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|  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RENXUE072@pingan.com.cn</a:t>
            </a:r>
            <a:endParaRPr kumimoji="0" lang="en-US" altLang="zh-CN" sz="11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Himalaya" panose="01010100010101010101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平安期货研究所 ，李晨阳 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  | LICHENYANG490@pingan.com.cn </a:t>
            </a:r>
          </a:p>
        </p:txBody>
      </p:sp>
    </p:spTree>
    <p:extLst>
      <p:ext uri="{BB962C8B-B14F-4D97-AF65-F5344CB8AC3E}">
        <p14:creationId xmlns:p14="http://schemas.microsoft.com/office/powerpoint/2010/main" val="37286209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大宗商品市场分析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4FBA40-C16B-4589-82F1-0C0216511A66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数据来源：平安期货研究所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FA7DCF-AD20-4A60-A9AA-732166434C09}"/>
              </a:ext>
            </a:extLst>
          </p:cNvPr>
          <p:cNvSpPr/>
          <p:nvPr/>
        </p:nvSpPr>
        <p:spPr>
          <a:xfrm>
            <a:off x="357487" y="1056603"/>
            <a:ext cx="11499153" cy="4831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【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上周商品市场回顾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】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本周商品市场波动较大，其中有色化工如何，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PVC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受什么影响如何。上周总体市场表现，板块表现和热点品种表现及主线逻辑回顾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【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本周商品市场展望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】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近期市场仍将围绕煤炭保供，限产限电和海外能源短缺展开（未来看法）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【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商品和大类资产分析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】10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PL-PPL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985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价格表现分位图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DEDDAA-7556-4F5C-9D2B-43C71A9436B3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B4C978-9749-4BCE-9A44-44F94EE1747B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5946" y="893118"/>
            <a:ext cx="11758686" cy="51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近一年价格表现排名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DEDDAA-7556-4F5C-9D2B-43C71A9436B3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4A47FD-1BA6-4C2E-8B02-4CE665119B0C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096000" y="980728"/>
            <a:ext cx="5915177" cy="51571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59CE6B-A0D9-4A8C-AC1B-A7EBA118149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79376" y="980728"/>
            <a:ext cx="5915177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3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近一年价格表现排名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DEDDAA-7556-4F5C-9D2B-43C71A9436B3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078760" y="2132856"/>
            <a:ext cx="4913784" cy="40324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1AC66C0-F01C-42CC-9A18-513D3AFAD289}"/>
              </a:ext>
            </a:extLst>
          </p:cNvPr>
          <p:cNvSpPr/>
          <p:nvPr/>
        </p:nvSpPr>
        <p:spPr>
          <a:xfrm>
            <a:off x="357487" y="1056603"/>
            <a:ext cx="11499153" cy="36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近一年活跃商品涨幅前五品种是苯乙烯、焦炭、硅铁、焦煤、动力煤，跌幅排名前五品种是苹果、沪银、黄金、红枣、沪铅。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23392" y="2132856"/>
            <a:ext cx="4752120" cy="37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近五年价格表现排名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0B7C9B-D539-44F0-9B07-8F242518E4D7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36848" y="2348880"/>
            <a:ext cx="4655096" cy="37444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096000" y="2348880"/>
            <a:ext cx="4655096" cy="37444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3ED3DF9-36CD-4514-8A4D-BC87715231F6}"/>
              </a:ext>
            </a:extLst>
          </p:cNvPr>
          <p:cNvSpPr/>
          <p:nvPr/>
        </p:nvSpPr>
        <p:spPr>
          <a:xfrm>
            <a:off x="357487" y="1056603"/>
            <a:ext cx="11499153" cy="36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hangingPunct="1">
              <a:lnSpc>
                <a:spcPts val="2400"/>
              </a:lnSpc>
              <a:spcAft>
                <a:spcPts val="300"/>
              </a:spcAft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近五年活跃商品涨幅前五品种是热轧卷板、铁矿石、动力煤、焦炭、焦煤，跌幅排名前五品种是橡胶、鸡蛋、棉花、沪银、白糖。</a:t>
            </a:r>
          </a:p>
        </p:txBody>
      </p:sp>
    </p:spTree>
    <p:extLst>
      <p:ext uri="{BB962C8B-B14F-4D97-AF65-F5344CB8AC3E}">
        <p14:creationId xmlns:p14="http://schemas.microsoft.com/office/powerpoint/2010/main" val="2031109028"/>
      </p:ext>
    </p:extLst>
  </p:cSld>
  <p:clrMapOvr>
    <a:masterClrMapping/>
  </p:clrMapOvr>
</p:sld>
</file>

<file path=ppt/theme/theme1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41F1495F-AE05-4140-84FF-EFEC23F2DF80}" vid="{80000771-FA09-4C7B-A3AB-422E18ECE1D4}"/>
    </a:ext>
  </a:extLst>
</a:theme>
</file>

<file path=ppt/theme/theme2.xml><?xml version="1.0" encoding="utf-8"?>
<a:theme xmlns:a="http://schemas.openxmlformats.org/drawingml/2006/main" name="www.33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64699</TotalTime>
  <Words>1026</Words>
  <Application>Microsoft Office PowerPoint</Application>
  <PresentationFormat>宽屏</PresentationFormat>
  <Paragraphs>146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链接</vt:lpstr>
      </vt:variant>
      <vt:variant>
        <vt:i4>34</vt:i4>
      </vt:variant>
      <vt:variant>
        <vt:lpstr>幻灯片标题</vt:lpstr>
      </vt:variant>
      <vt:variant>
        <vt:i4>45</vt:i4>
      </vt:variant>
    </vt:vector>
  </HeadingPairs>
  <TitlesOfParts>
    <vt:vector size="102" baseType="lpstr">
      <vt:lpstr>Lucida Grande</vt:lpstr>
      <vt:lpstr>MHeiHKS-Bold</vt:lpstr>
      <vt:lpstr>MS PGothic</vt:lpstr>
      <vt:lpstr>MS PGothic</vt:lpstr>
      <vt:lpstr>DengXian</vt:lpstr>
      <vt:lpstr>方正黑体简体</vt:lpstr>
      <vt:lpstr>方正中等线简体</vt:lpstr>
      <vt:lpstr>华文楷体</vt:lpstr>
      <vt:lpstr>宋体</vt:lpstr>
      <vt:lpstr>微软雅黑</vt:lpstr>
      <vt:lpstr>微软雅黑 Light</vt:lpstr>
      <vt:lpstr>Arial</vt:lpstr>
      <vt:lpstr>Arial Narrow</vt:lpstr>
      <vt:lpstr>Calibri</vt:lpstr>
      <vt:lpstr>Calibri Light</vt:lpstr>
      <vt:lpstr>Corbel</vt:lpstr>
      <vt:lpstr>Helvetica</vt:lpstr>
      <vt:lpstr>Microsoft Himalaya</vt:lpstr>
      <vt:lpstr>Nirmala UI</vt:lpstr>
      <vt:lpstr>Segoe UI</vt:lpstr>
      <vt:lpstr>Times</vt:lpstr>
      <vt:lpstr>1_主题1</vt:lpstr>
      <vt:lpstr>www.33ppt.com</vt:lpstr>
      <vt:lpstr>file:///E:\平安期货\大宗\大宗商品周报——宏观经济和商品.xlsx!全球PMI!%5b大宗商品周报——宏观经济和商品.xlsx%5d全球PMI%20图表%206</vt:lpstr>
      <vt:lpstr>file:///E:\平安期货\大宗\大宗商品周报——宏观经济和商品.xlsx!全球PMI!%5b大宗商品周报——宏观经济和商品.xlsx%5d全球PMI%20图表%208</vt:lpstr>
      <vt:lpstr>file:///E:\平安期货\化工\大宗报告\大宗商品周报——宏观经济和商品.xlsx!全球进出口%20!%5b大宗商品周报——宏观经济和商品.xlsx%5d全球进出口%20%20图表%204</vt:lpstr>
      <vt:lpstr>file:///E:\平安期货\化工\大宗报告\大宗商品周报——宏观经济和商品.xlsx!疫情数据!%5b大宗商品周报——宏观经济和商品.xlsx%5d疫情数据%20图表%205</vt:lpstr>
      <vt:lpstr>file:///E:\平安期货\化工\大宗报告\大宗商品周报——宏观经济和商品.xlsx!疫情数据!%5b大宗商品周报——宏观经济和商品.xlsx%5d疫情数据%20图表%204</vt:lpstr>
      <vt:lpstr>file:///E:\平安期货\化工\大宗报告\大宗商品周报——宏观经济和商品.xlsx!酒店入住率!%5b大宗商品周报——宏观经济和商品.xlsx%5d酒店入住率%20图表%201</vt:lpstr>
      <vt:lpstr>file:///E:\平安期货\化工\大宗报告\大宗商品周报——宏观经济和商品.xlsx!全球部分机场航班架次!%5b大宗商品周报——宏观经济和商品.xlsx%5d全球部分机场航班架次%20图表%202</vt:lpstr>
      <vt:lpstr>file:///E:\平安期货\化工\大宗报告\大宗商品周报——宏观经济和商品.xlsx!美国地产!%5b大宗商品周报——宏观经济和商品.xlsx%5d美国地产%20图表%201</vt:lpstr>
      <vt:lpstr>file:///E:\平安期货\化工\大宗报告\大宗商品周报——宏观经济和商品.xlsx!美国消费!%5b大宗商品周报——宏观经济和商品.xlsx%5d美国消费%20图表%205</vt:lpstr>
      <vt:lpstr>file:///E:\平安期货\化工\大宗报告\大宗商品周报——宏观经济和商品.xlsx!美国消费!%5b大宗商品周报——宏观经济和商品.xlsx%5d美国消费%20图表%202</vt:lpstr>
      <vt:lpstr>file:///E:\平安期货\化工\大宗报告\大宗商品周报——宏观经济和商品.xlsx!中国社融和PMI!%5b大宗商品周报——宏观经济和商品.xlsx%5d中国社融和PMI%20图表%201</vt:lpstr>
      <vt:lpstr>file:///E:\平安期货\化工\大宗报告\大宗商品周报——宏观经济和商品.xlsx!中国出口!%5b大宗商品周报——宏观经济和商品.xlsx%5d中国出口%20图表%202</vt:lpstr>
      <vt:lpstr>file:///E:\平安期货\化工\大宗报告\大宗商品周报——宏观经济和商品.xlsx!中国出口!%5b大宗商品周报——宏观经济和商品.xlsx%5d中国出口%20图表%203</vt:lpstr>
      <vt:lpstr>file:///E:\平安期货\化工\大宗报告\大宗商品周报——宏观经济和商品.xlsx!铜价与PPI!%5b大宗商品周报——宏观经济和商品.xlsx%5d铜价与PPI%20图表%201</vt:lpstr>
      <vt:lpstr>file:///E:\平安期货\化工\大宗报告\大宗商品周报——宏观经济和商品.xlsx!铜价与Ｍ１!%5b大宗商品周报——宏观经济和商品.xlsx%5d铜价与Ｍ１%20图表%201</vt:lpstr>
      <vt:lpstr>file:///E:\平安期货\化工\大宗报告\大宗商品周报——宏观经济和商品.xlsx!房地产销售和M1!%5b大宗商品周报——宏观经济和商品.xlsx%5d房地产销售和M1%20图表%201</vt:lpstr>
      <vt:lpstr>file:///E:\平安期货\化工\大宗报告\大宗商品周报——宏观经济和商品.xlsx!地产施工!%5b大宗商品周报——宏观经济和商品.xlsx%5d地产施工%20图表%202</vt:lpstr>
      <vt:lpstr>file:///E:\平安期货\化工\大宗报告\大宗商品周报——宏观经济和商品.xlsx!地产竣工!%5b大宗商品周报——宏观经济和商品.xlsx%5d地产竣工%20图表%201</vt:lpstr>
      <vt:lpstr>file:///E:\平安期货\化工\大宗报告\大宗商品周报——宏观经济和商品.xlsx!地产销售和投资!%5b大宗商品周报——宏观经济和商品.xlsx%5d地产销售和投资%20图表%201</vt:lpstr>
      <vt:lpstr>file:///E:\平安期货\化工\大宗报告\大宗商品周报——宏观经济和商品.xlsx!水泥开工率!%5b大宗商品周报——宏观经济和商品.xlsx%5d水泥开工率%20图表%205</vt:lpstr>
      <vt:lpstr>file:///E:\平安期货\化工\大宗报告\大宗商品周报——宏观经济和商品.xlsx!30大城市房地产销售高频!%5b大宗商品周报——宏观经济和商品.xlsx%5d30大城市房地产销售高频%20图表%202</vt:lpstr>
      <vt:lpstr>file:///E:\平安期货\化工\大宗报告\大宗商品周报——宏观经济和商品.xlsx!100城市土地出让!%5b大宗商品周报——宏观经济和商品.xlsx%5d100城市土地出让%20图表%202</vt:lpstr>
      <vt:lpstr>file:///E:\平安期货\化工\大宗报告\大宗商品周报——宏观经济和商品.xlsx!地方专项债!%5b大宗商品周报——宏观经济和商品.xlsx%5d地方专项债%20图表%202</vt:lpstr>
      <vt:lpstr>file:///E:\平安期货\化工\大宗报告\大宗商品周报——宏观经济和商品.xlsx!交流电动机和进出口!%5b大宗商品周报——宏观经济和商品.xlsx%5d交流电动机和进出口%20图表%201</vt:lpstr>
      <vt:lpstr>file:///E:\平安期货\化工\大宗报告\大宗商品周报——宏观经济和商品.xlsx!工业生产!%5b大宗商品周报——宏观经济和商品.xlsx%5d工业生产%20图表%201</vt:lpstr>
      <vt:lpstr>file:///E:\平安期货\化工\大宗报告\大宗商品周报——宏观经济和商品.xlsx!工业生产!%5b大宗商品周报——宏观经济和商品.xlsx%5d工业生产%20图表%202</vt:lpstr>
      <vt:lpstr>file:///E:\平安期货\化工\大宗报告\大宗商品周报——宏观经济和商品.xlsx!全钢胎!%5b大宗商品周报——宏观经济和商品.xlsx%5d全钢胎%20图表%202</vt:lpstr>
      <vt:lpstr>file:///E:\平安期货\化工\大宗报告\大宗商品周报——宏观经济和商品.xlsx!涤纶长丝!%5b大宗商品周报——宏观经济和商品.xlsx%5d涤纶长丝%20图表%201</vt:lpstr>
      <vt:lpstr>file:///E:\平安期货\化工\大宗报告\大宗商品周报——宏观经济和商品.xlsx!耗煤量（高频）!%5b大宗商品周报——宏观经济和商品.xlsx%5d耗煤量（高频）%20图表%201</vt:lpstr>
      <vt:lpstr>file:///E:\平安期货\化工\大宗报告\大宗商品周报——宏观经济和商品.xlsx!乘用车销售!%5b大宗商品周报——宏观经济和商品.xlsx%5d乘用车销售%20图表%201</vt:lpstr>
      <vt:lpstr>file:///E:\平安期货\化工\大宗报告\大宗商品周报——宏观经济和商品.xlsx!铜金比（高频）!%5b大宗商品周报——宏观经济和商品.xlsx%5d铜金比（高频）%20图表%201</vt:lpstr>
      <vt:lpstr>file:///E:\平安期货\化工\大宗报告\大宗商品周报——宏观经济和商品.xlsx!CRB和摩根大通PMI!%5b大宗商品周报——宏观经济和商品.xlsx%5dCRB和摩根大通PMI%20图表%201</vt:lpstr>
      <vt:lpstr>file:///E:\平安期货\化工\大宗报告\大宗商品周报——宏观经济和商品.xlsx!CRB和耐用品!%5b大宗商品周报——宏观经济和商品.xlsx%5dCRB和耐用品%20图表%202</vt:lpstr>
      <vt:lpstr>file:///E:\平安期货\化工\大宗报告\大宗商品周报——宏观经济和商品.xlsx!铜和美债通胀预期!%5b大宗商品周报——宏观经济和商品.xlsx%5d铜和美债通胀预期%20图表%201</vt:lpstr>
      <vt:lpstr>PowerPoint 演示文稿</vt:lpstr>
      <vt:lpstr>PowerPoint 演示文稿</vt:lpstr>
      <vt:lpstr>价格绝对表现</vt:lpstr>
      <vt:lpstr>各板块逻辑</vt:lpstr>
      <vt:lpstr>大宗商品市场分析</vt:lpstr>
      <vt:lpstr>价格表现分位图</vt:lpstr>
      <vt:lpstr>近一年价格表现排名</vt:lpstr>
      <vt:lpstr>近一年价格表现排名</vt:lpstr>
      <vt:lpstr>近五年价格表现排名</vt:lpstr>
      <vt:lpstr>活跃商品波动率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各板块指数与股票</vt:lpstr>
      <vt:lpstr>各版块指数与债券</vt:lpstr>
      <vt:lpstr>汇率表现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LP</dc:creator>
  <cp:lastModifiedBy>个人用户</cp:lastModifiedBy>
  <cp:revision>2476</cp:revision>
  <cp:lastPrinted>2016-02-24T13:02:07Z</cp:lastPrinted>
  <dcterms:created xsi:type="dcterms:W3CDTF">2014-08-12T07:55:21Z</dcterms:created>
  <dcterms:modified xsi:type="dcterms:W3CDTF">2021-10-17T05:23:29Z</dcterms:modified>
</cp:coreProperties>
</file>