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84" r:id="rId3"/>
  </p:sldMasterIdLst>
  <p:notesMasterIdLst>
    <p:notesMasterId r:id="rId25"/>
  </p:notesMasterIdLst>
  <p:sldIdLst>
    <p:sldId id="256" r:id="rId4"/>
    <p:sldId id="257" r:id="rId5"/>
    <p:sldId id="271" r:id="rId6"/>
    <p:sldId id="264" r:id="rId7"/>
    <p:sldId id="270" r:id="rId8"/>
    <p:sldId id="269" r:id="rId9"/>
    <p:sldId id="282" r:id="rId10"/>
    <p:sldId id="287" r:id="rId11"/>
    <p:sldId id="272" r:id="rId12"/>
    <p:sldId id="273" r:id="rId13"/>
    <p:sldId id="283" r:id="rId14"/>
    <p:sldId id="284" r:id="rId15"/>
    <p:sldId id="277" r:id="rId16"/>
    <p:sldId id="278" r:id="rId17"/>
    <p:sldId id="288" r:id="rId18"/>
    <p:sldId id="279" r:id="rId19"/>
    <p:sldId id="280" r:id="rId20"/>
    <p:sldId id="285" r:id="rId21"/>
    <p:sldId id="281" r:id="rId22"/>
    <p:sldId id="286" r:id="rId23"/>
    <p:sldId id="263"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郝赟" initials="郝赟"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autoAdjust="0"/>
  </p:normalViewPr>
  <p:slideViewPr>
    <p:cSldViewPr snapToGrid="0">
      <p:cViewPr varScale="1">
        <p:scale>
          <a:sx n="117" d="100"/>
          <a:sy n="117" d="100"/>
        </p:scale>
        <p:origin x="-240"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A1C3E-038C-4AC8-B391-3C0299FB2ACC}" type="datetimeFigureOut">
              <a:rPr lang="zh-CN" altLang="en-US" smtClean="0"/>
              <a:pPr/>
              <a:t>16/7/28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2759F4-63BC-4958-B822-F80B5E29EF41}" type="slidenum">
              <a:rPr lang="zh-CN" altLang="en-US" smtClean="0"/>
              <a:pPr/>
              <a:t>‹#›</a:t>
            </a:fld>
            <a:endParaRPr lang="zh-CN" altLang="en-US"/>
          </a:p>
        </p:txBody>
      </p:sp>
    </p:spTree>
    <p:extLst>
      <p:ext uri="{BB962C8B-B14F-4D97-AF65-F5344CB8AC3E}">
        <p14:creationId xmlns:p14="http://schemas.microsoft.com/office/powerpoint/2010/main" val="47805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a:gsLst>
            <a:gs pos="0">
              <a:schemeClr val="accent4">
                <a:lumMod val="20000"/>
                <a:lumOff val="80000"/>
              </a:schemeClr>
            </a:gs>
            <a:gs pos="32000">
              <a:schemeClr val="accent4">
                <a:lumMod val="20000"/>
                <a:lumOff val="80000"/>
              </a:schemeClr>
            </a:gs>
            <a:gs pos="100000">
              <a:schemeClr val="accent4">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4038600" y="2956952"/>
            <a:ext cx="7107896" cy="1372629"/>
          </a:xfrm>
          <a:ln>
            <a:noFill/>
          </a:ln>
        </p:spPr>
        <p:txBody>
          <a:bodyPr anchor="b"/>
          <a:lstStyle>
            <a:lvl1pPr algn="ctr">
              <a:defRPr sz="6000"/>
            </a:lvl1pPr>
          </a:lstStyle>
          <a:p>
            <a:endParaRPr lang="zh-CN" altLang="en-US" dirty="0"/>
          </a:p>
        </p:txBody>
      </p:sp>
      <p:sp>
        <p:nvSpPr>
          <p:cNvPr id="4" name="日期占位符 3"/>
          <p:cNvSpPr>
            <a:spLocks noGrp="1"/>
          </p:cNvSpPr>
          <p:nvPr>
            <p:ph type="dt" sz="half" idx="10"/>
          </p:nvPr>
        </p:nvSpPr>
        <p:spPr/>
        <p:txBody>
          <a:bodyPr/>
          <a:lstStyle/>
          <a:p>
            <a:fld id="{F8C91B5E-437A-423C-8F6E-834FD163A401}" type="datetime1">
              <a:rPr lang="zh-CN" altLang="en-US" smtClean="0"/>
              <a:pPr/>
              <a:t>16/7/28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D12DBD-CC73-45A5-83A5-9DFDDDE764F5}" type="slidenum">
              <a:rPr lang="zh-CN" altLang="en-US" smtClean="0"/>
              <a:pPr/>
              <a:t>‹#›</a:t>
            </a:fld>
            <a:endParaRPr lang="zh-CN" altLang="en-US"/>
          </a:p>
        </p:txBody>
      </p:sp>
      <p:pic>
        <p:nvPicPr>
          <p:cNvPr id="8" name="图片 7"/>
          <p:cNvPicPr>
            <a:picLocks noChangeAspect="1"/>
          </p:cNvPicPr>
          <p:nvPr userDrawn="1"/>
        </p:nvPicPr>
        <p:blipFill rotWithShape="1">
          <a:blip r:embed="rId2">
            <a:extLst>
              <a:ext uri="{BEBA8EAE-BF5A-486C-A8C5-ECC9F3942E4B}">
                <a14:imgProps xmlns:a14="http://schemas.microsoft.com/office/drawing/2010/main">
                  <a14:imgLayer r:embed="rId3">
                    <a14:imgEffect>
                      <a14:backgroundRemoval t="0" b="95313" l="0" r="98097">
                        <a14:foregroundMark x1="49634" y1="87109" x2="84041" y2="95313"/>
                        <a14:foregroundMark x1="42313" y1="37305" x2="46999" y2="44727"/>
                        <a14:foregroundMark x1="34993" y1="15527" x2="35286" y2="12598"/>
                        <a14:foregroundMark x1="8199" y1="37305" x2="10835" y2="39648"/>
                      </a14:backgroundRemoval>
                    </a14:imgEffect>
                  </a14:imgLayer>
                </a14:imgProps>
              </a:ext>
              <a:ext uri="{28A0092B-C50C-407E-A947-70E740481C1C}">
                <a14:useLocalDpi xmlns:a14="http://schemas.microsoft.com/office/drawing/2010/main" val="0"/>
              </a:ext>
            </a:extLst>
          </a:blip>
          <a:srcRect b="8994"/>
          <a:stretch/>
        </p:blipFill>
        <p:spPr>
          <a:xfrm>
            <a:off x="0" y="603344"/>
            <a:ext cx="4574232" cy="6241211"/>
          </a:xfrm>
          <a:prstGeom prst="rect">
            <a:avLst/>
          </a:prstGeom>
          <a:effectLst>
            <a:outerShdw blurRad="63500" sx="102000" sy="102000" algn="ctr" rotWithShape="0">
              <a:prstClr val="black">
                <a:alpha val="40000"/>
              </a:prstClr>
            </a:outerShdw>
            <a:softEdge rad="31750"/>
          </a:effectLst>
        </p:spPr>
      </p:pic>
    </p:spTree>
    <p:extLst>
      <p:ext uri="{BB962C8B-B14F-4D97-AF65-F5344CB8AC3E}">
        <p14:creationId xmlns:p14="http://schemas.microsoft.com/office/powerpoint/2010/main" val="422992552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9"/>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4"/>
            <a:ext cx="2743200" cy="365125"/>
          </a:xfrm>
          <a:prstGeom prst="rect">
            <a:avLst/>
          </a:prstGeom>
        </p:spPr>
        <p:txBody>
          <a:bodyPr/>
          <a:lstStyle/>
          <a:p>
            <a:fld id="{76748837-61EA-4B8F-A6E5-DE11F351AF56}" type="datetime1">
              <a:rPr lang="zh-CN" altLang="en-US" smtClean="0"/>
              <a:pPr/>
              <a:t>16/7/28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9DD3B2-A4FE-4CDB-8C9F-C66C74BEA9D9}" type="slidenum">
              <a:rPr lang="zh-CN" altLang="en-US" smtClean="0"/>
              <a:pPr/>
              <a:t>‹#›</a:t>
            </a:fld>
            <a:endParaRPr lang="zh-CN" altLang="en-US"/>
          </a:p>
        </p:txBody>
      </p:sp>
    </p:spTree>
    <p:extLst>
      <p:ext uri="{BB962C8B-B14F-4D97-AF65-F5344CB8AC3E}">
        <p14:creationId xmlns:p14="http://schemas.microsoft.com/office/powerpoint/2010/main" val="3388627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4"/>
            <a:ext cx="2743200" cy="365125"/>
          </a:xfrm>
          <a:prstGeom prst="rect">
            <a:avLst/>
          </a:prstGeom>
        </p:spPr>
        <p:txBody>
          <a:bodyPr/>
          <a:lstStyle/>
          <a:p>
            <a:fld id="{50C06C4F-E9D0-4B25-87C1-5FB65EBB9B98}" type="datetime1">
              <a:rPr lang="zh-CN" altLang="en-US" smtClean="0"/>
              <a:pPr/>
              <a:t>16/7/28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9DD3B2-A4FE-4CDB-8C9F-C66C74BEA9D9}" type="slidenum">
              <a:rPr lang="zh-CN" altLang="en-US" smtClean="0"/>
              <a:pPr/>
              <a:t>‹#›</a:t>
            </a:fld>
            <a:endParaRPr lang="zh-CN" altLang="en-US"/>
          </a:p>
        </p:txBody>
      </p:sp>
    </p:spTree>
    <p:extLst>
      <p:ext uri="{BB962C8B-B14F-4D97-AF65-F5344CB8AC3E}">
        <p14:creationId xmlns:p14="http://schemas.microsoft.com/office/powerpoint/2010/main" val="3420294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2"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4"/>
            <a:ext cx="2743200" cy="365125"/>
          </a:xfrm>
          <a:prstGeom prst="rect">
            <a:avLst/>
          </a:prstGeom>
        </p:spPr>
        <p:txBody>
          <a:bodyPr/>
          <a:lstStyle/>
          <a:p>
            <a:fld id="{0490347B-A978-420A-8B4F-AF6F43BF2D84}" type="datetime1">
              <a:rPr lang="zh-CN" altLang="en-US" smtClean="0"/>
              <a:pPr/>
              <a:t>16/7/28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9DD3B2-A4FE-4CDB-8C9F-C66C74BEA9D9}" type="slidenum">
              <a:rPr lang="zh-CN" altLang="en-US" smtClean="0"/>
              <a:pPr/>
              <a:t>‹#›</a:t>
            </a:fld>
            <a:endParaRPr lang="zh-CN" altLang="en-US"/>
          </a:p>
        </p:txBody>
      </p:sp>
    </p:spTree>
    <p:extLst>
      <p:ext uri="{BB962C8B-B14F-4D97-AF65-F5344CB8AC3E}">
        <p14:creationId xmlns:p14="http://schemas.microsoft.com/office/powerpoint/2010/main" val="362610261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a:gsLst>
            <a:gs pos="0">
              <a:schemeClr val="accent4">
                <a:lumMod val="20000"/>
                <a:lumOff val="80000"/>
              </a:schemeClr>
            </a:gs>
            <a:gs pos="32000">
              <a:schemeClr val="accent4">
                <a:lumMod val="20000"/>
                <a:lumOff val="80000"/>
              </a:schemeClr>
            </a:gs>
            <a:gs pos="100000">
              <a:schemeClr val="accent4">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4038600" y="2956952"/>
            <a:ext cx="7107896" cy="1372629"/>
          </a:xfrm>
          <a:ln>
            <a:noFill/>
          </a:ln>
        </p:spPr>
        <p:txBody>
          <a:bodyPr anchor="b"/>
          <a:lstStyle>
            <a:lvl1pPr algn="ctr">
              <a:defRPr sz="6000"/>
            </a:lvl1pPr>
          </a:lstStyle>
          <a:p>
            <a:endParaRPr lang="zh-CN" altLang="en-US" dirty="0"/>
          </a:p>
        </p:txBody>
      </p:sp>
      <p:sp>
        <p:nvSpPr>
          <p:cNvPr id="4" name="日期占位符 3"/>
          <p:cNvSpPr>
            <a:spLocks noGrp="1"/>
          </p:cNvSpPr>
          <p:nvPr>
            <p:ph type="dt" sz="half" idx="10"/>
          </p:nvPr>
        </p:nvSpPr>
        <p:spPr/>
        <p:txBody>
          <a:bodyPr/>
          <a:lstStyle/>
          <a:p>
            <a:fld id="{F8C91B5E-437A-423C-8F6E-834FD163A401}" type="datetime1">
              <a:rPr lang="zh-CN" altLang="en-US" smtClean="0"/>
              <a:pPr/>
              <a:t>16/7/28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D12DBD-CC73-45A5-83A5-9DFDDDE764F5}" type="slidenum">
              <a:rPr lang="zh-CN" altLang="en-US" smtClean="0"/>
              <a:pPr/>
              <a:t>‹#›</a:t>
            </a:fld>
            <a:endParaRPr lang="zh-CN" altLang="en-US"/>
          </a:p>
        </p:txBody>
      </p:sp>
    </p:spTree>
    <p:extLst>
      <p:ext uri="{BB962C8B-B14F-4D97-AF65-F5344CB8AC3E}">
        <p14:creationId xmlns:p14="http://schemas.microsoft.com/office/powerpoint/2010/main" val="3011513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4"/>
            <a:ext cx="2743200" cy="365125"/>
          </a:xfrm>
          <a:prstGeom prst="rect">
            <a:avLst/>
          </a:prstGeom>
        </p:spPr>
        <p:txBody>
          <a:bodyPr/>
          <a:lstStyle/>
          <a:p>
            <a:fld id="{ACF58585-6CA5-48F7-BE12-3E3C24B8A858}" type="datetime1">
              <a:rPr lang="zh-CN" altLang="en-US" smtClean="0"/>
              <a:pPr/>
              <a:t>16/7/28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9DD3B2-A4FE-4CDB-8C9F-C66C74BEA9D9}" type="slidenum">
              <a:rPr lang="zh-CN" altLang="en-US" smtClean="0"/>
              <a:pPr/>
              <a:t>‹#›</a:t>
            </a:fld>
            <a:endParaRPr lang="zh-CN" altLang="en-US"/>
          </a:p>
        </p:txBody>
      </p:sp>
    </p:spTree>
    <p:extLst>
      <p:ext uri="{BB962C8B-B14F-4D97-AF65-F5344CB8AC3E}">
        <p14:creationId xmlns:p14="http://schemas.microsoft.com/office/powerpoint/2010/main" val="13205016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93695" y="685802"/>
            <a:ext cx="5818095" cy="645459"/>
          </a:xfrm>
        </p:spPr>
        <p:txBody>
          <a:bodyPr/>
          <a:lstStyle/>
          <a:p>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4"/>
            <a:ext cx="2743200" cy="365125"/>
          </a:xfrm>
          <a:prstGeom prst="rect">
            <a:avLst/>
          </a:prstGeom>
        </p:spPr>
        <p:txBody>
          <a:bodyPr/>
          <a:lstStyle/>
          <a:p>
            <a:fld id="{C37E1113-5BDB-4AFD-AFD8-3E88B8CD841A}" type="datetime1">
              <a:rPr lang="zh-CN" altLang="en-US" smtClean="0"/>
              <a:pPr/>
              <a:t>16/7/28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9DD3B2-A4FE-4CDB-8C9F-C66C74BEA9D9}" type="slidenum">
              <a:rPr lang="zh-CN" altLang="en-US" smtClean="0"/>
              <a:pPr/>
              <a:t>‹#›</a:t>
            </a:fld>
            <a:endParaRPr lang="zh-CN" altLang="en-US"/>
          </a:p>
        </p:txBody>
      </p:sp>
    </p:spTree>
    <p:extLst>
      <p:ext uri="{BB962C8B-B14F-4D97-AF65-F5344CB8AC3E}">
        <p14:creationId xmlns:p14="http://schemas.microsoft.com/office/powerpoint/2010/main" val="20865891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2"/>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838200" y="6356354"/>
            <a:ext cx="2743200" cy="365125"/>
          </a:xfrm>
          <a:prstGeom prst="rect">
            <a:avLst/>
          </a:prstGeom>
        </p:spPr>
        <p:txBody>
          <a:bodyPr/>
          <a:lstStyle/>
          <a:p>
            <a:fld id="{60357947-8E87-4F48-B228-896D1D86F84E}" type="datetime1">
              <a:rPr lang="zh-CN" altLang="en-US" smtClean="0"/>
              <a:pPr/>
              <a:t>16/7/28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9DD3B2-A4FE-4CDB-8C9F-C66C74BEA9D9}" type="slidenum">
              <a:rPr lang="zh-CN" altLang="en-US" smtClean="0"/>
              <a:pPr/>
              <a:t>‹#›</a:t>
            </a:fld>
            <a:endParaRPr lang="zh-CN" altLang="en-US"/>
          </a:p>
        </p:txBody>
      </p:sp>
    </p:spTree>
    <p:extLst>
      <p:ext uri="{BB962C8B-B14F-4D97-AF65-F5344CB8AC3E}">
        <p14:creationId xmlns:p14="http://schemas.microsoft.com/office/powerpoint/2010/main" val="277569788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838200" y="6356354"/>
            <a:ext cx="2743200" cy="365125"/>
          </a:xfrm>
          <a:prstGeom prst="rect">
            <a:avLst/>
          </a:prstGeom>
        </p:spPr>
        <p:txBody>
          <a:bodyPr/>
          <a:lstStyle/>
          <a:p>
            <a:fld id="{162BDCF4-5F17-4463-9C6D-5D34A8C5427E}" type="datetime1">
              <a:rPr lang="zh-CN" altLang="en-US" smtClean="0"/>
              <a:pPr/>
              <a:t>16/7/28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9DD3B2-A4FE-4CDB-8C9F-C66C74BEA9D9}" type="slidenum">
              <a:rPr lang="zh-CN" altLang="en-US" smtClean="0"/>
              <a:pPr/>
              <a:t>‹#›</a:t>
            </a:fld>
            <a:endParaRPr lang="zh-CN" altLang="en-US"/>
          </a:p>
        </p:txBody>
      </p:sp>
    </p:spTree>
    <p:extLst>
      <p:ext uri="{BB962C8B-B14F-4D97-AF65-F5344CB8AC3E}">
        <p14:creationId xmlns:p14="http://schemas.microsoft.com/office/powerpoint/2010/main" val="240869228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838200" y="6356354"/>
            <a:ext cx="2743200" cy="365125"/>
          </a:xfrm>
          <a:prstGeom prst="rect">
            <a:avLst/>
          </a:prstGeom>
        </p:spPr>
        <p:txBody>
          <a:bodyPr/>
          <a:lstStyle/>
          <a:p>
            <a:fld id="{207F9D1C-8D2B-4C4C-BAA6-4EE5D7A9E9DB}" type="datetime1">
              <a:rPr lang="zh-CN" altLang="en-US" smtClean="0"/>
              <a:pPr/>
              <a:t>16/7/28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89DD3B2-A4FE-4CDB-8C9F-C66C74BEA9D9}" type="slidenum">
              <a:rPr lang="zh-CN" altLang="en-US" smtClean="0"/>
              <a:pPr/>
              <a:t>‹#›</a:t>
            </a:fld>
            <a:endParaRPr lang="zh-CN" altLang="en-US"/>
          </a:p>
        </p:txBody>
      </p:sp>
    </p:spTree>
    <p:extLst>
      <p:ext uri="{BB962C8B-B14F-4D97-AF65-F5344CB8AC3E}">
        <p14:creationId xmlns:p14="http://schemas.microsoft.com/office/powerpoint/2010/main" val="918192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4"/>
            <a:ext cx="2743200" cy="365125"/>
          </a:xfrm>
          <a:prstGeom prst="rect">
            <a:avLst/>
          </a:prstGeom>
        </p:spPr>
        <p:txBody>
          <a:bodyPr/>
          <a:lstStyle/>
          <a:p>
            <a:fld id="{BF778B21-09C1-4F4C-B09F-EF7ED8A42C9E}" type="datetime1">
              <a:rPr lang="zh-CN" altLang="en-US" smtClean="0"/>
              <a:pPr/>
              <a:t>16/7/28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89DD3B2-A4FE-4CDB-8C9F-C66C74BEA9D9}" type="slidenum">
              <a:rPr lang="zh-CN" altLang="en-US" smtClean="0"/>
              <a:pPr/>
              <a:t>‹#›</a:t>
            </a:fld>
            <a:endParaRPr lang="zh-CN" altLang="en-US"/>
          </a:p>
        </p:txBody>
      </p:sp>
    </p:spTree>
    <p:extLst>
      <p:ext uri="{BB962C8B-B14F-4D97-AF65-F5344CB8AC3E}">
        <p14:creationId xmlns:p14="http://schemas.microsoft.com/office/powerpoint/2010/main" val="4060910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4"/>
            <a:ext cx="2743200" cy="365125"/>
          </a:xfrm>
          <a:prstGeom prst="rect">
            <a:avLst/>
          </a:prstGeom>
        </p:spPr>
        <p:txBody>
          <a:bodyPr/>
          <a:lstStyle/>
          <a:p>
            <a:fld id="{F17CFE57-7F22-4336-A02E-A26BA90D9A9A}" type="datetime1">
              <a:rPr lang="zh-CN" altLang="en-US" smtClean="0"/>
              <a:pPr/>
              <a:t>16/7/28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89DD3B2-A4FE-4CDB-8C9F-C66C74BEA9D9}" type="slidenum">
              <a:rPr lang="zh-CN" altLang="en-US" smtClean="0"/>
              <a:pPr/>
              <a:t>‹#›</a:t>
            </a:fld>
            <a:endParaRPr lang="zh-CN" altLang="en-US"/>
          </a:p>
        </p:txBody>
      </p:sp>
    </p:spTree>
    <p:extLst>
      <p:ext uri="{BB962C8B-B14F-4D97-AF65-F5344CB8AC3E}">
        <p14:creationId xmlns:p14="http://schemas.microsoft.com/office/powerpoint/2010/main" val="3590761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4"/>
            <a:ext cx="2743200" cy="365125"/>
          </a:xfrm>
          <a:prstGeom prst="rect">
            <a:avLst/>
          </a:prstGeom>
        </p:spPr>
        <p:txBody>
          <a:bodyPr/>
          <a:lstStyle/>
          <a:p>
            <a:fld id="{FA4DF144-8E34-4511-AF89-1855EC3F761B}" type="datetime1">
              <a:rPr lang="zh-CN" altLang="en-US" smtClean="0"/>
              <a:pPr/>
              <a:t>16/7/28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9DD3B2-A4FE-4CDB-8C9F-C66C74BEA9D9}" type="slidenum">
              <a:rPr lang="zh-CN" altLang="en-US" smtClean="0"/>
              <a:pPr/>
              <a:t>‹#›</a:t>
            </a:fld>
            <a:endParaRPr lang="zh-CN" altLang="en-US"/>
          </a:p>
        </p:txBody>
      </p:sp>
    </p:spTree>
    <p:extLst>
      <p:ext uri="{BB962C8B-B14F-4D97-AF65-F5344CB8AC3E}">
        <p14:creationId xmlns:p14="http://schemas.microsoft.com/office/powerpoint/2010/main" val="21078740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2.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microsoft.com/office/2007/relationships/hdphoto" Target="../media/hdphoto2.wdp"/></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13.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2" name="矩形 11"/>
          <p:cNvSpPr/>
          <p:nvPr/>
        </p:nvSpPr>
        <p:spPr>
          <a:xfrm>
            <a:off x="2392452" y="2774186"/>
            <a:ext cx="9799549" cy="1932293"/>
          </a:xfrm>
          <a:prstGeom prst="rect">
            <a:avLst/>
          </a:prstGeom>
          <a:solidFill>
            <a:schemeClr val="accent2"/>
          </a:solidFill>
          <a:ln>
            <a:noFill/>
          </a:ln>
          <a:effectLst>
            <a:glow rad="101600">
              <a:schemeClr val="accent4">
                <a:lumMod val="20000"/>
                <a:lumOff val="80000"/>
                <a:alpha val="60000"/>
              </a:schemeClr>
            </a:glow>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1800"/>
          </a:p>
        </p:txBody>
      </p:sp>
      <p:pic>
        <p:nvPicPr>
          <p:cNvPr id="11" name="图片 10"/>
          <p:cNvPicPr>
            <a:picLocks noChangeAspect="1"/>
          </p:cNvPicPr>
          <p:nvPr/>
        </p:nvPicPr>
        <p:blipFill rotWithShape="1">
          <a:blip r:embed="rId3">
            <a:extLst>
              <a:ext uri="{BEBA8EAE-BF5A-486C-A8C5-ECC9F3942E4B}">
                <a14:imgProps xmlns:a14="http://schemas.microsoft.com/office/drawing/2010/main">
                  <a14:imgLayer r:embed="rId4">
                    <a14:imgEffect>
                      <a14:backgroundRemoval t="0" b="95313" l="0" r="98097">
                        <a14:foregroundMark x1="49634" y1="87109" x2="84041" y2="95313"/>
                        <a14:foregroundMark x1="42313" y1="37305" x2="46999" y2="44727"/>
                        <a14:foregroundMark x1="34993" y1="15527" x2="35286" y2="12598"/>
                        <a14:foregroundMark x1="8199" y1="37305" x2="10835" y2="39648"/>
                      </a14:backgroundRemoval>
                    </a14:imgEffect>
                  </a14:imgLayer>
                </a14:imgProps>
              </a:ext>
              <a:ext uri="{28A0092B-C50C-407E-A947-70E740481C1C}">
                <a14:useLocalDpi xmlns:a14="http://schemas.microsoft.com/office/drawing/2010/main" val="0"/>
              </a:ext>
            </a:extLst>
          </a:blip>
          <a:srcRect b="8994"/>
          <a:stretch/>
        </p:blipFill>
        <p:spPr>
          <a:xfrm>
            <a:off x="0" y="603344"/>
            <a:ext cx="4574232" cy="6241211"/>
          </a:xfrm>
          <a:prstGeom prst="rect">
            <a:avLst/>
          </a:prstGeom>
          <a:effectLst>
            <a:outerShdw blurRad="63500" sx="102000" sy="102000" algn="ctr" rotWithShape="0">
              <a:prstClr val="black">
                <a:alpha val="40000"/>
              </a:prstClr>
            </a:outerShdw>
            <a:softEdge rad="31750"/>
          </a:effectLst>
        </p:spPr>
      </p:pic>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768742-8197-46F5-95D2-79619E0E735B}" type="datetime1">
              <a:rPr lang="zh-CN" altLang="en-US" smtClean="0"/>
              <a:pPr/>
              <a:t>16/7/28</a:t>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D12DBD-CC73-45A5-83A5-9DFDDDE764F5}" type="slidenum">
              <a:rPr lang="zh-CN" altLang="en-US" smtClean="0"/>
              <a:pPr/>
              <a:t>‹#›</a:t>
            </a:fld>
            <a:endParaRPr lang="zh-CN" altLang="en-US"/>
          </a:p>
        </p:txBody>
      </p:sp>
      <p:pic>
        <p:nvPicPr>
          <p:cNvPr id="1027" name="Picture 3" descr="\\psf\Home\Pictures\图片\杂项\sichuany.png"/>
          <p:cNvPicPr>
            <a:picLocks noChangeAspect="1" noChangeArrowheads="1"/>
          </p:cNvPicPr>
          <p:nvPr/>
        </p:nvPicPr>
        <p:blipFill>
          <a:blip r:embed="rId5">
            <a:duotone>
              <a:schemeClr val="accent2">
                <a:shade val="45000"/>
                <a:satMod val="135000"/>
              </a:schemeClr>
              <a:prstClr val="white"/>
            </a:duotone>
            <a:extLst>
              <a:ext uri="{BEBA8EAE-BF5A-486C-A8C5-ECC9F3942E4B}">
                <a14:imgProps xmlns:a14="http://schemas.microsoft.com/office/drawing/2010/main">
                  <a14:imgLayer r:embed="rId6">
                    <a14:imgEffect>
                      <a14:colorTemperature colorTemp="11200"/>
                    </a14:imgEffect>
                    <a14:imgEffect>
                      <a14:saturation sat="400000"/>
                    </a14:imgEffect>
                    <a14:imgEffect>
                      <a14:brightnessContrast bright="-100000" contrast="66000"/>
                    </a14:imgEffect>
                  </a14:imgLayer>
                </a14:imgProps>
              </a:ext>
              <a:ext uri="{28A0092B-C50C-407E-A947-70E740481C1C}">
                <a14:useLocalDpi xmlns:a14="http://schemas.microsoft.com/office/drawing/2010/main" val="0"/>
              </a:ext>
            </a:extLst>
          </a:blip>
          <a:srcRect/>
          <a:stretch>
            <a:fillRect/>
          </a:stretch>
        </p:blipFill>
        <p:spPr bwMode="auto">
          <a:xfrm>
            <a:off x="8708073" y="282075"/>
            <a:ext cx="3285461" cy="925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96802"/>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9157447" y="519531"/>
            <a:ext cx="2743200" cy="365125"/>
          </a:xfrm>
          <a:prstGeom prst="rect">
            <a:avLst/>
          </a:prstGeom>
        </p:spPr>
        <p:txBody>
          <a:bodyPr vert="horz" lIns="91440" tIns="45720" rIns="91440" bIns="45720" rtlCol="0" anchor="ctr"/>
          <a:lstStyle>
            <a:lvl1pPr algn="r">
              <a:defRPr sz="3200">
                <a:solidFill>
                  <a:schemeClr val="accent2">
                    <a:lumMod val="50000"/>
                  </a:schemeClr>
                </a:solidFill>
                <a:latin typeface="+mj-lt"/>
              </a:defRPr>
            </a:lvl1pPr>
          </a:lstStyle>
          <a:p>
            <a:fld id="{689DD3B2-A4FE-4CDB-8C9F-C66C74BEA9D9}" type="slidenum">
              <a:rPr lang="zh-CN" altLang="en-US" smtClean="0"/>
              <a:pPr/>
              <a:t>‹#›</a:t>
            </a:fld>
            <a:endParaRPr lang="zh-CN" altLang="en-US" dirty="0"/>
          </a:p>
        </p:txBody>
      </p:sp>
      <p:pic>
        <p:nvPicPr>
          <p:cNvPr id="7" name="Picture 3" descr="\\psf\Home\Pictures\图片\杂项\sichuany.png"/>
          <p:cNvPicPr>
            <a:picLocks noChangeAspect="1" noChangeArrowheads="1"/>
          </p:cNvPicPr>
          <p:nvPr/>
        </p:nvPicPr>
        <p:blipFill>
          <a:blip r:embed="rId13">
            <a:duotone>
              <a:schemeClr val="accent2">
                <a:shade val="45000"/>
                <a:satMod val="135000"/>
              </a:schemeClr>
              <a:prstClr val="white"/>
            </a:duotone>
            <a:extLst>
              <a:ext uri="{BEBA8EAE-BF5A-486C-A8C5-ECC9F3942E4B}">
                <a14:imgProps xmlns:a14="http://schemas.microsoft.com/office/drawing/2010/main">
                  <a14:imgLayer r:embed="rId14">
                    <a14:imgEffect>
                      <a14:colorTemperature colorTemp="11500"/>
                    </a14:imgEffect>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9284205" y="5931198"/>
            <a:ext cx="2718390" cy="753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8821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7" name="矩形 6"/>
          <p:cNvSpPr/>
          <p:nvPr/>
        </p:nvSpPr>
        <p:spPr>
          <a:xfrm>
            <a:off x="-4860927" y="2967335"/>
            <a:ext cx="4997458" cy="1015663"/>
          </a:xfrm>
          <a:prstGeom prst="rect">
            <a:avLst/>
          </a:prstGeom>
          <a:noFill/>
          <a:effectLst>
            <a:outerShdw blurRad="50800" dist="38100" algn="l" rotWithShape="0">
              <a:prstClr val="black">
                <a:alpha val="40000"/>
              </a:prstClr>
            </a:outerShdw>
          </a:effectLst>
        </p:spPr>
        <p:txBody>
          <a:bodyPr wrap="none" lIns="91440" tIns="45720" rIns="91440" bIns="45720">
            <a:spAutoFit/>
          </a:bodyPr>
          <a:lstStyle/>
          <a:p>
            <a:pPr algn="ctr"/>
            <a:r>
              <a:rPr lang="en-US" altLang="zh-CN" sz="6000" b="1" cap="none" spc="0" dirty="0" smtClean="0">
                <a:ln w="22225">
                  <a:solidFill>
                    <a:schemeClr val="accent2"/>
                  </a:solidFill>
                  <a:prstDash val="solid"/>
                </a:ln>
                <a:solidFill>
                  <a:schemeClr val="accent2"/>
                </a:solidFill>
                <a:effectLst/>
                <a:latin typeface="+mj-ea"/>
                <a:ea typeface="+mj-ea"/>
              </a:rPr>
              <a:t>THANK YOU</a:t>
            </a:r>
            <a:endParaRPr lang="zh-CN" altLang="en-US" sz="6000" b="1" cap="none" spc="0" dirty="0">
              <a:ln w="22225">
                <a:solidFill>
                  <a:schemeClr val="accent2"/>
                </a:solidFill>
                <a:prstDash val="solid"/>
              </a:ln>
              <a:solidFill>
                <a:schemeClr val="accent2"/>
              </a:solidFill>
              <a:effectLst/>
              <a:latin typeface="+mj-ea"/>
              <a:ea typeface="+mj-ea"/>
            </a:endParaRPr>
          </a:p>
        </p:txBody>
      </p:sp>
      <p:pic>
        <p:nvPicPr>
          <p:cNvPr id="11" name="图片 10"/>
          <p:cNvPicPr>
            <a:picLocks noChangeAspect="1"/>
          </p:cNvPicPr>
          <p:nvPr/>
        </p:nvPicPr>
        <p:blipFill rotWithShape="1">
          <a:blip r:embed="rId3">
            <a:extLst>
              <a:ext uri="{BEBA8EAE-BF5A-486C-A8C5-ECC9F3942E4B}">
                <a14:imgProps xmlns:a14="http://schemas.microsoft.com/office/drawing/2010/main">
                  <a14:imgLayer r:embed="rId4">
                    <a14:imgEffect>
                      <a14:backgroundRemoval t="0" b="95313" l="0" r="98097">
                        <a14:foregroundMark x1="49634" y1="87109" x2="84041" y2="95313"/>
                        <a14:foregroundMark x1="42313" y1="37305" x2="46999" y2="44727"/>
                        <a14:foregroundMark x1="34993" y1="15527" x2="35286" y2="12598"/>
                        <a14:foregroundMark x1="8199" y1="37305" x2="10835" y2="39648"/>
                      </a14:backgroundRemoval>
                    </a14:imgEffect>
                  </a14:imgLayer>
                </a14:imgProps>
              </a:ext>
              <a:ext uri="{28A0092B-C50C-407E-A947-70E740481C1C}">
                <a14:useLocalDpi xmlns:a14="http://schemas.microsoft.com/office/drawing/2010/main" val="0"/>
              </a:ext>
            </a:extLst>
          </a:blip>
          <a:srcRect b="8994"/>
          <a:stretch/>
        </p:blipFill>
        <p:spPr>
          <a:xfrm>
            <a:off x="10633" y="-404761"/>
            <a:ext cx="5308600" cy="7243203"/>
          </a:xfrm>
          <a:prstGeom prst="rect">
            <a:avLst/>
          </a:prstGeom>
          <a:effectLst>
            <a:outerShdw blurRad="63500" sx="102000" sy="102000" algn="ctr" rotWithShape="0">
              <a:prstClr val="black">
                <a:alpha val="40000"/>
              </a:prstClr>
            </a:outerShdw>
            <a:softEdge rad="31750"/>
          </a:effectLst>
        </p:spPr>
      </p:pic>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768742-8197-46F5-95D2-79619E0E735B}" type="datetime1">
              <a:rPr lang="zh-CN" altLang="en-US" smtClean="0"/>
              <a:pPr/>
              <a:t>16/7/28</a:t>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D12DBD-CC73-45A5-83A5-9DFDDDE764F5}" type="slidenum">
              <a:rPr lang="zh-CN" altLang="en-US" smtClean="0"/>
              <a:pPr/>
              <a:t>‹#›</a:t>
            </a:fld>
            <a:endParaRPr lang="zh-CN" altLang="en-US"/>
          </a:p>
        </p:txBody>
      </p:sp>
      <p:pic>
        <p:nvPicPr>
          <p:cNvPr id="12" name="Picture 3" descr="\\psf\Home\Pictures\图片\杂项\sichuany.png"/>
          <p:cNvPicPr>
            <a:picLocks noChangeAspect="1" noChangeArrowheads="1"/>
          </p:cNvPicPr>
          <p:nvPr/>
        </p:nvPicPr>
        <p:blipFill>
          <a:blip r:embed="rId5">
            <a:duotone>
              <a:schemeClr val="accent2">
                <a:shade val="45000"/>
                <a:satMod val="135000"/>
              </a:schemeClr>
              <a:prstClr val="white"/>
            </a:duotone>
            <a:extLst>
              <a:ext uri="{BEBA8EAE-BF5A-486C-A8C5-ECC9F3942E4B}">
                <a14:imgProps xmlns:a14="http://schemas.microsoft.com/office/drawing/2010/main">
                  <a14:imgLayer r:embed="rId6">
                    <a14:imgEffect>
                      <a14:colorTemperature colorTemp="11200"/>
                    </a14:imgEffect>
                    <a14:imgEffect>
                      <a14:saturation sat="400000"/>
                    </a14:imgEffect>
                    <a14:imgEffect>
                      <a14:brightnessContrast bright="-100000" contrast="66000"/>
                    </a14:imgEffect>
                  </a14:imgLayer>
                </a14:imgProps>
              </a:ext>
              <a:ext uri="{28A0092B-C50C-407E-A947-70E740481C1C}">
                <a14:useLocalDpi xmlns:a14="http://schemas.microsoft.com/office/drawing/2010/main" val="0"/>
              </a:ext>
            </a:extLst>
          </a:blip>
          <a:srcRect/>
          <a:stretch>
            <a:fillRect/>
          </a:stretch>
        </p:blipFill>
        <p:spPr bwMode="auto">
          <a:xfrm>
            <a:off x="8708073" y="282075"/>
            <a:ext cx="3285461" cy="925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137172"/>
      </p:ext>
    </p:extLst>
  </p:cSld>
  <p:clrMap bg1="lt1" tx1="dk1" bg2="lt2" tx2="dk2" accent1="accent1" accent2="accent2" accent3="accent3" accent4="accent4" accent5="accent5" accent6="accent6" hlink="hlink" folHlink="folHlink"/>
  <p:sldLayoutIdLst>
    <p:sldLayoutId id="2147483685" r:id="rId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grpId="0" nodeType="clickEffect">
                                  <p:stCondLst>
                                    <p:cond delay="0"/>
                                  </p:stCondLst>
                                  <p:childTnLst>
                                    <p:animMotion origin="layout" path="M -2.77556E-17 -2.96296E-6 L 0.83125 0.0007 " pathEditMode="relative" rAng="0" ptsTypes="AA">
                                      <p:cBhvr>
                                        <p:cTn id="11" dur="2000" fill="hold"/>
                                        <p:tgtEl>
                                          <p:spTgt spid="7"/>
                                        </p:tgtEl>
                                        <p:attrNameLst>
                                          <p:attrName>ppt_x</p:attrName>
                                          <p:attrName>ppt_y</p:attrName>
                                        </p:attrNameLst>
                                      </p:cBhvr>
                                      <p:rCtr x="41563"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9530" y="2841201"/>
            <a:ext cx="8602463" cy="1372629"/>
          </a:xfrm>
        </p:spPr>
        <p:txBody>
          <a:bodyPr>
            <a:noAutofit/>
          </a:bodyPr>
          <a:lstStyle/>
          <a:p>
            <a:r>
              <a:rPr lang="zh-CN" altLang="en-US" sz="3600" dirty="0">
                <a:latin typeface="+mn-ea"/>
              </a:rPr>
              <a:t>基于环境感知的多</a:t>
            </a:r>
            <a:r>
              <a:rPr lang="en-US" altLang="zh-CN" sz="3600" dirty="0">
                <a:latin typeface="+mn-lt"/>
                <a:cs typeface="Times New Roman" panose="02020603050405020304" pitchFamily="18" charset="0"/>
              </a:rPr>
              <a:t>Cloudlet</a:t>
            </a:r>
            <a:r>
              <a:rPr lang="zh-CN" altLang="en-US" sz="3600" dirty="0">
                <a:latin typeface="+mn-ea"/>
              </a:rPr>
              <a:t>协作联合调度策略研究</a:t>
            </a:r>
            <a:endParaRPr lang="zh-CN" altLang="en-US" sz="3600" dirty="0"/>
          </a:p>
        </p:txBody>
      </p:sp>
      <p:sp>
        <p:nvSpPr>
          <p:cNvPr id="6" name="灯片编号占位符 5"/>
          <p:cNvSpPr>
            <a:spLocks noGrp="1"/>
          </p:cNvSpPr>
          <p:nvPr>
            <p:ph type="sldNum" sz="quarter" idx="12"/>
          </p:nvPr>
        </p:nvSpPr>
        <p:spPr/>
        <p:txBody>
          <a:bodyPr/>
          <a:lstStyle/>
          <a:p>
            <a:fld id="{88D12DBD-CC73-45A5-83A5-9DFDDDE764F5}" type="slidenum">
              <a:rPr lang="zh-CN" altLang="en-US" smtClean="0"/>
              <a:pPr/>
              <a:t>1</a:t>
            </a:fld>
            <a:endParaRPr lang="zh-CN" altLang="en-US"/>
          </a:p>
        </p:txBody>
      </p:sp>
      <p:sp>
        <p:nvSpPr>
          <p:cNvPr id="3" name="TextBox 2"/>
          <p:cNvSpPr txBox="1"/>
          <p:nvPr/>
        </p:nvSpPr>
        <p:spPr>
          <a:xfrm>
            <a:off x="8716951" y="4143623"/>
            <a:ext cx="3019329" cy="461665"/>
          </a:xfrm>
          <a:prstGeom prst="rect">
            <a:avLst/>
          </a:prstGeom>
          <a:noFill/>
        </p:spPr>
        <p:txBody>
          <a:bodyPr wrap="square" rtlCol="0">
            <a:spAutoFit/>
          </a:bodyPr>
          <a:lstStyle/>
          <a:p>
            <a:r>
              <a:rPr lang="en-US" altLang="zh-CN" sz="2400" dirty="0" smtClean="0">
                <a:latin typeface="+mj-ea"/>
                <a:ea typeface="+mj-ea"/>
              </a:rPr>
              <a:t>— </a:t>
            </a:r>
            <a:r>
              <a:rPr lang="zh-CN" altLang="en-US" sz="2400" dirty="0" smtClean="0">
                <a:latin typeface="+mj-ea"/>
                <a:ea typeface="+mj-ea"/>
              </a:rPr>
              <a:t>郝赟  </a:t>
            </a:r>
            <a:r>
              <a:rPr lang="en-US" altLang="zh-CN" sz="2400" dirty="0" smtClean="0">
                <a:latin typeface="+mj-ea"/>
                <a:ea typeface="+mj-ea"/>
              </a:rPr>
              <a:t>2016-7-29</a:t>
            </a:r>
            <a:endParaRPr lang="zh-CN" altLang="en-US" sz="2400" dirty="0">
              <a:latin typeface="+mj-ea"/>
              <a:ea typeface="+mj-ea"/>
            </a:endParaRPr>
          </a:p>
        </p:txBody>
      </p:sp>
    </p:spTree>
    <p:extLst>
      <p:ext uri="{BB962C8B-B14F-4D97-AF65-F5344CB8AC3E}">
        <p14:creationId xmlns:p14="http://schemas.microsoft.com/office/powerpoint/2010/main" val="1786228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89DD3B2-A4FE-4CDB-8C9F-C66C74BEA9D9}" type="slidenum">
              <a:rPr lang="zh-CN" altLang="en-US" smtClean="0"/>
              <a:pPr/>
              <a:t>10</a:t>
            </a:fld>
            <a:endParaRPr lang="zh-CN" altLang="en-US"/>
          </a:p>
        </p:txBody>
      </p:sp>
      <p:sp>
        <p:nvSpPr>
          <p:cNvPr id="6" name="标题 1"/>
          <p:cNvSpPr>
            <a:spLocks noGrp="1"/>
          </p:cNvSpPr>
          <p:nvPr>
            <p:ph type="ctrTitle" idx="4294967295"/>
          </p:nvPr>
        </p:nvSpPr>
        <p:spPr>
          <a:xfrm>
            <a:off x="574158" y="262512"/>
            <a:ext cx="10090298" cy="938950"/>
          </a:xfrm>
        </p:spPr>
        <p:txBody>
          <a:bodyPr>
            <a:normAutofit/>
          </a:bodyPr>
          <a:lstStyle/>
          <a:p>
            <a:pPr marL="571500" indent="-571500">
              <a:buFont typeface="Wingdings" panose="05000000000000000000" pitchFamily="2" charset="2"/>
              <a:buChar char="p"/>
            </a:pPr>
            <a:r>
              <a:rPr lang="zh-CN" altLang="en-US" sz="4000" dirty="0">
                <a:solidFill>
                  <a:schemeClr val="accent2">
                    <a:lumMod val="75000"/>
                  </a:schemeClr>
                </a:solidFill>
                <a:latin typeface="+mn-ea"/>
                <a:ea typeface="+mn-ea"/>
              </a:rPr>
              <a:t>单</a:t>
            </a:r>
            <a:r>
              <a:rPr lang="en-US" altLang="zh-CN" sz="4000" dirty="0">
                <a:solidFill>
                  <a:schemeClr val="accent2">
                    <a:lumMod val="75000"/>
                  </a:schemeClr>
                </a:solidFill>
                <a:latin typeface="+mn-lt"/>
                <a:ea typeface="+mn-ea"/>
              </a:rPr>
              <a:t>cloudlet</a:t>
            </a:r>
            <a:r>
              <a:rPr lang="zh-CN" altLang="en-US" sz="4000" dirty="0">
                <a:solidFill>
                  <a:schemeClr val="accent2">
                    <a:lumMod val="75000"/>
                  </a:schemeClr>
                </a:solidFill>
                <a:latin typeface="+mn-ea"/>
                <a:ea typeface="+mn-ea"/>
              </a:rPr>
              <a:t>调度策略</a:t>
            </a:r>
          </a:p>
        </p:txBody>
      </p:sp>
      <p:sp>
        <p:nvSpPr>
          <p:cNvPr id="4" name="TextBox 3"/>
          <p:cNvSpPr txBox="1"/>
          <p:nvPr/>
        </p:nvSpPr>
        <p:spPr>
          <a:xfrm>
            <a:off x="740790" y="1432294"/>
            <a:ext cx="10004612" cy="430887"/>
          </a:xfrm>
          <a:prstGeom prst="rect">
            <a:avLst/>
          </a:prstGeom>
          <a:noFill/>
        </p:spPr>
        <p:txBody>
          <a:bodyPr wrap="square" rtlCol="0">
            <a:spAutoFit/>
          </a:bodyPr>
          <a:lstStyle/>
          <a:p>
            <a:r>
              <a:rPr lang="zh-CN" altLang="en-US" sz="2200" dirty="0" smtClean="0"/>
              <a:t>基于梯度负载密度的</a:t>
            </a:r>
            <a:r>
              <a:rPr lang="en-US" altLang="zh-CN" sz="2200" dirty="0" smtClean="0"/>
              <a:t>cloudlet</a:t>
            </a:r>
            <a:r>
              <a:rPr lang="zh-CN" altLang="en-US" sz="2200" dirty="0" smtClean="0"/>
              <a:t>放置和任务分流算法</a:t>
            </a:r>
            <a:r>
              <a:rPr lang="en-US" altLang="zh-CN" sz="2200" dirty="0" smtClean="0"/>
              <a:t>(</a:t>
            </a:r>
            <a:r>
              <a:rPr lang="zh-CN" altLang="en-US" sz="2200" dirty="0" smtClean="0">
                <a:solidFill>
                  <a:srgbClr val="FF0000"/>
                </a:solidFill>
              </a:rPr>
              <a:t>小论文</a:t>
            </a:r>
            <a:r>
              <a:rPr lang="en-US" altLang="zh-CN" sz="2200" dirty="0" smtClean="0"/>
              <a:t>)</a:t>
            </a:r>
            <a:endParaRPr lang="zh-CN" altLang="en-US" sz="2200" dirty="0"/>
          </a:p>
        </p:txBody>
      </p:sp>
      <p:sp>
        <p:nvSpPr>
          <p:cNvPr id="7" name="TextBox 6"/>
          <p:cNvSpPr txBox="1"/>
          <p:nvPr/>
        </p:nvSpPr>
        <p:spPr>
          <a:xfrm>
            <a:off x="740790" y="2181632"/>
            <a:ext cx="10004612" cy="2462213"/>
          </a:xfrm>
          <a:prstGeom prst="rect">
            <a:avLst/>
          </a:prstGeom>
          <a:noFill/>
        </p:spPr>
        <p:txBody>
          <a:bodyPr wrap="square" rtlCol="0">
            <a:spAutoFit/>
          </a:bodyPr>
          <a:lstStyle/>
          <a:p>
            <a:r>
              <a:rPr lang="en-US" altLang="zh-CN" sz="2200" dirty="0" smtClean="0"/>
              <a:t>cloudlet</a:t>
            </a:r>
            <a:r>
              <a:rPr lang="zh-CN" altLang="en-US" sz="2200" dirty="0" smtClean="0"/>
              <a:t>放置</a:t>
            </a:r>
            <a:r>
              <a:rPr lang="en-US" altLang="zh-CN" sz="2200" dirty="0" smtClean="0"/>
              <a:t>: </a:t>
            </a:r>
            <a:r>
              <a:rPr lang="zh-CN" altLang="en-US" sz="2200" dirty="0" smtClean="0"/>
              <a:t>考虑</a:t>
            </a:r>
            <a:r>
              <a:rPr lang="en-US" altLang="zh-CN" sz="2200" dirty="0" smtClean="0"/>
              <a:t>AP</a:t>
            </a:r>
            <a:r>
              <a:rPr lang="zh-CN" altLang="en-US" sz="2200" dirty="0" smtClean="0"/>
              <a:t>负载和用户移动性，使用梯度负载密度来决定如何放置</a:t>
            </a:r>
            <a:r>
              <a:rPr lang="en-US" altLang="zh-CN" sz="2200" dirty="0" smtClean="0"/>
              <a:t>cloudlet</a:t>
            </a:r>
            <a:r>
              <a:rPr lang="zh-CN" altLang="en-US" sz="2200" dirty="0" smtClean="0"/>
              <a:t>。</a:t>
            </a:r>
            <a:endParaRPr lang="en-US" altLang="zh-CN" sz="2200" dirty="0" smtClean="0"/>
          </a:p>
          <a:p>
            <a:endParaRPr lang="en-US" altLang="zh-CN" sz="2200" dirty="0"/>
          </a:p>
          <a:p>
            <a:r>
              <a:rPr lang="zh-CN" altLang="en-US" sz="2200" dirty="0" smtClean="0">
                <a:latin typeface="+mn-ea"/>
              </a:rPr>
              <a:t>任务分流算法</a:t>
            </a:r>
            <a:r>
              <a:rPr lang="en-US" altLang="zh-CN" sz="2200" dirty="0" smtClean="0">
                <a:latin typeface="+mn-ea"/>
              </a:rPr>
              <a:t>:</a:t>
            </a:r>
            <a:r>
              <a:rPr lang="zh-CN" altLang="en-US" sz="2200" dirty="0" smtClean="0">
                <a:latin typeface="+mn-ea"/>
              </a:rPr>
              <a:t>以转移概率来刻画</a:t>
            </a:r>
            <a:r>
              <a:rPr lang="en-US" altLang="zh-CN" sz="2200" dirty="0" smtClean="0">
                <a:latin typeface="+mn-ea"/>
              </a:rPr>
              <a:t>AP</a:t>
            </a:r>
            <a:r>
              <a:rPr lang="zh-CN" altLang="en-US" sz="2200" dirty="0" smtClean="0">
                <a:latin typeface="+mn-ea"/>
              </a:rPr>
              <a:t>网络中负载转移的层级关系，并使用哈希散列的思想，以用户为粒度，按照用户优先级高低依次为每个用户分配</a:t>
            </a:r>
            <a:r>
              <a:rPr lang="en-US" altLang="zh-CN" sz="2200" dirty="0" smtClean="0"/>
              <a:t>cloudlet</a:t>
            </a:r>
            <a:r>
              <a:rPr lang="zh-CN" altLang="en-US" sz="2200" dirty="0" smtClean="0">
                <a:latin typeface="+mn-ea"/>
              </a:rPr>
              <a:t>。</a:t>
            </a:r>
            <a:endParaRPr lang="en-US" altLang="zh-CN" sz="2200" dirty="0" smtClean="0">
              <a:latin typeface="+mn-ea"/>
            </a:endParaRPr>
          </a:p>
          <a:p>
            <a:endParaRPr lang="en-US" altLang="zh-CN" sz="2200" dirty="0">
              <a:latin typeface="+mn-ea"/>
            </a:endParaRPr>
          </a:p>
          <a:p>
            <a:r>
              <a:rPr lang="zh-CN" altLang="en-US" sz="2200" dirty="0" smtClean="0">
                <a:latin typeface="+mn-ea"/>
              </a:rPr>
              <a:t>考虑因素</a:t>
            </a:r>
            <a:r>
              <a:rPr lang="en-US" altLang="zh-CN" sz="2200" dirty="0" smtClean="0">
                <a:latin typeface="+mn-ea"/>
              </a:rPr>
              <a:t>:</a:t>
            </a:r>
            <a:r>
              <a:rPr lang="zh-CN" altLang="en-US" sz="2200" dirty="0" smtClean="0">
                <a:latin typeface="+mn-ea"/>
              </a:rPr>
              <a:t>系统平均时延，任务</a:t>
            </a:r>
            <a:r>
              <a:rPr lang="zh-CN" altLang="en-US" sz="2200" dirty="0" smtClean="0">
                <a:latin typeface="+mn-ea"/>
              </a:rPr>
              <a:t>成功率，负载均衡</a:t>
            </a:r>
            <a:endParaRPr lang="zh-CN" altLang="en-US" sz="2200" dirty="0">
              <a:latin typeface="+mn-ea"/>
            </a:endParaRPr>
          </a:p>
        </p:txBody>
      </p:sp>
    </p:spTree>
    <p:extLst>
      <p:ext uri="{BB962C8B-B14F-4D97-AF65-F5344CB8AC3E}">
        <p14:creationId xmlns:p14="http://schemas.microsoft.com/office/powerpoint/2010/main" val="13361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89DD3B2-A4FE-4CDB-8C9F-C66C74BEA9D9}" type="slidenum">
              <a:rPr lang="zh-CN" altLang="en-US" smtClean="0"/>
              <a:pPr/>
              <a:t>11</a:t>
            </a:fld>
            <a:endParaRPr lang="zh-CN" altLang="en-US"/>
          </a:p>
        </p:txBody>
      </p:sp>
      <p:sp>
        <p:nvSpPr>
          <p:cNvPr id="6" name="标题 1"/>
          <p:cNvSpPr>
            <a:spLocks noGrp="1"/>
          </p:cNvSpPr>
          <p:nvPr>
            <p:ph type="ctrTitle" idx="4294967295"/>
          </p:nvPr>
        </p:nvSpPr>
        <p:spPr>
          <a:xfrm>
            <a:off x="574158" y="262512"/>
            <a:ext cx="10090298" cy="938950"/>
          </a:xfrm>
        </p:spPr>
        <p:txBody>
          <a:bodyPr>
            <a:normAutofit/>
          </a:bodyPr>
          <a:lstStyle/>
          <a:p>
            <a:pPr marL="571500" indent="-571500">
              <a:buFont typeface="Wingdings" panose="05000000000000000000" pitchFamily="2" charset="2"/>
              <a:buChar char="p"/>
            </a:pPr>
            <a:r>
              <a:rPr lang="zh-CN" altLang="en-US" sz="4000" dirty="0">
                <a:solidFill>
                  <a:schemeClr val="accent2">
                    <a:lumMod val="75000"/>
                  </a:schemeClr>
                </a:solidFill>
                <a:latin typeface="+mn-ea"/>
                <a:ea typeface="+mn-ea"/>
              </a:rPr>
              <a:t>单</a:t>
            </a:r>
            <a:r>
              <a:rPr lang="en-US" altLang="zh-CN" sz="4000" dirty="0">
                <a:solidFill>
                  <a:schemeClr val="accent2">
                    <a:lumMod val="75000"/>
                  </a:schemeClr>
                </a:solidFill>
                <a:latin typeface="+mn-lt"/>
                <a:ea typeface="+mn-ea"/>
              </a:rPr>
              <a:t>cloudlet</a:t>
            </a:r>
            <a:r>
              <a:rPr lang="zh-CN" altLang="en-US" sz="4000" dirty="0">
                <a:solidFill>
                  <a:schemeClr val="accent2">
                    <a:lumMod val="75000"/>
                  </a:schemeClr>
                </a:solidFill>
                <a:latin typeface="+mn-ea"/>
                <a:ea typeface="+mn-ea"/>
              </a:rPr>
              <a:t>调度策略</a:t>
            </a:r>
          </a:p>
        </p:txBody>
      </p:sp>
      <p:sp>
        <p:nvSpPr>
          <p:cNvPr id="4" name="矩形 3"/>
          <p:cNvSpPr/>
          <p:nvPr/>
        </p:nvSpPr>
        <p:spPr>
          <a:xfrm>
            <a:off x="535021" y="1341235"/>
            <a:ext cx="10466962" cy="2585323"/>
          </a:xfrm>
          <a:prstGeom prst="rect">
            <a:avLst/>
          </a:prstGeom>
        </p:spPr>
        <p:txBody>
          <a:bodyPr wrap="square">
            <a:spAutoFit/>
          </a:bodyPr>
          <a:lstStyle/>
          <a:p>
            <a:pPr>
              <a:lnSpc>
                <a:spcPct val="150000"/>
              </a:lnSpc>
            </a:pPr>
            <a:r>
              <a:rPr lang="zh-CN" altLang="en-US" sz="2200" dirty="0">
                <a:latin typeface="+mn-ea"/>
              </a:rPr>
              <a:t>单</a:t>
            </a:r>
            <a:r>
              <a:rPr lang="en-US" altLang="zh-CN" sz="2200" dirty="0"/>
              <a:t>cloudlet</a:t>
            </a:r>
            <a:r>
              <a:rPr lang="zh-CN" altLang="en-US" sz="2200" dirty="0">
                <a:latin typeface="+mn-ea"/>
              </a:rPr>
              <a:t>的缺点：覆盖范围小</a:t>
            </a:r>
            <a:r>
              <a:rPr lang="zh-CN" altLang="en-US" sz="2200" dirty="0" smtClean="0">
                <a:latin typeface="+mn-ea"/>
              </a:rPr>
              <a:t>、负载不</a:t>
            </a:r>
            <a:r>
              <a:rPr lang="zh-CN" altLang="en-US" sz="2200" dirty="0">
                <a:latin typeface="+mn-ea"/>
              </a:rPr>
              <a:t>均衡、效率低、切换率</a:t>
            </a:r>
            <a:r>
              <a:rPr lang="zh-CN" altLang="en-US" sz="2200" dirty="0" smtClean="0">
                <a:latin typeface="+mn-ea"/>
              </a:rPr>
              <a:t>高、数据迁移成本高、不灵活</a:t>
            </a:r>
            <a:r>
              <a:rPr lang="en-US" altLang="zh-CN" sz="2200" dirty="0" smtClean="0">
                <a:latin typeface="+mn-ea"/>
              </a:rPr>
              <a:t>……</a:t>
            </a:r>
          </a:p>
          <a:p>
            <a:pPr>
              <a:lnSpc>
                <a:spcPct val="150000"/>
              </a:lnSpc>
            </a:pPr>
            <a:r>
              <a:rPr lang="zh-CN" altLang="en-US" sz="2200" dirty="0" smtClean="0">
                <a:latin typeface="+mn-ea"/>
              </a:rPr>
              <a:t>如某个</a:t>
            </a:r>
            <a:r>
              <a:rPr lang="en-US" altLang="zh-CN" sz="2200" dirty="0" smtClean="0"/>
              <a:t>cloudlet</a:t>
            </a:r>
            <a:r>
              <a:rPr lang="zh-CN" altLang="en-US" sz="2200" dirty="0" smtClean="0">
                <a:latin typeface="+mn-ea"/>
              </a:rPr>
              <a:t>出现流量峰值时，单位任务分配到的</a:t>
            </a:r>
            <a:r>
              <a:rPr lang="en-US" altLang="zh-CN" sz="2200" dirty="0" smtClean="0">
                <a:latin typeface="+mn-ea"/>
              </a:rPr>
              <a:t>CPU</a:t>
            </a:r>
            <a:r>
              <a:rPr lang="zh-CN" altLang="en-US" sz="2200" dirty="0" smtClean="0">
                <a:latin typeface="+mn-ea"/>
              </a:rPr>
              <a:t>资源，内存资源和带宽资源都会急剧下降</a:t>
            </a:r>
            <a:endParaRPr lang="en-US" altLang="zh-CN" sz="2200" dirty="0" smtClean="0">
              <a:latin typeface="+mn-ea"/>
            </a:endParaRPr>
          </a:p>
          <a:p>
            <a:pPr>
              <a:lnSpc>
                <a:spcPct val="150000"/>
              </a:lnSpc>
            </a:pPr>
            <a:endParaRPr lang="en-US" altLang="zh-CN" sz="2000" dirty="0" smtClean="0">
              <a:latin typeface="+mn-ea"/>
            </a:endParaRPr>
          </a:p>
        </p:txBody>
      </p:sp>
      <p:sp>
        <p:nvSpPr>
          <p:cNvPr id="2" name="矩形 1"/>
          <p:cNvSpPr/>
          <p:nvPr/>
        </p:nvSpPr>
        <p:spPr>
          <a:xfrm>
            <a:off x="616084" y="3618412"/>
            <a:ext cx="10531813" cy="2123658"/>
          </a:xfrm>
          <a:prstGeom prst="rect">
            <a:avLst/>
          </a:prstGeom>
        </p:spPr>
        <p:txBody>
          <a:bodyPr wrap="square">
            <a:spAutoFit/>
          </a:bodyPr>
          <a:lstStyle/>
          <a:p>
            <a:pPr>
              <a:lnSpc>
                <a:spcPct val="150000"/>
              </a:lnSpc>
            </a:pPr>
            <a:r>
              <a:rPr lang="zh-CN" altLang="en-US" sz="2200" dirty="0">
                <a:latin typeface="+mn-ea"/>
              </a:rPr>
              <a:t>多</a:t>
            </a:r>
            <a:r>
              <a:rPr lang="en-US" altLang="zh-CN" sz="2200" dirty="0"/>
              <a:t>cloudlet</a:t>
            </a:r>
            <a:r>
              <a:rPr lang="zh-CN" altLang="en-US" sz="2200" dirty="0">
                <a:latin typeface="+mn-ea"/>
              </a:rPr>
              <a:t>协同工作构成一个更大的本地</a:t>
            </a:r>
            <a:r>
              <a:rPr lang="en-US" altLang="zh-CN" sz="2200" dirty="0"/>
              <a:t>cloudlet</a:t>
            </a:r>
            <a:r>
              <a:rPr lang="zh-CN" altLang="en-US" sz="2200" dirty="0">
                <a:latin typeface="+mn-ea"/>
              </a:rPr>
              <a:t>微云可以</a:t>
            </a:r>
            <a:r>
              <a:rPr lang="zh-CN" altLang="en-US" sz="2200" dirty="0" smtClean="0">
                <a:latin typeface="+mn-ea"/>
              </a:rPr>
              <a:t>克服以上问题但是</a:t>
            </a:r>
            <a:r>
              <a:rPr lang="zh-CN" altLang="en-US" sz="2200" dirty="0">
                <a:latin typeface="+mn-ea"/>
              </a:rPr>
              <a:t>也同样面临更多的挑战：</a:t>
            </a:r>
            <a:endParaRPr lang="en-US" altLang="zh-CN" sz="2200" dirty="0">
              <a:latin typeface="+mn-ea"/>
            </a:endParaRPr>
          </a:p>
          <a:p>
            <a:pPr>
              <a:lnSpc>
                <a:spcPct val="150000"/>
              </a:lnSpc>
            </a:pPr>
            <a:r>
              <a:rPr lang="zh-CN" altLang="en-US" sz="2200" dirty="0">
                <a:latin typeface="+mn-ea"/>
              </a:rPr>
              <a:t>什么样的协同工作机制、统一管理、任务</a:t>
            </a:r>
            <a:r>
              <a:rPr lang="en-US" altLang="zh-CN" sz="2200" dirty="0"/>
              <a:t>offloading</a:t>
            </a:r>
            <a:r>
              <a:rPr lang="zh-CN" altLang="en-US" sz="2200" dirty="0">
                <a:latin typeface="+mn-ea"/>
              </a:rPr>
              <a:t>复杂度更高、</a:t>
            </a:r>
            <a:r>
              <a:rPr lang="en-US" altLang="zh-CN" sz="2200" dirty="0"/>
              <a:t>cloudlet</a:t>
            </a:r>
            <a:r>
              <a:rPr lang="zh-CN" altLang="en-US" sz="2200" dirty="0">
                <a:latin typeface="+mn-ea"/>
              </a:rPr>
              <a:t>网络内</a:t>
            </a:r>
            <a:r>
              <a:rPr lang="en-US" altLang="zh-CN" sz="2200" dirty="0"/>
              <a:t>cloudlet</a:t>
            </a:r>
            <a:r>
              <a:rPr lang="zh-CN" altLang="en-US" sz="2200" dirty="0">
                <a:latin typeface="+mn-ea"/>
              </a:rPr>
              <a:t>切换算法、多</a:t>
            </a:r>
            <a:r>
              <a:rPr lang="en-US" altLang="zh-CN" sz="2200" dirty="0"/>
              <a:t>cloudlet</a:t>
            </a:r>
            <a:r>
              <a:rPr lang="zh-CN" altLang="en-US" sz="2200" dirty="0">
                <a:latin typeface="+mn-ea"/>
              </a:rPr>
              <a:t>的网络架构、通信机制、切换算法、任务迁移算法等。</a:t>
            </a:r>
          </a:p>
        </p:txBody>
      </p:sp>
    </p:spTree>
    <p:extLst>
      <p:ext uri="{BB962C8B-B14F-4D97-AF65-F5344CB8AC3E}">
        <p14:creationId xmlns:p14="http://schemas.microsoft.com/office/powerpoint/2010/main" val="2910667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89DD3B2-A4FE-4CDB-8C9F-C66C74BEA9D9}" type="slidenum">
              <a:rPr lang="zh-CN" altLang="en-US" smtClean="0"/>
              <a:pPr/>
              <a:t>12</a:t>
            </a:fld>
            <a:endParaRPr lang="zh-CN" altLang="en-US"/>
          </a:p>
        </p:txBody>
      </p:sp>
      <p:sp>
        <p:nvSpPr>
          <p:cNvPr id="6" name="标题 1"/>
          <p:cNvSpPr>
            <a:spLocks noGrp="1"/>
          </p:cNvSpPr>
          <p:nvPr>
            <p:ph type="ctrTitle" idx="4294967295"/>
          </p:nvPr>
        </p:nvSpPr>
        <p:spPr>
          <a:xfrm>
            <a:off x="574158" y="262512"/>
            <a:ext cx="10090298" cy="938950"/>
          </a:xfrm>
        </p:spPr>
        <p:txBody>
          <a:bodyPr>
            <a:normAutofit/>
          </a:bodyPr>
          <a:lstStyle/>
          <a:p>
            <a:pPr marL="571500" indent="-571500">
              <a:buFont typeface="Wingdings" panose="05000000000000000000" pitchFamily="2" charset="2"/>
              <a:buChar char="p"/>
            </a:pPr>
            <a:r>
              <a:rPr lang="zh-CN" altLang="en-US" sz="4000" dirty="0" smtClean="0">
                <a:solidFill>
                  <a:schemeClr val="accent2">
                    <a:lumMod val="75000"/>
                  </a:schemeClr>
                </a:solidFill>
                <a:latin typeface="+mn-ea"/>
                <a:ea typeface="+mn-ea"/>
              </a:rPr>
              <a:t>参考文献</a:t>
            </a:r>
            <a:endParaRPr lang="zh-CN" altLang="en-US" sz="4000" dirty="0">
              <a:solidFill>
                <a:schemeClr val="accent2">
                  <a:lumMod val="75000"/>
                </a:schemeClr>
              </a:solidFill>
              <a:latin typeface="+mn-ea"/>
              <a:ea typeface="+mn-ea"/>
            </a:endParaRPr>
          </a:p>
        </p:txBody>
      </p:sp>
      <p:sp>
        <p:nvSpPr>
          <p:cNvPr id="4" name="矩形 3"/>
          <p:cNvSpPr/>
          <p:nvPr/>
        </p:nvSpPr>
        <p:spPr>
          <a:xfrm>
            <a:off x="535020" y="1279092"/>
            <a:ext cx="11656979" cy="5305748"/>
          </a:xfrm>
          <a:prstGeom prst="rect">
            <a:avLst/>
          </a:prstGeom>
        </p:spPr>
        <p:txBody>
          <a:bodyPr wrap="square">
            <a:spAutoFit/>
          </a:bodyPr>
          <a:lstStyle/>
          <a:p>
            <a:pPr>
              <a:lnSpc>
                <a:spcPct val="150000"/>
              </a:lnSpc>
            </a:pPr>
            <a:r>
              <a:rPr lang="en-US" altLang="zh-CN" sz="1900" baseline="30000" dirty="0"/>
              <a:t>[</a:t>
            </a:r>
            <a:r>
              <a:rPr lang="en-US" altLang="zh-CN" sz="1900" baseline="30000" dirty="0" smtClean="0"/>
              <a:t>1] </a:t>
            </a:r>
            <a:r>
              <a:rPr lang="en-US" altLang="zh-CN" sz="1900" baseline="30000" dirty="0"/>
              <a:t>Efficient Algorithms for Capacitated Cloudlet Placements. IEEE ,2015</a:t>
            </a:r>
            <a:r>
              <a:rPr lang="en-US" altLang="zh-CN" sz="1900" baseline="30000" dirty="0" smtClean="0"/>
              <a:t>.</a:t>
            </a:r>
          </a:p>
          <a:p>
            <a:pPr>
              <a:lnSpc>
                <a:spcPct val="150000"/>
              </a:lnSpc>
            </a:pPr>
            <a:r>
              <a:rPr lang="en-US" altLang="zh-CN" sz="1900" baseline="30000" dirty="0" smtClean="0"/>
              <a:t>[2] </a:t>
            </a:r>
            <a:r>
              <a:rPr lang="en-US" altLang="zh-CN" sz="1900" baseline="30000" dirty="0"/>
              <a:t>A study on the critical analysis of computational offloading frameworks for mobile cloud computing. Journal of Network and Computer Applications, 2015.</a:t>
            </a:r>
          </a:p>
          <a:p>
            <a:pPr>
              <a:lnSpc>
                <a:spcPct val="150000"/>
              </a:lnSpc>
            </a:pPr>
            <a:r>
              <a:rPr lang="en-US" altLang="zh-CN" sz="1900" baseline="30000" dirty="0" smtClean="0"/>
              <a:t>[3] </a:t>
            </a:r>
            <a:r>
              <a:rPr lang="en-US" altLang="zh-CN" sz="1900" baseline="30000" dirty="0"/>
              <a:t>Offloading in mobile cloudlet systems with intermittent connectivity. Mobile Computing, IEEE Transactions on, 2015.</a:t>
            </a:r>
          </a:p>
          <a:p>
            <a:pPr>
              <a:lnSpc>
                <a:spcPct val="150000"/>
              </a:lnSpc>
            </a:pPr>
            <a:r>
              <a:rPr lang="en-US" altLang="zh-CN" sz="1900" baseline="30000" dirty="0" smtClean="0"/>
              <a:t>[</a:t>
            </a:r>
            <a:r>
              <a:rPr lang="en-US" altLang="zh-CN" sz="1900" baseline="30000" dirty="0"/>
              <a:t>4</a:t>
            </a:r>
            <a:r>
              <a:rPr lang="en-US" altLang="zh-CN" sz="1900" baseline="30000" dirty="0" smtClean="0"/>
              <a:t>] </a:t>
            </a:r>
            <a:r>
              <a:rPr lang="en-US" altLang="zh-CN" sz="1900" baseline="30000" dirty="0"/>
              <a:t>Optimal Cloudlet Placement and User to Cloudlet Allocation in Wireless Metropolitan Area Networks. IEEE,2015.</a:t>
            </a:r>
          </a:p>
          <a:p>
            <a:pPr>
              <a:lnSpc>
                <a:spcPct val="150000"/>
              </a:lnSpc>
            </a:pPr>
            <a:r>
              <a:rPr lang="en-US" altLang="zh-CN" sz="1900" baseline="30000" dirty="0" smtClean="0"/>
              <a:t>[5] </a:t>
            </a:r>
            <a:r>
              <a:rPr lang="en-US" altLang="zh-CN" sz="1900" baseline="30000" dirty="0"/>
              <a:t>Energy-efficient and network-aware offloading algorithm for mobile cloud computing. Computer Networks, 2014</a:t>
            </a:r>
            <a:r>
              <a:rPr lang="en-US" altLang="zh-CN" sz="1900" baseline="30000" dirty="0" smtClean="0"/>
              <a:t>.</a:t>
            </a:r>
            <a:endParaRPr lang="en-US" altLang="zh-CN" sz="1900" baseline="30000" dirty="0"/>
          </a:p>
          <a:p>
            <a:pPr>
              <a:lnSpc>
                <a:spcPct val="150000"/>
              </a:lnSpc>
            </a:pPr>
            <a:r>
              <a:rPr lang="en-US" altLang="zh-CN" sz="1900" baseline="30000" dirty="0"/>
              <a:t>[6] A review on interworking and mobility techniques for seamless connectivity in mobile cloud computing. Journal of Network and Computer Applications, </a:t>
            </a:r>
            <a:r>
              <a:rPr lang="en-US" altLang="zh-CN" sz="1900" baseline="30000" dirty="0" smtClean="0"/>
              <a:t>2014.</a:t>
            </a:r>
          </a:p>
          <a:p>
            <a:pPr>
              <a:lnSpc>
                <a:spcPct val="150000"/>
              </a:lnSpc>
            </a:pPr>
            <a:r>
              <a:rPr lang="en-US" altLang="zh-CN" sz="1900" baseline="30000" dirty="0" smtClean="0"/>
              <a:t>[7] </a:t>
            </a:r>
            <a:r>
              <a:rPr lang="en-US" altLang="zh-CN" sz="1900" baseline="30000" dirty="0"/>
              <a:t>Mobility managed energy efficient Android mobile devices using cloudlet. IEEE, 2014.</a:t>
            </a:r>
          </a:p>
          <a:p>
            <a:pPr>
              <a:lnSpc>
                <a:spcPct val="150000"/>
              </a:lnSpc>
            </a:pPr>
            <a:r>
              <a:rPr lang="en-US" altLang="zh-CN" sz="1900" baseline="30000" dirty="0" smtClean="0"/>
              <a:t>[8] </a:t>
            </a:r>
            <a:r>
              <a:rPr lang="en-US" altLang="zh-CN" sz="1900" baseline="30000" dirty="0"/>
              <a:t>Scalable cloudlet-based mobile computing model. Procedia Computer Science, 2014.</a:t>
            </a:r>
          </a:p>
          <a:p>
            <a:pPr>
              <a:lnSpc>
                <a:spcPct val="150000"/>
              </a:lnSpc>
            </a:pPr>
            <a:r>
              <a:rPr lang="en-US" altLang="zh-CN" sz="1900" baseline="30000" dirty="0" smtClean="0"/>
              <a:t>[</a:t>
            </a:r>
            <a:r>
              <a:rPr lang="en-US" altLang="zh-CN" sz="1900" baseline="30000" dirty="0"/>
              <a:t>9</a:t>
            </a:r>
            <a:r>
              <a:rPr lang="en-US" altLang="zh-CN" sz="1900" baseline="30000" dirty="0" smtClean="0"/>
              <a:t>] </a:t>
            </a:r>
            <a:r>
              <a:rPr lang="en-US" altLang="zh-CN" sz="1900" baseline="30000" dirty="0"/>
              <a:t>Adaptive deployment and configuration for mobile augmented reality in the cloudlet. Journal of Network and Computer Applications, 2014.</a:t>
            </a:r>
          </a:p>
          <a:p>
            <a:pPr>
              <a:lnSpc>
                <a:spcPct val="150000"/>
              </a:lnSpc>
            </a:pPr>
            <a:r>
              <a:rPr lang="en-US" altLang="zh-CN" sz="1900" baseline="30000" dirty="0"/>
              <a:t>[</a:t>
            </a:r>
            <a:r>
              <a:rPr lang="en-US" altLang="zh-CN" sz="1900" baseline="30000" dirty="0" smtClean="0"/>
              <a:t>10] </a:t>
            </a:r>
            <a:r>
              <a:rPr lang="en-US" altLang="zh-CN" sz="1900" baseline="30000" dirty="0"/>
              <a:t>Mobile cloud middleware. Journal of Systems and Software, 2014.</a:t>
            </a:r>
          </a:p>
          <a:p>
            <a:pPr>
              <a:lnSpc>
                <a:spcPct val="150000"/>
              </a:lnSpc>
            </a:pPr>
            <a:r>
              <a:rPr lang="en-US" altLang="zh-CN" sz="1900" baseline="30000" dirty="0"/>
              <a:t>[</a:t>
            </a:r>
            <a:r>
              <a:rPr lang="en-US" altLang="zh-CN" sz="1900" baseline="30000" dirty="0" smtClean="0"/>
              <a:t>11] </a:t>
            </a:r>
            <a:r>
              <a:rPr lang="en-US" altLang="zh-CN" sz="1900" baseline="30000" dirty="0"/>
              <a:t>A framework of cloud-based virtual phones for secure intelligent information management. International Journal of Information Management, 2014</a:t>
            </a:r>
            <a:r>
              <a:rPr lang="en-US" altLang="zh-CN" sz="1900" baseline="30000" dirty="0" smtClean="0"/>
              <a:t>.</a:t>
            </a:r>
            <a:endParaRPr lang="en-US" altLang="zh-CN" sz="1900" baseline="30000" dirty="0"/>
          </a:p>
          <a:p>
            <a:pPr>
              <a:lnSpc>
                <a:spcPct val="150000"/>
              </a:lnSpc>
            </a:pPr>
            <a:r>
              <a:rPr lang="en-US" altLang="zh-CN" sz="1900" baseline="30000" dirty="0" smtClean="0"/>
              <a:t>[12] Mobile </a:t>
            </a:r>
            <a:r>
              <a:rPr lang="en-US" altLang="zh-CN" sz="1900" baseline="30000" dirty="0"/>
              <a:t>cloud computing</a:t>
            </a:r>
            <a:r>
              <a:rPr lang="en-US" altLang="zh-CN" sz="1900" baseline="30000" dirty="0" smtClean="0"/>
              <a:t>: A survey. Future </a:t>
            </a:r>
            <a:r>
              <a:rPr lang="en-US" altLang="zh-CN" sz="1900" baseline="30000" dirty="0"/>
              <a:t>Generation Computer Systems, </a:t>
            </a:r>
            <a:r>
              <a:rPr lang="en-US" altLang="zh-CN" sz="1900" baseline="30000" dirty="0" smtClean="0"/>
              <a:t>2013.</a:t>
            </a:r>
          </a:p>
          <a:p>
            <a:pPr>
              <a:lnSpc>
                <a:spcPct val="150000"/>
              </a:lnSpc>
            </a:pPr>
            <a:r>
              <a:rPr lang="en-US" altLang="zh-CN" sz="1900" baseline="30000" dirty="0" smtClean="0"/>
              <a:t>[13] </a:t>
            </a:r>
            <a:r>
              <a:rPr lang="en-US" altLang="zh-CN" sz="1900" baseline="30000" dirty="0"/>
              <a:t>The unheralded power of cloudlet </a:t>
            </a:r>
            <a:r>
              <a:rPr lang="en-US" altLang="zh-CN" sz="1900" baseline="30000" dirty="0" smtClean="0"/>
              <a:t>computing </a:t>
            </a:r>
            <a:r>
              <a:rPr lang="en-US" altLang="zh-CN" sz="1900" baseline="30000" dirty="0"/>
              <a:t>in the vicinity of mobile </a:t>
            </a:r>
            <a:r>
              <a:rPr lang="en-US" altLang="zh-CN" sz="1900" baseline="30000" dirty="0" smtClean="0"/>
              <a:t>IEEE</a:t>
            </a:r>
            <a:r>
              <a:rPr lang="en-US" altLang="zh-CN" sz="1900" baseline="30000" dirty="0"/>
              <a:t>, </a:t>
            </a:r>
            <a:r>
              <a:rPr lang="en-US" altLang="zh-CN" sz="1900" baseline="30000" dirty="0" smtClean="0"/>
              <a:t>2013.</a:t>
            </a:r>
          </a:p>
          <a:p>
            <a:pPr>
              <a:lnSpc>
                <a:spcPct val="150000"/>
              </a:lnSpc>
            </a:pPr>
            <a:r>
              <a:rPr lang="en-US" altLang="zh-CN" sz="1900" baseline="30000" dirty="0" smtClean="0"/>
              <a:t>[14] Resource </a:t>
            </a:r>
            <a:r>
              <a:rPr lang="en-US" altLang="zh-CN" sz="1900" baseline="30000" dirty="0"/>
              <a:t>efficient mobile computing using cloudlet </a:t>
            </a:r>
            <a:r>
              <a:rPr lang="en-US" altLang="zh-CN" sz="1900" baseline="30000" dirty="0" smtClean="0"/>
              <a:t>infrastructure, IEEE</a:t>
            </a:r>
            <a:r>
              <a:rPr lang="en-US" altLang="zh-CN" sz="1900" baseline="30000" dirty="0"/>
              <a:t>, </a:t>
            </a:r>
            <a:r>
              <a:rPr lang="en-US" altLang="zh-CN" sz="1900" baseline="30000" dirty="0" smtClean="0"/>
              <a:t>2013.</a:t>
            </a:r>
          </a:p>
          <a:p>
            <a:pPr>
              <a:lnSpc>
                <a:spcPct val="150000"/>
              </a:lnSpc>
            </a:pPr>
            <a:r>
              <a:rPr lang="en-US" altLang="zh-CN" sz="1900" baseline="30000" dirty="0" smtClean="0"/>
              <a:t>[15] Bio- </a:t>
            </a:r>
            <a:r>
              <a:rPr lang="en-US" altLang="zh-CN" sz="1900" baseline="30000" dirty="0"/>
              <a:t>inspired application scheduling algorithm for mobile </a:t>
            </a:r>
            <a:r>
              <a:rPr lang="en-US" altLang="zh-CN" sz="1900" baseline="30000" dirty="0" smtClean="0"/>
              <a:t>cloud. </a:t>
            </a:r>
            <a:r>
              <a:rPr lang="en-US" altLang="zh-CN" sz="1900" baseline="30000" dirty="0"/>
              <a:t>IEEE, </a:t>
            </a:r>
            <a:r>
              <a:rPr lang="en-US" altLang="zh-CN" sz="1900" baseline="30000" dirty="0" smtClean="0"/>
              <a:t>2013.</a:t>
            </a:r>
          </a:p>
          <a:p>
            <a:pPr>
              <a:lnSpc>
                <a:spcPct val="150000"/>
              </a:lnSpc>
            </a:pPr>
            <a:r>
              <a:rPr lang="en-US" altLang="zh-CN" sz="1900" baseline="30000" dirty="0" smtClean="0"/>
              <a:t>[16] Impact </a:t>
            </a:r>
            <a:r>
              <a:rPr lang="en-US" altLang="zh-CN" sz="1900" baseline="30000" dirty="0"/>
              <a:t>of cloudlets on interactive mobile cloud </a:t>
            </a:r>
            <a:r>
              <a:rPr lang="en-US" altLang="zh-CN" sz="1900" baseline="30000" dirty="0" smtClean="0"/>
              <a:t>applications. </a:t>
            </a:r>
            <a:r>
              <a:rPr lang="en-US" altLang="zh-CN" sz="1900" baseline="30000" dirty="0"/>
              <a:t>IEEE, </a:t>
            </a:r>
            <a:r>
              <a:rPr lang="en-US" altLang="zh-CN" sz="1900" baseline="30000" dirty="0" smtClean="0"/>
              <a:t>2012.</a:t>
            </a:r>
          </a:p>
          <a:p>
            <a:pPr>
              <a:lnSpc>
                <a:spcPct val="150000"/>
              </a:lnSpc>
            </a:pPr>
            <a:r>
              <a:rPr lang="en-US" altLang="zh-CN" sz="1900" baseline="30000" dirty="0" smtClean="0"/>
              <a:t>[17] </a:t>
            </a:r>
            <a:r>
              <a:rPr lang="en-US" altLang="zh-CN" sz="1900" baseline="30000" dirty="0"/>
              <a:t>The case for </a:t>
            </a:r>
            <a:r>
              <a:rPr lang="en-US" altLang="zh-CN" sz="1900" baseline="30000" dirty="0" err="1"/>
              <a:t>vm</a:t>
            </a:r>
            <a:r>
              <a:rPr lang="en-US" altLang="zh-CN" sz="1900" baseline="30000" dirty="0"/>
              <a:t>-based cloudlets in mobile computing. Pervasive Computing, IEEE, </a:t>
            </a:r>
            <a:r>
              <a:rPr lang="en-US" altLang="zh-CN" sz="1900" baseline="30000" dirty="0" smtClean="0"/>
              <a:t>2009.</a:t>
            </a:r>
            <a:endParaRPr lang="en-US" altLang="zh-CN" sz="1900" baseline="30000" dirty="0"/>
          </a:p>
          <a:p>
            <a:pPr>
              <a:lnSpc>
                <a:spcPct val="150000"/>
              </a:lnSpc>
            </a:pPr>
            <a:endParaRPr lang="en-US" altLang="zh-CN" baseline="30000" dirty="0" smtClean="0"/>
          </a:p>
        </p:txBody>
      </p:sp>
    </p:spTree>
    <p:extLst>
      <p:ext uri="{BB962C8B-B14F-4D97-AF65-F5344CB8AC3E}">
        <p14:creationId xmlns:p14="http://schemas.microsoft.com/office/powerpoint/2010/main" val="1281255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89DD3B2-A4FE-4CDB-8C9F-C66C74BEA9D9}" type="slidenum">
              <a:rPr lang="zh-CN" altLang="en-US" smtClean="0"/>
              <a:pPr/>
              <a:t>13</a:t>
            </a:fld>
            <a:endParaRPr lang="zh-CN" altLang="en-US"/>
          </a:p>
        </p:txBody>
      </p:sp>
      <p:sp>
        <p:nvSpPr>
          <p:cNvPr id="6" name="标题 1"/>
          <p:cNvSpPr>
            <a:spLocks noGrp="1"/>
          </p:cNvSpPr>
          <p:nvPr>
            <p:ph type="ctrTitle" idx="4294967295"/>
          </p:nvPr>
        </p:nvSpPr>
        <p:spPr>
          <a:xfrm>
            <a:off x="574158" y="262512"/>
            <a:ext cx="10090298" cy="938950"/>
          </a:xfrm>
        </p:spPr>
        <p:txBody>
          <a:bodyPr>
            <a:normAutofit fontScale="90000"/>
          </a:bodyPr>
          <a:lstStyle/>
          <a:p>
            <a:pPr marL="571500" indent="-571500">
              <a:buFont typeface="Wingdings" panose="05000000000000000000" pitchFamily="2" charset="2"/>
              <a:buChar char="p"/>
            </a:pPr>
            <a:r>
              <a:rPr lang="zh-CN" altLang="en-US" sz="4000" dirty="0" smtClean="0">
                <a:solidFill>
                  <a:schemeClr val="accent2">
                    <a:lumMod val="75000"/>
                  </a:schemeClr>
                </a:solidFill>
                <a:latin typeface="+mn-ea"/>
                <a:ea typeface="+mn-ea"/>
              </a:rPr>
              <a:t>基于环境感知的多</a:t>
            </a:r>
            <a:r>
              <a:rPr lang="en-US" altLang="zh-CN" sz="4000" dirty="0">
                <a:solidFill>
                  <a:schemeClr val="accent2">
                    <a:lumMod val="75000"/>
                  </a:schemeClr>
                </a:solidFill>
                <a:latin typeface="+mn-lt"/>
                <a:ea typeface="+mn-ea"/>
              </a:rPr>
              <a:t>cloudlet</a:t>
            </a:r>
            <a:r>
              <a:rPr lang="zh-CN" altLang="en-US" sz="4000" dirty="0" smtClean="0">
                <a:solidFill>
                  <a:schemeClr val="accent2">
                    <a:lumMod val="75000"/>
                  </a:schemeClr>
                </a:solidFill>
                <a:latin typeface="+mn-ea"/>
                <a:ea typeface="+mn-ea"/>
              </a:rPr>
              <a:t>协作联合调度</a:t>
            </a:r>
            <a:r>
              <a:rPr lang="zh-CN" altLang="en-US" sz="4000" dirty="0">
                <a:solidFill>
                  <a:schemeClr val="accent2">
                    <a:lumMod val="75000"/>
                  </a:schemeClr>
                </a:solidFill>
                <a:latin typeface="+mn-ea"/>
                <a:ea typeface="+mn-ea"/>
              </a:rPr>
              <a:t>策略</a:t>
            </a:r>
          </a:p>
        </p:txBody>
      </p:sp>
      <p:pic>
        <p:nvPicPr>
          <p:cNvPr id="2053" name="Picture 5" descr="\\psf\Home\Desktop\论文2016-5-15\开题\架构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54528" y="1105784"/>
            <a:ext cx="5258933" cy="50185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004478" y="3508738"/>
            <a:ext cx="3150050"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Mobile Cooperative Cloudlet Computing Systems(M3C</a:t>
            </a:r>
            <a:r>
              <a:rPr lang="en-US" altLang="zh-CN"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29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 calcmode="lin" valueType="num">
                                      <p:cBhvr additive="base">
                                        <p:cTn id="7" dur="500" fill="hold"/>
                                        <p:tgtEl>
                                          <p:spTgt spid="2053"/>
                                        </p:tgtEl>
                                        <p:attrNameLst>
                                          <p:attrName>ppt_x</p:attrName>
                                        </p:attrNameLst>
                                      </p:cBhvr>
                                      <p:tavLst>
                                        <p:tav tm="0">
                                          <p:val>
                                            <p:strVal val="#ppt_x"/>
                                          </p:val>
                                        </p:tav>
                                        <p:tav tm="100000">
                                          <p:val>
                                            <p:strVal val="#ppt_x"/>
                                          </p:val>
                                        </p:tav>
                                      </p:tavLst>
                                    </p:anim>
                                    <p:anim calcmode="lin" valueType="num">
                                      <p:cBhvr additive="base">
                                        <p:cTn id="8" dur="500" fill="hold"/>
                                        <p:tgtEl>
                                          <p:spTgt spid="205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89DD3B2-A4FE-4CDB-8C9F-C66C74BEA9D9}" type="slidenum">
              <a:rPr lang="zh-CN" altLang="en-US" smtClean="0"/>
              <a:pPr/>
              <a:t>14</a:t>
            </a:fld>
            <a:endParaRPr lang="zh-CN" altLang="en-US"/>
          </a:p>
        </p:txBody>
      </p:sp>
      <p:pic>
        <p:nvPicPr>
          <p:cNvPr id="7" name="Picture 2" descr="\\psf\Home\Desktop\论文2016-5-15\开题\资源池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9493" y="1392697"/>
            <a:ext cx="7303574" cy="4168130"/>
          </a:xfrm>
          <a:prstGeom prst="rect">
            <a:avLst/>
          </a:prstGeom>
          <a:noFill/>
          <a:extLst>
            <a:ext uri="{909E8E84-426E-40DD-AFC4-6F175D3DCCD1}">
              <a14:hiddenFill xmlns:a14="http://schemas.microsoft.com/office/drawing/2010/main">
                <a:solidFill>
                  <a:srgbClr val="FFFFFF"/>
                </a:solidFill>
              </a14:hiddenFill>
            </a:ext>
          </a:extLst>
        </p:spPr>
      </p:pic>
      <p:sp>
        <p:nvSpPr>
          <p:cNvPr id="8" name="标题 1"/>
          <p:cNvSpPr txBox="1">
            <a:spLocks/>
          </p:cNvSpPr>
          <p:nvPr/>
        </p:nvSpPr>
        <p:spPr>
          <a:xfrm>
            <a:off x="574158" y="262512"/>
            <a:ext cx="10090298" cy="938950"/>
          </a:xfrm>
          <a:prstGeom prst="rect">
            <a:avLst/>
          </a:prstGeom>
        </p:spPr>
        <p:txBody>
          <a:bodyPr vert="horz" lIns="91440" tIns="45720" rIns="91440" bIns="45720" rtlCol="0" anchor="ctr">
            <a:normAutofit fontScale="92500"/>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anose="05000000000000000000" pitchFamily="2" charset="2"/>
              <a:buChar char="p"/>
            </a:pPr>
            <a:r>
              <a:rPr lang="zh-CN" altLang="en-US" sz="4000" dirty="0" smtClean="0">
                <a:solidFill>
                  <a:schemeClr val="accent2">
                    <a:lumMod val="75000"/>
                  </a:schemeClr>
                </a:solidFill>
                <a:latin typeface="+mn-ea"/>
                <a:ea typeface="+mn-ea"/>
              </a:rPr>
              <a:t>基于环境感知的多</a:t>
            </a:r>
            <a:r>
              <a:rPr lang="en-US" altLang="zh-CN" sz="4000" dirty="0" smtClean="0">
                <a:solidFill>
                  <a:schemeClr val="accent2">
                    <a:lumMod val="75000"/>
                  </a:schemeClr>
                </a:solidFill>
                <a:latin typeface="+mn-lt"/>
                <a:ea typeface="+mn-ea"/>
              </a:rPr>
              <a:t>cloudlet</a:t>
            </a:r>
            <a:r>
              <a:rPr lang="zh-CN" altLang="en-US" sz="4000" dirty="0" smtClean="0">
                <a:solidFill>
                  <a:schemeClr val="accent2">
                    <a:lumMod val="75000"/>
                  </a:schemeClr>
                </a:solidFill>
                <a:latin typeface="+mn-ea"/>
                <a:ea typeface="+mn-ea"/>
              </a:rPr>
              <a:t>协作联合调度策略</a:t>
            </a:r>
            <a:endParaRPr lang="zh-CN" altLang="en-US" sz="4000" dirty="0">
              <a:solidFill>
                <a:schemeClr val="accent2">
                  <a:lumMod val="75000"/>
                </a:schemeClr>
              </a:solidFill>
              <a:latin typeface="+mn-ea"/>
              <a:ea typeface="+mn-ea"/>
            </a:endParaRPr>
          </a:p>
        </p:txBody>
      </p:sp>
      <p:sp>
        <p:nvSpPr>
          <p:cNvPr id="6" name="TextBox 5"/>
          <p:cNvSpPr txBox="1"/>
          <p:nvPr/>
        </p:nvSpPr>
        <p:spPr>
          <a:xfrm>
            <a:off x="2840762" y="1673687"/>
            <a:ext cx="1575025"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a:t>
            </a:r>
            <a:r>
              <a:rPr lang="en-US" altLang="zh-CN" sz="1600" dirty="0" smtClean="0">
                <a:latin typeface="Times New Roman" panose="02020603050405020304" pitchFamily="18" charset="0"/>
                <a:cs typeface="Times New Roman" panose="02020603050405020304" pitchFamily="18" charset="0"/>
              </a:rPr>
              <a:t>Master cloudlet</a:t>
            </a:r>
            <a:r>
              <a:rPr lang="en-US" altLang="zh-CN" sz="1600" dirty="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5594815" y="1703624"/>
            <a:ext cx="1575025" cy="338554"/>
          </a:xfrm>
          <a:prstGeom prst="rect">
            <a:avLst/>
          </a:prstGeom>
          <a:noFill/>
        </p:spPr>
        <p:txBody>
          <a:bodyPr wrap="square" rtlCol="0">
            <a:spAutoFit/>
          </a:bodyPr>
          <a:lstStyle/>
          <a:p>
            <a:r>
              <a:rPr lang="en-US" altLang="zh-CN" sz="1600" dirty="0" smtClean="0">
                <a:latin typeface="Times New Roman" panose="02020603050405020304" pitchFamily="18" charset="0"/>
                <a:cs typeface="Times New Roman" panose="02020603050405020304" pitchFamily="18" charset="0"/>
              </a:rPr>
              <a:t>(Slave</a:t>
            </a:r>
            <a:r>
              <a:rPr lang="en-US" altLang="zh-CN" sz="1600" dirty="0" smtClean="0">
                <a:latin typeface="Times New Roman" panose="02020603050405020304" pitchFamily="18" charset="0"/>
                <a:cs typeface="Times New Roman" panose="02020603050405020304" pitchFamily="18" charset="0"/>
              </a:rPr>
              <a:t> cloudlet</a:t>
            </a:r>
            <a:r>
              <a:rPr lang="en-US" altLang="zh-CN" sz="1600" dirty="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29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89DD3B2-A4FE-4CDB-8C9F-C66C74BEA9D9}" type="slidenum">
              <a:rPr lang="zh-CN" altLang="en-US" smtClean="0"/>
              <a:pPr/>
              <a:t>15</a:t>
            </a:fld>
            <a:endParaRPr lang="zh-CN" altLang="en-US" dirty="0"/>
          </a:p>
        </p:txBody>
      </p:sp>
      <p:sp>
        <p:nvSpPr>
          <p:cNvPr id="7" name="标题 1"/>
          <p:cNvSpPr txBox="1">
            <a:spLocks/>
          </p:cNvSpPr>
          <p:nvPr/>
        </p:nvSpPr>
        <p:spPr>
          <a:xfrm>
            <a:off x="574158" y="262512"/>
            <a:ext cx="10090298" cy="938950"/>
          </a:xfrm>
          <a:prstGeom prst="rect">
            <a:avLst/>
          </a:prstGeom>
        </p:spPr>
        <p:txBody>
          <a:bodyPr vert="horz" lIns="91440" tIns="45720" rIns="91440" bIns="45720" rtlCol="0" anchor="ctr">
            <a:normAutofit fontScale="92500"/>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anose="05000000000000000000" pitchFamily="2" charset="2"/>
              <a:buChar char="p"/>
            </a:pPr>
            <a:r>
              <a:rPr lang="zh-CN" altLang="en-US" sz="4000" dirty="0">
                <a:solidFill>
                  <a:schemeClr val="accent2">
                    <a:lumMod val="75000"/>
                  </a:schemeClr>
                </a:solidFill>
                <a:latin typeface="+mn-ea"/>
              </a:rPr>
              <a:t>基于环境感知的</a:t>
            </a:r>
            <a:r>
              <a:rPr lang="zh-CN" altLang="en-US" sz="4000" dirty="0" smtClean="0">
                <a:solidFill>
                  <a:schemeClr val="accent2">
                    <a:lumMod val="75000"/>
                  </a:schemeClr>
                </a:solidFill>
                <a:latin typeface="+mn-ea"/>
                <a:ea typeface="+mn-ea"/>
              </a:rPr>
              <a:t>多</a:t>
            </a:r>
            <a:r>
              <a:rPr lang="en-US" altLang="zh-CN" sz="4000" dirty="0" smtClean="0">
                <a:solidFill>
                  <a:schemeClr val="accent2">
                    <a:lumMod val="75000"/>
                  </a:schemeClr>
                </a:solidFill>
                <a:latin typeface="+mn-lt"/>
                <a:ea typeface="+mn-ea"/>
              </a:rPr>
              <a:t>cloudlet</a:t>
            </a:r>
            <a:r>
              <a:rPr lang="zh-CN" altLang="en-US" sz="4000" dirty="0" smtClean="0">
                <a:solidFill>
                  <a:schemeClr val="accent2">
                    <a:lumMod val="75000"/>
                  </a:schemeClr>
                </a:solidFill>
                <a:latin typeface="+mn-ea"/>
                <a:ea typeface="+mn-ea"/>
              </a:rPr>
              <a:t>协作联合调度策略</a:t>
            </a:r>
            <a:endParaRPr lang="zh-CN" altLang="en-US" sz="4000" dirty="0">
              <a:solidFill>
                <a:schemeClr val="accent2">
                  <a:lumMod val="75000"/>
                </a:schemeClr>
              </a:solidFill>
              <a:latin typeface="+mn-ea"/>
              <a:ea typeface="+mn-ea"/>
            </a:endParaRPr>
          </a:p>
        </p:txBody>
      </p:sp>
      <p:sp>
        <p:nvSpPr>
          <p:cNvPr id="6" name="TextBox 5"/>
          <p:cNvSpPr txBox="1"/>
          <p:nvPr/>
        </p:nvSpPr>
        <p:spPr>
          <a:xfrm>
            <a:off x="574158" y="1201462"/>
            <a:ext cx="11132933" cy="4893647"/>
          </a:xfrm>
          <a:prstGeom prst="rect">
            <a:avLst/>
          </a:prstGeom>
          <a:noFill/>
        </p:spPr>
        <p:txBody>
          <a:bodyPr wrap="square" rtlCol="0">
            <a:spAutoFit/>
          </a:bodyPr>
          <a:lstStyle/>
          <a:p>
            <a:pPr>
              <a:lnSpc>
                <a:spcPct val="150000"/>
              </a:lnSpc>
            </a:pPr>
            <a:r>
              <a:rPr lang="en-US" altLang="zh-CN" sz="2400" dirty="0" smtClean="0"/>
              <a:t>Cloudlet</a:t>
            </a:r>
            <a:r>
              <a:rPr lang="zh-CN" altLang="en-US" sz="2400" dirty="0" smtClean="0"/>
              <a:t>资源池使用场景</a:t>
            </a:r>
            <a:r>
              <a:rPr lang="zh-CN" altLang="en-US" sz="2400" dirty="0"/>
              <a:t>一</a:t>
            </a:r>
            <a:r>
              <a:rPr lang="zh-CN" altLang="en-US" sz="2400" dirty="0" smtClean="0"/>
              <a:t>：</a:t>
            </a:r>
            <a:endParaRPr lang="en-US" altLang="zh-CN" sz="2400" dirty="0" smtClean="0"/>
          </a:p>
          <a:p>
            <a:pPr>
              <a:lnSpc>
                <a:spcPct val="150000"/>
              </a:lnSpc>
            </a:pPr>
            <a:r>
              <a:rPr lang="zh-CN" altLang="en-US" sz="2400" dirty="0" smtClean="0"/>
              <a:t>某大学有 </a:t>
            </a:r>
            <a:r>
              <a:rPr lang="en-US" altLang="zh-CN" sz="2400" dirty="0" smtClean="0"/>
              <a:t>A</a:t>
            </a:r>
            <a:r>
              <a:rPr lang="zh-CN" altLang="en-US" sz="2400" dirty="0" smtClean="0"/>
              <a:t>、</a:t>
            </a:r>
            <a:r>
              <a:rPr lang="en-US" altLang="zh-CN" sz="2400" dirty="0" smtClean="0"/>
              <a:t>B</a:t>
            </a:r>
            <a:r>
              <a:rPr lang="zh-CN" altLang="en-US" sz="2400" dirty="0" smtClean="0"/>
              <a:t>、</a:t>
            </a:r>
            <a:r>
              <a:rPr lang="en-US" altLang="zh-CN" sz="2400" dirty="0" smtClean="0"/>
              <a:t>C</a:t>
            </a:r>
            <a:r>
              <a:rPr lang="zh-CN" altLang="en-US" sz="2400" dirty="0" smtClean="0"/>
              <a:t>、</a:t>
            </a:r>
            <a:r>
              <a:rPr lang="en-US" altLang="zh-CN" sz="2400" dirty="0" smtClean="0"/>
              <a:t>D</a:t>
            </a:r>
            <a:r>
              <a:rPr lang="zh-CN" altLang="en-US" sz="2400" dirty="0" smtClean="0"/>
              <a:t>、</a:t>
            </a:r>
            <a:r>
              <a:rPr lang="en-US" altLang="zh-CN" sz="2400" dirty="0" smtClean="0"/>
              <a:t>E……</a:t>
            </a:r>
            <a:r>
              <a:rPr lang="zh-CN" altLang="en-US" sz="2400" dirty="0" smtClean="0"/>
              <a:t>等多个部门有相当的计算机资源</a:t>
            </a:r>
            <a:r>
              <a:rPr lang="en-US" altLang="zh-CN" sz="2400" dirty="0" smtClean="0"/>
              <a:t>, </a:t>
            </a:r>
            <a:r>
              <a:rPr lang="zh-CN" altLang="en-US" sz="2400" dirty="0" smtClean="0"/>
              <a:t>特定时间内需要正常使用，但相当大一部分时间处于空闲状态，因此可以将在一段时间内空闲的资源组织起来以供学校其他用途使用，在需要正常运转的时候将资源回收。</a:t>
            </a:r>
            <a:endParaRPr lang="en-US" altLang="zh-CN" sz="2400" dirty="0" smtClean="0"/>
          </a:p>
          <a:p>
            <a:pPr>
              <a:lnSpc>
                <a:spcPct val="150000"/>
              </a:lnSpc>
            </a:pPr>
            <a:endParaRPr lang="en-US" altLang="zh-CN" sz="2400" dirty="0" smtClean="0"/>
          </a:p>
          <a:p>
            <a:pPr>
              <a:lnSpc>
                <a:spcPct val="150000"/>
              </a:lnSpc>
            </a:pPr>
            <a:r>
              <a:rPr lang="zh-CN" altLang="en-US" sz="2400" dirty="0" smtClean="0"/>
              <a:t>场景二：</a:t>
            </a:r>
            <a:endParaRPr lang="en-US" altLang="zh-CN" sz="2400" dirty="0" smtClean="0"/>
          </a:p>
          <a:p>
            <a:pPr>
              <a:lnSpc>
                <a:spcPct val="150000"/>
              </a:lnSpc>
            </a:pPr>
            <a:r>
              <a:rPr lang="zh-CN" altLang="en-US" sz="2400" dirty="0" smtClean="0"/>
              <a:t>某一区域内包含有政府建设的多处计算机基础设施以服务民众，如公共电子阅览室等，可将这些基础设施的用途按时段进行扩展，提升资源的利用率。</a:t>
            </a:r>
            <a:endParaRPr lang="en-US" altLang="zh-CN" sz="2400" dirty="0" smtClean="0"/>
          </a:p>
          <a:p>
            <a:endParaRPr lang="en-US" altLang="zh-CN" sz="2400" dirty="0"/>
          </a:p>
        </p:txBody>
      </p:sp>
    </p:spTree>
    <p:extLst>
      <p:ext uri="{BB962C8B-B14F-4D97-AF65-F5344CB8AC3E}">
        <p14:creationId xmlns:p14="http://schemas.microsoft.com/office/powerpoint/2010/main" val="245554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89DD3B2-A4FE-4CDB-8C9F-C66C74BEA9D9}" type="slidenum">
              <a:rPr lang="zh-CN" altLang="en-US" smtClean="0"/>
              <a:pPr/>
              <a:t>16</a:t>
            </a:fld>
            <a:endParaRPr lang="zh-CN" altLang="en-US"/>
          </a:p>
        </p:txBody>
      </p:sp>
      <p:sp>
        <p:nvSpPr>
          <p:cNvPr id="7" name="标题 1"/>
          <p:cNvSpPr txBox="1">
            <a:spLocks/>
          </p:cNvSpPr>
          <p:nvPr/>
        </p:nvSpPr>
        <p:spPr>
          <a:xfrm>
            <a:off x="574158" y="262512"/>
            <a:ext cx="10090298" cy="938950"/>
          </a:xfrm>
          <a:prstGeom prst="rect">
            <a:avLst/>
          </a:prstGeom>
        </p:spPr>
        <p:txBody>
          <a:bodyPr vert="horz" lIns="91440" tIns="45720" rIns="91440" bIns="45720" rtlCol="0" anchor="ctr">
            <a:normAutofit fontScale="92500"/>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anose="05000000000000000000" pitchFamily="2" charset="2"/>
              <a:buChar char="p"/>
            </a:pPr>
            <a:r>
              <a:rPr lang="zh-CN" altLang="en-US" sz="4000" dirty="0">
                <a:solidFill>
                  <a:schemeClr val="accent2">
                    <a:lumMod val="75000"/>
                  </a:schemeClr>
                </a:solidFill>
                <a:latin typeface="+mn-ea"/>
              </a:rPr>
              <a:t>基于环境感知的</a:t>
            </a:r>
            <a:r>
              <a:rPr lang="zh-CN" altLang="en-US" sz="4000" dirty="0" smtClean="0">
                <a:solidFill>
                  <a:schemeClr val="accent2">
                    <a:lumMod val="75000"/>
                  </a:schemeClr>
                </a:solidFill>
                <a:latin typeface="+mn-ea"/>
                <a:ea typeface="+mn-ea"/>
              </a:rPr>
              <a:t>多</a:t>
            </a:r>
            <a:r>
              <a:rPr lang="en-US" altLang="zh-CN" sz="4000" dirty="0" smtClean="0">
                <a:solidFill>
                  <a:schemeClr val="accent2">
                    <a:lumMod val="75000"/>
                  </a:schemeClr>
                </a:solidFill>
                <a:latin typeface="+mn-lt"/>
                <a:ea typeface="+mn-ea"/>
              </a:rPr>
              <a:t>cloudlet</a:t>
            </a:r>
            <a:r>
              <a:rPr lang="zh-CN" altLang="en-US" sz="4000" dirty="0" smtClean="0">
                <a:solidFill>
                  <a:schemeClr val="accent2">
                    <a:lumMod val="75000"/>
                  </a:schemeClr>
                </a:solidFill>
                <a:latin typeface="+mn-ea"/>
                <a:ea typeface="+mn-ea"/>
              </a:rPr>
              <a:t>协作联合调度策略</a:t>
            </a:r>
            <a:endParaRPr lang="zh-CN" altLang="en-US" sz="4000" dirty="0">
              <a:solidFill>
                <a:schemeClr val="accent2">
                  <a:lumMod val="75000"/>
                </a:schemeClr>
              </a:solidFill>
              <a:latin typeface="+mn-ea"/>
              <a:ea typeface="+mn-ea"/>
            </a:endParaRPr>
          </a:p>
        </p:txBody>
      </p:sp>
      <p:sp>
        <p:nvSpPr>
          <p:cNvPr id="2" name="TextBox 1"/>
          <p:cNvSpPr txBox="1"/>
          <p:nvPr/>
        </p:nvSpPr>
        <p:spPr>
          <a:xfrm>
            <a:off x="828339" y="1663127"/>
            <a:ext cx="10004612" cy="461665"/>
          </a:xfrm>
          <a:prstGeom prst="rect">
            <a:avLst/>
          </a:prstGeom>
          <a:noFill/>
        </p:spPr>
        <p:txBody>
          <a:bodyPr wrap="square" rtlCol="0">
            <a:spAutoFit/>
          </a:bodyPr>
          <a:lstStyle/>
          <a:p>
            <a:r>
              <a:rPr lang="zh-CN" altLang="en-US" sz="2400" dirty="0" smtClean="0"/>
              <a:t>环境感知 </a:t>
            </a:r>
            <a:r>
              <a:rPr lang="en-US" altLang="zh-CN" sz="2400" dirty="0" smtClean="0"/>
              <a:t>= </a:t>
            </a:r>
            <a:r>
              <a:rPr lang="zh-CN" altLang="en-US" sz="2400" dirty="0" smtClean="0"/>
              <a:t>网络</a:t>
            </a:r>
            <a:r>
              <a:rPr lang="zh-CN" altLang="en-US" sz="2400" dirty="0"/>
              <a:t>条件</a:t>
            </a:r>
            <a:r>
              <a:rPr lang="zh-CN" altLang="en-US" sz="2400" dirty="0" smtClean="0"/>
              <a:t>感知 </a:t>
            </a:r>
            <a:r>
              <a:rPr lang="en-US" altLang="zh-CN" sz="2400" dirty="0" smtClean="0"/>
              <a:t>+ </a:t>
            </a:r>
            <a:r>
              <a:rPr lang="zh-CN" altLang="en-US" sz="2400" dirty="0" smtClean="0"/>
              <a:t>移动特征感知 </a:t>
            </a:r>
            <a:r>
              <a:rPr lang="en-US" altLang="zh-CN" sz="2400" dirty="0" smtClean="0"/>
              <a:t>+ </a:t>
            </a:r>
            <a:r>
              <a:rPr lang="zh-CN" altLang="en-US" sz="2400" dirty="0" smtClean="0"/>
              <a:t>资源状况感知 </a:t>
            </a:r>
            <a:endParaRPr lang="zh-CN" altLang="en-US" sz="2400" dirty="0"/>
          </a:p>
        </p:txBody>
      </p:sp>
      <p:sp>
        <p:nvSpPr>
          <p:cNvPr id="6" name="TextBox 5"/>
          <p:cNvSpPr txBox="1"/>
          <p:nvPr/>
        </p:nvSpPr>
        <p:spPr>
          <a:xfrm>
            <a:off x="828339" y="2726941"/>
            <a:ext cx="10004612" cy="2123658"/>
          </a:xfrm>
          <a:prstGeom prst="rect">
            <a:avLst/>
          </a:prstGeom>
          <a:noFill/>
        </p:spPr>
        <p:txBody>
          <a:bodyPr wrap="square" rtlCol="0">
            <a:spAutoFit/>
          </a:bodyPr>
          <a:lstStyle/>
          <a:p>
            <a:pPr>
              <a:lnSpc>
                <a:spcPct val="150000"/>
              </a:lnSpc>
            </a:pPr>
            <a:r>
              <a:rPr lang="zh-CN" altLang="en-US" sz="2400" dirty="0" smtClean="0"/>
              <a:t>我们假设该</a:t>
            </a:r>
            <a:r>
              <a:rPr lang="en-US" altLang="zh-CN" sz="2400" dirty="0" smtClean="0"/>
              <a:t>M3C</a:t>
            </a:r>
            <a:r>
              <a:rPr lang="zh-CN" altLang="en-US" sz="2400" dirty="0" smtClean="0"/>
              <a:t>基于传统云计算技术基础上，具有完备的通信机制，协同合作机制和网络架构等，提出一个基于环境感知的多</a:t>
            </a:r>
            <a:r>
              <a:rPr lang="en-US" altLang="zh-CN" sz="2400" dirty="0" smtClean="0"/>
              <a:t>cloudlet</a:t>
            </a:r>
            <a:r>
              <a:rPr lang="zh-CN" altLang="en-US" sz="2400" dirty="0" smtClean="0"/>
              <a:t>协作分流算法，同时考虑</a:t>
            </a:r>
            <a:r>
              <a:rPr lang="zh-CN" altLang="en-US" sz="2400" dirty="0" smtClean="0"/>
              <a:t>移动</a:t>
            </a:r>
            <a:r>
              <a:rPr lang="zh-CN" altLang="en-US" sz="2400" dirty="0"/>
              <a:t>特性</a:t>
            </a:r>
            <a:r>
              <a:rPr lang="zh-CN" altLang="en-US" sz="2400" dirty="0" smtClean="0"/>
              <a:t>，网络</a:t>
            </a:r>
            <a:r>
              <a:rPr lang="zh-CN" altLang="en-US" sz="2400" dirty="0"/>
              <a:t>条件</a:t>
            </a:r>
            <a:r>
              <a:rPr lang="zh-CN" altLang="en-US" sz="2400" dirty="0" smtClean="0"/>
              <a:t>和</a:t>
            </a:r>
            <a:r>
              <a:rPr lang="zh-CN" altLang="en-US" sz="2400" dirty="0" smtClean="0"/>
              <a:t>资源状况等因素。</a:t>
            </a:r>
            <a:endParaRPr lang="en-US" altLang="zh-CN" sz="2400" dirty="0" smtClean="0"/>
          </a:p>
          <a:p>
            <a:endParaRPr lang="en-US" altLang="zh-CN" sz="2400" dirty="0"/>
          </a:p>
        </p:txBody>
      </p:sp>
    </p:spTree>
    <p:extLst>
      <p:ext uri="{BB962C8B-B14F-4D97-AF65-F5344CB8AC3E}">
        <p14:creationId xmlns:p14="http://schemas.microsoft.com/office/powerpoint/2010/main" val="171329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89DD3B2-A4FE-4CDB-8C9F-C66C74BEA9D9}" type="slidenum">
              <a:rPr lang="zh-CN" altLang="en-US" smtClean="0"/>
              <a:pPr/>
              <a:t>17</a:t>
            </a:fld>
            <a:endParaRPr lang="zh-CN" altLang="en-US"/>
          </a:p>
        </p:txBody>
      </p:sp>
      <p:sp>
        <p:nvSpPr>
          <p:cNvPr id="4" name="标题 1"/>
          <p:cNvSpPr txBox="1">
            <a:spLocks/>
          </p:cNvSpPr>
          <p:nvPr/>
        </p:nvSpPr>
        <p:spPr>
          <a:xfrm>
            <a:off x="574158" y="262512"/>
            <a:ext cx="10090298" cy="938950"/>
          </a:xfrm>
          <a:prstGeom prst="rect">
            <a:avLst/>
          </a:prstGeom>
        </p:spPr>
        <p:txBody>
          <a:bodyPr vert="horz" lIns="91440" tIns="45720" rIns="91440" bIns="45720" rtlCol="0" anchor="ctr">
            <a:normAutofit fontScale="92500"/>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anose="05000000000000000000" pitchFamily="2" charset="2"/>
              <a:buChar char="p"/>
            </a:pPr>
            <a:r>
              <a:rPr lang="zh-CN" altLang="en-US" sz="4000" dirty="0">
                <a:solidFill>
                  <a:schemeClr val="accent2">
                    <a:lumMod val="75000"/>
                  </a:schemeClr>
                </a:solidFill>
                <a:latin typeface="+mn-ea"/>
              </a:rPr>
              <a:t>基于环境感知的</a:t>
            </a:r>
            <a:r>
              <a:rPr lang="zh-CN" altLang="en-US" sz="4000" dirty="0" smtClean="0">
                <a:solidFill>
                  <a:schemeClr val="accent2">
                    <a:lumMod val="75000"/>
                  </a:schemeClr>
                </a:solidFill>
                <a:latin typeface="+mn-ea"/>
                <a:ea typeface="+mn-ea"/>
              </a:rPr>
              <a:t>多</a:t>
            </a:r>
            <a:r>
              <a:rPr lang="en-US" altLang="zh-CN" sz="4000" dirty="0" smtClean="0">
                <a:solidFill>
                  <a:schemeClr val="accent2">
                    <a:lumMod val="75000"/>
                  </a:schemeClr>
                </a:solidFill>
                <a:latin typeface="+mn-lt"/>
                <a:ea typeface="+mn-ea"/>
              </a:rPr>
              <a:t>cloudlet</a:t>
            </a:r>
            <a:r>
              <a:rPr lang="zh-CN" altLang="en-US" sz="4000" dirty="0" smtClean="0">
                <a:solidFill>
                  <a:schemeClr val="accent2">
                    <a:lumMod val="75000"/>
                  </a:schemeClr>
                </a:solidFill>
                <a:latin typeface="+mn-ea"/>
                <a:ea typeface="+mn-ea"/>
              </a:rPr>
              <a:t>协作联合调度策略</a:t>
            </a:r>
            <a:endParaRPr lang="zh-CN" altLang="en-US" sz="4000" dirty="0">
              <a:solidFill>
                <a:schemeClr val="accent2">
                  <a:lumMod val="75000"/>
                </a:schemeClr>
              </a:solidFill>
              <a:latin typeface="+mn-ea"/>
              <a:ea typeface="+mn-ea"/>
            </a:endParaRPr>
          </a:p>
        </p:txBody>
      </p:sp>
      <p:sp>
        <p:nvSpPr>
          <p:cNvPr id="2" name="矩形 1"/>
          <p:cNvSpPr/>
          <p:nvPr/>
        </p:nvSpPr>
        <p:spPr>
          <a:xfrm>
            <a:off x="1041721" y="1081852"/>
            <a:ext cx="9711159" cy="2565702"/>
          </a:xfrm>
          <a:prstGeom prst="rect">
            <a:avLst/>
          </a:prstGeom>
        </p:spPr>
        <p:txBody>
          <a:bodyPr wrap="square">
            <a:spAutoFit/>
          </a:bodyPr>
          <a:lstStyle/>
          <a:p>
            <a:pPr>
              <a:lnSpc>
                <a:spcPct val="150000"/>
              </a:lnSpc>
            </a:pPr>
            <a:r>
              <a:rPr lang="zh-CN" altLang="en-US" sz="2200" dirty="0"/>
              <a:t>实验</a:t>
            </a:r>
            <a:r>
              <a:rPr lang="zh-CN" altLang="en-US" sz="2200" dirty="0" smtClean="0"/>
              <a:t>对比</a:t>
            </a:r>
            <a:r>
              <a:rPr lang="en-US" altLang="zh-CN" sz="2200" dirty="0" smtClean="0"/>
              <a:t>:</a:t>
            </a:r>
            <a:endParaRPr lang="en-US" altLang="zh-CN" sz="2200" dirty="0"/>
          </a:p>
          <a:p>
            <a:pPr marL="457200" indent="-457200">
              <a:lnSpc>
                <a:spcPct val="150000"/>
              </a:lnSpc>
              <a:buFont typeface="+mj-ea"/>
              <a:buAutoNum type="circleNumDbPlain"/>
            </a:pPr>
            <a:r>
              <a:rPr lang="zh-CN" altLang="en-US" sz="2200" dirty="0"/>
              <a:t>未使用移动云计算，任务在本地执行</a:t>
            </a:r>
            <a:endParaRPr lang="en-US" altLang="zh-CN" sz="2200" dirty="0"/>
          </a:p>
          <a:p>
            <a:pPr marL="457200" indent="-457200">
              <a:lnSpc>
                <a:spcPct val="150000"/>
              </a:lnSpc>
              <a:buFont typeface="+mj-ea"/>
              <a:buAutoNum type="circleNumDbPlain"/>
            </a:pPr>
            <a:r>
              <a:rPr lang="zh-CN" altLang="en-US" sz="2200" dirty="0"/>
              <a:t>使用移动云计算，任务在远端云执行</a:t>
            </a:r>
            <a:endParaRPr lang="en-US" altLang="zh-CN" sz="2200" dirty="0"/>
          </a:p>
          <a:p>
            <a:pPr marL="457200" indent="-457200">
              <a:lnSpc>
                <a:spcPct val="150000"/>
              </a:lnSpc>
              <a:buFont typeface="+mj-ea"/>
              <a:buAutoNum type="circleNumDbPlain"/>
            </a:pPr>
            <a:r>
              <a:rPr lang="zh-CN" altLang="en-US" sz="2200" dirty="0"/>
              <a:t>使用单</a:t>
            </a:r>
            <a:r>
              <a:rPr lang="en-US" altLang="zh-CN" sz="2200" dirty="0"/>
              <a:t>cloudlet</a:t>
            </a:r>
            <a:r>
              <a:rPr lang="zh-CN" altLang="en-US" sz="2200" dirty="0"/>
              <a:t>策略，任务在单</a:t>
            </a:r>
            <a:r>
              <a:rPr lang="en-US" altLang="zh-CN" sz="2200" dirty="0"/>
              <a:t>cloudlet</a:t>
            </a:r>
            <a:r>
              <a:rPr lang="zh-CN" altLang="en-US" sz="2200" dirty="0"/>
              <a:t>上执行</a:t>
            </a:r>
            <a:endParaRPr lang="en-US" altLang="zh-CN" sz="2200" dirty="0"/>
          </a:p>
          <a:p>
            <a:pPr marL="457200" indent="-457200">
              <a:lnSpc>
                <a:spcPct val="150000"/>
              </a:lnSpc>
              <a:buFont typeface="+mj-ea"/>
              <a:buAutoNum type="circleNumDbPlain"/>
            </a:pPr>
            <a:r>
              <a:rPr lang="zh-CN" altLang="en-US" sz="2200" dirty="0"/>
              <a:t>使用多协作</a:t>
            </a:r>
            <a:r>
              <a:rPr lang="en-US" altLang="zh-CN" sz="2200" dirty="0"/>
              <a:t>cloudlet</a:t>
            </a:r>
            <a:r>
              <a:rPr lang="zh-CN" altLang="en-US" sz="2200" dirty="0"/>
              <a:t>系统策略，任务在</a:t>
            </a:r>
            <a:r>
              <a:rPr lang="en-US" altLang="zh-CN" sz="2200" dirty="0"/>
              <a:t>local cloud(M3C)</a:t>
            </a:r>
            <a:r>
              <a:rPr lang="zh-CN" altLang="en-US" sz="2200" dirty="0"/>
              <a:t>上执行</a:t>
            </a:r>
          </a:p>
        </p:txBody>
      </p:sp>
      <p:sp>
        <p:nvSpPr>
          <p:cNvPr id="6" name="矩形 5"/>
          <p:cNvSpPr/>
          <p:nvPr/>
        </p:nvSpPr>
        <p:spPr>
          <a:xfrm>
            <a:off x="1089489" y="3931123"/>
            <a:ext cx="9711159" cy="2631490"/>
          </a:xfrm>
          <a:prstGeom prst="rect">
            <a:avLst/>
          </a:prstGeom>
        </p:spPr>
        <p:txBody>
          <a:bodyPr wrap="square">
            <a:spAutoFit/>
          </a:bodyPr>
          <a:lstStyle/>
          <a:p>
            <a:pPr>
              <a:lnSpc>
                <a:spcPct val="150000"/>
              </a:lnSpc>
            </a:pPr>
            <a:r>
              <a:rPr lang="zh-CN" altLang="en-US" sz="2200" dirty="0" smtClean="0"/>
              <a:t>对比因子：</a:t>
            </a:r>
            <a:endParaRPr lang="en-US" altLang="zh-CN" sz="2200" dirty="0" smtClean="0"/>
          </a:p>
          <a:p>
            <a:pPr marL="457200" indent="-457200">
              <a:lnSpc>
                <a:spcPct val="150000"/>
              </a:lnSpc>
              <a:buFont typeface="+mj-ea"/>
              <a:buAutoNum type="circleNumDbPlain"/>
            </a:pPr>
            <a:r>
              <a:rPr lang="zh-CN" altLang="en-US" sz="2200" dirty="0" smtClean="0"/>
              <a:t>能耗</a:t>
            </a:r>
            <a:endParaRPr lang="en-US" altLang="zh-CN" sz="2200" dirty="0" smtClean="0"/>
          </a:p>
          <a:p>
            <a:pPr marL="457200" indent="-457200">
              <a:lnSpc>
                <a:spcPct val="150000"/>
              </a:lnSpc>
              <a:buFont typeface="+mj-ea"/>
              <a:buAutoNum type="circleNumDbPlain"/>
            </a:pPr>
            <a:r>
              <a:rPr lang="zh-CN" altLang="en-US" sz="2200" dirty="0" smtClean="0"/>
              <a:t>平均响应时延</a:t>
            </a:r>
            <a:endParaRPr lang="en-US" altLang="zh-CN" sz="2200" dirty="0" smtClean="0"/>
          </a:p>
          <a:p>
            <a:pPr marL="457200" indent="-457200">
              <a:lnSpc>
                <a:spcPct val="150000"/>
              </a:lnSpc>
              <a:buFont typeface="+mj-ea"/>
              <a:buAutoNum type="circleNumDbPlain"/>
            </a:pPr>
            <a:r>
              <a:rPr lang="zh-CN" altLang="en-US" sz="2200" dirty="0" smtClean="0"/>
              <a:t>任务</a:t>
            </a:r>
            <a:r>
              <a:rPr lang="zh-CN" altLang="en-US" sz="2200" dirty="0" smtClean="0"/>
              <a:t>失败率</a:t>
            </a:r>
            <a:endParaRPr lang="en-US" altLang="zh-CN" sz="2200" dirty="0" smtClean="0"/>
          </a:p>
          <a:p>
            <a:pPr marL="457200" indent="-457200">
              <a:lnSpc>
                <a:spcPct val="150000"/>
              </a:lnSpc>
              <a:buFont typeface="+mj-ea"/>
              <a:buAutoNum type="circleNumDbPlain"/>
            </a:pPr>
            <a:r>
              <a:rPr lang="zh-CN" altLang="en-US" sz="2200" dirty="0" smtClean="0"/>
              <a:t>负载均衡</a:t>
            </a:r>
            <a:endParaRPr lang="zh-CN" altLang="en-US" sz="2200" dirty="0"/>
          </a:p>
        </p:txBody>
      </p:sp>
    </p:spTree>
    <p:extLst>
      <p:ext uri="{BB962C8B-B14F-4D97-AF65-F5344CB8AC3E}">
        <p14:creationId xmlns:p14="http://schemas.microsoft.com/office/powerpoint/2010/main" val="171329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89DD3B2-A4FE-4CDB-8C9F-C66C74BEA9D9}" type="slidenum">
              <a:rPr lang="zh-CN" altLang="en-US" smtClean="0"/>
              <a:pPr/>
              <a:t>18</a:t>
            </a:fld>
            <a:endParaRPr lang="zh-CN" altLang="en-US"/>
          </a:p>
        </p:txBody>
      </p:sp>
      <p:sp>
        <p:nvSpPr>
          <p:cNvPr id="6" name="标题 1"/>
          <p:cNvSpPr>
            <a:spLocks noGrp="1"/>
          </p:cNvSpPr>
          <p:nvPr>
            <p:ph type="ctrTitle" idx="4294967295"/>
          </p:nvPr>
        </p:nvSpPr>
        <p:spPr>
          <a:xfrm>
            <a:off x="574158" y="262512"/>
            <a:ext cx="10090298" cy="938950"/>
          </a:xfrm>
        </p:spPr>
        <p:txBody>
          <a:bodyPr>
            <a:normAutofit/>
          </a:bodyPr>
          <a:lstStyle/>
          <a:p>
            <a:pPr marL="571500" indent="-571500">
              <a:buFont typeface="Wingdings" panose="05000000000000000000" pitchFamily="2" charset="2"/>
              <a:buChar char="p"/>
            </a:pPr>
            <a:r>
              <a:rPr lang="zh-CN" altLang="en-US" sz="4000" dirty="0" smtClean="0">
                <a:solidFill>
                  <a:schemeClr val="accent2">
                    <a:lumMod val="75000"/>
                  </a:schemeClr>
                </a:solidFill>
                <a:latin typeface="+mn-ea"/>
                <a:ea typeface="+mn-ea"/>
              </a:rPr>
              <a:t>参考文献</a:t>
            </a:r>
            <a:endParaRPr lang="zh-CN" altLang="en-US" sz="4000" dirty="0">
              <a:solidFill>
                <a:schemeClr val="accent2">
                  <a:lumMod val="75000"/>
                </a:schemeClr>
              </a:solidFill>
              <a:latin typeface="+mn-ea"/>
              <a:ea typeface="+mn-ea"/>
            </a:endParaRPr>
          </a:p>
        </p:txBody>
      </p:sp>
      <p:sp>
        <p:nvSpPr>
          <p:cNvPr id="4" name="矩形 3"/>
          <p:cNvSpPr/>
          <p:nvPr/>
        </p:nvSpPr>
        <p:spPr>
          <a:xfrm>
            <a:off x="464000" y="1203362"/>
            <a:ext cx="11263402" cy="3857274"/>
          </a:xfrm>
          <a:prstGeom prst="rect">
            <a:avLst/>
          </a:prstGeom>
        </p:spPr>
        <p:txBody>
          <a:bodyPr wrap="square">
            <a:spAutoFit/>
          </a:bodyPr>
          <a:lstStyle/>
          <a:p>
            <a:pPr>
              <a:lnSpc>
                <a:spcPct val="200000"/>
              </a:lnSpc>
            </a:pPr>
            <a:r>
              <a:rPr lang="en-US" altLang="zh-CN" sz="1900" baseline="30000" dirty="0"/>
              <a:t>[1] Dynamic energy-aware cloudlet-based mobile cloud computing model for green computing</a:t>
            </a:r>
            <a:r>
              <a:rPr lang="en-US" altLang="zh-CN" sz="1900" baseline="30000" dirty="0" smtClean="0"/>
              <a:t>.</a:t>
            </a:r>
            <a:r>
              <a:rPr lang="en-US" altLang="zh-CN" sz="1900" baseline="30000" dirty="0"/>
              <a:t> Journal of Network and Computer </a:t>
            </a:r>
            <a:r>
              <a:rPr lang="en-US" altLang="zh-CN" sz="1900" baseline="30000" dirty="0" smtClean="0"/>
              <a:t>Applications</a:t>
            </a:r>
            <a:r>
              <a:rPr lang="zh-CN" altLang="en-US" sz="1900" baseline="30000" dirty="0" smtClean="0"/>
              <a:t>，</a:t>
            </a:r>
            <a:r>
              <a:rPr lang="en-US" altLang="zh-CN" sz="1900" baseline="30000" dirty="0" smtClean="0"/>
              <a:t>2016</a:t>
            </a:r>
          </a:p>
          <a:p>
            <a:pPr>
              <a:lnSpc>
                <a:spcPct val="200000"/>
              </a:lnSpc>
            </a:pPr>
            <a:r>
              <a:rPr lang="en-US" altLang="zh-CN" sz="1900" baseline="30000" dirty="0" smtClean="0"/>
              <a:t>[2] </a:t>
            </a:r>
            <a:r>
              <a:rPr lang="en-US" altLang="zh-CN" sz="1900" baseline="30000" dirty="0"/>
              <a:t>Directory-based incentive management services for ad-hoc mobile clouds, International Journal of Information Management,2016</a:t>
            </a:r>
          </a:p>
          <a:p>
            <a:pPr>
              <a:lnSpc>
                <a:spcPct val="200000"/>
              </a:lnSpc>
            </a:pPr>
            <a:r>
              <a:rPr lang="en-US" altLang="zh-CN" sz="1900" baseline="30000" dirty="0" smtClean="0"/>
              <a:t>[3] </a:t>
            </a:r>
            <a:r>
              <a:rPr lang="en-US" altLang="zh-CN" sz="1900" baseline="30000" dirty="0"/>
              <a:t>On the Serviceability of Mobile Vehicular Cloudlets in a Large-Scale Urban Environment,IEEE,2016</a:t>
            </a:r>
          </a:p>
          <a:p>
            <a:pPr>
              <a:lnSpc>
                <a:spcPct val="200000"/>
              </a:lnSpc>
            </a:pPr>
            <a:r>
              <a:rPr lang="en-US" altLang="zh-CN" sz="1900" baseline="30000" dirty="0" smtClean="0"/>
              <a:t>[</a:t>
            </a:r>
            <a:r>
              <a:rPr lang="en-US" altLang="zh-CN" sz="1900" baseline="30000" dirty="0"/>
              <a:t>4</a:t>
            </a:r>
            <a:r>
              <a:rPr lang="en-US" altLang="zh-CN" sz="1900" baseline="30000" dirty="0" smtClean="0"/>
              <a:t>] </a:t>
            </a:r>
            <a:r>
              <a:rPr lang="en-US" altLang="zh-CN" sz="1900" baseline="30000" dirty="0"/>
              <a:t>Optimal Resource Sharing in 5G-enabled Vehicular Networks: A Matrix Game Approach,IEEE,2016</a:t>
            </a:r>
          </a:p>
          <a:p>
            <a:pPr>
              <a:lnSpc>
                <a:spcPct val="200000"/>
              </a:lnSpc>
            </a:pPr>
            <a:r>
              <a:rPr lang="en-US" altLang="zh-CN" sz="1900" baseline="30000" dirty="0" smtClean="0"/>
              <a:t>[5] </a:t>
            </a:r>
            <a:r>
              <a:rPr lang="en-US" altLang="zh-CN" sz="1900" baseline="30000" dirty="0"/>
              <a:t>Computational and Communication Resource Allocation for Mobile Cooperative Cloudlet Computing Systems.2015</a:t>
            </a:r>
          </a:p>
          <a:p>
            <a:pPr>
              <a:lnSpc>
                <a:spcPct val="200000"/>
              </a:lnSpc>
            </a:pPr>
            <a:r>
              <a:rPr lang="en-US" altLang="zh-CN" sz="1900" baseline="30000" dirty="0" smtClean="0"/>
              <a:t>[6] </a:t>
            </a:r>
            <a:r>
              <a:rPr lang="en-US" altLang="zh-CN" sz="1900" baseline="30000" dirty="0"/>
              <a:t>Auction-Based Resource Allocation for Sharing Cloudlets in Mobile Cloud </a:t>
            </a:r>
            <a:r>
              <a:rPr lang="en-US" altLang="zh-CN" sz="1900" baseline="30000" dirty="0" smtClean="0"/>
              <a:t>Computing,IEEE,2015</a:t>
            </a:r>
          </a:p>
          <a:p>
            <a:pPr>
              <a:lnSpc>
                <a:spcPct val="200000"/>
              </a:lnSpc>
            </a:pPr>
            <a:r>
              <a:rPr lang="en-US" altLang="zh-CN" sz="1900" baseline="30000" dirty="0" smtClean="0"/>
              <a:t>[</a:t>
            </a:r>
            <a:r>
              <a:rPr lang="en-US" altLang="zh-CN" sz="1900" baseline="30000" dirty="0"/>
              <a:t>7</a:t>
            </a:r>
            <a:r>
              <a:rPr lang="en-US" altLang="zh-CN" sz="1900" baseline="30000" dirty="0" smtClean="0"/>
              <a:t>] </a:t>
            </a:r>
            <a:r>
              <a:rPr lang="en-US" altLang="zh-CN" sz="1900" baseline="30000" dirty="0"/>
              <a:t>To Offload or to Wait: An Opportunistic Offloading Algorithm for Parallel Tasks in a Mobile, IEEE, </a:t>
            </a:r>
            <a:r>
              <a:rPr lang="en-US" altLang="zh-CN" sz="1900" baseline="30000" dirty="0" smtClean="0"/>
              <a:t>2014.</a:t>
            </a:r>
          </a:p>
          <a:p>
            <a:pPr>
              <a:lnSpc>
                <a:spcPct val="200000"/>
              </a:lnSpc>
            </a:pPr>
            <a:r>
              <a:rPr lang="en-US" altLang="zh-CN" sz="1900" baseline="30000" dirty="0" smtClean="0"/>
              <a:t>[</a:t>
            </a:r>
            <a:r>
              <a:rPr lang="en-US" altLang="zh-CN" sz="1900" baseline="30000" dirty="0"/>
              <a:t>8</a:t>
            </a:r>
            <a:r>
              <a:rPr lang="en-US" altLang="zh-CN" sz="1900" baseline="30000" dirty="0" smtClean="0"/>
              <a:t>] </a:t>
            </a:r>
            <a:r>
              <a:rPr lang="en-US" altLang="zh-CN" sz="1900" baseline="30000" dirty="0"/>
              <a:t>Online algorithms for location-aware task offloading in two-tiered mobile cloud .IEEE Computer Society, </a:t>
            </a:r>
            <a:r>
              <a:rPr lang="en-US" altLang="zh-CN" sz="1900" baseline="30000" dirty="0" smtClean="0"/>
              <a:t>2014.</a:t>
            </a:r>
            <a:endParaRPr lang="en-US" altLang="zh-CN" sz="1900" baseline="30000" dirty="0"/>
          </a:p>
          <a:p>
            <a:pPr>
              <a:lnSpc>
                <a:spcPct val="200000"/>
              </a:lnSpc>
            </a:pPr>
            <a:r>
              <a:rPr lang="en-US" altLang="zh-CN" sz="1900" baseline="30000" dirty="0" smtClean="0"/>
              <a:t>[</a:t>
            </a:r>
            <a:r>
              <a:rPr lang="en-US" altLang="zh-CN" sz="1900" baseline="30000" dirty="0"/>
              <a:t>9</a:t>
            </a:r>
            <a:r>
              <a:rPr lang="en-US" altLang="zh-CN" sz="1900" baseline="30000" dirty="0" smtClean="0"/>
              <a:t>] </a:t>
            </a:r>
            <a:r>
              <a:rPr lang="en-US" altLang="zh-CN" sz="1900" baseline="30000" dirty="0"/>
              <a:t>Providing local cloud services to mobile devices with inter-cloudlet communication. IEEE, </a:t>
            </a:r>
            <a:r>
              <a:rPr lang="en-US" altLang="zh-CN" sz="1900" baseline="30000" dirty="0" smtClean="0"/>
              <a:t>2014.</a:t>
            </a:r>
          </a:p>
          <a:p>
            <a:pPr>
              <a:lnSpc>
                <a:spcPct val="150000"/>
              </a:lnSpc>
            </a:pPr>
            <a:endParaRPr lang="en-US" altLang="zh-CN" sz="1900" baseline="30000" dirty="0"/>
          </a:p>
        </p:txBody>
      </p:sp>
    </p:spTree>
    <p:extLst>
      <p:ext uri="{BB962C8B-B14F-4D97-AF65-F5344CB8AC3E}">
        <p14:creationId xmlns:p14="http://schemas.microsoft.com/office/powerpoint/2010/main" val="83531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89DD3B2-A4FE-4CDB-8C9F-C66C74BEA9D9}" type="slidenum">
              <a:rPr lang="zh-CN" altLang="en-US" smtClean="0"/>
              <a:pPr/>
              <a:t>19</a:t>
            </a:fld>
            <a:endParaRPr lang="zh-CN" altLang="en-US"/>
          </a:p>
        </p:txBody>
      </p:sp>
      <p:sp>
        <p:nvSpPr>
          <p:cNvPr id="6" name="标题 1"/>
          <p:cNvSpPr>
            <a:spLocks noGrp="1"/>
          </p:cNvSpPr>
          <p:nvPr>
            <p:ph type="ctrTitle" idx="4294967295"/>
          </p:nvPr>
        </p:nvSpPr>
        <p:spPr>
          <a:xfrm>
            <a:off x="574158" y="262512"/>
            <a:ext cx="10090298" cy="938950"/>
          </a:xfrm>
        </p:spPr>
        <p:txBody>
          <a:bodyPr>
            <a:normAutofit/>
          </a:bodyPr>
          <a:lstStyle/>
          <a:p>
            <a:pPr marL="571500" indent="-571500">
              <a:buFont typeface="Wingdings" panose="05000000000000000000" pitchFamily="2" charset="2"/>
              <a:buChar char="p"/>
            </a:pPr>
            <a:r>
              <a:rPr lang="zh-CN" altLang="en-US" sz="4000" dirty="0" smtClean="0">
                <a:solidFill>
                  <a:schemeClr val="accent2">
                    <a:lumMod val="75000"/>
                  </a:schemeClr>
                </a:solidFill>
                <a:latin typeface="+mn-ea"/>
                <a:ea typeface="+mn-ea"/>
              </a:rPr>
              <a:t>创新点及总结</a:t>
            </a:r>
            <a:endParaRPr lang="zh-CN" altLang="en-US" sz="4000" dirty="0">
              <a:solidFill>
                <a:schemeClr val="accent2">
                  <a:lumMod val="75000"/>
                </a:schemeClr>
              </a:solidFill>
              <a:latin typeface="+mn-ea"/>
              <a:ea typeface="+mn-ea"/>
            </a:endParaRPr>
          </a:p>
        </p:txBody>
      </p:sp>
      <p:sp>
        <p:nvSpPr>
          <p:cNvPr id="4" name="矩形 3"/>
          <p:cNvSpPr/>
          <p:nvPr/>
        </p:nvSpPr>
        <p:spPr>
          <a:xfrm>
            <a:off x="685361" y="1326497"/>
            <a:ext cx="10962142" cy="2800767"/>
          </a:xfrm>
          <a:prstGeom prst="rect">
            <a:avLst/>
          </a:prstGeom>
        </p:spPr>
        <p:txBody>
          <a:bodyPr wrap="square">
            <a:spAutoFit/>
          </a:bodyPr>
          <a:lstStyle/>
          <a:p>
            <a:pPr marL="457200" indent="-457200">
              <a:lnSpc>
                <a:spcPct val="200000"/>
              </a:lnSpc>
              <a:buFont typeface="+mj-ea"/>
              <a:buAutoNum type="circleNumDbPlain"/>
            </a:pPr>
            <a:r>
              <a:rPr lang="zh-CN" altLang="en-US" sz="2200" dirty="0">
                <a:latin typeface="+mn-ea"/>
              </a:rPr>
              <a:t>单</a:t>
            </a:r>
            <a:r>
              <a:rPr lang="en-US" altLang="zh-CN" sz="2200" dirty="0"/>
              <a:t>cloudlet</a:t>
            </a:r>
            <a:r>
              <a:rPr lang="zh-CN" altLang="en-US" sz="2200" dirty="0">
                <a:latin typeface="+mn-ea"/>
              </a:rPr>
              <a:t>环境下的</a:t>
            </a:r>
            <a:r>
              <a:rPr lang="en-US" altLang="zh-CN" sz="2200" dirty="0"/>
              <a:t>cloudlet</a:t>
            </a:r>
            <a:r>
              <a:rPr lang="zh-CN" altLang="en-US" sz="2200" dirty="0">
                <a:latin typeface="+mn-ea"/>
              </a:rPr>
              <a:t>放置和任务分流</a:t>
            </a:r>
            <a:r>
              <a:rPr lang="zh-CN" altLang="en-US" sz="2200" dirty="0" smtClean="0">
                <a:latin typeface="+mn-ea"/>
              </a:rPr>
              <a:t>算法</a:t>
            </a:r>
            <a:r>
              <a:rPr lang="en-US" altLang="zh-CN" sz="2200" dirty="0" smtClean="0">
                <a:latin typeface="+mn-ea"/>
              </a:rPr>
              <a:t>(</a:t>
            </a:r>
            <a:r>
              <a:rPr lang="zh-CN" altLang="en-US" sz="2200" dirty="0" smtClean="0">
                <a:solidFill>
                  <a:srgbClr val="FF0000"/>
                </a:solidFill>
                <a:latin typeface="+mn-ea"/>
              </a:rPr>
              <a:t>已完成</a:t>
            </a:r>
            <a:r>
              <a:rPr lang="en-US" altLang="zh-CN" sz="2200" dirty="0" smtClean="0">
                <a:latin typeface="+mn-ea"/>
              </a:rPr>
              <a:t>)</a:t>
            </a:r>
            <a:endParaRPr lang="en-US" altLang="zh-CN" sz="2200" dirty="0">
              <a:latin typeface="+mn-ea"/>
            </a:endParaRPr>
          </a:p>
          <a:p>
            <a:pPr marL="457200" indent="-457200">
              <a:lnSpc>
                <a:spcPct val="200000"/>
              </a:lnSpc>
              <a:buFont typeface="+mj-ea"/>
              <a:buAutoNum type="circleNumDbPlain"/>
            </a:pPr>
            <a:r>
              <a:rPr lang="zh-CN" altLang="en-US" sz="2200" dirty="0" smtClean="0">
                <a:latin typeface="+mn-ea"/>
              </a:rPr>
              <a:t>提出一个较新的</a:t>
            </a:r>
            <a:r>
              <a:rPr lang="en-US" altLang="zh-CN" sz="2200" dirty="0" smtClean="0">
                <a:latin typeface="+mn-ea"/>
              </a:rPr>
              <a:t>M3C</a:t>
            </a:r>
            <a:r>
              <a:rPr lang="zh-CN" altLang="en-US" sz="2200" dirty="0" smtClean="0">
                <a:latin typeface="+mn-ea"/>
              </a:rPr>
              <a:t>模型</a:t>
            </a:r>
            <a:r>
              <a:rPr lang="en-US" altLang="zh-CN" sz="2200" dirty="0" smtClean="0">
                <a:latin typeface="+mn-ea"/>
              </a:rPr>
              <a:t>(</a:t>
            </a:r>
            <a:r>
              <a:rPr lang="zh-CN" altLang="en-US" sz="2200" dirty="0" smtClean="0">
                <a:latin typeface="+mn-ea"/>
              </a:rPr>
              <a:t>资源池、动态伸缩、</a:t>
            </a:r>
            <a:r>
              <a:rPr lang="en-US" altLang="zh-CN" sz="2200" dirty="0" smtClean="0"/>
              <a:t>master</a:t>
            </a:r>
            <a:r>
              <a:rPr lang="zh-CN" altLang="en-US" sz="2200" dirty="0">
                <a:latin typeface="+mn-ea"/>
              </a:rPr>
              <a:t> </a:t>
            </a:r>
            <a:r>
              <a:rPr lang="en-US" altLang="zh-CN" sz="2200" dirty="0" smtClean="0"/>
              <a:t>cloudlet</a:t>
            </a:r>
            <a:r>
              <a:rPr lang="zh-CN" altLang="en-US" sz="2200" dirty="0" smtClean="0">
                <a:latin typeface="+mn-ea"/>
              </a:rPr>
              <a:t>、</a:t>
            </a:r>
            <a:r>
              <a:rPr lang="en-US" altLang="zh-CN" sz="2200" dirty="0" smtClean="0"/>
              <a:t>slave</a:t>
            </a:r>
            <a:r>
              <a:rPr lang="zh-CN" altLang="en-US" sz="2200" dirty="0" smtClean="0">
                <a:latin typeface="+mn-ea"/>
              </a:rPr>
              <a:t> </a:t>
            </a:r>
            <a:r>
              <a:rPr lang="en-US" altLang="zh-CN" sz="2200" dirty="0" smtClean="0"/>
              <a:t>cloudlet</a:t>
            </a:r>
            <a:r>
              <a:rPr lang="zh-CN" altLang="en-US" sz="2200" dirty="0" smtClean="0">
                <a:latin typeface="+mn-ea"/>
              </a:rPr>
              <a:t>、</a:t>
            </a:r>
            <a:r>
              <a:rPr lang="en-US" altLang="zh-CN" sz="2200" dirty="0" smtClean="0"/>
              <a:t>Local Cloud</a:t>
            </a:r>
            <a:r>
              <a:rPr lang="en-US" altLang="zh-CN" sz="2200" dirty="0" smtClean="0">
                <a:latin typeface="+mn-ea"/>
              </a:rPr>
              <a:t>)(</a:t>
            </a:r>
            <a:r>
              <a:rPr lang="zh-CN" altLang="en-US" sz="2200" dirty="0" smtClean="0">
                <a:solidFill>
                  <a:srgbClr val="FF0000"/>
                </a:solidFill>
                <a:latin typeface="+mn-ea"/>
              </a:rPr>
              <a:t>已完成</a:t>
            </a:r>
            <a:r>
              <a:rPr lang="en-US" altLang="zh-CN" sz="2200" dirty="0" smtClean="0">
                <a:latin typeface="+mn-ea"/>
              </a:rPr>
              <a:t>)</a:t>
            </a:r>
            <a:endParaRPr lang="en-US" altLang="zh-CN" sz="2200" dirty="0" smtClean="0">
              <a:latin typeface="+mn-ea"/>
            </a:endParaRPr>
          </a:p>
          <a:p>
            <a:pPr marL="457200" indent="-457200">
              <a:lnSpc>
                <a:spcPct val="200000"/>
              </a:lnSpc>
              <a:buFont typeface="+mj-ea"/>
              <a:buAutoNum type="circleNumDbPlain"/>
            </a:pPr>
            <a:r>
              <a:rPr lang="zh-CN" altLang="en-US" sz="2200" dirty="0" smtClean="0">
                <a:latin typeface="+mn-ea"/>
              </a:rPr>
              <a:t>基于环境感知的多</a:t>
            </a:r>
            <a:r>
              <a:rPr lang="en-US" altLang="zh-CN" sz="2200" dirty="0" smtClean="0"/>
              <a:t>cloudlet</a:t>
            </a:r>
            <a:r>
              <a:rPr lang="zh-CN" altLang="en-US" sz="2200" dirty="0" smtClean="0">
                <a:latin typeface="+mn-ea"/>
              </a:rPr>
              <a:t>协作任务分流算法（正在进行</a:t>
            </a:r>
            <a:r>
              <a:rPr lang="en-US" altLang="zh-CN" sz="2200" dirty="0" smtClean="0">
                <a:latin typeface="+mn-ea"/>
              </a:rPr>
              <a:t>……</a:t>
            </a:r>
            <a:r>
              <a:rPr lang="zh-CN" altLang="en-US" sz="2200" dirty="0" smtClean="0">
                <a:latin typeface="+mn-ea"/>
              </a:rPr>
              <a:t>）</a:t>
            </a:r>
            <a:endParaRPr lang="zh-CN" altLang="en-US" sz="2200" dirty="0">
              <a:latin typeface="+mn-ea"/>
            </a:endParaRPr>
          </a:p>
        </p:txBody>
      </p:sp>
    </p:spTree>
    <p:extLst>
      <p:ext uri="{BB962C8B-B14F-4D97-AF65-F5344CB8AC3E}">
        <p14:creationId xmlns:p14="http://schemas.microsoft.com/office/powerpoint/2010/main" val="78395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4294967295"/>
          </p:nvPr>
        </p:nvSpPr>
        <p:spPr>
          <a:xfrm>
            <a:off x="1619435" y="772939"/>
            <a:ext cx="9016013" cy="4695706"/>
          </a:xfrm>
        </p:spPr>
        <p:txBody>
          <a:bodyPr>
            <a:noAutofit/>
          </a:bodyPr>
          <a:lstStyle/>
          <a:p>
            <a:pPr marL="514350" indent="-514350">
              <a:lnSpc>
                <a:spcPct val="150000"/>
              </a:lnSpc>
              <a:buFont typeface="+mj-ea"/>
              <a:buAutoNum type="circleNumDbPlain"/>
            </a:pPr>
            <a:r>
              <a:rPr lang="zh-CN" altLang="en-US" sz="3200" dirty="0" smtClean="0">
                <a:solidFill>
                  <a:schemeClr val="accent2">
                    <a:lumMod val="75000"/>
                  </a:schemeClr>
                </a:solidFill>
                <a:latin typeface="+mn-ea"/>
              </a:rPr>
              <a:t>背景知识及相关研究</a:t>
            </a:r>
            <a:endParaRPr lang="en-US" altLang="zh-CN" sz="3200" dirty="0" smtClean="0">
              <a:solidFill>
                <a:schemeClr val="accent2">
                  <a:lumMod val="75000"/>
                </a:schemeClr>
              </a:solidFill>
              <a:latin typeface="+mn-ea"/>
            </a:endParaRPr>
          </a:p>
          <a:p>
            <a:pPr marL="514350" indent="-514350">
              <a:lnSpc>
                <a:spcPct val="150000"/>
              </a:lnSpc>
              <a:buFont typeface="+mj-ea"/>
              <a:buAutoNum type="circleNumDbPlain"/>
            </a:pPr>
            <a:r>
              <a:rPr lang="zh-CN" altLang="en-US" sz="3200" dirty="0" smtClean="0">
                <a:solidFill>
                  <a:schemeClr val="accent2">
                    <a:lumMod val="75000"/>
                  </a:schemeClr>
                </a:solidFill>
                <a:latin typeface="+mn-ea"/>
              </a:rPr>
              <a:t>单</a:t>
            </a:r>
            <a:r>
              <a:rPr lang="en-US" altLang="zh-CN" sz="3200" dirty="0" smtClean="0">
                <a:solidFill>
                  <a:schemeClr val="accent2">
                    <a:lumMod val="75000"/>
                  </a:schemeClr>
                </a:solidFill>
              </a:rPr>
              <a:t>cloudlet</a:t>
            </a:r>
            <a:r>
              <a:rPr lang="zh-CN" altLang="en-US" sz="3200" dirty="0" smtClean="0">
                <a:solidFill>
                  <a:schemeClr val="accent2">
                    <a:lumMod val="75000"/>
                  </a:schemeClr>
                </a:solidFill>
                <a:latin typeface="+mn-ea"/>
              </a:rPr>
              <a:t>调度策略</a:t>
            </a:r>
            <a:endParaRPr lang="en-US" altLang="zh-CN" sz="3200" dirty="0" smtClean="0">
              <a:solidFill>
                <a:schemeClr val="accent2">
                  <a:lumMod val="75000"/>
                </a:schemeClr>
              </a:solidFill>
              <a:latin typeface="+mn-ea"/>
            </a:endParaRPr>
          </a:p>
          <a:p>
            <a:pPr marL="514350" indent="-514350">
              <a:lnSpc>
                <a:spcPct val="150000"/>
              </a:lnSpc>
              <a:buFont typeface="+mj-ea"/>
              <a:buAutoNum type="circleNumDbPlain"/>
            </a:pPr>
            <a:r>
              <a:rPr lang="zh-CN" altLang="en-US" sz="3200" dirty="0" smtClean="0">
                <a:solidFill>
                  <a:schemeClr val="accent2">
                    <a:lumMod val="75000"/>
                  </a:schemeClr>
                </a:solidFill>
                <a:latin typeface="+mn-ea"/>
              </a:rPr>
              <a:t>多</a:t>
            </a:r>
            <a:r>
              <a:rPr lang="en-US" altLang="zh-CN" sz="3200" dirty="0" smtClean="0">
                <a:solidFill>
                  <a:schemeClr val="accent2">
                    <a:lumMod val="75000"/>
                  </a:schemeClr>
                </a:solidFill>
              </a:rPr>
              <a:t>cloudlet</a:t>
            </a:r>
            <a:r>
              <a:rPr lang="zh-CN" altLang="en-US" sz="3200" dirty="0" smtClean="0">
                <a:solidFill>
                  <a:schemeClr val="accent2">
                    <a:lumMod val="75000"/>
                  </a:schemeClr>
                </a:solidFill>
                <a:latin typeface="+mn-ea"/>
              </a:rPr>
              <a:t>协作系统调度策略</a:t>
            </a:r>
            <a:endParaRPr lang="en-US" altLang="zh-CN" sz="3200" dirty="0" smtClean="0">
              <a:solidFill>
                <a:schemeClr val="accent2">
                  <a:lumMod val="75000"/>
                </a:schemeClr>
              </a:solidFill>
              <a:latin typeface="+mn-ea"/>
            </a:endParaRPr>
          </a:p>
          <a:p>
            <a:pPr marL="514350" indent="-514350">
              <a:lnSpc>
                <a:spcPct val="150000"/>
              </a:lnSpc>
              <a:buFont typeface="+mj-ea"/>
              <a:buAutoNum type="circleNumDbPlain"/>
            </a:pPr>
            <a:r>
              <a:rPr lang="zh-CN" altLang="en-US" sz="3200" dirty="0" smtClean="0">
                <a:solidFill>
                  <a:schemeClr val="accent2">
                    <a:lumMod val="75000"/>
                  </a:schemeClr>
                </a:solidFill>
                <a:latin typeface="+mn-ea"/>
              </a:rPr>
              <a:t>创新点及总结</a:t>
            </a:r>
            <a:endParaRPr lang="en-US" altLang="zh-CN" sz="3200" dirty="0" smtClean="0">
              <a:solidFill>
                <a:schemeClr val="accent2">
                  <a:lumMod val="75000"/>
                </a:schemeClr>
              </a:solidFill>
              <a:latin typeface="+mn-ea"/>
            </a:endParaRPr>
          </a:p>
          <a:p>
            <a:pPr marL="514350" indent="-514350">
              <a:lnSpc>
                <a:spcPct val="150000"/>
              </a:lnSpc>
              <a:buFont typeface="+mj-ea"/>
              <a:buAutoNum type="circleNumDbPlain"/>
            </a:pPr>
            <a:r>
              <a:rPr lang="zh-CN" altLang="en-US" sz="3200" dirty="0" smtClean="0">
                <a:solidFill>
                  <a:schemeClr val="accent2">
                    <a:lumMod val="75000"/>
                  </a:schemeClr>
                </a:solidFill>
                <a:latin typeface="+mn-ea"/>
              </a:rPr>
              <a:t>进度安排</a:t>
            </a:r>
            <a:endParaRPr lang="zh-CN" altLang="en-US" sz="3200" dirty="0">
              <a:solidFill>
                <a:schemeClr val="accent2">
                  <a:lumMod val="75000"/>
                </a:schemeClr>
              </a:solidFill>
              <a:latin typeface="+mn-ea"/>
            </a:endParaRPr>
          </a:p>
        </p:txBody>
      </p:sp>
      <p:sp>
        <p:nvSpPr>
          <p:cNvPr id="5" name="灯片编号占位符 4"/>
          <p:cNvSpPr>
            <a:spLocks noGrp="1"/>
          </p:cNvSpPr>
          <p:nvPr>
            <p:ph type="sldNum" sz="quarter" idx="12"/>
          </p:nvPr>
        </p:nvSpPr>
        <p:spPr/>
        <p:txBody>
          <a:bodyPr/>
          <a:lstStyle/>
          <a:p>
            <a:fld id="{689DD3B2-A4FE-4CDB-8C9F-C66C74BEA9D9}" type="slidenum">
              <a:rPr lang="zh-CN" altLang="en-US" smtClean="0"/>
              <a:pPr/>
              <a:t>2</a:t>
            </a:fld>
            <a:endParaRPr lang="zh-CN" altLang="en-US"/>
          </a:p>
        </p:txBody>
      </p:sp>
    </p:spTree>
    <p:extLst>
      <p:ext uri="{BB962C8B-B14F-4D97-AF65-F5344CB8AC3E}">
        <p14:creationId xmlns:p14="http://schemas.microsoft.com/office/powerpoint/2010/main" val="19158637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89DD3B2-A4FE-4CDB-8C9F-C66C74BEA9D9}" type="slidenum">
              <a:rPr lang="zh-CN" altLang="en-US" smtClean="0"/>
              <a:pPr/>
              <a:t>20</a:t>
            </a:fld>
            <a:endParaRPr lang="zh-CN" altLang="en-US"/>
          </a:p>
        </p:txBody>
      </p:sp>
      <p:sp>
        <p:nvSpPr>
          <p:cNvPr id="6" name="标题 1"/>
          <p:cNvSpPr>
            <a:spLocks noGrp="1"/>
          </p:cNvSpPr>
          <p:nvPr>
            <p:ph type="ctrTitle" idx="4294967295"/>
          </p:nvPr>
        </p:nvSpPr>
        <p:spPr>
          <a:xfrm>
            <a:off x="574158" y="262512"/>
            <a:ext cx="10090298" cy="938950"/>
          </a:xfrm>
        </p:spPr>
        <p:txBody>
          <a:bodyPr>
            <a:normAutofit/>
          </a:bodyPr>
          <a:lstStyle/>
          <a:p>
            <a:pPr marL="571500" indent="-571500">
              <a:buFont typeface="Wingdings" panose="05000000000000000000" pitchFamily="2" charset="2"/>
              <a:buChar char="p"/>
            </a:pPr>
            <a:r>
              <a:rPr lang="zh-CN" altLang="en-US" sz="4000" dirty="0" smtClean="0">
                <a:solidFill>
                  <a:schemeClr val="accent2">
                    <a:lumMod val="75000"/>
                  </a:schemeClr>
                </a:solidFill>
                <a:latin typeface="+mn-ea"/>
                <a:ea typeface="+mn-ea"/>
              </a:rPr>
              <a:t>进度安排</a:t>
            </a:r>
            <a:endParaRPr lang="zh-CN" altLang="en-US" sz="4000" dirty="0">
              <a:solidFill>
                <a:schemeClr val="accent2">
                  <a:lumMod val="75000"/>
                </a:schemeClr>
              </a:solidFill>
              <a:latin typeface="+mn-ea"/>
              <a:ea typeface="+mn-ea"/>
            </a:endParaRPr>
          </a:p>
        </p:txBody>
      </p:sp>
      <p:sp>
        <p:nvSpPr>
          <p:cNvPr id="7" name="内容占位符 2"/>
          <p:cNvSpPr txBox="1">
            <a:spLocks/>
          </p:cNvSpPr>
          <p:nvPr/>
        </p:nvSpPr>
        <p:spPr>
          <a:xfrm>
            <a:off x="714669" y="1670052"/>
            <a:ext cx="10515600" cy="2458602"/>
          </a:xfrm>
          <a:prstGeom prst="rect">
            <a:avLst/>
          </a:prstGeom>
        </p:spPr>
        <p:txBody>
          <a:bodyPr>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400" dirty="0" smtClean="0"/>
              <a:t>2016-08</a:t>
            </a:r>
            <a:r>
              <a:rPr kumimoji="1" lang="zh-CN" altLang="en-US" sz="2400" dirty="0" smtClean="0"/>
              <a:t>至</a:t>
            </a:r>
            <a:r>
              <a:rPr kumimoji="1" lang="en-US" altLang="zh-CN" sz="2400" dirty="0" smtClean="0"/>
              <a:t>2016-10</a:t>
            </a:r>
            <a:r>
              <a:rPr kumimoji="1" lang="en-US" altLang="zh-CN" sz="2400" dirty="0" smtClean="0"/>
              <a:t>	</a:t>
            </a:r>
            <a:r>
              <a:rPr kumimoji="1" lang="zh-CN" altLang="en-US" sz="2400" dirty="0" smtClean="0"/>
              <a:t>完成实验部分</a:t>
            </a:r>
            <a:endParaRPr kumimoji="1" lang="en-US" altLang="zh-CN" sz="2400" dirty="0" smtClean="0"/>
          </a:p>
          <a:p>
            <a:endParaRPr kumimoji="1" lang="en-US" altLang="zh-CN" sz="2400" dirty="0" smtClean="0"/>
          </a:p>
          <a:p>
            <a:r>
              <a:rPr kumimoji="1" lang="zh-CN" altLang="zh-CN" sz="2400" dirty="0" smtClean="0"/>
              <a:t>2</a:t>
            </a:r>
            <a:r>
              <a:rPr kumimoji="1" lang="en-US" altLang="zh-CN" sz="2400" dirty="0" smtClean="0"/>
              <a:t>016-11</a:t>
            </a:r>
            <a:r>
              <a:rPr kumimoji="1" lang="zh-CN" altLang="en-US" sz="2400" dirty="0" smtClean="0"/>
              <a:t>至</a:t>
            </a:r>
            <a:r>
              <a:rPr kumimoji="1" lang="en-US" altLang="zh-CN" sz="2400" dirty="0" smtClean="0"/>
              <a:t>2016-01</a:t>
            </a:r>
            <a:r>
              <a:rPr kumimoji="1" lang="en-US" altLang="zh-CN" sz="2400" dirty="0" smtClean="0"/>
              <a:t>	</a:t>
            </a:r>
            <a:r>
              <a:rPr kumimoji="1" lang="zh-CN" altLang="en-US" sz="2400" dirty="0" smtClean="0"/>
              <a:t>完成论文初稿</a:t>
            </a:r>
            <a:endParaRPr kumimoji="1" lang="en-US" altLang="zh-CN" sz="2400" dirty="0" smtClean="0"/>
          </a:p>
          <a:p>
            <a:endParaRPr kumimoji="1" lang="en-US" altLang="zh-CN" sz="2400" dirty="0" smtClean="0"/>
          </a:p>
          <a:p>
            <a:r>
              <a:rPr kumimoji="1" lang="zh-CN" altLang="zh-CN" sz="2400" dirty="0" smtClean="0"/>
              <a:t>2</a:t>
            </a:r>
            <a:r>
              <a:rPr kumimoji="1" lang="en-US" altLang="zh-CN" sz="2400" dirty="0" smtClean="0"/>
              <a:t>017-02</a:t>
            </a:r>
            <a:r>
              <a:rPr kumimoji="1" lang="zh-CN" altLang="en-US" sz="2400" dirty="0" smtClean="0"/>
              <a:t>至</a:t>
            </a:r>
            <a:r>
              <a:rPr kumimoji="1" lang="en-US" altLang="zh-CN" sz="2400" dirty="0" smtClean="0"/>
              <a:t>2017-03	</a:t>
            </a:r>
            <a:r>
              <a:rPr kumimoji="1" lang="zh-CN" altLang="en-US" sz="2400" dirty="0" smtClean="0"/>
              <a:t>完成论文终稿</a:t>
            </a:r>
            <a:endParaRPr kumimoji="1" lang="en-US" altLang="zh-CN" sz="2400" dirty="0"/>
          </a:p>
        </p:txBody>
      </p:sp>
    </p:spTree>
    <p:extLst>
      <p:ext uri="{BB962C8B-B14F-4D97-AF65-F5344CB8AC3E}">
        <p14:creationId xmlns:p14="http://schemas.microsoft.com/office/powerpoint/2010/main" val="17337339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89DD3B2-A4FE-4CDB-8C9F-C66C74BEA9D9}" type="slidenum">
              <a:rPr lang="zh-CN" altLang="en-US" smtClean="0"/>
              <a:pPr/>
              <a:t>21</a:t>
            </a:fld>
            <a:endParaRPr lang="zh-CN" altLang="en-US"/>
          </a:p>
        </p:txBody>
      </p:sp>
    </p:spTree>
    <p:extLst>
      <p:ext uri="{BB962C8B-B14F-4D97-AF65-F5344CB8AC3E}">
        <p14:creationId xmlns:p14="http://schemas.microsoft.com/office/powerpoint/2010/main" val="2022845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89DD3B2-A4FE-4CDB-8C9F-C66C74BEA9D9}" type="slidenum">
              <a:rPr lang="zh-CN" altLang="en-US" smtClean="0"/>
              <a:pPr/>
              <a:t>3</a:t>
            </a:fld>
            <a:endParaRPr lang="zh-CN" altLang="en-US"/>
          </a:p>
        </p:txBody>
      </p:sp>
      <p:sp>
        <p:nvSpPr>
          <p:cNvPr id="6" name="标题 1"/>
          <p:cNvSpPr>
            <a:spLocks noGrp="1"/>
          </p:cNvSpPr>
          <p:nvPr>
            <p:ph type="ctrTitle" idx="4294967295"/>
          </p:nvPr>
        </p:nvSpPr>
        <p:spPr>
          <a:xfrm>
            <a:off x="574158" y="262512"/>
            <a:ext cx="10090298" cy="938950"/>
          </a:xfrm>
        </p:spPr>
        <p:txBody>
          <a:bodyPr>
            <a:normAutofit/>
          </a:bodyPr>
          <a:lstStyle/>
          <a:p>
            <a:pPr marL="571500" indent="-571500">
              <a:buFont typeface="Wingdings" panose="05000000000000000000" pitchFamily="2" charset="2"/>
              <a:buChar char="p"/>
            </a:pPr>
            <a:r>
              <a:rPr lang="zh-CN" altLang="en-US" sz="4000" dirty="0">
                <a:solidFill>
                  <a:schemeClr val="accent2">
                    <a:lumMod val="75000"/>
                  </a:schemeClr>
                </a:solidFill>
                <a:latin typeface="+mn-ea"/>
                <a:ea typeface="+mn-ea"/>
              </a:rPr>
              <a:t>背景知识及相关研究</a:t>
            </a:r>
          </a:p>
        </p:txBody>
      </p:sp>
      <p:sp>
        <p:nvSpPr>
          <p:cNvPr id="7" name="副标题 2"/>
          <p:cNvSpPr txBox="1">
            <a:spLocks noChangeArrowheads="1"/>
          </p:cNvSpPr>
          <p:nvPr/>
        </p:nvSpPr>
        <p:spPr>
          <a:xfrm>
            <a:off x="650948" y="1403498"/>
            <a:ext cx="10784431" cy="4572000"/>
          </a:xfrm>
          <a:prstGeom prst="rect">
            <a:avLst/>
          </a:prstGeom>
          <a:ln/>
        </p:spPr>
        <p:txBody>
          <a:bodyPr lIns="90170" tIns="46990" rIns="90170" bIns="4699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200" dirty="0" smtClean="0">
                <a:latin typeface="+mn-ea"/>
                <a:sym typeface="Times" pitchFamily="2" charset="0"/>
              </a:rPr>
              <a:t>移动云计算　＝　移动设备＋移动网络＋云计算</a:t>
            </a:r>
            <a:endParaRPr lang="en-US" altLang="zh-CN" sz="2200" dirty="0" smtClean="0">
              <a:latin typeface="+mn-ea"/>
              <a:sym typeface="Times" pitchFamily="2" charset="0"/>
            </a:endParaRPr>
          </a:p>
          <a:p>
            <a:pPr marL="0" indent="0">
              <a:lnSpc>
                <a:spcPct val="100000"/>
              </a:lnSpc>
              <a:buNone/>
            </a:pPr>
            <a:endParaRPr lang="en-US" altLang="zh-CN" sz="2200" dirty="0" smtClean="0">
              <a:latin typeface="+mn-ea"/>
              <a:sym typeface="Times" pitchFamily="2" charset="0"/>
            </a:endParaRPr>
          </a:p>
          <a:p>
            <a:pPr marL="0" indent="0">
              <a:lnSpc>
                <a:spcPct val="100000"/>
              </a:lnSpc>
              <a:buNone/>
            </a:pPr>
            <a:r>
              <a:rPr lang="zh-CN" altLang="en-US" sz="2200" dirty="0" smtClean="0">
                <a:latin typeface="+mn-ea"/>
                <a:sym typeface="Times" pitchFamily="2" charset="0"/>
              </a:rPr>
              <a:t>要解决的问题</a:t>
            </a:r>
            <a:r>
              <a:rPr lang="en-US" altLang="zh-CN" sz="2200" dirty="0" smtClean="0">
                <a:latin typeface="+mn-ea"/>
                <a:sym typeface="Times" pitchFamily="2" charset="0"/>
              </a:rPr>
              <a:t>:</a:t>
            </a:r>
            <a:r>
              <a:rPr lang="zh-CN" altLang="en-US" sz="2200" dirty="0" smtClean="0">
                <a:latin typeface="+mn-ea"/>
                <a:sym typeface="Times" pitchFamily="2" charset="0"/>
              </a:rPr>
              <a:t>移动终端资源匮乏，处理能力弱，电池寿命周期短</a:t>
            </a:r>
            <a:endParaRPr lang="en-US" altLang="zh-CN" sz="2200" dirty="0" smtClean="0">
              <a:latin typeface="+mn-ea"/>
              <a:sym typeface="Times" pitchFamily="2" charset="0"/>
            </a:endParaRPr>
          </a:p>
          <a:p>
            <a:pPr marL="0" indent="0">
              <a:lnSpc>
                <a:spcPct val="100000"/>
              </a:lnSpc>
              <a:buNone/>
            </a:pPr>
            <a:endParaRPr lang="en-US" altLang="zh-CN" sz="2200" dirty="0" smtClean="0">
              <a:latin typeface="+mn-ea"/>
              <a:sym typeface="Times" pitchFamily="2" charset="0"/>
            </a:endParaRPr>
          </a:p>
          <a:p>
            <a:pPr marL="0" indent="0">
              <a:lnSpc>
                <a:spcPct val="100000"/>
              </a:lnSpc>
              <a:buNone/>
            </a:pPr>
            <a:r>
              <a:rPr lang="zh-CN" altLang="en-US" sz="2200" dirty="0">
                <a:latin typeface="+mn-ea"/>
                <a:sym typeface="Times" pitchFamily="2" charset="0"/>
              </a:rPr>
              <a:t>目标：降低运行在资源有限的设备上的移动应用的响应时间和完成</a:t>
            </a:r>
            <a:r>
              <a:rPr lang="zh-CN" altLang="en-US" sz="2200" dirty="0" smtClean="0">
                <a:latin typeface="+mn-ea"/>
                <a:sym typeface="Times" pitchFamily="2" charset="0"/>
              </a:rPr>
              <a:t>时间</a:t>
            </a:r>
            <a:endParaRPr lang="en-US" altLang="zh-CN" sz="2200" dirty="0" smtClean="0">
              <a:latin typeface="+mn-ea"/>
              <a:sym typeface="Times" pitchFamily="2" charset="0"/>
            </a:endParaRPr>
          </a:p>
          <a:p>
            <a:pPr marL="0" indent="0">
              <a:lnSpc>
                <a:spcPct val="100000"/>
              </a:lnSpc>
              <a:buNone/>
            </a:pPr>
            <a:r>
              <a:rPr lang="zh-CN" altLang="en-US" sz="2200" dirty="0" smtClean="0">
                <a:latin typeface="+mn-ea"/>
                <a:sym typeface="Times" pitchFamily="2" charset="0"/>
              </a:rPr>
              <a:t>      降低</a:t>
            </a:r>
            <a:r>
              <a:rPr lang="zh-CN" altLang="en-US" sz="2200" dirty="0">
                <a:latin typeface="+mn-ea"/>
                <a:sym typeface="Times" pitchFamily="2" charset="0"/>
              </a:rPr>
              <a:t>移动设备的</a:t>
            </a:r>
            <a:r>
              <a:rPr lang="zh-CN" altLang="en-US" sz="2200" dirty="0" smtClean="0">
                <a:latin typeface="+mn-ea"/>
                <a:sym typeface="Times" pitchFamily="2" charset="0"/>
              </a:rPr>
              <a:t>能耗</a:t>
            </a:r>
            <a:endParaRPr lang="en-US" altLang="zh-CN" sz="2200" dirty="0" smtClean="0">
              <a:latin typeface="+mn-ea"/>
              <a:sym typeface="Times" pitchFamily="2" charset="0"/>
            </a:endParaRPr>
          </a:p>
          <a:p>
            <a:pPr marL="0" indent="0">
              <a:lnSpc>
                <a:spcPct val="100000"/>
              </a:lnSpc>
              <a:buNone/>
            </a:pPr>
            <a:r>
              <a:rPr lang="en-US" altLang="zh-CN" sz="2200" dirty="0">
                <a:latin typeface="+mn-ea"/>
                <a:sym typeface="Times" pitchFamily="2" charset="0"/>
              </a:rPr>
              <a:t> </a:t>
            </a:r>
            <a:r>
              <a:rPr lang="en-US" altLang="zh-CN" sz="2200" dirty="0" smtClean="0">
                <a:latin typeface="+mn-ea"/>
                <a:sym typeface="Times" pitchFamily="2" charset="0"/>
              </a:rPr>
              <a:t>     </a:t>
            </a:r>
            <a:r>
              <a:rPr lang="zh-CN" altLang="en-US" sz="2200" dirty="0" smtClean="0">
                <a:latin typeface="+mn-ea"/>
                <a:sym typeface="Times" pitchFamily="2" charset="0"/>
              </a:rPr>
              <a:t>扩展移动设备的能力</a:t>
            </a:r>
            <a:endParaRPr lang="en-US" altLang="zh-CN" sz="2200" dirty="0" smtClean="0">
              <a:latin typeface="+mn-ea"/>
              <a:sym typeface="Times" pitchFamily="2" charset="0"/>
            </a:endParaRPr>
          </a:p>
          <a:p>
            <a:pPr marL="0" indent="0">
              <a:lnSpc>
                <a:spcPct val="100000"/>
              </a:lnSpc>
              <a:buNone/>
            </a:pPr>
            <a:endParaRPr lang="en-US" altLang="zh-CN" sz="2200" dirty="0">
              <a:latin typeface="+mn-ea"/>
              <a:sym typeface="Times" pitchFamily="2" charset="0"/>
            </a:endParaRPr>
          </a:p>
          <a:p>
            <a:pPr marL="0" indent="0">
              <a:lnSpc>
                <a:spcPct val="100000"/>
              </a:lnSpc>
              <a:buNone/>
            </a:pPr>
            <a:r>
              <a:rPr lang="zh-CN" altLang="en-US" sz="2200" dirty="0" smtClean="0">
                <a:latin typeface="+mn-ea"/>
                <a:sym typeface="Times" pitchFamily="2" charset="0"/>
              </a:rPr>
              <a:t>新的问题：</a:t>
            </a:r>
            <a:r>
              <a:rPr lang="zh-CN" altLang="en-US" sz="2400" dirty="0"/>
              <a:t>设备移动性、任务分布、连接多样性、代价评估、资源</a:t>
            </a:r>
            <a:r>
              <a:rPr lang="zh-CN" altLang="en-US" sz="2400" dirty="0" smtClean="0"/>
              <a:t>限制、安全等。</a:t>
            </a:r>
            <a:endParaRPr lang="en-US" altLang="zh-CN" sz="2200" dirty="0" smtClean="0">
              <a:latin typeface="+mn-ea"/>
              <a:sym typeface="Times" pitchFamily="2" charset="0"/>
            </a:endParaRPr>
          </a:p>
          <a:p>
            <a:pPr marL="0" indent="0">
              <a:lnSpc>
                <a:spcPct val="100000"/>
              </a:lnSpc>
              <a:buNone/>
            </a:pPr>
            <a:endParaRPr lang="zh-CN" altLang="en-US" sz="2200" dirty="0">
              <a:latin typeface="+mn-ea"/>
              <a:sym typeface="Times" pitchFamily="2" charset="0"/>
            </a:endParaRPr>
          </a:p>
        </p:txBody>
      </p:sp>
    </p:spTree>
    <p:extLst>
      <p:ext uri="{BB962C8B-B14F-4D97-AF65-F5344CB8AC3E}">
        <p14:creationId xmlns:p14="http://schemas.microsoft.com/office/powerpoint/2010/main" val="2663932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89DD3B2-A4FE-4CDB-8C9F-C66C74BEA9D9}" type="slidenum">
              <a:rPr lang="zh-CN" altLang="en-US" smtClean="0"/>
              <a:pPr/>
              <a:t>4</a:t>
            </a:fld>
            <a:endParaRPr lang="zh-CN" altLang="en-US"/>
          </a:p>
        </p:txBody>
      </p:sp>
      <p:sp>
        <p:nvSpPr>
          <p:cNvPr id="6" name="标题 1"/>
          <p:cNvSpPr>
            <a:spLocks noGrp="1"/>
          </p:cNvSpPr>
          <p:nvPr>
            <p:ph type="ctrTitle" idx="4294967295"/>
          </p:nvPr>
        </p:nvSpPr>
        <p:spPr>
          <a:xfrm>
            <a:off x="574158" y="262512"/>
            <a:ext cx="10090298" cy="938950"/>
          </a:xfrm>
        </p:spPr>
        <p:txBody>
          <a:bodyPr>
            <a:normAutofit/>
          </a:bodyPr>
          <a:lstStyle/>
          <a:p>
            <a:pPr marL="571500" indent="-571500">
              <a:buFont typeface="Wingdings" panose="05000000000000000000" pitchFamily="2" charset="2"/>
              <a:buChar char="p"/>
            </a:pPr>
            <a:r>
              <a:rPr lang="zh-CN" altLang="en-US" sz="4000" dirty="0">
                <a:solidFill>
                  <a:schemeClr val="accent2">
                    <a:lumMod val="75000"/>
                  </a:schemeClr>
                </a:solidFill>
                <a:latin typeface="+mn-ea"/>
                <a:ea typeface="+mn-ea"/>
              </a:rPr>
              <a:t>背景知识及相关研究</a:t>
            </a:r>
          </a:p>
        </p:txBody>
      </p:sp>
      <p:pic>
        <p:nvPicPr>
          <p:cNvPr id="2050" name="Picture 2" descr="\\psf\Home\Desktop\图片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969" y="1339702"/>
            <a:ext cx="4934348" cy="181815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psf\Home\Desktop\图片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9414" y="2456121"/>
            <a:ext cx="5018728" cy="20441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sf\Home\Desktop\图片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5324" y="4614530"/>
            <a:ext cx="5259302" cy="1739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92915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89DD3B2-A4FE-4CDB-8C9F-C66C74BEA9D9}" type="slidenum">
              <a:rPr lang="zh-CN" altLang="en-US" smtClean="0"/>
              <a:pPr/>
              <a:t>5</a:t>
            </a:fld>
            <a:endParaRPr lang="zh-CN" altLang="en-US"/>
          </a:p>
        </p:txBody>
      </p:sp>
      <p:sp>
        <p:nvSpPr>
          <p:cNvPr id="6" name="标题 1"/>
          <p:cNvSpPr>
            <a:spLocks noGrp="1"/>
          </p:cNvSpPr>
          <p:nvPr>
            <p:ph type="ctrTitle" idx="4294967295"/>
          </p:nvPr>
        </p:nvSpPr>
        <p:spPr>
          <a:xfrm>
            <a:off x="574158" y="262512"/>
            <a:ext cx="10090298" cy="938950"/>
          </a:xfrm>
        </p:spPr>
        <p:txBody>
          <a:bodyPr>
            <a:normAutofit/>
          </a:bodyPr>
          <a:lstStyle/>
          <a:p>
            <a:pPr marL="571500" indent="-571500">
              <a:buFont typeface="Wingdings" panose="05000000000000000000" pitchFamily="2" charset="2"/>
              <a:buChar char="p"/>
            </a:pPr>
            <a:r>
              <a:rPr lang="zh-CN" altLang="en-US" sz="4000" dirty="0">
                <a:solidFill>
                  <a:schemeClr val="accent2">
                    <a:lumMod val="75000"/>
                  </a:schemeClr>
                </a:solidFill>
                <a:latin typeface="+mn-ea"/>
                <a:ea typeface="+mn-ea"/>
              </a:rPr>
              <a:t>背景知识及相关研究</a:t>
            </a:r>
          </a:p>
        </p:txBody>
      </p:sp>
      <p:sp>
        <p:nvSpPr>
          <p:cNvPr id="7" name="副标题 2"/>
          <p:cNvSpPr txBox="1">
            <a:spLocks noChangeArrowheads="1"/>
          </p:cNvSpPr>
          <p:nvPr/>
        </p:nvSpPr>
        <p:spPr>
          <a:xfrm>
            <a:off x="650948" y="1403498"/>
            <a:ext cx="10619563" cy="4572000"/>
          </a:xfrm>
          <a:prstGeom prst="rect">
            <a:avLst/>
          </a:prstGeom>
          <a:ln/>
        </p:spPr>
        <p:txBody>
          <a:bodyPr lIns="90170" tIns="46990" rIns="90170" bIns="4699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2200" dirty="0" smtClean="0">
                <a:sym typeface="Times" pitchFamily="2" charset="0"/>
              </a:rPr>
              <a:t>Cloudlets are deployed next to IEEE 802.11 access points and serve as a localized service point in close proximity to mobile devices to improve the performance of mobile cloud services</a:t>
            </a:r>
          </a:p>
          <a:p>
            <a:pPr marL="0" indent="0">
              <a:lnSpc>
                <a:spcPct val="100000"/>
              </a:lnSpc>
              <a:buNone/>
            </a:pPr>
            <a:r>
              <a:rPr lang="zh-CN" altLang="en-US" sz="2200" dirty="0" smtClean="0">
                <a:latin typeface="+mn-ea"/>
                <a:sym typeface="Times" pitchFamily="2" charset="0"/>
              </a:rPr>
              <a:t>由少量服务器，</a:t>
            </a:r>
            <a:r>
              <a:rPr lang="en-US" altLang="zh-CN" sz="2200" dirty="0" smtClean="0">
                <a:latin typeface="+mn-ea"/>
                <a:sym typeface="Times" pitchFamily="2" charset="0"/>
              </a:rPr>
              <a:t>PC</a:t>
            </a:r>
            <a:r>
              <a:rPr lang="zh-CN" altLang="en-US" sz="2200" dirty="0" smtClean="0">
                <a:latin typeface="+mn-ea"/>
                <a:sym typeface="Times" pitchFamily="2" charset="0"/>
              </a:rPr>
              <a:t>，移动设备组成的一个移动设备和远端云通信的中转站或者直接服务移动设备的代理服务器，以</a:t>
            </a:r>
            <a:r>
              <a:rPr lang="en-US" altLang="zh-CN" sz="2200" dirty="0" smtClean="0">
                <a:latin typeface="+mn-ea"/>
                <a:sym typeface="Times" pitchFamily="2" charset="0"/>
              </a:rPr>
              <a:t>Wi-Fi</a:t>
            </a:r>
            <a:r>
              <a:rPr lang="zh-CN" altLang="en-US" sz="2200" dirty="0" smtClean="0">
                <a:latin typeface="+mn-ea"/>
                <a:sym typeface="Times" pitchFamily="2" charset="0"/>
              </a:rPr>
              <a:t>方式接入</a:t>
            </a:r>
          </a:p>
          <a:p>
            <a:pPr marL="0" indent="0">
              <a:lnSpc>
                <a:spcPct val="100000"/>
              </a:lnSpc>
              <a:buNone/>
            </a:pPr>
            <a:endParaRPr lang="zh-CN" altLang="en-US" sz="2200" dirty="0" smtClean="0">
              <a:latin typeface="+mn-ea"/>
              <a:sym typeface="Times" pitchFamily="2" charset="0"/>
            </a:endParaRPr>
          </a:p>
          <a:p>
            <a:pPr marL="0" indent="0">
              <a:lnSpc>
                <a:spcPct val="100000"/>
              </a:lnSpc>
              <a:buNone/>
            </a:pPr>
            <a:r>
              <a:rPr lang="zh-CN" altLang="en-US" sz="2200" dirty="0" smtClean="0">
                <a:sym typeface="Times" pitchFamily="2" charset="0"/>
              </a:rPr>
              <a:t>A cloudlet can be viewed as a “data center in a box” that “brings the cloud closer”</a:t>
            </a:r>
          </a:p>
          <a:p>
            <a:pPr marL="0" indent="0">
              <a:lnSpc>
                <a:spcPct val="100000"/>
              </a:lnSpc>
              <a:buNone/>
            </a:pPr>
            <a:r>
              <a:rPr lang="zh-CN" altLang="en-US" sz="2200" dirty="0" smtClean="0">
                <a:sym typeface="Times" pitchFamily="2" charset="0"/>
              </a:rPr>
              <a:t>cloudlet</a:t>
            </a:r>
            <a:r>
              <a:rPr lang="zh-CN" altLang="en-US" sz="2200" dirty="0" smtClean="0">
                <a:latin typeface="+mn-ea"/>
                <a:sym typeface="Times" pitchFamily="2" charset="0"/>
              </a:rPr>
              <a:t>可以看做一个装在盒子里的数据中心，它使得云离我们更近</a:t>
            </a:r>
            <a:endParaRPr lang="zh-CN" altLang="en-US" sz="2200" dirty="0">
              <a:latin typeface="+mn-ea"/>
              <a:sym typeface="Times" pitchFamily="2" charset="0"/>
            </a:endParaRPr>
          </a:p>
        </p:txBody>
      </p:sp>
    </p:spTree>
    <p:extLst>
      <p:ext uri="{BB962C8B-B14F-4D97-AF65-F5344CB8AC3E}">
        <p14:creationId xmlns:p14="http://schemas.microsoft.com/office/powerpoint/2010/main" val="38535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89DD3B2-A4FE-4CDB-8C9F-C66C74BEA9D9}" type="slidenum">
              <a:rPr lang="zh-CN" altLang="en-US" smtClean="0"/>
              <a:pPr/>
              <a:t>6</a:t>
            </a:fld>
            <a:endParaRPr lang="zh-CN" altLang="en-US"/>
          </a:p>
        </p:txBody>
      </p:sp>
      <p:sp>
        <p:nvSpPr>
          <p:cNvPr id="6" name="标题 1"/>
          <p:cNvSpPr>
            <a:spLocks noGrp="1"/>
          </p:cNvSpPr>
          <p:nvPr>
            <p:ph type="ctrTitle" idx="4294967295"/>
          </p:nvPr>
        </p:nvSpPr>
        <p:spPr>
          <a:xfrm>
            <a:off x="574158" y="262512"/>
            <a:ext cx="10090298" cy="938950"/>
          </a:xfrm>
        </p:spPr>
        <p:txBody>
          <a:bodyPr>
            <a:normAutofit/>
          </a:bodyPr>
          <a:lstStyle/>
          <a:p>
            <a:pPr marL="571500" indent="-571500">
              <a:buFont typeface="Wingdings" panose="05000000000000000000" pitchFamily="2" charset="2"/>
              <a:buChar char="p"/>
            </a:pPr>
            <a:r>
              <a:rPr lang="zh-CN" altLang="en-US" sz="4000" dirty="0">
                <a:solidFill>
                  <a:schemeClr val="accent2">
                    <a:lumMod val="75000"/>
                  </a:schemeClr>
                </a:solidFill>
                <a:latin typeface="+mn-ea"/>
                <a:ea typeface="+mn-ea"/>
              </a:rPr>
              <a:t>背景知识及相关研究</a:t>
            </a:r>
          </a:p>
        </p:txBody>
      </p:sp>
      <p:sp>
        <p:nvSpPr>
          <p:cNvPr id="7" name="副标题 2"/>
          <p:cNvSpPr txBox="1">
            <a:spLocks noChangeArrowheads="1"/>
          </p:cNvSpPr>
          <p:nvPr/>
        </p:nvSpPr>
        <p:spPr>
          <a:xfrm>
            <a:off x="721970" y="1444862"/>
            <a:ext cx="10721347" cy="3357957"/>
          </a:xfrm>
          <a:prstGeom prst="rect">
            <a:avLst/>
          </a:prstGeom>
          <a:ln/>
        </p:spPr>
        <p:txBody>
          <a:bodyPr lIns="90170" tIns="46990" rIns="90170" bIns="4699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200" dirty="0">
                <a:sym typeface="Times" pitchFamily="2" charset="0"/>
              </a:rPr>
              <a:t>使用</a:t>
            </a:r>
            <a:r>
              <a:rPr lang="en-US" altLang="zh-CN" sz="2200" dirty="0" smtClean="0">
                <a:sym typeface="Times" pitchFamily="2" charset="0"/>
              </a:rPr>
              <a:t>cloudlet</a:t>
            </a:r>
            <a:r>
              <a:rPr lang="zh-CN" altLang="en-US" sz="2200" dirty="0" smtClean="0">
                <a:sym typeface="Times" pitchFamily="2" charset="0"/>
              </a:rPr>
              <a:t>的</a:t>
            </a:r>
            <a:r>
              <a:rPr lang="zh-CN" altLang="en-US" sz="2200" dirty="0">
                <a:sym typeface="Times" pitchFamily="2" charset="0"/>
              </a:rPr>
              <a:t>好处：</a:t>
            </a:r>
          </a:p>
          <a:p>
            <a:pPr marL="457200" indent="-457200">
              <a:lnSpc>
                <a:spcPct val="150000"/>
              </a:lnSpc>
              <a:buFont typeface="+mj-ea"/>
              <a:buAutoNum type="circleNumDbPlain"/>
            </a:pPr>
            <a:r>
              <a:rPr lang="zh-CN" altLang="en-US" sz="2200" dirty="0" smtClean="0">
                <a:sym typeface="Times" pitchFamily="2" charset="0"/>
              </a:rPr>
              <a:t>将</a:t>
            </a:r>
            <a:r>
              <a:rPr lang="zh-CN" altLang="en-US" sz="2200" dirty="0">
                <a:sym typeface="Times" pitchFamily="2" charset="0"/>
              </a:rPr>
              <a:t>网络连接由</a:t>
            </a:r>
            <a:r>
              <a:rPr lang="en-US" altLang="zh-CN" sz="2200" dirty="0" smtClean="0">
                <a:sym typeface="Times" pitchFamily="2" charset="0"/>
              </a:rPr>
              <a:t>3G/4G</a:t>
            </a:r>
            <a:r>
              <a:rPr lang="zh-CN" altLang="en-US" sz="2200" dirty="0" smtClean="0">
                <a:sym typeface="Times" pitchFamily="2" charset="0"/>
              </a:rPr>
              <a:t>转化成</a:t>
            </a:r>
            <a:r>
              <a:rPr lang="en-US" altLang="zh-CN" sz="2200" dirty="0" smtClean="0">
                <a:sym typeface="Times" pitchFamily="2" charset="0"/>
              </a:rPr>
              <a:t>Wi-Fi</a:t>
            </a:r>
            <a:r>
              <a:rPr lang="zh-CN" altLang="en-US" sz="2200" dirty="0" smtClean="0">
                <a:sym typeface="Times" pitchFamily="2" charset="0"/>
              </a:rPr>
              <a:t>，充分利用</a:t>
            </a:r>
            <a:r>
              <a:rPr lang="en-US" altLang="zh-CN" sz="2200" dirty="0" smtClean="0">
                <a:sym typeface="Times" pitchFamily="2" charset="0"/>
              </a:rPr>
              <a:t>Wi-Fi</a:t>
            </a:r>
            <a:r>
              <a:rPr lang="zh-CN" altLang="en-US" sz="2200" dirty="0" smtClean="0">
                <a:sym typeface="Times" pitchFamily="2" charset="0"/>
              </a:rPr>
              <a:t>网络</a:t>
            </a:r>
            <a:r>
              <a:rPr lang="zh-CN" altLang="en-US" sz="2200" dirty="0">
                <a:sym typeface="Times" pitchFamily="2" charset="0"/>
              </a:rPr>
              <a:t>的高</a:t>
            </a:r>
            <a:r>
              <a:rPr lang="zh-CN" altLang="en-US" sz="2200" dirty="0" smtClean="0">
                <a:sym typeface="Times" pitchFamily="2" charset="0"/>
              </a:rPr>
              <a:t>带宽低能耗，降低时延，延长移动设备的电池使用时间</a:t>
            </a:r>
            <a:endParaRPr lang="en-US" altLang="zh-CN" sz="2200" dirty="0">
              <a:sym typeface="Times" pitchFamily="2" charset="0"/>
            </a:endParaRPr>
          </a:p>
          <a:p>
            <a:pPr marL="457200" indent="-457200">
              <a:lnSpc>
                <a:spcPct val="150000"/>
              </a:lnSpc>
              <a:buFont typeface="+mj-ea"/>
              <a:buAutoNum type="circleNumDbPlain"/>
            </a:pPr>
            <a:r>
              <a:rPr lang="zh-CN" altLang="en-US" sz="2200" dirty="0" smtClean="0">
                <a:sym typeface="Times" pitchFamily="2" charset="0"/>
              </a:rPr>
              <a:t>充分利用闲置资源，提高资源利用率</a:t>
            </a:r>
            <a:endParaRPr lang="en-US" altLang="zh-CN" sz="2200" dirty="0" smtClean="0">
              <a:sym typeface="Times" pitchFamily="2" charset="0"/>
            </a:endParaRPr>
          </a:p>
          <a:p>
            <a:pPr marL="457200" indent="-457200">
              <a:lnSpc>
                <a:spcPct val="150000"/>
              </a:lnSpc>
              <a:buFont typeface="+mj-ea"/>
              <a:buAutoNum type="circleNumDbPlain"/>
            </a:pPr>
            <a:r>
              <a:rPr lang="zh-CN" altLang="en-US" sz="2200" dirty="0" smtClean="0">
                <a:sym typeface="Times" pitchFamily="2" charset="0"/>
              </a:rPr>
              <a:t>扩展移动终端的处理能力和存储能力</a:t>
            </a:r>
            <a:endParaRPr lang="en-US" altLang="zh-CN" sz="2200" dirty="0">
              <a:sym typeface="Times" pitchFamily="2" charset="0"/>
            </a:endParaRPr>
          </a:p>
          <a:p>
            <a:pPr marL="0" indent="0">
              <a:lnSpc>
                <a:spcPct val="100000"/>
              </a:lnSpc>
              <a:buNone/>
            </a:pPr>
            <a:endParaRPr lang="zh-CN" altLang="en-US" sz="2200" dirty="0">
              <a:sym typeface="Times" pitchFamily="2" charset="0"/>
            </a:endParaRPr>
          </a:p>
        </p:txBody>
      </p:sp>
    </p:spTree>
    <p:extLst>
      <p:ext uri="{BB962C8B-B14F-4D97-AF65-F5344CB8AC3E}">
        <p14:creationId xmlns:p14="http://schemas.microsoft.com/office/powerpoint/2010/main" val="3853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89DD3B2-A4FE-4CDB-8C9F-C66C74BEA9D9}" type="slidenum">
              <a:rPr lang="zh-CN" altLang="en-US" smtClean="0"/>
              <a:pPr/>
              <a:t>7</a:t>
            </a:fld>
            <a:endParaRPr lang="zh-CN" altLang="en-US"/>
          </a:p>
        </p:txBody>
      </p:sp>
      <p:sp>
        <p:nvSpPr>
          <p:cNvPr id="6" name="标题 1"/>
          <p:cNvSpPr>
            <a:spLocks noGrp="1"/>
          </p:cNvSpPr>
          <p:nvPr>
            <p:ph type="ctrTitle" idx="4294967295"/>
          </p:nvPr>
        </p:nvSpPr>
        <p:spPr>
          <a:xfrm>
            <a:off x="574158" y="262512"/>
            <a:ext cx="10090298" cy="938950"/>
          </a:xfrm>
        </p:spPr>
        <p:txBody>
          <a:bodyPr>
            <a:normAutofit/>
          </a:bodyPr>
          <a:lstStyle/>
          <a:p>
            <a:pPr marL="571500" indent="-571500">
              <a:buFont typeface="Wingdings" panose="05000000000000000000" pitchFamily="2" charset="2"/>
              <a:buChar char="p"/>
            </a:pPr>
            <a:r>
              <a:rPr lang="zh-CN" altLang="en-US" sz="4000" dirty="0">
                <a:solidFill>
                  <a:schemeClr val="accent2">
                    <a:lumMod val="75000"/>
                  </a:schemeClr>
                </a:solidFill>
                <a:latin typeface="+mn-ea"/>
                <a:ea typeface="+mn-ea"/>
              </a:rPr>
              <a:t>背景知识及相关研究</a:t>
            </a:r>
          </a:p>
        </p:txBody>
      </p:sp>
      <p:sp>
        <p:nvSpPr>
          <p:cNvPr id="8" name="矩形 7"/>
          <p:cNvSpPr/>
          <p:nvPr/>
        </p:nvSpPr>
        <p:spPr>
          <a:xfrm>
            <a:off x="721968" y="1296067"/>
            <a:ext cx="11191863" cy="3139321"/>
          </a:xfrm>
          <a:prstGeom prst="rect">
            <a:avLst/>
          </a:prstGeom>
        </p:spPr>
        <p:txBody>
          <a:bodyPr wrap="square">
            <a:spAutoFit/>
          </a:bodyPr>
          <a:lstStyle/>
          <a:p>
            <a:pPr lvl="0">
              <a:lnSpc>
                <a:spcPct val="150000"/>
              </a:lnSpc>
            </a:pPr>
            <a:r>
              <a:rPr lang="zh-CN" altLang="en-US" sz="2200" dirty="0">
                <a:solidFill>
                  <a:prstClr val="black"/>
                </a:solidFill>
                <a:latin typeface="+mn-ea"/>
                <a:sym typeface="Times" pitchFamily="2" charset="0"/>
              </a:rPr>
              <a:t>有待研究和解决的问题：</a:t>
            </a:r>
          </a:p>
          <a:p>
            <a:pPr marL="457200" lvl="0" indent="-457200">
              <a:lnSpc>
                <a:spcPct val="150000"/>
              </a:lnSpc>
              <a:buFont typeface="+mj-ea"/>
              <a:buAutoNum type="circleNumDbPlain"/>
            </a:pPr>
            <a:r>
              <a:rPr lang="en-US" altLang="zh-CN" sz="2200" dirty="0" smtClean="0">
                <a:solidFill>
                  <a:prstClr val="black"/>
                </a:solidFill>
                <a:sym typeface="Times" pitchFamily="2" charset="0"/>
              </a:rPr>
              <a:t>cloudlet</a:t>
            </a:r>
            <a:r>
              <a:rPr lang="zh-CN" altLang="en-US" sz="2200" dirty="0">
                <a:solidFill>
                  <a:prstClr val="black"/>
                </a:solidFill>
                <a:latin typeface="+mn-ea"/>
                <a:sym typeface="Times" pitchFamily="2" charset="0"/>
              </a:rPr>
              <a:t>部署和自管理</a:t>
            </a:r>
          </a:p>
          <a:p>
            <a:pPr marL="457200" lvl="0" indent="-457200">
              <a:lnSpc>
                <a:spcPct val="150000"/>
              </a:lnSpc>
              <a:buFont typeface="+mj-ea"/>
              <a:buAutoNum type="circleNumDbPlain"/>
            </a:pPr>
            <a:r>
              <a:rPr lang="zh-CN" altLang="en-US" sz="2200" dirty="0" smtClean="0">
                <a:solidFill>
                  <a:prstClr val="black"/>
                </a:solidFill>
                <a:latin typeface="+mn-ea"/>
                <a:sym typeface="Times" pitchFamily="2" charset="0"/>
              </a:rPr>
              <a:t>网络</a:t>
            </a:r>
            <a:r>
              <a:rPr lang="zh-CN" altLang="en-US" sz="2200" dirty="0">
                <a:solidFill>
                  <a:prstClr val="black"/>
                </a:solidFill>
                <a:latin typeface="+mn-ea"/>
                <a:sym typeface="Times" pitchFamily="2" charset="0"/>
              </a:rPr>
              <a:t>连接的间歇性（原因：移动性、切换、异构网络环境、网络设备连接策略</a:t>
            </a:r>
            <a:r>
              <a:rPr lang="en-US" altLang="zh-CN" sz="2200" dirty="0">
                <a:solidFill>
                  <a:prstClr val="black"/>
                </a:solidFill>
                <a:latin typeface="+mn-ea"/>
                <a:sym typeface="Times" pitchFamily="2" charset="0"/>
              </a:rPr>
              <a:t>……</a:t>
            </a:r>
            <a:r>
              <a:rPr lang="zh-CN" altLang="en-US" sz="2200" dirty="0">
                <a:solidFill>
                  <a:prstClr val="black"/>
                </a:solidFill>
                <a:latin typeface="+mn-ea"/>
                <a:sym typeface="Times" pitchFamily="2" charset="0"/>
              </a:rPr>
              <a:t>）</a:t>
            </a:r>
            <a:endParaRPr lang="en-US" altLang="zh-CN" sz="2200" dirty="0">
              <a:solidFill>
                <a:prstClr val="black"/>
              </a:solidFill>
              <a:latin typeface="+mn-ea"/>
              <a:sym typeface="Times" pitchFamily="2" charset="0"/>
            </a:endParaRPr>
          </a:p>
          <a:p>
            <a:pPr marL="457200" lvl="0" indent="-457200">
              <a:lnSpc>
                <a:spcPct val="150000"/>
              </a:lnSpc>
              <a:buFont typeface="+mj-ea"/>
              <a:buAutoNum type="circleNumDbPlain"/>
            </a:pPr>
            <a:r>
              <a:rPr lang="zh-CN" altLang="en-US" sz="2200" dirty="0" smtClean="0">
                <a:solidFill>
                  <a:prstClr val="black"/>
                </a:solidFill>
                <a:latin typeface="+mn-ea"/>
                <a:sym typeface="Times" pitchFamily="2" charset="0"/>
              </a:rPr>
              <a:t>高效</a:t>
            </a:r>
            <a:r>
              <a:rPr lang="zh-CN" altLang="en-US" sz="2200" dirty="0">
                <a:solidFill>
                  <a:prstClr val="black"/>
                </a:solidFill>
                <a:latin typeface="+mn-ea"/>
                <a:sym typeface="Times" pitchFamily="2" charset="0"/>
              </a:rPr>
              <a:t>的任务分流策略</a:t>
            </a:r>
            <a:endParaRPr lang="en-US" altLang="zh-CN" sz="2200" dirty="0">
              <a:solidFill>
                <a:prstClr val="black"/>
              </a:solidFill>
              <a:latin typeface="+mn-ea"/>
              <a:sym typeface="Times" pitchFamily="2" charset="0"/>
            </a:endParaRPr>
          </a:p>
          <a:p>
            <a:pPr marL="457200" lvl="0" indent="-457200">
              <a:lnSpc>
                <a:spcPct val="150000"/>
              </a:lnSpc>
              <a:buFont typeface="+mj-ea"/>
              <a:buAutoNum type="circleNumDbPlain"/>
            </a:pPr>
            <a:r>
              <a:rPr lang="en-US" altLang="zh-CN" sz="2200" dirty="0" smtClean="0">
                <a:solidFill>
                  <a:prstClr val="black"/>
                </a:solidFill>
                <a:sym typeface="Times" pitchFamily="2" charset="0"/>
              </a:rPr>
              <a:t>cloudlet</a:t>
            </a:r>
            <a:r>
              <a:rPr lang="zh-CN" altLang="en-US" sz="2200" dirty="0">
                <a:solidFill>
                  <a:prstClr val="black"/>
                </a:solidFill>
                <a:latin typeface="+mn-ea"/>
                <a:sym typeface="Times" pitchFamily="2" charset="0"/>
              </a:rPr>
              <a:t>资源发现和连接，多协同</a:t>
            </a:r>
            <a:r>
              <a:rPr lang="en-US" altLang="zh-CN" sz="2200" dirty="0">
                <a:solidFill>
                  <a:prstClr val="black"/>
                </a:solidFill>
                <a:sym typeface="Times" pitchFamily="2" charset="0"/>
              </a:rPr>
              <a:t>cloudlet</a:t>
            </a:r>
            <a:r>
              <a:rPr lang="zh-CN" altLang="en-US" sz="2200" dirty="0">
                <a:solidFill>
                  <a:prstClr val="black"/>
                </a:solidFill>
                <a:latin typeface="+mn-ea"/>
                <a:sym typeface="Times" pitchFamily="2" charset="0"/>
              </a:rPr>
              <a:t>数据同步</a:t>
            </a:r>
            <a:endParaRPr lang="en-US" altLang="zh-CN" sz="2200" dirty="0">
              <a:solidFill>
                <a:prstClr val="black"/>
              </a:solidFill>
              <a:latin typeface="+mn-ea"/>
              <a:sym typeface="Times" pitchFamily="2" charset="0"/>
            </a:endParaRPr>
          </a:p>
          <a:p>
            <a:pPr marL="457200" lvl="0" indent="-457200">
              <a:lnSpc>
                <a:spcPct val="150000"/>
              </a:lnSpc>
              <a:buFont typeface="+mj-ea"/>
              <a:buAutoNum type="circleNumDbPlain"/>
            </a:pPr>
            <a:r>
              <a:rPr lang="zh-CN" altLang="en-US" sz="2200" dirty="0" smtClean="0">
                <a:solidFill>
                  <a:prstClr val="black"/>
                </a:solidFill>
                <a:latin typeface="+mn-ea"/>
                <a:sym typeface="Times" pitchFamily="2" charset="0"/>
              </a:rPr>
              <a:t>其它</a:t>
            </a:r>
            <a:r>
              <a:rPr lang="zh-CN" altLang="en-US" sz="2200" dirty="0">
                <a:solidFill>
                  <a:prstClr val="black"/>
                </a:solidFill>
                <a:latin typeface="+mn-ea"/>
                <a:sym typeface="Times" pitchFamily="2" charset="0"/>
              </a:rPr>
              <a:t>（</a:t>
            </a:r>
            <a:r>
              <a:rPr lang="zh-CN" altLang="en-US" sz="2200" dirty="0" smtClean="0">
                <a:solidFill>
                  <a:prstClr val="black"/>
                </a:solidFill>
                <a:latin typeface="+mn-ea"/>
                <a:sym typeface="Times" pitchFamily="2" charset="0"/>
              </a:rPr>
              <a:t>安全等问题）</a:t>
            </a:r>
            <a:endParaRPr lang="zh-CN" altLang="en-US" sz="2200" dirty="0">
              <a:solidFill>
                <a:prstClr val="black"/>
              </a:solidFill>
              <a:latin typeface="+mn-ea"/>
              <a:sym typeface="Times" pitchFamily="2" charset="0"/>
            </a:endParaRPr>
          </a:p>
        </p:txBody>
      </p:sp>
    </p:spTree>
    <p:extLst>
      <p:ext uri="{BB962C8B-B14F-4D97-AF65-F5344CB8AC3E}">
        <p14:creationId xmlns:p14="http://schemas.microsoft.com/office/powerpoint/2010/main" val="51484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89DD3B2-A4FE-4CDB-8C9F-C66C74BEA9D9}" type="slidenum">
              <a:rPr lang="zh-CN" altLang="en-US" smtClean="0"/>
              <a:pPr/>
              <a:t>8</a:t>
            </a:fld>
            <a:endParaRPr lang="zh-CN" altLang="en-US"/>
          </a:p>
        </p:txBody>
      </p:sp>
      <p:sp>
        <p:nvSpPr>
          <p:cNvPr id="6" name="标题 1"/>
          <p:cNvSpPr>
            <a:spLocks noGrp="1"/>
          </p:cNvSpPr>
          <p:nvPr>
            <p:ph type="ctrTitle" idx="4294967295"/>
          </p:nvPr>
        </p:nvSpPr>
        <p:spPr>
          <a:xfrm>
            <a:off x="574158" y="262512"/>
            <a:ext cx="10090298" cy="938950"/>
          </a:xfrm>
        </p:spPr>
        <p:txBody>
          <a:bodyPr>
            <a:normAutofit/>
          </a:bodyPr>
          <a:lstStyle/>
          <a:p>
            <a:pPr marL="571500" indent="-571500">
              <a:buFont typeface="Wingdings" panose="05000000000000000000" pitchFamily="2" charset="2"/>
              <a:buChar char="p"/>
            </a:pPr>
            <a:r>
              <a:rPr lang="zh-CN" altLang="en-US" sz="4000" dirty="0" smtClean="0">
                <a:solidFill>
                  <a:schemeClr val="accent2">
                    <a:lumMod val="75000"/>
                  </a:schemeClr>
                </a:solidFill>
                <a:latin typeface="+mn-ea"/>
                <a:ea typeface="+mn-ea"/>
              </a:rPr>
              <a:t>本文的研究内容和目的</a:t>
            </a:r>
            <a:endParaRPr lang="zh-CN" altLang="en-US" sz="4000" dirty="0">
              <a:solidFill>
                <a:schemeClr val="accent2">
                  <a:lumMod val="75000"/>
                </a:schemeClr>
              </a:solidFill>
              <a:latin typeface="+mn-ea"/>
              <a:ea typeface="+mn-ea"/>
            </a:endParaRPr>
          </a:p>
        </p:txBody>
      </p:sp>
      <p:sp>
        <p:nvSpPr>
          <p:cNvPr id="8" name="矩形 7"/>
          <p:cNvSpPr/>
          <p:nvPr/>
        </p:nvSpPr>
        <p:spPr>
          <a:xfrm>
            <a:off x="721968" y="1296067"/>
            <a:ext cx="11191863" cy="5170646"/>
          </a:xfrm>
          <a:prstGeom prst="rect">
            <a:avLst/>
          </a:prstGeom>
        </p:spPr>
        <p:txBody>
          <a:bodyPr wrap="square">
            <a:spAutoFit/>
          </a:bodyPr>
          <a:lstStyle/>
          <a:p>
            <a:pPr lvl="0">
              <a:lnSpc>
                <a:spcPct val="150000"/>
              </a:lnSpc>
            </a:pPr>
            <a:r>
              <a:rPr lang="zh-CN" altLang="en-US" sz="2200" dirty="0" smtClean="0">
                <a:solidFill>
                  <a:prstClr val="black"/>
                </a:solidFill>
                <a:latin typeface="+mn-ea"/>
                <a:sym typeface="Times" pitchFamily="2" charset="0"/>
              </a:rPr>
              <a:t>研究内容：</a:t>
            </a:r>
            <a:endParaRPr lang="en-US" altLang="zh-CN" sz="2200" dirty="0" smtClean="0">
              <a:solidFill>
                <a:prstClr val="black"/>
              </a:solidFill>
              <a:latin typeface="+mn-ea"/>
              <a:sym typeface="Times" pitchFamily="2" charset="0"/>
            </a:endParaRPr>
          </a:p>
          <a:p>
            <a:pPr lvl="0">
              <a:lnSpc>
                <a:spcPct val="150000"/>
              </a:lnSpc>
            </a:pPr>
            <a:r>
              <a:rPr lang="en-US" altLang="zh-CN" sz="2200" dirty="0">
                <a:solidFill>
                  <a:prstClr val="black"/>
                </a:solidFill>
                <a:latin typeface="+mn-ea"/>
                <a:sym typeface="Times" pitchFamily="2" charset="0"/>
              </a:rPr>
              <a:t> </a:t>
            </a:r>
            <a:r>
              <a:rPr lang="en-US" altLang="zh-CN" sz="2200" dirty="0" smtClean="0">
                <a:solidFill>
                  <a:prstClr val="black"/>
                </a:solidFill>
                <a:latin typeface="+mn-ea"/>
                <a:sym typeface="Times" pitchFamily="2" charset="0"/>
              </a:rPr>
              <a:t> </a:t>
            </a:r>
            <a:r>
              <a:rPr lang="zh-CN" altLang="en-US" sz="2200" dirty="0" smtClean="0">
                <a:solidFill>
                  <a:prstClr val="black"/>
                </a:solidFill>
                <a:latin typeface="+mn-ea"/>
                <a:sym typeface="Times" pitchFamily="2" charset="0"/>
              </a:rPr>
              <a:t>单</a:t>
            </a:r>
            <a:r>
              <a:rPr lang="en-US" altLang="zh-CN" sz="2200" dirty="0" smtClean="0">
                <a:solidFill>
                  <a:prstClr val="black"/>
                </a:solidFill>
                <a:sym typeface="Times" pitchFamily="2" charset="0"/>
              </a:rPr>
              <a:t>cloudlet</a:t>
            </a:r>
            <a:r>
              <a:rPr lang="zh-CN" altLang="en-US" sz="2200" dirty="0" smtClean="0">
                <a:solidFill>
                  <a:prstClr val="black"/>
                </a:solidFill>
                <a:latin typeface="+mn-ea"/>
                <a:sym typeface="Times" pitchFamily="2" charset="0"/>
              </a:rPr>
              <a:t>环境下</a:t>
            </a:r>
            <a:r>
              <a:rPr lang="en-US" altLang="zh-CN" sz="2200" dirty="0" smtClean="0">
                <a:solidFill>
                  <a:prstClr val="black"/>
                </a:solidFill>
                <a:sym typeface="Times" pitchFamily="2" charset="0"/>
              </a:rPr>
              <a:t>cloudlet</a:t>
            </a:r>
            <a:r>
              <a:rPr lang="zh-CN" altLang="en-US" sz="2200" dirty="0" smtClean="0">
                <a:solidFill>
                  <a:prstClr val="black"/>
                </a:solidFill>
                <a:latin typeface="+mn-ea"/>
                <a:sym typeface="Times" pitchFamily="2" charset="0"/>
              </a:rPr>
              <a:t>放置和</a:t>
            </a:r>
            <a:r>
              <a:rPr lang="zh-CN" altLang="en-US" sz="2200" dirty="0" smtClean="0">
                <a:solidFill>
                  <a:prstClr val="black"/>
                </a:solidFill>
                <a:latin typeface="+mn-ea"/>
                <a:sym typeface="Times" pitchFamily="2" charset="0"/>
              </a:rPr>
              <a:t>任务分流策略</a:t>
            </a:r>
            <a:endParaRPr lang="en-US" altLang="zh-CN" sz="2200" dirty="0" smtClean="0">
              <a:solidFill>
                <a:prstClr val="black"/>
              </a:solidFill>
              <a:latin typeface="+mn-ea"/>
              <a:sym typeface="Times" pitchFamily="2" charset="0"/>
            </a:endParaRPr>
          </a:p>
          <a:p>
            <a:pPr lvl="0">
              <a:lnSpc>
                <a:spcPct val="150000"/>
              </a:lnSpc>
            </a:pPr>
            <a:r>
              <a:rPr lang="en-US" altLang="zh-CN" sz="2200" dirty="0">
                <a:solidFill>
                  <a:prstClr val="black"/>
                </a:solidFill>
                <a:latin typeface="+mn-ea"/>
                <a:sym typeface="Times" pitchFamily="2" charset="0"/>
              </a:rPr>
              <a:t> </a:t>
            </a:r>
            <a:r>
              <a:rPr lang="en-US" altLang="zh-CN" sz="2200" dirty="0" smtClean="0">
                <a:solidFill>
                  <a:prstClr val="black"/>
                </a:solidFill>
                <a:latin typeface="+mn-ea"/>
                <a:sym typeface="Times" pitchFamily="2" charset="0"/>
              </a:rPr>
              <a:t> </a:t>
            </a:r>
            <a:r>
              <a:rPr lang="zh-CN" altLang="en-US" sz="2200" dirty="0" smtClean="0">
                <a:solidFill>
                  <a:prstClr val="black"/>
                </a:solidFill>
                <a:latin typeface="+mn-ea"/>
                <a:sym typeface="Times" pitchFamily="2" charset="0"/>
              </a:rPr>
              <a:t>多</a:t>
            </a:r>
            <a:r>
              <a:rPr lang="en-US" altLang="zh-CN" sz="2200" dirty="0" smtClean="0">
                <a:solidFill>
                  <a:prstClr val="black"/>
                </a:solidFill>
                <a:sym typeface="Times" pitchFamily="2" charset="0"/>
              </a:rPr>
              <a:t>cloudlet</a:t>
            </a:r>
            <a:r>
              <a:rPr lang="zh-CN" altLang="en-US" sz="2200" dirty="0" smtClean="0">
                <a:solidFill>
                  <a:prstClr val="black"/>
                </a:solidFill>
                <a:latin typeface="+mn-ea"/>
                <a:sym typeface="Times" pitchFamily="2" charset="0"/>
              </a:rPr>
              <a:t>协同环境下任务分流策略</a:t>
            </a:r>
            <a:endParaRPr lang="en-US" altLang="zh-CN" sz="2200" dirty="0" smtClean="0">
              <a:solidFill>
                <a:prstClr val="black"/>
              </a:solidFill>
              <a:latin typeface="+mn-ea"/>
              <a:sym typeface="Times" pitchFamily="2" charset="0"/>
            </a:endParaRPr>
          </a:p>
          <a:p>
            <a:pPr lvl="0">
              <a:lnSpc>
                <a:spcPct val="150000"/>
              </a:lnSpc>
            </a:pPr>
            <a:endParaRPr lang="zh-CN" altLang="en-US" sz="2200" dirty="0">
              <a:solidFill>
                <a:prstClr val="black"/>
              </a:solidFill>
              <a:latin typeface="+mn-ea"/>
              <a:sym typeface="Times" pitchFamily="2" charset="0"/>
            </a:endParaRPr>
          </a:p>
          <a:p>
            <a:pPr lvl="0">
              <a:lnSpc>
                <a:spcPct val="150000"/>
              </a:lnSpc>
            </a:pPr>
            <a:r>
              <a:rPr lang="zh-CN" altLang="en-US" sz="2200" dirty="0" smtClean="0">
                <a:solidFill>
                  <a:prstClr val="black"/>
                </a:solidFill>
                <a:latin typeface="+mn-ea"/>
                <a:sym typeface="Times" pitchFamily="2" charset="0"/>
              </a:rPr>
              <a:t>研究目的：</a:t>
            </a:r>
            <a:endParaRPr lang="en-US" altLang="zh-CN" sz="2200" dirty="0" smtClean="0">
              <a:solidFill>
                <a:prstClr val="black"/>
              </a:solidFill>
              <a:latin typeface="+mn-ea"/>
              <a:sym typeface="Times" pitchFamily="2" charset="0"/>
            </a:endParaRPr>
          </a:p>
          <a:p>
            <a:pPr lvl="0">
              <a:lnSpc>
                <a:spcPct val="150000"/>
              </a:lnSpc>
            </a:pPr>
            <a:r>
              <a:rPr lang="en-US" altLang="zh-CN" sz="2200" dirty="0">
                <a:solidFill>
                  <a:prstClr val="black"/>
                </a:solidFill>
                <a:latin typeface="+mn-ea"/>
                <a:sym typeface="Times" pitchFamily="2" charset="0"/>
              </a:rPr>
              <a:t> </a:t>
            </a:r>
            <a:r>
              <a:rPr lang="en-US" altLang="zh-CN" sz="2200" dirty="0" smtClean="0">
                <a:solidFill>
                  <a:prstClr val="black"/>
                </a:solidFill>
                <a:latin typeface="+mn-ea"/>
                <a:sym typeface="Times" pitchFamily="2" charset="0"/>
              </a:rPr>
              <a:t> </a:t>
            </a:r>
            <a:r>
              <a:rPr lang="zh-CN" altLang="en-US" sz="2200" dirty="0" smtClean="0">
                <a:solidFill>
                  <a:prstClr val="black"/>
                </a:solidFill>
                <a:latin typeface="+mn-ea"/>
                <a:sym typeface="Times" pitchFamily="2" charset="0"/>
              </a:rPr>
              <a:t>扩展移动智能终端的能力</a:t>
            </a:r>
            <a:endParaRPr lang="en-US" altLang="zh-CN" sz="2200" dirty="0" smtClean="0">
              <a:solidFill>
                <a:prstClr val="black"/>
              </a:solidFill>
              <a:latin typeface="+mn-ea"/>
              <a:sym typeface="Times" pitchFamily="2" charset="0"/>
            </a:endParaRPr>
          </a:p>
          <a:p>
            <a:pPr lvl="0">
              <a:lnSpc>
                <a:spcPct val="150000"/>
              </a:lnSpc>
            </a:pPr>
            <a:r>
              <a:rPr lang="en-US" altLang="zh-CN" sz="2200" dirty="0">
                <a:solidFill>
                  <a:prstClr val="black"/>
                </a:solidFill>
                <a:latin typeface="+mn-ea"/>
                <a:sym typeface="Times" pitchFamily="2" charset="0"/>
              </a:rPr>
              <a:t> </a:t>
            </a:r>
            <a:r>
              <a:rPr lang="en-US" altLang="zh-CN" sz="2200" dirty="0" smtClean="0">
                <a:solidFill>
                  <a:prstClr val="black"/>
                </a:solidFill>
                <a:latin typeface="+mn-ea"/>
                <a:sym typeface="Times" pitchFamily="2" charset="0"/>
              </a:rPr>
              <a:t> </a:t>
            </a:r>
            <a:r>
              <a:rPr lang="zh-CN" altLang="en-US" sz="2200" dirty="0" smtClean="0">
                <a:solidFill>
                  <a:prstClr val="black"/>
                </a:solidFill>
                <a:latin typeface="+mn-ea"/>
                <a:sym typeface="Times" pitchFamily="2" charset="0"/>
              </a:rPr>
              <a:t>延长移动智能终端电池使用时间</a:t>
            </a:r>
            <a:endParaRPr lang="en-US" altLang="zh-CN" sz="2200" dirty="0" smtClean="0">
              <a:solidFill>
                <a:prstClr val="black"/>
              </a:solidFill>
              <a:latin typeface="+mn-ea"/>
              <a:sym typeface="Times" pitchFamily="2" charset="0"/>
            </a:endParaRPr>
          </a:p>
          <a:p>
            <a:pPr lvl="0">
              <a:lnSpc>
                <a:spcPct val="150000"/>
              </a:lnSpc>
            </a:pPr>
            <a:r>
              <a:rPr lang="en-US" altLang="zh-CN" sz="2200" dirty="0">
                <a:solidFill>
                  <a:prstClr val="black"/>
                </a:solidFill>
                <a:latin typeface="+mn-ea"/>
                <a:sym typeface="Times" pitchFamily="2" charset="0"/>
              </a:rPr>
              <a:t> </a:t>
            </a:r>
            <a:r>
              <a:rPr lang="en-US" altLang="zh-CN" sz="2200" dirty="0" smtClean="0">
                <a:solidFill>
                  <a:prstClr val="black"/>
                </a:solidFill>
                <a:latin typeface="+mn-ea"/>
                <a:sym typeface="Times" pitchFamily="2" charset="0"/>
              </a:rPr>
              <a:t> </a:t>
            </a:r>
            <a:r>
              <a:rPr lang="zh-CN" altLang="en-US" sz="2200" dirty="0" smtClean="0">
                <a:solidFill>
                  <a:prstClr val="black"/>
                </a:solidFill>
                <a:latin typeface="+mn-ea"/>
                <a:sym typeface="Times" pitchFamily="2" charset="0"/>
              </a:rPr>
              <a:t>降低系统平均响应时延</a:t>
            </a:r>
            <a:endParaRPr lang="en-US" altLang="zh-CN" sz="2200" dirty="0" smtClean="0">
              <a:solidFill>
                <a:prstClr val="black"/>
              </a:solidFill>
              <a:latin typeface="+mn-ea"/>
              <a:sym typeface="Times" pitchFamily="2" charset="0"/>
            </a:endParaRPr>
          </a:p>
          <a:p>
            <a:pPr lvl="0">
              <a:lnSpc>
                <a:spcPct val="150000"/>
              </a:lnSpc>
            </a:pPr>
            <a:r>
              <a:rPr lang="en-US" altLang="zh-CN" sz="2200" dirty="0">
                <a:solidFill>
                  <a:prstClr val="black"/>
                </a:solidFill>
                <a:latin typeface="+mn-ea"/>
                <a:sym typeface="Times" pitchFamily="2" charset="0"/>
              </a:rPr>
              <a:t> </a:t>
            </a:r>
            <a:r>
              <a:rPr lang="en-US" altLang="zh-CN" sz="2200" dirty="0" smtClean="0">
                <a:solidFill>
                  <a:prstClr val="black"/>
                </a:solidFill>
                <a:latin typeface="+mn-ea"/>
                <a:sym typeface="Times" pitchFamily="2" charset="0"/>
              </a:rPr>
              <a:t> </a:t>
            </a:r>
            <a:r>
              <a:rPr lang="zh-CN" altLang="en-US" sz="2200" dirty="0" smtClean="0">
                <a:solidFill>
                  <a:prstClr val="black"/>
                </a:solidFill>
                <a:latin typeface="+mn-ea"/>
                <a:sym typeface="Times" pitchFamily="2" charset="0"/>
              </a:rPr>
              <a:t>提升计算机基础</a:t>
            </a:r>
            <a:r>
              <a:rPr lang="zh-CN" altLang="en-US" sz="2200" dirty="0" smtClean="0">
                <a:solidFill>
                  <a:prstClr val="black"/>
                </a:solidFill>
                <a:latin typeface="+mn-ea"/>
                <a:sym typeface="Times" pitchFamily="2" charset="0"/>
              </a:rPr>
              <a:t>设施利用率</a:t>
            </a:r>
            <a:endParaRPr lang="en-US" altLang="zh-CN" sz="2200" dirty="0" smtClean="0">
              <a:solidFill>
                <a:prstClr val="black"/>
              </a:solidFill>
              <a:latin typeface="+mn-ea"/>
              <a:sym typeface="Times" pitchFamily="2" charset="0"/>
            </a:endParaRPr>
          </a:p>
          <a:p>
            <a:pPr lvl="0">
              <a:lnSpc>
                <a:spcPct val="150000"/>
              </a:lnSpc>
            </a:pPr>
            <a:r>
              <a:rPr lang="en-US" altLang="zh-CN" sz="2200" dirty="0">
                <a:solidFill>
                  <a:prstClr val="black"/>
                </a:solidFill>
                <a:latin typeface="+mn-ea"/>
                <a:sym typeface="Times" pitchFamily="2" charset="0"/>
              </a:rPr>
              <a:t> </a:t>
            </a:r>
            <a:r>
              <a:rPr lang="en-US" altLang="zh-CN" sz="2200" dirty="0" smtClean="0">
                <a:solidFill>
                  <a:prstClr val="black"/>
                </a:solidFill>
                <a:latin typeface="+mn-ea"/>
                <a:sym typeface="Times" pitchFamily="2" charset="0"/>
              </a:rPr>
              <a:t> </a:t>
            </a:r>
            <a:endParaRPr lang="zh-CN" altLang="en-US" sz="2200" dirty="0">
              <a:solidFill>
                <a:prstClr val="black"/>
              </a:solidFill>
              <a:latin typeface="+mn-ea"/>
              <a:sym typeface="Times" pitchFamily="2" charset="0"/>
            </a:endParaRPr>
          </a:p>
        </p:txBody>
      </p:sp>
    </p:spTree>
    <p:extLst>
      <p:ext uri="{BB962C8B-B14F-4D97-AF65-F5344CB8AC3E}">
        <p14:creationId xmlns:p14="http://schemas.microsoft.com/office/powerpoint/2010/main" val="308467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89DD3B2-A4FE-4CDB-8C9F-C66C74BEA9D9}" type="slidenum">
              <a:rPr lang="zh-CN" altLang="en-US" smtClean="0"/>
              <a:pPr/>
              <a:t>9</a:t>
            </a:fld>
            <a:endParaRPr lang="zh-CN" altLang="en-US"/>
          </a:p>
        </p:txBody>
      </p:sp>
      <p:sp>
        <p:nvSpPr>
          <p:cNvPr id="6" name="标题 1"/>
          <p:cNvSpPr>
            <a:spLocks noGrp="1"/>
          </p:cNvSpPr>
          <p:nvPr>
            <p:ph type="ctrTitle" idx="4294967295"/>
          </p:nvPr>
        </p:nvSpPr>
        <p:spPr>
          <a:xfrm>
            <a:off x="574158" y="262512"/>
            <a:ext cx="10090298" cy="938950"/>
          </a:xfrm>
        </p:spPr>
        <p:txBody>
          <a:bodyPr>
            <a:normAutofit/>
          </a:bodyPr>
          <a:lstStyle/>
          <a:p>
            <a:pPr marL="571500" indent="-571500">
              <a:buFont typeface="Wingdings" panose="05000000000000000000" pitchFamily="2" charset="2"/>
              <a:buChar char="p"/>
            </a:pPr>
            <a:r>
              <a:rPr lang="zh-CN" altLang="en-US" sz="4000" dirty="0">
                <a:solidFill>
                  <a:schemeClr val="accent2">
                    <a:lumMod val="75000"/>
                  </a:schemeClr>
                </a:solidFill>
                <a:latin typeface="+mn-ea"/>
                <a:ea typeface="+mn-ea"/>
              </a:rPr>
              <a:t>单</a:t>
            </a:r>
            <a:r>
              <a:rPr lang="en-US" altLang="zh-CN" sz="4000" dirty="0">
                <a:solidFill>
                  <a:schemeClr val="accent2">
                    <a:lumMod val="75000"/>
                  </a:schemeClr>
                </a:solidFill>
                <a:latin typeface="+mn-lt"/>
                <a:ea typeface="+mn-ea"/>
              </a:rPr>
              <a:t>cloudlet</a:t>
            </a:r>
            <a:r>
              <a:rPr lang="zh-CN" altLang="en-US" sz="4000" dirty="0">
                <a:solidFill>
                  <a:schemeClr val="accent2">
                    <a:lumMod val="75000"/>
                  </a:schemeClr>
                </a:solidFill>
                <a:latin typeface="+mn-ea"/>
                <a:ea typeface="+mn-ea"/>
              </a:rPr>
              <a:t>调度策略</a:t>
            </a:r>
          </a:p>
        </p:txBody>
      </p:sp>
      <p:pic>
        <p:nvPicPr>
          <p:cNvPr id="1028" name="Picture 4" descr="\\psf\Home\Desktop\论文2016-5-15\论文图片\system mode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2017" y="1261797"/>
            <a:ext cx="9354283" cy="4334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93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5685</TotalTime>
  <Words>1425</Words>
  <Application>Microsoft Office PowerPoint</Application>
  <PresentationFormat>自定义</PresentationFormat>
  <Paragraphs>144</Paragraphs>
  <Slides>21</Slides>
  <Notes>0</Notes>
  <HiddenSlides>0</HiddenSlides>
  <MMClips>0</MMClips>
  <ScaleCrop>false</ScaleCrop>
  <HeadingPairs>
    <vt:vector size="4" baseType="variant">
      <vt:variant>
        <vt:lpstr>主题</vt:lpstr>
      </vt:variant>
      <vt:variant>
        <vt:i4>3</vt:i4>
      </vt:variant>
      <vt:variant>
        <vt:lpstr>幻灯片标题</vt:lpstr>
      </vt:variant>
      <vt:variant>
        <vt:i4>21</vt:i4>
      </vt:variant>
    </vt:vector>
  </HeadingPairs>
  <TitlesOfParts>
    <vt:vector size="24" baseType="lpstr">
      <vt:lpstr>Office 主题</vt:lpstr>
      <vt:lpstr>自定义设计方案</vt:lpstr>
      <vt:lpstr>1_Office 主题</vt:lpstr>
      <vt:lpstr>基于环境感知的多Cloudlet协作联合调度策略研究</vt:lpstr>
      <vt:lpstr>PowerPoint 演示文稿</vt:lpstr>
      <vt:lpstr>背景知识及相关研究</vt:lpstr>
      <vt:lpstr>背景知识及相关研究</vt:lpstr>
      <vt:lpstr>背景知识及相关研究</vt:lpstr>
      <vt:lpstr>背景知识及相关研究</vt:lpstr>
      <vt:lpstr>背景知识及相关研究</vt:lpstr>
      <vt:lpstr>本文的研究内容和目的</vt:lpstr>
      <vt:lpstr>单cloudlet调度策略</vt:lpstr>
      <vt:lpstr>单cloudlet调度策略</vt:lpstr>
      <vt:lpstr>单cloudlet调度策略</vt:lpstr>
      <vt:lpstr>参考文献</vt:lpstr>
      <vt:lpstr>基于环境感知的多cloudlet协作联合调度策略</vt:lpstr>
      <vt:lpstr>PowerPoint 演示文稿</vt:lpstr>
      <vt:lpstr>PowerPoint 演示文稿</vt:lpstr>
      <vt:lpstr>PowerPoint 演示文稿</vt:lpstr>
      <vt:lpstr>PowerPoint 演示文稿</vt:lpstr>
      <vt:lpstr>参考文献</vt:lpstr>
      <vt:lpstr>创新点及总结</vt:lpstr>
      <vt:lpstr>进度安排</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吴可(1009034)</dc:creator>
  <cp:lastModifiedBy>郝赟</cp:lastModifiedBy>
  <cp:revision>87</cp:revision>
  <dcterms:created xsi:type="dcterms:W3CDTF">2013-03-21T06:57:12Z</dcterms:created>
  <dcterms:modified xsi:type="dcterms:W3CDTF">2016-07-28T14:37:16Z</dcterms:modified>
</cp:coreProperties>
</file>