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Lst>
  <p:notesMasterIdLst>
    <p:notesMasterId r:id="rId19"/>
  </p:notesMasterIdLst>
  <p:sldIdLst>
    <p:sldId id="256" r:id="rId4"/>
    <p:sldId id="257" r:id="rId5"/>
    <p:sldId id="271" r:id="rId6"/>
    <p:sldId id="264" r:id="rId7"/>
    <p:sldId id="270" r:id="rId8"/>
    <p:sldId id="269" r:id="rId9"/>
    <p:sldId id="265" r:id="rId10"/>
    <p:sldId id="266" r:id="rId11"/>
    <p:sldId id="267" r:id="rId12"/>
    <p:sldId id="258" r:id="rId13"/>
    <p:sldId id="259" r:id="rId14"/>
    <p:sldId id="260" r:id="rId15"/>
    <p:sldId id="261" r:id="rId16"/>
    <p:sldId id="262"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autoAdjust="0"/>
  </p:normalViewPr>
  <p:slideViewPr>
    <p:cSldViewPr snapToGrid="0">
      <p:cViewPr varScale="1">
        <p:scale>
          <a:sx n="90" d="100"/>
          <a:sy n="90" d="100"/>
        </p:scale>
        <p:origin x="-108" y="-2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A1C3E-038C-4AC8-B391-3C0299FB2ACC}" type="datetimeFigureOut">
              <a:rPr lang="zh-CN" altLang="en-US" smtClean="0"/>
              <a:pPr/>
              <a:t>16/7/14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759F4-63BC-4958-B822-F80B5E29EF41}" type="slidenum">
              <a:rPr lang="zh-CN" altLang="en-US" smtClean="0"/>
              <a:pPr/>
              <a:t>‹#›</a:t>
            </a:fld>
            <a:endParaRPr lang="zh-CN" altLang="en-US"/>
          </a:p>
        </p:txBody>
      </p:sp>
    </p:spTree>
    <p:extLst>
      <p:ext uri="{BB962C8B-B14F-4D97-AF65-F5344CB8AC3E}">
        <p14:creationId xmlns:p14="http://schemas.microsoft.com/office/powerpoint/2010/main" val="4780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4">
                <a:lumMod val="20000"/>
                <a:lumOff val="80000"/>
              </a:schemeClr>
            </a:gs>
            <a:gs pos="32000">
              <a:schemeClr val="accent4">
                <a:lumMod val="20000"/>
                <a:lumOff val="80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038600" y="2956952"/>
            <a:ext cx="7107896" cy="1372629"/>
          </a:xfrm>
          <a:ln>
            <a:noFill/>
          </a:ln>
        </p:spPr>
        <p:txBody>
          <a:bodyPr anchor="b"/>
          <a:lstStyle>
            <a:lvl1pPr algn="ctr">
              <a:defRPr sz="6000"/>
            </a:lvl1pPr>
          </a:lstStyle>
          <a:p>
            <a:endParaRPr lang="zh-CN" altLang="en-US" dirty="0"/>
          </a:p>
        </p:txBody>
      </p:sp>
      <p:sp>
        <p:nvSpPr>
          <p:cNvPr id="4" name="日期占位符 3"/>
          <p:cNvSpPr>
            <a:spLocks noGrp="1"/>
          </p:cNvSpPr>
          <p:nvPr>
            <p:ph type="dt" sz="half" idx="10"/>
          </p:nvPr>
        </p:nvSpPr>
        <p:spPr/>
        <p:txBody>
          <a:bodyPr/>
          <a:lstStyle/>
          <a:p>
            <a:fld id="{F8C91B5E-437A-423C-8F6E-834FD163A401}" type="datetime1">
              <a:rPr lang="zh-CN" altLang="en-US" smtClean="0"/>
              <a:pPr/>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a:t>
            </a:fld>
            <a:endParaRPr lang="zh-CN" altLang="en-US"/>
          </a:p>
        </p:txBody>
      </p:sp>
      <p:pic>
        <p:nvPicPr>
          <p:cNvPr id="8" name="图片 7"/>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0" y="603344"/>
            <a:ext cx="4574232" cy="6241211"/>
          </a:xfrm>
          <a:prstGeom prst="rect">
            <a:avLst/>
          </a:prstGeom>
          <a:effectLst>
            <a:outerShdw blurRad="63500" sx="102000" sy="102000" algn="ctr" rotWithShape="0">
              <a:prstClr val="black">
                <a:alpha val="40000"/>
              </a:prstClr>
            </a:outerShdw>
            <a:softEdge rad="31750"/>
          </a:effectLst>
        </p:spPr>
      </p:pic>
    </p:spTree>
    <p:extLst>
      <p:ext uri="{BB962C8B-B14F-4D97-AF65-F5344CB8AC3E}">
        <p14:creationId xmlns:p14="http://schemas.microsoft.com/office/powerpoint/2010/main" val="42299255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76748837-61EA-4B8F-A6E5-DE11F351AF56}" type="datetime1">
              <a:rPr lang="zh-CN" altLang="en-US" smtClean="0"/>
              <a:pPr/>
              <a:t>16/7/14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38862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50C06C4F-E9D0-4B25-87C1-5FB65EBB9B98}" type="datetime1">
              <a:rPr lang="zh-CN" altLang="en-US" smtClean="0"/>
              <a:pPr/>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42029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0490347B-A978-420A-8B4F-AF6F43BF2D84}" type="datetime1">
              <a:rPr lang="zh-CN" altLang="en-US" smtClean="0"/>
              <a:pPr/>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6261026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accent4">
                <a:lumMod val="20000"/>
                <a:lumOff val="80000"/>
              </a:schemeClr>
            </a:gs>
            <a:gs pos="32000">
              <a:schemeClr val="accent4">
                <a:lumMod val="20000"/>
                <a:lumOff val="80000"/>
              </a:schemeClr>
            </a:gs>
            <a:gs pos="100000">
              <a:schemeClr val="accent4">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038600" y="2956952"/>
            <a:ext cx="7107896" cy="1372629"/>
          </a:xfrm>
          <a:ln>
            <a:noFill/>
          </a:ln>
        </p:spPr>
        <p:txBody>
          <a:bodyPr anchor="b"/>
          <a:lstStyle>
            <a:lvl1pPr algn="ctr">
              <a:defRPr sz="6000"/>
            </a:lvl1pPr>
          </a:lstStyle>
          <a:p>
            <a:endParaRPr lang="zh-CN" altLang="en-US" dirty="0"/>
          </a:p>
        </p:txBody>
      </p:sp>
      <p:sp>
        <p:nvSpPr>
          <p:cNvPr id="4" name="日期占位符 3"/>
          <p:cNvSpPr>
            <a:spLocks noGrp="1"/>
          </p:cNvSpPr>
          <p:nvPr>
            <p:ph type="dt" sz="half" idx="10"/>
          </p:nvPr>
        </p:nvSpPr>
        <p:spPr/>
        <p:txBody>
          <a:bodyPr/>
          <a:lstStyle/>
          <a:p>
            <a:fld id="{F8C91B5E-437A-423C-8F6E-834FD163A401}" type="datetime1">
              <a:rPr lang="zh-CN" altLang="en-US" smtClean="0"/>
              <a:pPr/>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a:t>
            </a:fld>
            <a:endParaRPr lang="zh-CN" altLang="en-US"/>
          </a:p>
        </p:txBody>
      </p:sp>
    </p:spTree>
    <p:extLst>
      <p:ext uri="{BB962C8B-B14F-4D97-AF65-F5344CB8AC3E}">
        <p14:creationId xmlns:p14="http://schemas.microsoft.com/office/powerpoint/2010/main" val="301151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4"/>
            <a:ext cx="2743200" cy="365125"/>
          </a:xfrm>
          <a:prstGeom prst="rect">
            <a:avLst/>
          </a:prstGeom>
        </p:spPr>
        <p:txBody>
          <a:bodyPr/>
          <a:lstStyle/>
          <a:p>
            <a:fld id="{ACF58585-6CA5-48F7-BE12-3E3C24B8A858}" type="datetime1">
              <a:rPr lang="zh-CN" altLang="en-US" smtClean="0"/>
              <a:pPr/>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13205016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93695" y="685802"/>
            <a:ext cx="5818095" cy="645459"/>
          </a:xfrm>
        </p:spPr>
        <p:txBody>
          <a:bodyPr/>
          <a:lstStyle/>
          <a:p>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C37E1113-5BDB-4AFD-AFD8-3E88B8CD841A}" type="datetime1">
              <a:rPr lang="zh-CN" altLang="en-US" smtClean="0"/>
              <a:pPr/>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086589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60357947-8E87-4F48-B228-896D1D86F84E}" type="datetime1">
              <a:rPr lang="zh-CN" altLang="en-US" smtClean="0"/>
              <a:pPr/>
              <a:t>16/7/14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7756978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162BDCF4-5F17-4463-9C6D-5D34A8C5427E}" type="datetime1">
              <a:rPr lang="zh-CN" altLang="en-US" smtClean="0"/>
              <a:pPr/>
              <a:t>16/7/14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4086922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4"/>
            <a:ext cx="2743200" cy="365125"/>
          </a:xfrm>
          <a:prstGeom prst="rect">
            <a:avLst/>
          </a:prstGeom>
        </p:spPr>
        <p:txBody>
          <a:bodyPr/>
          <a:lstStyle/>
          <a:p>
            <a:fld id="{207F9D1C-8D2B-4C4C-BAA6-4EE5D7A9E9DB}" type="datetime1">
              <a:rPr lang="zh-CN" altLang="en-US" smtClean="0"/>
              <a:pPr/>
              <a:t>16/7/14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91819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4"/>
            <a:ext cx="2743200" cy="365125"/>
          </a:xfrm>
          <a:prstGeom prst="rect">
            <a:avLst/>
          </a:prstGeom>
        </p:spPr>
        <p:txBody>
          <a:bodyPr/>
          <a:lstStyle/>
          <a:p>
            <a:fld id="{BF778B21-09C1-4F4C-B09F-EF7ED8A42C9E}" type="datetime1">
              <a:rPr lang="zh-CN" altLang="en-US" smtClean="0"/>
              <a:pPr/>
              <a:t>16/7/14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406091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4"/>
            <a:ext cx="2743200" cy="365125"/>
          </a:xfrm>
          <a:prstGeom prst="rect">
            <a:avLst/>
          </a:prstGeom>
        </p:spPr>
        <p:txBody>
          <a:bodyPr/>
          <a:lstStyle/>
          <a:p>
            <a:fld id="{F17CFE57-7F22-4336-A02E-A26BA90D9A9A}" type="datetime1">
              <a:rPr lang="zh-CN" altLang="en-US" smtClean="0"/>
              <a:pPr/>
              <a:t>16/7/14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359076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4"/>
            <a:ext cx="2743200" cy="365125"/>
          </a:xfrm>
          <a:prstGeom prst="rect">
            <a:avLst/>
          </a:prstGeom>
        </p:spPr>
        <p:txBody>
          <a:bodyPr/>
          <a:lstStyle/>
          <a:p>
            <a:fld id="{FA4DF144-8E34-4511-AF89-1855EC3F761B}" type="datetime1">
              <a:rPr lang="zh-CN" altLang="en-US" smtClean="0"/>
              <a:pPr/>
              <a:t>16/7/14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9DD3B2-A4FE-4CDB-8C9F-C66C74BEA9D9}" type="slidenum">
              <a:rPr lang="zh-CN" altLang="en-US" smtClean="0"/>
              <a:pPr/>
              <a:t>‹#›</a:t>
            </a:fld>
            <a:endParaRPr lang="zh-CN" altLang="en-US"/>
          </a:p>
        </p:txBody>
      </p:sp>
    </p:spTree>
    <p:extLst>
      <p:ext uri="{BB962C8B-B14F-4D97-AF65-F5344CB8AC3E}">
        <p14:creationId xmlns:p14="http://schemas.microsoft.com/office/powerpoint/2010/main" val="21078740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microsoft.com/office/2007/relationships/hdphoto" Target="../media/hdphoto2.wdp"/></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2" name="矩形 11"/>
          <p:cNvSpPr/>
          <p:nvPr userDrawn="1"/>
        </p:nvSpPr>
        <p:spPr>
          <a:xfrm>
            <a:off x="2392452" y="2774186"/>
            <a:ext cx="9799549" cy="1932293"/>
          </a:xfrm>
          <a:prstGeom prst="rect">
            <a:avLst/>
          </a:prstGeom>
          <a:solidFill>
            <a:schemeClr val="accent2"/>
          </a:solidFill>
          <a:ln>
            <a:noFill/>
          </a:ln>
          <a:effectLst>
            <a:glow rad="101600">
              <a:schemeClr val="accent4">
                <a:lumMod val="20000"/>
                <a:lumOff val="80000"/>
                <a:alpha val="60000"/>
              </a:schemeClr>
            </a:glow>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0" y="603344"/>
            <a:ext cx="4574232" cy="6241211"/>
          </a:xfrm>
          <a:prstGeom prst="rect">
            <a:avLst/>
          </a:prstGeom>
          <a:effectLst>
            <a:outerShdw blurRad="63500" sx="102000" sy="102000" algn="ctr" rotWithShape="0">
              <a:prstClr val="black">
                <a:alpha val="40000"/>
              </a:prstClr>
            </a:outerShdw>
            <a:softEdge rad="31750"/>
          </a:effectLst>
        </p:spPr>
      </p:pic>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8742-8197-46F5-95D2-79619E0E735B}" type="datetime1">
              <a:rPr lang="zh-CN" altLang="en-US" smtClean="0"/>
              <a:pPr/>
              <a:t>16/7/14</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12DBD-CC73-45A5-83A5-9DFDDDE764F5}" type="slidenum">
              <a:rPr lang="zh-CN" altLang="en-US" smtClean="0"/>
              <a:pPr/>
              <a:t>‹#›</a:t>
            </a:fld>
            <a:endParaRPr lang="zh-CN" altLang="en-US"/>
          </a:p>
        </p:txBody>
      </p:sp>
      <p:pic>
        <p:nvPicPr>
          <p:cNvPr id="1027" name="Picture 3" descr="\\psf\Home\Pictures\图片\杂项\sichuany.png"/>
          <p:cNvPicPr>
            <a:picLocks noChangeAspect="1" noChangeArrowheads="1"/>
          </p:cNvPicPr>
          <p:nvPr userDrawn="1"/>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100000" contrast="66000"/>
                    </a14:imgEffect>
                  </a14:imgLayer>
                </a14:imgProps>
              </a:ext>
              <a:ext uri="{28A0092B-C50C-407E-A947-70E740481C1C}">
                <a14:useLocalDpi xmlns:a14="http://schemas.microsoft.com/office/drawing/2010/main" val="0"/>
              </a:ext>
            </a:extLst>
          </a:blip>
          <a:srcRect/>
          <a:stretch>
            <a:fillRect/>
          </a:stretch>
        </p:blipFill>
        <p:spPr bwMode="auto">
          <a:xfrm>
            <a:off x="8708073" y="282075"/>
            <a:ext cx="3285461" cy="92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96802"/>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9157447" y="519531"/>
            <a:ext cx="2743200" cy="365125"/>
          </a:xfrm>
          <a:prstGeom prst="rect">
            <a:avLst/>
          </a:prstGeom>
        </p:spPr>
        <p:txBody>
          <a:bodyPr vert="horz" lIns="91440" tIns="45720" rIns="91440" bIns="45720" rtlCol="0" anchor="ctr"/>
          <a:lstStyle>
            <a:lvl1pPr algn="r">
              <a:defRPr sz="3200">
                <a:solidFill>
                  <a:schemeClr val="accent2">
                    <a:lumMod val="50000"/>
                  </a:schemeClr>
                </a:solidFill>
                <a:latin typeface="+mj-lt"/>
              </a:defRPr>
            </a:lvl1pPr>
          </a:lstStyle>
          <a:p>
            <a:fld id="{689DD3B2-A4FE-4CDB-8C9F-C66C74BEA9D9}" type="slidenum">
              <a:rPr lang="zh-CN" altLang="en-US" smtClean="0"/>
              <a:pPr/>
              <a:t>‹#›</a:t>
            </a:fld>
            <a:endParaRPr lang="zh-CN" altLang="en-US" dirty="0"/>
          </a:p>
        </p:txBody>
      </p:sp>
      <p:pic>
        <p:nvPicPr>
          <p:cNvPr id="7" name="Picture 3" descr="\\psf\Home\Pictures\图片\杂项\sichuany.png"/>
          <p:cNvPicPr>
            <a:picLocks noChangeAspect="1" noChangeArrowheads="1"/>
          </p:cNvPicPr>
          <p:nvPr userDrawn="1"/>
        </p:nvPicPr>
        <p:blipFill>
          <a:blip r:embed="rId13">
            <a:duotone>
              <a:schemeClr val="accent2">
                <a:shade val="45000"/>
                <a:satMod val="135000"/>
              </a:schemeClr>
              <a:prstClr val="white"/>
            </a:duotone>
            <a:extLst>
              <a:ext uri="{BEBA8EAE-BF5A-486C-A8C5-ECC9F3942E4B}">
                <a14:imgProps xmlns:a14="http://schemas.microsoft.com/office/drawing/2010/main">
                  <a14:imgLayer r:embed="rId14">
                    <a14:imgEffect>
                      <a14:colorTemperature colorTemp="1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9284205" y="5931198"/>
            <a:ext cx="2718390" cy="75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882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4860927" y="2967335"/>
            <a:ext cx="4997458" cy="1015663"/>
          </a:xfrm>
          <a:prstGeom prst="rect">
            <a:avLst/>
          </a:prstGeom>
          <a:noFill/>
          <a:effectLst>
            <a:outerShdw blurRad="50800" dist="38100" algn="l" rotWithShape="0">
              <a:prstClr val="black">
                <a:alpha val="40000"/>
              </a:prstClr>
            </a:outerShdw>
          </a:effectLst>
        </p:spPr>
        <p:txBody>
          <a:bodyPr wrap="none" lIns="91440" tIns="45720" rIns="91440" bIns="45720">
            <a:spAutoFit/>
          </a:bodyPr>
          <a:lstStyle/>
          <a:p>
            <a:pPr algn="ctr"/>
            <a:r>
              <a:rPr lang="en-US" altLang="zh-CN" sz="6000" b="1" cap="none" spc="0" dirty="0" smtClean="0">
                <a:ln w="22225">
                  <a:solidFill>
                    <a:schemeClr val="accent2"/>
                  </a:solidFill>
                  <a:prstDash val="solid"/>
                </a:ln>
                <a:solidFill>
                  <a:schemeClr val="accent2"/>
                </a:solidFill>
                <a:effectLst/>
                <a:latin typeface="+mj-ea"/>
                <a:ea typeface="+mj-ea"/>
              </a:rPr>
              <a:t>THANK YOU</a:t>
            </a:r>
            <a:endParaRPr lang="zh-CN" altLang="en-US" sz="6000" b="1" cap="none" spc="0" dirty="0">
              <a:ln w="22225">
                <a:solidFill>
                  <a:schemeClr val="accent2"/>
                </a:solidFill>
                <a:prstDash val="solid"/>
              </a:ln>
              <a:solidFill>
                <a:schemeClr val="accent2"/>
              </a:solidFill>
              <a:effectLst/>
              <a:latin typeface="+mj-ea"/>
              <a:ea typeface="+mj-ea"/>
            </a:endParaRPr>
          </a:p>
        </p:txBody>
      </p:sp>
      <p:pic>
        <p:nvPicPr>
          <p:cNvPr id="11" name="图片 10"/>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0" b="95313" l="0" r="98097">
                        <a14:foregroundMark x1="49634" y1="87109" x2="84041" y2="95313"/>
                        <a14:foregroundMark x1="42313" y1="37305" x2="46999" y2="44727"/>
                        <a14:foregroundMark x1="34993" y1="15527" x2="35286" y2="12598"/>
                        <a14:foregroundMark x1="8199" y1="37305" x2="10835" y2="39648"/>
                      </a14:backgroundRemoval>
                    </a14:imgEffect>
                  </a14:imgLayer>
                </a14:imgProps>
              </a:ext>
              <a:ext uri="{28A0092B-C50C-407E-A947-70E740481C1C}">
                <a14:useLocalDpi xmlns:a14="http://schemas.microsoft.com/office/drawing/2010/main" val="0"/>
              </a:ext>
            </a:extLst>
          </a:blip>
          <a:srcRect b="8994"/>
          <a:stretch/>
        </p:blipFill>
        <p:spPr>
          <a:xfrm>
            <a:off x="187512" y="-521724"/>
            <a:ext cx="5308600" cy="7243203"/>
          </a:xfrm>
          <a:prstGeom prst="rect">
            <a:avLst/>
          </a:prstGeom>
          <a:effectLst>
            <a:outerShdw blurRad="63500" sx="102000" sy="102000" algn="ctr" rotWithShape="0">
              <a:prstClr val="black">
                <a:alpha val="40000"/>
              </a:prstClr>
            </a:outerShdw>
            <a:softEdge rad="31750"/>
          </a:effectLst>
        </p:spPr>
      </p:pic>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8742-8197-46F5-95D2-79619E0E735B}" type="datetime1">
              <a:rPr lang="zh-CN" altLang="en-US" smtClean="0"/>
              <a:pPr/>
              <a:t>16/7/14</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12DBD-CC73-45A5-83A5-9DFDDDE764F5}" type="slidenum">
              <a:rPr lang="zh-CN" altLang="en-US" smtClean="0"/>
              <a:pPr/>
              <a:t>‹#›</a:t>
            </a:fld>
            <a:endParaRPr lang="zh-CN" altLang="en-US"/>
          </a:p>
        </p:txBody>
      </p:sp>
      <p:pic>
        <p:nvPicPr>
          <p:cNvPr id="12" name="Picture 3" descr="\\psf\Home\Pictures\图片\杂项\sichuany.png"/>
          <p:cNvPicPr>
            <a:picLocks noChangeAspect="1" noChangeArrowheads="1"/>
          </p:cNvPicPr>
          <p:nvPr userDrawn="1"/>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100000" contrast="66000"/>
                    </a14:imgEffect>
                  </a14:imgLayer>
                </a14:imgProps>
              </a:ext>
              <a:ext uri="{28A0092B-C50C-407E-A947-70E740481C1C}">
                <a14:useLocalDpi xmlns:a14="http://schemas.microsoft.com/office/drawing/2010/main" val="0"/>
              </a:ext>
            </a:extLst>
          </a:blip>
          <a:srcRect/>
          <a:stretch>
            <a:fillRect/>
          </a:stretch>
        </p:blipFill>
        <p:spPr bwMode="auto">
          <a:xfrm>
            <a:off x="8708073" y="282075"/>
            <a:ext cx="3285461" cy="92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37172"/>
      </p:ext>
    </p:extLst>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2.77556E-17 -2.96296E-6 L 0.83125 0.0007 " pathEditMode="relative" rAng="0" ptsTypes="AA">
                                      <p:cBhvr>
                                        <p:cTn id="11" dur="2000" fill="hold"/>
                                        <p:tgtEl>
                                          <p:spTgt spid="7"/>
                                        </p:tgtEl>
                                        <p:attrNameLst>
                                          <p:attrName>ppt_x</p:attrName>
                                          <p:attrName>ppt_y</p:attrName>
                                        </p:attrNameLst>
                                      </p:cBhvr>
                                      <p:rCtr x="4156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64442" y="3004295"/>
            <a:ext cx="5562600" cy="1372629"/>
          </a:xfrm>
        </p:spPr>
        <p:txBody>
          <a:bodyPr>
            <a:normAutofit/>
          </a:bodyPr>
          <a:lstStyle/>
          <a:p>
            <a:r>
              <a:rPr lang="zh-CN" altLang="en-US" dirty="0" smtClean="0"/>
              <a:t>开题报告</a:t>
            </a:r>
            <a:endParaRPr lang="zh-CN" altLang="en-US" dirty="0"/>
          </a:p>
        </p:txBody>
      </p:sp>
      <p:sp>
        <p:nvSpPr>
          <p:cNvPr id="6" name="灯片编号占位符 5"/>
          <p:cNvSpPr>
            <a:spLocks noGrp="1"/>
          </p:cNvSpPr>
          <p:nvPr>
            <p:ph type="sldNum" sz="quarter" idx="12"/>
          </p:nvPr>
        </p:nvSpPr>
        <p:spPr/>
        <p:txBody>
          <a:bodyPr/>
          <a:lstStyle/>
          <a:p>
            <a:fld id="{88D12DBD-CC73-45A5-83A5-9DFDDDE764F5}" type="slidenum">
              <a:rPr lang="zh-CN" altLang="en-US" smtClean="0"/>
              <a:pPr/>
              <a:t>1</a:t>
            </a:fld>
            <a:endParaRPr lang="zh-CN" altLang="en-US"/>
          </a:p>
        </p:txBody>
      </p:sp>
      <p:sp>
        <p:nvSpPr>
          <p:cNvPr id="3" name="TextBox 2"/>
          <p:cNvSpPr txBox="1"/>
          <p:nvPr/>
        </p:nvSpPr>
        <p:spPr>
          <a:xfrm>
            <a:off x="7793673" y="3690610"/>
            <a:ext cx="4125433" cy="523220"/>
          </a:xfrm>
          <a:prstGeom prst="rect">
            <a:avLst/>
          </a:prstGeom>
          <a:noFill/>
        </p:spPr>
        <p:txBody>
          <a:bodyPr wrap="square" rtlCol="0">
            <a:spAutoFit/>
          </a:bodyPr>
          <a:lstStyle/>
          <a:p>
            <a:r>
              <a:rPr lang="en-US" altLang="zh-CN" sz="2800" dirty="0" smtClean="0"/>
              <a:t>— </a:t>
            </a:r>
            <a:r>
              <a:rPr lang="zh-CN" altLang="en-US" sz="2800" dirty="0" smtClean="0"/>
              <a:t>郝赟  </a:t>
            </a:r>
            <a:r>
              <a:rPr lang="en-US" altLang="zh-CN" sz="2800" dirty="0" smtClean="0"/>
              <a:t>2016-7-21</a:t>
            </a:r>
            <a:endParaRPr lang="zh-CN" altLang="en-US" sz="2800" dirty="0"/>
          </a:p>
        </p:txBody>
      </p:sp>
    </p:spTree>
    <p:extLst>
      <p:ext uri="{BB962C8B-B14F-4D97-AF65-F5344CB8AC3E}">
        <p14:creationId xmlns:p14="http://schemas.microsoft.com/office/powerpoint/2010/main" val="1786228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10</a:t>
            </a:fld>
            <a:endParaRPr lang="zh-CN" altLang="en-US"/>
          </a:p>
        </p:txBody>
      </p:sp>
      <p:sp>
        <p:nvSpPr>
          <p:cNvPr id="6" name="矩形 5"/>
          <p:cNvSpPr/>
          <p:nvPr/>
        </p:nvSpPr>
        <p:spPr>
          <a:xfrm>
            <a:off x="1180213" y="2413338"/>
            <a:ext cx="9462977" cy="1631216"/>
          </a:xfrm>
          <a:prstGeom prst="rect">
            <a:avLst/>
          </a:prstGeom>
        </p:spPr>
        <p:txBody>
          <a:bodyPr wrap="square">
            <a:spAutoFit/>
          </a:bodyPr>
          <a:lstStyle/>
          <a:p>
            <a:r>
              <a:rPr lang="zh-CN" altLang="en-US" sz="2000" dirty="0"/>
              <a:t>多</a:t>
            </a:r>
            <a:r>
              <a:rPr lang="en-US" altLang="zh-CN" sz="2000" dirty="0"/>
              <a:t>cloudlet</a:t>
            </a:r>
            <a:r>
              <a:rPr lang="zh-CN" altLang="en-US" sz="2000" dirty="0"/>
              <a:t>协同工作构成一个更大的本地</a:t>
            </a:r>
            <a:r>
              <a:rPr lang="en-US" altLang="zh-CN" sz="2000" dirty="0" err="1"/>
              <a:t>cloulet</a:t>
            </a:r>
            <a:r>
              <a:rPr lang="zh-CN" altLang="en-US" sz="2000" dirty="0"/>
              <a:t>微云可以克服以下单</a:t>
            </a:r>
            <a:r>
              <a:rPr lang="en-US" altLang="zh-CN" sz="2000" dirty="0"/>
              <a:t>cloudlet</a:t>
            </a:r>
            <a:r>
              <a:rPr lang="zh-CN" altLang="en-US" sz="2000" dirty="0"/>
              <a:t>的缺点：覆盖范围小、使用不均衡、效率低、切换率高</a:t>
            </a:r>
            <a:r>
              <a:rPr lang="en-US" altLang="zh-CN" sz="2000" dirty="0" smtClean="0"/>
              <a:t>......,</a:t>
            </a:r>
          </a:p>
          <a:p>
            <a:r>
              <a:rPr lang="zh-CN" altLang="en-US" sz="2000" dirty="0" smtClean="0"/>
              <a:t>但是</a:t>
            </a:r>
            <a:r>
              <a:rPr lang="zh-CN" altLang="en-US" sz="2000" dirty="0"/>
              <a:t>也同样面临更多的挑战：什么样的协同工作机制、统一管理、任务</a:t>
            </a:r>
            <a:r>
              <a:rPr lang="en-US" altLang="zh-CN" sz="2000" dirty="0"/>
              <a:t>offloading</a:t>
            </a:r>
            <a:r>
              <a:rPr lang="zh-CN" altLang="en-US" sz="2000" dirty="0"/>
              <a:t>复杂度更高、</a:t>
            </a:r>
            <a:r>
              <a:rPr lang="en-US" altLang="zh-CN" sz="2000" dirty="0"/>
              <a:t>cloudlet</a:t>
            </a:r>
            <a:r>
              <a:rPr lang="zh-CN" altLang="en-US" sz="2000" dirty="0"/>
              <a:t>网络内</a:t>
            </a:r>
            <a:r>
              <a:rPr lang="en-US" altLang="zh-CN" sz="2000" dirty="0"/>
              <a:t>cloudlet</a:t>
            </a:r>
            <a:r>
              <a:rPr lang="zh-CN" altLang="en-US" sz="2000" dirty="0"/>
              <a:t>切换算法</a:t>
            </a:r>
            <a:r>
              <a:rPr lang="en-US" altLang="zh-CN" sz="2000" dirty="0"/>
              <a:t>.......,</a:t>
            </a:r>
            <a:r>
              <a:rPr lang="zh-CN" altLang="en-US" sz="2000" dirty="0"/>
              <a:t>也许可以从多</a:t>
            </a:r>
            <a:r>
              <a:rPr lang="en-US" altLang="zh-CN" sz="2000" dirty="0"/>
              <a:t>cloudlet</a:t>
            </a:r>
            <a:r>
              <a:rPr lang="zh-CN" altLang="en-US" sz="2000" dirty="0"/>
              <a:t>的网络架构、通信机制、切换算法、任务迁移算法等方面入手，得到一些启发</a:t>
            </a:r>
            <a:r>
              <a:rPr lang="zh-CN" altLang="en-US" dirty="0"/>
              <a:t>。</a:t>
            </a:r>
          </a:p>
        </p:txBody>
      </p:sp>
    </p:spTree>
    <p:extLst>
      <p:ext uri="{BB962C8B-B14F-4D97-AF65-F5344CB8AC3E}">
        <p14:creationId xmlns:p14="http://schemas.microsoft.com/office/powerpoint/2010/main" val="450977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11</a:t>
            </a:fld>
            <a:endParaRPr lang="zh-CN" altLang="en-US"/>
          </a:p>
        </p:txBody>
      </p:sp>
    </p:spTree>
    <p:extLst>
      <p:ext uri="{BB962C8B-B14F-4D97-AF65-F5344CB8AC3E}">
        <p14:creationId xmlns:p14="http://schemas.microsoft.com/office/powerpoint/2010/main" val="2239483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12</a:t>
            </a:fld>
            <a:endParaRPr lang="zh-CN" altLang="en-US"/>
          </a:p>
        </p:txBody>
      </p:sp>
    </p:spTree>
    <p:extLst>
      <p:ext uri="{BB962C8B-B14F-4D97-AF65-F5344CB8AC3E}">
        <p14:creationId xmlns:p14="http://schemas.microsoft.com/office/powerpoint/2010/main" val="1298662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13</a:t>
            </a:fld>
            <a:endParaRPr lang="zh-CN" altLang="en-US"/>
          </a:p>
        </p:txBody>
      </p:sp>
    </p:spTree>
    <p:extLst>
      <p:ext uri="{BB962C8B-B14F-4D97-AF65-F5344CB8AC3E}">
        <p14:creationId xmlns:p14="http://schemas.microsoft.com/office/powerpoint/2010/main" val="16116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14</a:t>
            </a:fld>
            <a:endParaRPr lang="zh-CN" altLang="en-US"/>
          </a:p>
        </p:txBody>
      </p:sp>
    </p:spTree>
    <p:extLst>
      <p:ext uri="{BB962C8B-B14F-4D97-AF65-F5344CB8AC3E}">
        <p14:creationId xmlns:p14="http://schemas.microsoft.com/office/powerpoint/2010/main" val="2173273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689DD3B2-A4FE-4CDB-8C9F-C66C74BEA9D9}" type="slidenum">
              <a:rPr lang="zh-CN" altLang="en-US" smtClean="0"/>
              <a:pPr/>
              <a:t>15</a:t>
            </a:fld>
            <a:endParaRPr lang="zh-CN" altLang="en-US"/>
          </a:p>
        </p:txBody>
      </p:sp>
    </p:spTree>
    <p:extLst>
      <p:ext uri="{BB962C8B-B14F-4D97-AF65-F5344CB8AC3E}">
        <p14:creationId xmlns:p14="http://schemas.microsoft.com/office/powerpoint/2010/main" val="2022845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4294967295"/>
          </p:nvPr>
        </p:nvSpPr>
        <p:spPr>
          <a:xfrm>
            <a:off x="838200" y="2175610"/>
            <a:ext cx="10515600" cy="3172567"/>
          </a:xfrm>
        </p:spPr>
        <p:txBody>
          <a:bodyPr>
            <a:noAutofit/>
          </a:bodyPr>
          <a:lstStyle/>
          <a:p>
            <a:pPr>
              <a:lnSpc>
                <a:spcPct val="200000"/>
              </a:lnSpc>
              <a:buFont typeface="Wingdings" panose="05000000000000000000" pitchFamily="2" charset="2"/>
              <a:buChar char="Ø"/>
            </a:pPr>
            <a:r>
              <a:rPr lang="zh-CN" altLang="en-US" dirty="0" smtClean="0">
                <a:latin typeface="+mn-ea"/>
              </a:rPr>
              <a:t>背景知识及相关研究</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单</a:t>
            </a:r>
            <a:r>
              <a:rPr lang="en-US" altLang="zh-CN" dirty="0" smtClean="0"/>
              <a:t>cloudlet</a:t>
            </a:r>
            <a:r>
              <a:rPr lang="zh-CN" altLang="en-US" dirty="0" smtClean="0">
                <a:latin typeface="+mn-ea"/>
              </a:rPr>
              <a:t>调度策略</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多</a:t>
            </a:r>
            <a:r>
              <a:rPr lang="en-US" altLang="zh-CN" dirty="0" smtClean="0"/>
              <a:t>cloudlet</a:t>
            </a:r>
            <a:r>
              <a:rPr lang="zh-CN" altLang="en-US" dirty="0" smtClean="0">
                <a:latin typeface="+mn-ea"/>
              </a:rPr>
              <a:t>协作系统调度策略</a:t>
            </a:r>
            <a:endParaRPr lang="zh-CN" altLang="en-US" dirty="0">
              <a:latin typeface="+mn-ea"/>
            </a:endParaRPr>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2</a:t>
            </a:fld>
            <a:endParaRPr lang="zh-CN" altLang="en-US"/>
          </a:p>
        </p:txBody>
      </p:sp>
      <p:sp>
        <p:nvSpPr>
          <p:cNvPr id="6" name="标题 1"/>
          <p:cNvSpPr>
            <a:spLocks noGrp="1"/>
          </p:cNvSpPr>
          <p:nvPr>
            <p:ph type="ctrTitle" idx="4294967295"/>
          </p:nvPr>
        </p:nvSpPr>
        <p:spPr>
          <a:xfrm>
            <a:off x="574158" y="709098"/>
            <a:ext cx="10090298" cy="938950"/>
          </a:xfrm>
        </p:spPr>
        <p:txBody>
          <a:bodyPr>
            <a:normAutofit fontScale="90000"/>
          </a:bodyPr>
          <a:lstStyle/>
          <a:p>
            <a:pPr marL="571500" indent="-571500">
              <a:buFont typeface="Wingdings" panose="05000000000000000000" pitchFamily="2" charset="2"/>
              <a:buChar char="p"/>
            </a:pPr>
            <a:r>
              <a:rPr lang="zh-CN" altLang="en-US" dirty="0" smtClean="0">
                <a:solidFill>
                  <a:schemeClr val="accent2">
                    <a:lumMod val="75000"/>
                  </a:schemeClr>
                </a:solidFill>
                <a:latin typeface="+mn-ea"/>
                <a:ea typeface="+mn-ea"/>
              </a:rPr>
              <a:t>基于环境感知的多</a:t>
            </a:r>
            <a:r>
              <a:rPr lang="en-US" altLang="zh-CN" dirty="0" smtClean="0">
                <a:solidFill>
                  <a:schemeClr val="accent2">
                    <a:lumMod val="75000"/>
                  </a:schemeClr>
                </a:solidFill>
                <a:latin typeface="+mn-lt"/>
                <a:ea typeface="+mn-ea"/>
                <a:cs typeface="Times New Roman" panose="02020603050405020304" pitchFamily="18" charset="0"/>
              </a:rPr>
              <a:t>Cloudlet</a:t>
            </a:r>
            <a:r>
              <a:rPr lang="zh-CN" altLang="en-US" dirty="0" smtClean="0">
                <a:solidFill>
                  <a:schemeClr val="accent2">
                    <a:lumMod val="75000"/>
                  </a:schemeClr>
                </a:solidFill>
                <a:latin typeface="+mn-ea"/>
                <a:ea typeface="+mn-ea"/>
              </a:rPr>
              <a:t>协作</a:t>
            </a:r>
            <a:r>
              <a:rPr lang="zh-CN" altLang="en-US" dirty="0" smtClean="0">
                <a:solidFill>
                  <a:schemeClr val="accent2">
                    <a:lumMod val="75000"/>
                  </a:schemeClr>
                </a:solidFill>
                <a:latin typeface="+mn-ea"/>
                <a:ea typeface="+mn-ea"/>
              </a:rPr>
              <a:t>联合调度策略研究</a:t>
            </a:r>
            <a:endParaRPr lang="zh-CN" altLang="en-US" dirty="0">
              <a:solidFill>
                <a:schemeClr val="accent2">
                  <a:lumMod val="75000"/>
                </a:schemeClr>
              </a:solidFill>
              <a:latin typeface="+mn-ea"/>
              <a:ea typeface="+mn-ea"/>
            </a:endParaRPr>
          </a:p>
        </p:txBody>
      </p:sp>
    </p:spTree>
    <p:extLst>
      <p:ext uri="{BB962C8B-B14F-4D97-AF65-F5344CB8AC3E}">
        <p14:creationId xmlns:p14="http://schemas.microsoft.com/office/powerpoint/2010/main" val="1915863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3</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650948" y="1403498"/>
            <a:ext cx="10619563" cy="4572000"/>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200" dirty="0" smtClean="0">
                <a:latin typeface="+mn-ea"/>
                <a:sym typeface="Times" pitchFamily="2" charset="0"/>
              </a:rPr>
              <a:t>移动云计算　＝　移动设备＋移动网络＋云计算</a:t>
            </a:r>
            <a:endParaRPr lang="en-US" altLang="zh-CN" sz="2200" dirty="0" smtClean="0">
              <a:latin typeface="+mn-ea"/>
              <a:sym typeface="Times" pitchFamily="2" charset="0"/>
            </a:endParaRPr>
          </a:p>
          <a:p>
            <a:pPr marL="0" indent="0">
              <a:lnSpc>
                <a:spcPct val="100000"/>
              </a:lnSpc>
              <a:buNone/>
            </a:pPr>
            <a:r>
              <a:rPr lang="zh-CN" altLang="en-US" sz="2200" dirty="0">
                <a:latin typeface="+mn-ea"/>
                <a:sym typeface="Times" pitchFamily="2" charset="0"/>
              </a:rPr>
              <a:t>目标：降低运行在资源有限的设备上的移动应用的响应时间和完成时间，另外一个是降低移动设备的能耗。</a:t>
            </a:r>
            <a:endParaRPr lang="en-US" altLang="zh-CN" sz="2200" dirty="0" smtClean="0">
              <a:latin typeface="+mn-ea"/>
              <a:sym typeface="Times" pitchFamily="2" charset="0"/>
            </a:endParaRPr>
          </a:p>
          <a:p>
            <a:pPr marL="0" indent="0">
              <a:lnSpc>
                <a:spcPct val="100000"/>
              </a:lnSpc>
              <a:buNone/>
            </a:pPr>
            <a:endParaRPr lang="zh-CN" altLang="en-US" sz="2200" dirty="0">
              <a:latin typeface="+mn-ea"/>
              <a:sym typeface="Times" pitchFamily="2" charset="0"/>
            </a:endParaRPr>
          </a:p>
        </p:txBody>
      </p:sp>
    </p:spTree>
    <p:extLst>
      <p:ext uri="{BB962C8B-B14F-4D97-AF65-F5344CB8AC3E}">
        <p14:creationId xmlns:p14="http://schemas.microsoft.com/office/powerpoint/2010/main" val="2663932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4</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pic>
        <p:nvPicPr>
          <p:cNvPr id="2050" name="Picture 2" descr="\\psf\Home\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969" y="1339702"/>
            <a:ext cx="4934348" cy="18181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psf\Home\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793" y="2690038"/>
            <a:ext cx="5083477" cy="18101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sf\Home\Desktop\图片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324" y="4614530"/>
            <a:ext cx="5259302" cy="173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291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5</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650948" y="1403498"/>
            <a:ext cx="10619563" cy="4572000"/>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200" dirty="0" smtClean="0">
                <a:sym typeface="Times" pitchFamily="2" charset="0"/>
              </a:rPr>
              <a:t>Cloudlets are deployed next to IEEE 802.11 access points and serve as a localized service point in close proximity to mobile devices to improve the performance of mobile cloud services</a:t>
            </a:r>
          </a:p>
          <a:p>
            <a:pPr marL="0" indent="0">
              <a:lnSpc>
                <a:spcPct val="100000"/>
              </a:lnSpc>
              <a:buNone/>
            </a:pPr>
            <a:r>
              <a:rPr lang="zh-CN" altLang="en-US" sz="2200" dirty="0" smtClean="0">
                <a:latin typeface="+mn-ea"/>
                <a:sym typeface="Times" pitchFamily="2" charset="0"/>
              </a:rPr>
              <a:t>由少数服务器，</a:t>
            </a:r>
            <a:r>
              <a:rPr lang="en-US" altLang="zh-CN" sz="2200" dirty="0" smtClean="0">
                <a:latin typeface="+mn-ea"/>
                <a:sym typeface="Times" pitchFamily="2" charset="0"/>
              </a:rPr>
              <a:t>PC</a:t>
            </a:r>
            <a:r>
              <a:rPr lang="zh-CN" altLang="en-US" sz="2200" dirty="0" smtClean="0">
                <a:latin typeface="+mn-ea"/>
                <a:sym typeface="Times" pitchFamily="2" charset="0"/>
              </a:rPr>
              <a:t>，移动设备组成的一个移动设备和远端云通信的中转站或者直接服务移动设备的代理服务器，以</a:t>
            </a:r>
            <a:r>
              <a:rPr lang="en-US" altLang="zh-CN" sz="2200" dirty="0" err="1" smtClean="0">
                <a:latin typeface="+mn-ea"/>
                <a:sym typeface="Times" pitchFamily="2" charset="0"/>
              </a:rPr>
              <a:t>WiFi</a:t>
            </a:r>
            <a:r>
              <a:rPr lang="zh-CN" altLang="en-US" sz="2200" dirty="0" smtClean="0">
                <a:latin typeface="+mn-ea"/>
                <a:sym typeface="Times" pitchFamily="2" charset="0"/>
              </a:rPr>
              <a:t>方式接入</a:t>
            </a:r>
          </a:p>
          <a:p>
            <a:pPr marL="0" indent="0">
              <a:lnSpc>
                <a:spcPct val="100000"/>
              </a:lnSpc>
              <a:buNone/>
            </a:pPr>
            <a:endParaRPr lang="zh-CN" altLang="en-US" sz="2200" dirty="0" smtClean="0">
              <a:latin typeface="+mn-ea"/>
              <a:sym typeface="Times" pitchFamily="2" charset="0"/>
            </a:endParaRPr>
          </a:p>
          <a:p>
            <a:pPr marL="0" indent="0">
              <a:lnSpc>
                <a:spcPct val="100000"/>
              </a:lnSpc>
              <a:buNone/>
            </a:pPr>
            <a:r>
              <a:rPr lang="zh-CN" altLang="en-US" sz="2200" dirty="0" smtClean="0">
                <a:sym typeface="Times" pitchFamily="2" charset="0"/>
              </a:rPr>
              <a:t>A cloudlet can be viewed as a “data center in a box” that “brings the cloud closer”</a:t>
            </a:r>
          </a:p>
          <a:p>
            <a:pPr marL="0" indent="0">
              <a:lnSpc>
                <a:spcPct val="100000"/>
              </a:lnSpc>
              <a:buNone/>
            </a:pPr>
            <a:r>
              <a:rPr lang="zh-CN" altLang="en-US" sz="2200" dirty="0" smtClean="0">
                <a:latin typeface="+mn-ea"/>
                <a:sym typeface="Times" pitchFamily="2" charset="0"/>
              </a:rPr>
              <a:t>cloudlet可以看做一个装在盒子里的数据中心，它使得云离我们更近</a:t>
            </a:r>
            <a:endParaRPr lang="zh-CN" altLang="en-US" sz="2200" dirty="0">
              <a:latin typeface="+mn-ea"/>
              <a:sym typeface="Times" pitchFamily="2" charset="0"/>
            </a:endParaRPr>
          </a:p>
        </p:txBody>
      </p:sp>
    </p:spTree>
    <p:extLst>
      <p:ext uri="{BB962C8B-B14F-4D97-AF65-F5344CB8AC3E}">
        <p14:creationId xmlns:p14="http://schemas.microsoft.com/office/powerpoint/2010/main" val="3853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689DD3B2-A4FE-4CDB-8C9F-C66C74BEA9D9}" type="slidenum">
              <a:rPr lang="zh-CN" altLang="en-US" smtClean="0"/>
              <a:pPr/>
              <a:t>6</a:t>
            </a:fld>
            <a:endParaRPr lang="zh-CN" altLang="en-US"/>
          </a:p>
        </p:txBody>
      </p:sp>
      <p:sp>
        <p:nvSpPr>
          <p:cNvPr id="6" name="标题 1"/>
          <p:cNvSpPr>
            <a:spLocks noGrp="1"/>
          </p:cNvSpPr>
          <p:nvPr>
            <p:ph type="ctrTitle" idx="4294967295"/>
          </p:nvPr>
        </p:nvSpPr>
        <p:spPr>
          <a:xfrm>
            <a:off x="574158" y="262512"/>
            <a:ext cx="10090298" cy="938950"/>
          </a:xfrm>
        </p:spPr>
        <p:txBody>
          <a:bodyPr>
            <a:normAutofit/>
          </a:bodyPr>
          <a:lstStyle/>
          <a:p>
            <a:pPr marL="571500" indent="-571500">
              <a:buFont typeface="Wingdings" panose="05000000000000000000" pitchFamily="2" charset="2"/>
              <a:buChar char="p"/>
            </a:pPr>
            <a:r>
              <a:rPr lang="zh-CN" altLang="en-US" sz="4000" dirty="0">
                <a:solidFill>
                  <a:schemeClr val="accent2">
                    <a:lumMod val="75000"/>
                  </a:schemeClr>
                </a:solidFill>
                <a:latin typeface="+mn-ea"/>
                <a:ea typeface="+mn-ea"/>
              </a:rPr>
              <a:t>背景知识及相关研究</a:t>
            </a:r>
          </a:p>
        </p:txBody>
      </p:sp>
      <p:sp>
        <p:nvSpPr>
          <p:cNvPr id="7" name="副标题 2"/>
          <p:cNvSpPr txBox="1">
            <a:spLocks noChangeArrowheads="1"/>
          </p:cNvSpPr>
          <p:nvPr/>
        </p:nvSpPr>
        <p:spPr>
          <a:xfrm>
            <a:off x="650948" y="1233370"/>
            <a:ext cx="11342578" cy="4572000"/>
          </a:xfrm>
          <a:prstGeom prst="rect">
            <a:avLst/>
          </a:prstGeom>
          <a:ln/>
        </p:spPr>
        <p:txBody>
          <a:bodyPr lIns="90170" tIns="46990" rIns="90170" bIns="4699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zh-CN" altLang="en-US" sz="2200" dirty="0">
                <a:sym typeface="Times" pitchFamily="2" charset="0"/>
              </a:rPr>
              <a:t>使用</a:t>
            </a:r>
            <a:r>
              <a:rPr lang="en-US" altLang="zh-CN" sz="2200" dirty="0" smtClean="0">
                <a:sym typeface="Times" pitchFamily="2" charset="0"/>
              </a:rPr>
              <a:t>cloudlet</a:t>
            </a:r>
            <a:r>
              <a:rPr lang="zh-CN" altLang="en-US" sz="2200" dirty="0" smtClean="0">
                <a:sym typeface="Times" pitchFamily="2" charset="0"/>
              </a:rPr>
              <a:t>的</a:t>
            </a:r>
            <a:r>
              <a:rPr lang="zh-CN" altLang="en-US" sz="2200" dirty="0">
                <a:sym typeface="Times" pitchFamily="2" charset="0"/>
              </a:rPr>
              <a:t>好处：</a:t>
            </a:r>
          </a:p>
          <a:p>
            <a:pPr marL="0" indent="0">
              <a:lnSpc>
                <a:spcPct val="100000"/>
              </a:lnSpc>
              <a:buNone/>
            </a:pPr>
            <a:r>
              <a:rPr lang="zh-CN" altLang="en-US" sz="2200" dirty="0">
                <a:sym typeface="Times" pitchFamily="2" charset="0"/>
              </a:rPr>
              <a:t>（</a:t>
            </a:r>
            <a:r>
              <a:rPr lang="en-US" altLang="zh-CN" sz="2200" dirty="0">
                <a:sym typeface="Times" pitchFamily="2" charset="0"/>
              </a:rPr>
              <a:t>1</a:t>
            </a:r>
            <a:r>
              <a:rPr lang="zh-CN" altLang="en-US" sz="2200" dirty="0" smtClean="0">
                <a:sym typeface="Times" pitchFamily="2" charset="0"/>
              </a:rPr>
              <a:t>）将</a:t>
            </a:r>
            <a:r>
              <a:rPr lang="zh-CN" altLang="en-US" sz="2200" dirty="0">
                <a:sym typeface="Times" pitchFamily="2" charset="0"/>
              </a:rPr>
              <a:t>网络连接由</a:t>
            </a:r>
            <a:r>
              <a:rPr lang="en-US" altLang="zh-CN" sz="2200" dirty="0" smtClean="0">
                <a:sym typeface="Times" pitchFamily="2" charset="0"/>
              </a:rPr>
              <a:t>3G/4G</a:t>
            </a:r>
            <a:r>
              <a:rPr lang="zh-CN" altLang="en-US" sz="2200" dirty="0" smtClean="0">
                <a:sym typeface="Times" pitchFamily="2" charset="0"/>
              </a:rPr>
              <a:t>转化成</a:t>
            </a:r>
            <a:r>
              <a:rPr lang="en-US" altLang="zh-CN" sz="2200" dirty="0" smtClean="0">
                <a:sym typeface="Times" pitchFamily="2" charset="0"/>
              </a:rPr>
              <a:t>Wi-Fi</a:t>
            </a:r>
            <a:r>
              <a:rPr lang="zh-CN" altLang="en-US" sz="2200" dirty="0" smtClean="0">
                <a:sym typeface="Times" pitchFamily="2" charset="0"/>
              </a:rPr>
              <a:t>，充分利用</a:t>
            </a:r>
            <a:r>
              <a:rPr lang="en-US" altLang="zh-CN" sz="2200" dirty="0" smtClean="0">
                <a:sym typeface="Times" pitchFamily="2" charset="0"/>
              </a:rPr>
              <a:t>Wi-Fi</a:t>
            </a:r>
            <a:r>
              <a:rPr lang="zh-CN" altLang="en-US" sz="2200" dirty="0" smtClean="0">
                <a:sym typeface="Times" pitchFamily="2" charset="0"/>
              </a:rPr>
              <a:t>网络</a:t>
            </a:r>
            <a:r>
              <a:rPr lang="zh-CN" altLang="en-US" sz="2200" dirty="0">
                <a:sym typeface="Times" pitchFamily="2" charset="0"/>
              </a:rPr>
              <a:t>的高</a:t>
            </a:r>
            <a:r>
              <a:rPr lang="zh-CN" altLang="en-US" sz="2200" dirty="0" smtClean="0">
                <a:sym typeface="Times" pitchFamily="2" charset="0"/>
              </a:rPr>
              <a:t>带宽低能耗，降低时延，延长移动设备的电池使用时间</a:t>
            </a:r>
            <a:endParaRPr lang="en-US" altLang="zh-CN" sz="2200" dirty="0">
              <a:sym typeface="Times" pitchFamily="2" charset="0"/>
            </a:endParaRPr>
          </a:p>
          <a:p>
            <a:pPr marL="0" indent="0">
              <a:lnSpc>
                <a:spcPct val="100000"/>
              </a:lnSpc>
              <a:buNone/>
            </a:pPr>
            <a:r>
              <a:rPr lang="zh-CN" altLang="en-US" sz="2200" dirty="0">
                <a:sym typeface="Times" pitchFamily="2" charset="0"/>
              </a:rPr>
              <a:t>（</a:t>
            </a:r>
            <a:r>
              <a:rPr lang="en-US" altLang="zh-CN" sz="2200" dirty="0">
                <a:sym typeface="Times" pitchFamily="2" charset="0"/>
              </a:rPr>
              <a:t>2</a:t>
            </a:r>
            <a:r>
              <a:rPr lang="zh-CN" altLang="en-US" sz="2200" dirty="0" smtClean="0">
                <a:sym typeface="Times" pitchFamily="2" charset="0"/>
              </a:rPr>
              <a:t>）充分利用闲置资源，提高资源利用率</a:t>
            </a:r>
            <a:endParaRPr lang="en-US" altLang="zh-CN" sz="2200" dirty="0" smtClean="0">
              <a:sym typeface="Times" pitchFamily="2" charset="0"/>
            </a:endParaRPr>
          </a:p>
          <a:p>
            <a:pPr marL="0" indent="0">
              <a:lnSpc>
                <a:spcPct val="100000"/>
              </a:lnSpc>
              <a:buNone/>
            </a:pPr>
            <a:endParaRPr lang="zh-CN" altLang="en-US" sz="2200" dirty="0">
              <a:sym typeface="Times" pitchFamily="2" charset="0"/>
            </a:endParaRPr>
          </a:p>
          <a:p>
            <a:pPr>
              <a:lnSpc>
                <a:spcPct val="100000"/>
              </a:lnSpc>
              <a:buFont typeface="Wingdings" panose="05000000000000000000" pitchFamily="2" charset="2"/>
              <a:buChar char="Ø"/>
            </a:pPr>
            <a:r>
              <a:rPr lang="zh-CN" altLang="en-US" sz="2200" dirty="0">
                <a:sym typeface="Times" pitchFamily="2" charset="0"/>
              </a:rPr>
              <a:t>有待研究和解决的问题：</a:t>
            </a:r>
          </a:p>
          <a:p>
            <a:pPr marL="0" indent="0">
              <a:lnSpc>
                <a:spcPct val="100000"/>
              </a:lnSpc>
              <a:buNone/>
            </a:pPr>
            <a:r>
              <a:rPr lang="zh-CN" altLang="en-US" sz="2200" dirty="0">
                <a:sym typeface="Times" pitchFamily="2" charset="0"/>
              </a:rPr>
              <a:t>（</a:t>
            </a:r>
            <a:r>
              <a:rPr lang="en-US" altLang="zh-CN" sz="2200" dirty="0">
                <a:sym typeface="Times" pitchFamily="2" charset="0"/>
              </a:rPr>
              <a:t>1</a:t>
            </a:r>
            <a:r>
              <a:rPr lang="zh-CN" altLang="en-US" sz="2200" dirty="0">
                <a:sym typeface="Times" pitchFamily="2" charset="0"/>
              </a:rPr>
              <a:t>）</a:t>
            </a:r>
            <a:r>
              <a:rPr lang="en-US" altLang="zh-CN" sz="2200" dirty="0">
                <a:sym typeface="Times" pitchFamily="2" charset="0"/>
              </a:rPr>
              <a:t>cloudlet</a:t>
            </a:r>
            <a:r>
              <a:rPr lang="zh-CN" altLang="en-US" sz="2200" dirty="0">
                <a:sym typeface="Times" pitchFamily="2" charset="0"/>
              </a:rPr>
              <a:t>部署和自管理</a:t>
            </a:r>
          </a:p>
          <a:p>
            <a:pPr marL="0" indent="0">
              <a:lnSpc>
                <a:spcPct val="100000"/>
              </a:lnSpc>
              <a:buNone/>
            </a:pPr>
            <a:r>
              <a:rPr lang="zh-CN" altLang="en-US" sz="2200" dirty="0">
                <a:sym typeface="Times" pitchFamily="2" charset="0"/>
              </a:rPr>
              <a:t>（</a:t>
            </a:r>
            <a:r>
              <a:rPr lang="en-US" altLang="zh-CN" sz="2200" dirty="0">
                <a:sym typeface="Times" pitchFamily="2" charset="0"/>
              </a:rPr>
              <a:t>2</a:t>
            </a:r>
            <a:r>
              <a:rPr lang="zh-CN" altLang="en-US" sz="2200" dirty="0" smtClean="0">
                <a:sym typeface="Times" pitchFamily="2" charset="0"/>
              </a:rPr>
              <a:t>）网络连接的间歇性（原因：移动性、切换、异构网络环境、网络设备连接策略</a:t>
            </a:r>
            <a:r>
              <a:rPr lang="en-US" altLang="zh-CN" sz="2200" dirty="0" smtClean="0">
                <a:sym typeface="Times" pitchFamily="2" charset="0"/>
              </a:rPr>
              <a:t>……</a:t>
            </a:r>
            <a:r>
              <a:rPr lang="zh-CN" altLang="en-US" sz="2200" dirty="0" smtClean="0">
                <a:sym typeface="Times" pitchFamily="2" charset="0"/>
              </a:rPr>
              <a:t>）</a:t>
            </a:r>
            <a:endParaRPr lang="en-US" altLang="zh-CN" sz="2200" dirty="0" smtClean="0">
              <a:sym typeface="Times" pitchFamily="2" charset="0"/>
            </a:endParaRPr>
          </a:p>
          <a:p>
            <a:pPr marL="0" indent="0">
              <a:lnSpc>
                <a:spcPct val="100000"/>
              </a:lnSpc>
              <a:buNone/>
            </a:pPr>
            <a:r>
              <a:rPr lang="zh-CN" altLang="en-US" sz="2200" dirty="0" smtClean="0">
                <a:sym typeface="Times" pitchFamily="2" charset="0"/>
              </a:rPr>
              <a:t>（</a:t>
            </a:r>
            <a:r>
              <a:rPr lang="en-US" altLang="zh-CN" sz="2200" dirty="0" smtClean="0">
                <a:sym typeface="Times" pitchFamily="2" charset="0"/>
              </a:rPr>
              <a:t>3</a:t>
            </a:r>
            <a:r>
              <a:rPr lang="zh-CN" altLang="en-US" sz="2200" dirty="0" smtClean="0">
                <a:sym typeface="Times" pitchFamily="2" charset="0"/>
              </a:rPr>
              <a:t>）</a:t>
            </a:r>
            <a:r>
              <a:rPr lang="en-US" altLang="zh-CN" sz="2200" dirty="0" smtClean="0">
                <a:sym typeface="Times" pitchFamily="2" charset="0"/>
              </a:rPr>
              <a:t>cloudlet</a:t>
            </a:r>
            <a:r>
              <a:rPr lang="zh-CN" altLang="en-US" sz="2200" dirty="0" smtClean="0">
                <a:sym typeface="Times" pitchFamily="2" charset="0"/>
              </a:rPr>
              <a:t>资源发现和连接</a:t>
            </a:r>
            <a:endParaRPr lang="en-US" altLang="zh-CN" sz="2200" dirty="0" smtClean="0">
              <a:sym typeface="Times" pitchFamily="2" charset="0"/>
            </a:endParaRPr>
          </a:p>
          <a:p>
            <a:pPr marL="0" indent="0">
              <a:lnSpc>
                <a:spcPct val="100000"/>
              </a:lnSpc>
              <a:buNone/>
            </a:pPr>
            <a:r>
              <a:rPr lang="zh-CN" altLang="en-US" sz="2200" dirty="0" smtClean="0">
                <a:sym typeface="Times" pitchFamily="2" charset="0"/>
              </a:rPr>
              <a:t>（</a:t>
            </a:r>
            <a:r>
              <a:rPr lang="en-US" altLang="zh-CN" sz="2200" dirty="0" smtClean="0">
                <a:sym typeface="Times" pitchFamily="2" charset="0"/>
              </a:rPr>
              <a:t>4</a:t>
            </a:r>
            <a:r>
              <a:rPr lang="zh-CN" altLang="en-US" sz="2200" dirty="0" smtClean="0">
                <a:sym typeface="Times" pitchFamily="2" charset="0"/>
              </a:rPr>
              <a:t>）多</a:t>
            </a:r>
            <a:r>
              <a:rPr lang="en-US" altLang="zh-CN" sz="2200" dirty="0" smtClean="0">
                <a:sym typeface="Times" pitchFamily="2" charset="0"/>
              </a:rPr>
              <a:t>cloudlet</a:t>
            </a:r>
            <a:r>
              <a:rPr lang="zh-CN" altLang="en-US" sz="2200" dirty="0" smtClean="0">
                <a:sym typeface="Times" pitchFamily="2" charset="0"/>
              </a:rPr>
              <a:t>协同工作如何同步</a:t>
            </a:r>
            <a:endParaRPr lang="en-US" altLang="zh-CN" sz="2200" dirty="0" smtClean="0">
              <a:sym typeface="Times" pitchFamily="2" charset="0"/>
            </a:endParaRPr>
          </a:p>
          <a:p>
            <a:pPr marL="0" indent="0">
              <a:lnSpc>
                <a:spcPct val="100000"/>
              </a:lnSpc>
              <a:buNone/>
            </a:pPr>
            <a:r>
              <a:rPr lang="zh-CN" altLang="en-US" sz="2200" dirty="0" smtClean="0">
                <a:sym typeface="Times" pitchFamily="2" charset="0"/>
              </a:rPr>
              <a:t>（</a:t>
            </a:r>
            <a:r>
              <a:rPr lang="en-US" altLang="zh-CN" sz="2200" dirty="0" smtClean="0">
                <a:sym typeface="Times" pitchFamily="2" charset="0"/>
              </a:rPr>
              <a:t>5</a:t>
            </a:r>
            <a:r>
              <a:rPr lang="zh-CN" altLang="en-US" sz="2200" dirty="0" smtClean="0">
                <a:sym typeface="Times" pitchFamily="2" charset="0"/>
              </a:rPr>
              <a:t>）其它（安全、）</a:t>
            </a:r>
            <a:endParaRPr lang="zh-CN" altLang="en-US" sz="2200" dirty="0">
              <a:sym typeface="Times" pitchFamily="2" charset="0"/>
            </a:endParaRPr>
          </a:p>
        </p:txBody>
      </p:sp>
    </p:spTree>
    <p:extLst>
      <p:ext uri="{BB962C8B-B14F-4D97-AF65-F5344CB8AC3E}">
        <p14:creationId xmlns:p14="http://schemas.microsoft.com/office/powerpoint/2010/main" val="3853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4294967295"/>
          </p:nvPr>
        </p:nvSpPr>
        <p:spPr>
          <a:xfrm>
            <a:off x="838200" y="2175610"/>
            <a:ext cx="10515600" cy="3172567"/>
          </a:xfrm>
        </p:spPr>
        <p:txBody>
          <a:bodyPr>
            <a:noAutofit/>
          </a:bodyPr>
          <a:lstStyle/>
          <a:p>
            <a:pPr>
              <a:lnSpc>
                <a:spcPct val="200000"/>
              </a:lnSpc>
              <a:buFont typeface="Wingdings" panose="05000000000000000000" pitchFamily="2" charset="2"/>
              <a:buChar char="Ø"/>
            </a:pPr>
            <a:r>
              <a:rPr lang="zh-CN" altLang="en-US" dirty="0" smtClean="0">
                <a:latin typeface="+mn-ea"/>
              </a:rPr>
              <a:t>背景知识及相关研究</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单</a:t>
            </a:r>
            <a:r>
              <a:rPr lang="en-US" altLang="zh-CN" dirty="0" smtClean="0"/>
              <a:t>cloudlet</a:t>
            </a:r>
            <a:r>
              <a:rPr lang="zh-CN" altLang="en-US" dirty="0" smtClean="0">
                <a:latin typeface="+mn-ea"/>
              </a:rPr>
              <a:t>调度策略</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多</a:t>
            </a:r>
            <a:r>
              <a:rPr lang="en-US" altLang="zh-CN" dirty="0" smtClean="0"/>
              <a:t>cloudlet</a:t>
            </a:r>
            <a:r>
              <a:rPr lang="zh-CN" altLang="en-US" dirty="0" smtClean="0">
                <a:latin typeface="+mn-ea"/>
              </a:rPr>
              <a:t>协作系统调度策略</a:t>
            </a:r>
            <a:endParaRPr lang="zh-CN" altLang="en-US" dirty="0">
              <a:latin typeface="+mn-ea"/>
            </a:endParaRPr>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7</a:t>
            </a:fld>
            <a:endParaRPr lang="zh-CN" altLang="en-US"/>
          </a:p>
        </p:txBody>
      </p:sp>
      <p:sp>
        <p:nvSpPr>
          <p:cNvPr id="6" name="标题 1"/>
          <p:cNvSpPr>
            <a:spLocks noGrp="1"/>
          </p:cNvSpPr>
          <p:nvPr>
            <p:ph type="ctrTitle" idx="4294967295"/>
          </p:nvPr>
        </p:nvSpPr>
        <p:spPr>
          <a:xfrm>
            <a:off x="574158" y="709098"/>
            <a:ext cx="10090298" cy="938950"/>
          </a:xfrm>
        </p:spPr>
        <p:txBody>
          <a:bodyPr>
            <a:normAutofit fontScale="90000"/>
          </a:bodyPr>
          <a:lstStyle/>
          <a:p>
            <a:pPr marL="571500" indent="-571500">
              <a:buFont typeface="Wingdings" panose="05000000000000000000" pitchFamily="2" charset="2"/>
              <a:buChar char="p"/>
            </a:pPr>
            <a:r>
              <a:rPr lang="zh-CN" altLang="en-US" dirty="0" smtClean="0">
                <a:solidFill>
                  <a:schemeClr val="accent2">
                    <a:lumMod val="75000"/>
                  </a:schemeClr>
                </a:solidFill>
                <a:latin typeface="+mn-ea"/>
                <a:ea typeface="+mn-ea"/>
              </a:rPr>
              <a:t>基于环境感知的多</a:t>
            </a:r>
            <a:r>
              <a:rPr lang="en-US" altLang="zh-CN" dirty="0" smtClean="0">
                <a:solidFill>
                  <a:schemeClr val="accent2">
                    <a:lumMod val="75000"/>
                  </a:schemeClr>
                </a:solidFill>
                <a:latin typeface="+mn-lt"/>
                <a:ea typeface="+mn-ea"/>
                <a:cs typeface="Times New Roman" panose="02020603050405020304" pitchFamily="18" charset="0"/>
              </a:rPr>
              <a:t>Cloudlet</a:t>
            </a:r>
            <a:r>
              <a:rPr lang="zh-CN" altLang="en-US" dirty="0" smtClean="0">
                <a:solidFill>
                  <a:schemeClr val="accent2">
                    <a:lumMod val="75000"/>
                  </a:schemeClr>
                </a:solidFill>
                <a:latin typeface="+mn-ea"/>
                <a:ea typeface="+mn-ea"/>
              </a:rPr>
              <a:t>协作</a:t>
            </a:r>
            <a:r>
              <a:rPr lang="zh-CN" altLang="en-US" dirty="0" smtClean="0">
                <a:solidFill>
                  <a:schemeClr val="accent2">
                    <a:lumMod val="75000"/>
                  </a:schemeClr>
                </a:solidFill>
                <a:latin typeface="+mn-ea"/>
                <a:ea typeface="+mn-ea"/>
              </a:rPr>
              <a:t>联合调度策略研究</a:t>
            </a:r>
            <a:endParaRPr lang="zh-CN" altLang="en-US" dirty="0">
              <a:solidFill>
                <a:schemeClr val="accent2">
                  <a:lumMod val="75000"/>
                </a:schemeClr>
              </a:solidFill>
              <a:latin typeface="+mn-ea"/>
              <a:ea typeface="+mn-ea"/>
            </a:endParaRPr>
          </a:p>
        </p:txBody>
      </p:sp>
    </p:spTree>
    <p:extLst>
      <p:ext uri="{BB962C8B-B14F-4D97-AF65-F5344CB8AC3E}">
        <p14:creationId xmlns:p14="http://schemas.microsoft.com/office/powerpoint/2010/main" val="439291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4294967295"/>
          </p:nvPr>
        </p:nvSpPr>
        <p:spPr>
          <a:xfrm>
            <a:off x="838200" y="2175610"/>
            <a:ext cx="10515600" cy="3172567"/>
          </a:xfrm>
        </p:spPr>
        <p:txBody>
          <a:bodyPr>
            <a:noAutofit/>
          </a:bodyPr>
          <a:lstStyle/>
          <a:p>
            <a:pPr>
              <a:lnSpc>
                <a:spcPct val="200000"/>
              </a:lnSpc>
              <a:buFont typeface="Wingdings" panose="05000000000000000000" pitchFamily="2" charset="2"/>
              <a:buChar char="Ø"/>
            </a:pPr>
            <a:r>
              <a:rPr lang="zh-CN" altLang="en-US" dirty="0" smtClean="0">
                <a:latin typeface="+mn-ea"/>
              </a:rPr>
              <a:t>背景知识及相关研究</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单</a:t>
            </a:r>
            <a:r>
              <a:rPr lang="en-US" altLang="zh-CN" dirty="0" smtClean="0"/>
              <a:t>cloudlet</a:t>
            </a:r>
            <a:r>
              <a:rPr lang="zh-CN" altLang="en-US" dirty="0" smtClean="0">
                <a:latin typeface="+mn-ea"/>
              </a:rPr>
              <a:t>调度策略</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多</a:t>
            </a:r>
            <a:r>
              <a:rPr lang="en-US" altLang="zh-CN" dirty="0" smtClean="0"/>
              <a:t>cloudlet</a:t>
            </a:r>
            <a:r>
              <a:rPr lang="zh-CN" altLang="en-US" dirty="0" smtClean="0">
                <a:latin typeface="+mn-ea"/>
              </a:rPr>
              <a:t>协作系统调度策略</a:t>
            </a:r>
            <a:endParaRPr lang="zh-CN" altLang="en-US" dirty="0">
              <a:latin typeface="+mn-ea"/>
            </a:endParaRPr>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8</a:t>
            </a:fld>
            <a:endParaRPr lang="zh-CN" altLang="en-US"/>
          </a:p>
        </p:txBody>
      </p:sp>
      <p:sp>
        <p:nvSpPr>
          <p:cNvPr id="6" name="标题 1"/>
          <p:cNvSpPr>
            <a:spLocks noGrp="1"/>
          </p:cNvSpPr>
          <p:nvPr>
            <p:ph type="ctrTitle" idx="4294967295"/>
          </p:nvPr>
        </p:nvSpPr>
        <p:spPr>
          <a:xfrm>
            <a:off x="574158" y="709098"/>
            <a:ext cx="10090298" cy="938950"/>
          </a:xfrm>
        </p:spPr>
        <p:txBody>
          <a:bodyPr>
            <a:normAutofit fontScale="90000"/>
          </a:bodyPr>
          <a:lstStyle/>
          <a:p>
            <a:pPr marL="571500" indent="-571500">
              <a:buFont typeface="Wingdings" panose="05000000000000000000" pitchFamily="2" charset="2"/>
              <a:buChar char="p"/>
            </a:pPr>
            <a:r>
              <a:rPr lang="zh-CN" altLang="en-US" dirty="0" smtClean="0">
                <a:solidFill>
                  <a:schemeClr val="accent2">
                    <a:lumMod val="75000"/>
                  </a:schemeClr>
                </a:solidFill>
                <a:latin typeface="+mn-ea"/>
                <a:ea typeface="+mn-ea"/>
              </a:rPr>
              <a:t>基于环境感知的多</a:t>
            </a:r>
            <a:r>
              <a:rPr lang="en-US" altLang="zh-CN" dirty="0" smtClean="0">
                <a:solidFill>
                  <a:schemeClr val="accent2">
                    <a:lumMod val="75000"/>
                  </a:schemeClr>
                </a:solidFill>
                <a:latin typeface="+mn-lt"/>
                <a:ea typeface="+mn-ea"/>
                <a:cs typeface="Times New Roman" panose="02020603050405020304" pitchFamily="18" charset="0"/>
              </a:rPr>
              <a:t>Cloudlet</a:t>
            </a:r>
            <a:r>
              <a:rPr lang="zh-CN" altLang="en-US" dirty="0">
                <a:solidFill>
                  <a:schemeClr val="accent2">
                    <a:lumMod val="75000"/>
                  </a:schemeClr>
                </a:solidFill>
                <a:latin typeface="+mn-ea"/>
                <a:ea typeface="+mn-ea"/>
              </a:rPr>
              <a:t>协作系统</a:t>
            </a:r>
            <a:r>
              <a:rPr lang="zh-CN" altLang="en-US" dirty="0" smtClean="0">
                <a:solidFill>
                  <a:schemeClr val="accent2">
                    <a:lumMod val="75000"/>
                  </a:schemeClr>
                </a:solidFill>
                <a:latin typeface="+mn-ea"/>
                <a:ea typeface="+mn-ea"/>
              </a:rPr>
              <a:t>的联合调度策略研究</a:t>
            </a:r>
            <a:endParaRPr lang="zh-CN" altLang="en-US" dirty="0">
              <a:solidFill>
                <a:schemeClr val="accent2">
                  <a:lumMod val="75000"/>
                </a:schemeClr>
              </a:solidFill>
              <a:latin typeface="+mn-ea"/>
              <a:ea typeface="+mn-ea"/>
            </a:endParaRPr>
          </a:p>
        </p:txBody>
      </p:sp>
    </p:spTree>
    <p:extLst>
      <p:ext uri="{BB962C8B-B14F-4D97-AF65-F5344CB8AC3E}">
        <p14:creationId xmlns:p14="http://schemas.microsoft.com/office/powerpoint/2010/main" val="439291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4294967295"/>
          </p:nvPr>
        </p:nvSpPr>
        <p:spPr>
          <a:xfrm>
            <a:off x="838200" y="2175610"/>
            <a:ext cx="10515600" cy="3172567"/>
          </a:xfrm>
        </p:spPr>
        <p:txBody>
          <a:bodyPr>
            <a:noAutofit/>
          </a:bodyPr>
          <a:lstStyle/>
          <a:p>
            <a:pPr>
              <a:lnSpc>
                <a:spcPct val="200000"/>
              </a:lnSpc>
              <a:buFont typeface="Wingdings" panose="05000000000000000000" pitchFamily="2" charset="2"/>
              <a:buChar char="Ø"/>
            </a:pPr>
            <a:r>
              <a:rPr lang="zh-CN" altLang="en-US" dirty="0" smtClean="0">
                <a:latin typeface="+mn-ea"/>
              </a:rPr>
              <a:t>背景知识及相关研究</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单</a:t>
            </a:r>
            <a:r>
              <a:rPr lang="en-US" altLang="zh-CN" dirty="0" smtClean="0"/>
              <a:t>cloudlet</a:t>
            </a:r>
            <a:r>
              <a:rPr lang="zh-CN" altLang="en-US" dirty="0" smtClean="0">
                <a:latin typeface="+mn-ea"/>
              </a:rPr>
              <a:t>调度策略</a:t>
            </a:r>
            <a:endParaRPr lang="en-US" altLang="zh-CN" dirty="0" smtClean="0">
              <a:latin typeface="+mn-ea"/>
            </a:endParaRPr>
          </a:p>
          <a:p>
            <a:pPr>
              <a:lnSpc>
                <a:spcPct val="200000"/>
              </a:lnSpc>
              <a:buFont typeface="Wingdings" panose="05000000000000000000" pitchFamily="2" charset="2"/>
              <a:buChar char="Ø"/>
            </a:pPr>
            <a:r>
              <a:rPr lang="zh-CN" altLang="en-US" dirty="0" smtClean="0">
                <a:latin typeface="+mn-ea"/>
              </a:rPr>
              <a:t>多</a:t>
            </a:r>
            <a:r>
              <a:rPr lang="en-US" altLang="zh-CN" dirty="0" smtClean="0"/>
              <a:t>cloudlet</a:t>
            </a:r>
            <a:r>
              <a:rPr lang="zh-CN" altLang="en-US" dirty="0" smtClean="0">
                <a:latin typeface="+mn-ea"/>
              </a:rPr>
              <a:t>协作系统调度策略</a:t>
            </a:r>
            <a:endParaRPr lang="zh-CN" altLang="en-US" dirty="0">
              <a:latin typeface="+mn-ea"/>
            </a:endParaRPr>
          </a:p>
        </p:txBody>
      </p:sp>
      <p:sp>
        <p:nvSpPr>
          <p:cNvPr id="5" name="灯片编号占位符 4"/>
          <p:cNvSpPr>
            <a:spLocks noGrp="1"/>
          </p:cNvSpPr>
          <p:nvPr>
            <p:ph type="sldNum" sz="quarter" idx="12"/>
          </p:nvPr>
        </p:nvSpPr>
        <p:spPr/>
        <p:txBody>
          <a:bodyPr/>
          <a:lstStyle/>
          <a:p>
            <a:fld id="{689DD3B2-A4FE-4CDB-8C9F-C66C74BEA9D9}" type="slidenum">
              <a:rPr lang="zh-CN" altLang="en-US" smtClean="0"/>
              <a:pPr/>
              <a:t>9</a:t>
            </a:fld>
            <a:endParaRPr lang="zh-CN" altLang="en-US"/>
          </a:p>
        </p:txBody>
      </p:sp>
      <p:sp>
        <p:nvSpPr>
          <p:cNvPr id="6" name="标题 1"/>
          <p:cNvSpPr>
            <a:spLocks noGrp="1"/>
          </p:cNvSpPr>
          <p:nvPr>
            <p:ph type="ctrTitle" idx="4294967295"/>
          </p:nvPr>
        </p:nvSpPr>
        <p:spPr>
          <a:xfrm>
            <a:off x="574158" y="709098"/>
            <a:ext cx="10090298" cy="938950"/>
          </a:xfrm>
        </p:spPr>
        <p:txBody>
          <a:bodyPr>
            <a:normAutofit fontScale="90000"/>
          </a:bodyPr>
          <a:lstStyle/>
          <a:p>
            <a:pPr marL="571500" indent="-571500">
              <a:buFont typeface="Wingdings" panose="05000000000000000000" pitchFamily="2" charset="2"/>
              <a:buChar char="p"/>
            </a:pPr>
            <a:r>
              <a:rPr lang="zh-CN" altLang="en-US" dirty="0" smtClean="0">
                <a:solidFill>
                  <a:schemeClr val="accent2">
                    <a:lumMod val="75000"/>
                  </a:schemeClr>
                </a:solidFill>
                <a:latin typeface="+mn-ea"/>
                <a:ea typeface="+mn-ea"/>
              </a:rPr>
              <a:t>基于环境感知的多</a:t>
            </a:r>
            <a:r>
              <a:rPr lang="en-US" altLang="zh-CN" dirty="0" smtClean="0">
                <a:solidFill>
                  <a:schemeClr val="accent2">
                    <a:lumMod val="75000"/>
                  </a:schemeClr>
                </a:solidFill>
                <a:latin typeface="+mn-lt"/>
                <a:ea typeface="+mn-ea"/>
                <a:cs typeface="Times New Roman" panose="02020603050405020304" pitchFamily="18" charset="0"/>
              </a:rPr>
              <a:t>Cloudlet</a:t>
            </a:r>
            <a:r>
              <a:rPr lang="zh-CN" altLang="en-US" dirty="0">
                <a:solidFill>
                  <a:schemeClr val="accent2">
                    <a:lumMod val="75000"/>
                  </a:schemeClr>
                </a:solidFill>
                <a:latin typeface="+mn-ea"/>
                <a:ea typeface="+mn-ea"/>
              </a:rPr>
              <a:t>协作系统</a:t>
            </a:r>
            <a:r>
              <a:rPr lang="zh-CN" altLang="en-US" dirty="0" smtClean="0">
                <a:solidFill>
                  <a:schemeClr val="accent2">
                    <a:lumMod val="75000"/>
                  </a:schemeClr>
                </a:solidFill>
                <a:latin typeface="+mn-ea"/>
                <a:ea typeface="+mn-ea"/>
              </a:rPr>
              <a:t>的联合调度策略研究</a:t>
            </a:r>
            <a:endParaRPr lang="zh-CN" altLang="en-US" dirty="0">
              <a:solidFill>
                <a:schemeClr val="accent2">
                  <a:lumMod val="75000"/>
                </a:schemeClr>
              </a:solidFill>
              <a:latin typeface="+mn-ea"/>
              <a:ea typeface="+mn-ea"/>
            </a:endParaRPr>
          </a:p>
        </p:txBody>
      </p:sp>
    </p:spTree>
    <p:extLst>
      <p:ext uri="{BB962C8B-B14F-4D97-AF65-F5344CB8AC3E}">
        <p14:creationId xmlns:p14="http://schemas.microsoft.com/office/powerpoint/2010/main" val="439291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463</Words>
  <Application>Microsoft Office PowerPoint</Application>
  <PresentationFormat>自定义</PresentationFormat>
  <Paragraphs>56</Paragraphs>
  <Slides>15</Slides>
  <Notes>0</Notes>
  <HiddenSlides>0</HiddenSlides>
  <MMClips>0</MMClips>
  <ScaleCrop>false</ScaleCrop>
  <HeadingPairs>
    <vt:vector size="4" baseType="variant">
      <vt:variant>
        <vt:lpstr>主题</vt:lpstr>
      </vt:variant>
      <vt:variant>
        <vt:i4>3</vt:i4>
      </vt:variant>
      <vt:variant>
        <vt:lpstr>幻灯片标题</vt:lpstr>
      </vt:variant>
      <vt:variant>
        <vt:i4>15</vt:i4>
      </vt:variant>
    </vt:vector>
  </HeadingPairs>
  <TitlesOfParts>
    <vt:vector size="18" baseType="lpstr">
      <vt:lpstr>Office 主题</vt:lpstr>
      <vt:lpstr>自定义设计方案</vt:lpstr>
      <vt:lpstr>1_Office 主题</vt:lpstr>
      <vt:lpstr>开题报告</vt:lpstr>
      <vt:lpstr>基于环境感知的多Cloudlet协作联合调度策略研究</vt:lpstr>
      <vt:lpstr>背景知识及相关研究</vt:lpstr>
      <vt:lpstr>背景知识及相关研究</vt:lpstr>
      <vt:lpstr>背景知识及相关研究</vt:lpstr>
      <vt:lpstr>背景知识及相关研究</vt:lpstr>
      <vt:lpstr>基于环境感知的多Cloudlet协作联合调度策略研究</vt:lpstr>
      <vt:lpstr>基于环境感知的多Cloudlet协作系统的联合调度策略研究</vt:lpstr>
      <vt:lpstr>基于环境感知的多Cloudlet协作系统的联合调度策略研究</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吴可(1009034)</dc:creator>
  <cp:lastModifiedBy>郝赟</cp:lastModifiedBy>
  <cp:revision>28</cp:revision>
  <dcterms:created xsi:type="dcterms:W3CDTF">2013-03-21T06:57:12Z</dcterms:created>
  <dcterms:modified xsi:type="dcterms:W3CDTF">2016-07-14T03:34:58Z</dcterms:modified>
</cp:coreProperties>
</file>