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9144000" cy="51435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p:nvPr>
            <p:ph type="sldImg"/>
          </p:nvPr>
        </p:nvSpPr>
        <p:spPr>
          <a:xfrm>
            <a:off x="1143000" y="685800"/>
            <a:ext cx="4572000" cy="3429000"/>
          </a:xfrm>
          <a:prstGeom prst="rect">
            <a:avLst/>
          </a:prstGeom>
        </p:spPr>
        <p:txBody>
          <a:bodyPr/>
          <a:lstStyle/>
          <a:p>
            <a:pPr lvl="0"/>
          </a:p>
        </p:txBody>
      </p:sp>
      <p:sp>
        <p:nvSpPr>
          <p:cNvPr id="50" name="Shape 5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幻灯片">
    <p:spTree>
      <p:nvGrpSpPr>
        <p:cNvPr id="1" name=""/>
        <p:cNvGrpSpPr/>
        <p:nvPr/>
      </p:nvGrpSpPr>
      <p:grpSpPr>
        <a:xfrm>
          <a:off x="0" y="0"/>
          <a:ext cx="0" cy="0"/>
          <a:chOff x="0" y="0"/>
          <a:chExt cx="0" cy="0"/>
        </a:xfrm>
      </p:grpSpPr>
      <p:sp>
        <p:nvSpPr>
          <p:cNvPr id="6" name="Shape 6"/>
          <p:cNvSpPr/>
          <p:nvPr>
            <p:ph type="title"/>
          </p:nvPr>
        </p:nvSpPr>
        <p:spPr>
          <a:xfrm>
            <a:off x="685800" y="1383510"/>
            <a:ext cx="7772400" cy="1531140"/>
          </a:xfrm>
          <a:prstGeom prst="rect">
            <a:avLst/>
          </a:prstGeom>
        </p:spPr>
        <p:txBody>
          <a:bodyPr/>
          <a:lstStyle/>
          <a:p>
            <a:pPr lvl="0">
              <a:defRPr sz="1800"/>
            </a:pPr>
            <a:r>
              <a:rPr sz="4400"/>
              <a:t>单击此处编辑母版标题样式</a:t>
            </a:r>
          </a:p>
        </p:txBody>
      </p:sp>
      <p:sp>
        <p:nvSpPr>
          <p:cNvPr id="7" name="Shape 7"/>
          <p:cNvSpPr/>
          <p:nvPr>
            <p:ph type="body" idx="1"/>
          </p:nvPr>
        </p:nvSpPr>
        <p:spPr>
          <a:xfrm>
            <a:off x="1371600" y="2914650"/>
            <a:ext cx="6400800" cy="222885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单击此处编辑母版副标题样式</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单击此处编辑母版标题样式</a:t>
            </a:r>
          </a:p>
        </p:txBody>
      </p:sp>
      <p:sp>
        <p:nvSpPr>
          <p:cNvPr id="40" name="Shape 40"/>
          <p:cNvSpPr/>
          <p:nvPr>
            <p:ph type="body" idx="1"/>
          </p:nvPr>
        </p:nvSpPr>
        <p:spPr>
          <a:prstGeom prst="rect">
            <a:avLst/>
          </a:prstGeom>
        </p:spPr>
        <p:txBody>
          <a:bodyPr/>
          <a:lstStyle/>
          <a:p>
            <a:pPr lvl="0">
              <a:defRPr sz="1800"/>
            </a:pPr>
            <a:r>
              <a:rPr sz="3200"/>
              <a:t>单击此处编辑母版文本样式</a:t>
            </a:r>
            <a:endParaRPr sz="3200"/>
          </a:p>
          <a:p>
            <a:pPr lvl="1">
              <a:defRPr sz="1800"/>
            </a:pPr>
            <a:r>
              <a:rPr sz="3200"/>
              <a:t>第二级</a:t>
            </a:r>
            <a:endParaRPr sz="3200"/>
          </a:p>
          <a:p>
            <a:pPr lvl="2">
              <a:defRPr sz="1800"/>
            </a:pPr>
            <a:r>
              <a:rPr sz="3200"/>
              <a:t>第三级</a:t>
            </a:r>
            <a:endParaRPr sz="3200"/>
          </a:p>
          <a:p>
            <a:pPr lvl="3">
              <a:defRPr sz="1800"/>
            </a:pPr>
            <a:r>
              <a:rPr sz="3200"/>
              <a:t>第四级</a:t>
            </a:r>
            <a:endParaRPr sz="3200"/>
          </a:p>
          <a:p>
            <a:pPr lvl="4">
              <a:defRPr sz="1800"/>
            </a:pPr>
            <a:r>
              <a:rPr sz="3200"/>
              <a:t>第五级</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垂直排列标题与文本">
    <p:spTree>
      <p:nvGrpSpPr>
        <p:cNvPr id="1" name=""/>
        <p:cNvGrpSpPr/>
        <p:nvPr/>
      </p:nvGrpSpPr>
      <p:grpSpPr>
        <a:xfrm>
          <a:off x="0" y="0"/>
          <a:ext cx="0" cy="0"/>
          <a:chOff x="0" y="0"/>
          <a:chExt cx="0" cy="0"/>
        </a:xfrm>
      </p:grpSpPr>
      <p:sp>
        <p:nvSpPr>
          <p:cNvPr id="43" name="Shape 43"/>
          <p:cNvSpPr/>
          <p:nvPr>
            <p:ph type="title"/>
          </p:nvPr>
        </p:nvSpPr>
        <p:spPr>
          <a:xfrm>
            <a:off x="6629400" y="0"/>
            <a:ext cx="2057400" cy="3600454"/>
          </a:xfrm>
          <a:prstGeom prst="rect">
            <a:avLst/>
          </a:prstGeom>
        </p:spPr>
        <p:txBody>
          <a:bodyPr/>
          <a:lstStyle/>
          <a:p>
            <a:pPr lvl="0">
              <a:defRPr sz="1800"/>
            </a:pPr>
            <a:r>
              <a:rPr sz="4400"/>
              <a:t>单击此处编辑母版标题样式</a:t>
            </a:r>
          </a:p>
        </p:txBody>
      </p:sp>
      <p:sp>
        <p:nvSpPr>
          <p:cNvPr id="44" name="Shape 44"/>
          <p:cNvSpPr/>
          <p:nvPr>
            <p:ph type="body" idx="1"/>
          </p:nvPr>
        </p:nvSpPr>
        <p:spPr>
          <a:xfrm>
            <a:off x="457200" y="154782"/>
            <a:ext cx="6019800" cy="4576764"/>
          </a:xfrm>
          <a:prstGeom prst="rect">
            <a:avLst/>
          </a:prstGeom>
        </p:spPr>
        <p:txBody>
          <a:bodyPr/>
          <a:lstStyle/>
          <a:p>
            <a:pPr lvl="0">
              <a:defRPr sz="1800"/>
            </a:pPr>
            <a:r>
              <a:rPr sz="3200"/>
              <a:t>单击此处编辑母版文本样式</a:t>
            </a:r>
            <a:endParaRPr sz="3200"/>
          </a:p>
          <a:p>
            <a:pPr lvl="1">
              <a:defRPr sz="1800"/>
            </a:pPr>
            <a:r>
              <a:rPr sz="3200"/>
              <a:t>第二级</a:t>
            </a:r>
            <a:endParaRPr sz="3200"/>
          </a:p>
          <a:p>
            <a:pPr lvl="2">
              <a:defRPr sz="1800"/>
            </a:pPr>
            <a:r>
              <a:rPr sz="3200"/>
              <a:t>第三级</a:t>
            </a:r>
            <a:endParaRPr sz="3200"/>
          </a:p>
          <a:p>
            <a:pPr lvl="3">
              <a:defRPr sz="1800"/>
            </a:pPr>
            <a:r>
              <a:rPr sz="3200"/>
              <a:t>第四级</a:t>
            </a:r>
            <a:endParaRPr sz="3200"/>
          </a:p>
          <a:p>
            <a:pPr lvl="4">
              <a:defRPr sz="1800"/>
            </a:pPr>
            <a:r>
              <a:rPr sz="3200"/>
              <a:t>第五级</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lvl1pPr>
              <a:defRPr sz="5000"/>
            </a:lvl1pPr>
          </a:lstStyle>
          <a:p>
            <a:pPr lvl="0">
              <a:defRPr sz="1800"/>
            </a:pPr>
            <a:r>
              <a:rPr sz="5000"/>
              <a:t>标题文本</a:t>
            </a:r>
          </a:p>
        </p:txBody>
      </p:sp>
      <p:sp>
        <p:nvSpPr>
          <p:cNvPr id="48" name="Shape 48"/>
          <p:cNvSpPr/>
          <p:nvPr>
            <p:ph type="body" idx="1"/>
          </p:nvPr>
        </p:nvSpPr>
        <p:spPr>
          <a:prstGeom prst="rect">
            <a:avLst/>
          </a:prstGeom>
        </p:spPr>
        <p:txBody>
          <a:bodyPr/>
          <a:lstStyle>
            <a:lvl1pPr>
              <a:spcBef>
                <a:spcPts val="500"/>
              </a:spcBef>
              <a:defRPr sz="2300"/>
            </a:lvl1pPr>
            <a:lvl2pPr marL="742950" indent="-285750">
              <a:spcBef>
                <a:spcPts val="500"/>
              </a:spcBef>
              <a:defRPr sz="2300"/>
            </a:lvl2pPr>
            <a:lvl3pPr marL="1143000" indent="-228600">
              <a:spcBef>
                <a:spcPts val="500"/>
              </a:spcBef>
              <a:defRPr sz="2300"/>
            </a:lvl3pPr>
            <a:lvl4pPr marL="1600200" indent="-228600">
              <a:spcBef>
                <a:spcPts val="500"/>
              </a:spcBef>
              <a:defRPr sz="2300"/>
            </a:lvl4pPr>
            <a:lvl5pPr marL="2057400" indent="-228600">
              <a:spcBef>
                <a:spcPts val="500"/>
              </a:spcBef>
              <a:defRPr sz="2300"/>
            </a:lvl5pPr>
          </a:lstStyle>
          <a:p>
            <a:pPr lvl="0">
              <a:defRPr sz="1800"/>
            </a:pPr>
            <a:r>
              <a:rPr sz="2300"/>
              <a:t>正文级别 1</a:t>
            </a:r>
            <a:endParaRPr sz="2300"/>
          </a:p>
          <a:p>
            <a:pPr lvl="1">
              <a:defRPr sz="1800"/>
            </a:pPr>
            <a:r>
              <a:rPr sz="2300"/>
              <a:t>正文级别 2</a:t>
            </a:r>
            <a:endParaRPr sz="2300"/>
          </a:p>
          <a:p>
            <a:pPr lvl="2">
              <a:defRPr sz="1800"/>
            </a:pPr>
            <a:r>
              <a:rPr sz="2300"/>
              <a:t>正文级别 3</a:t>
            </a:r>
            <a:endParaRPr sz="2300"/>
          </a:p>
          <a:p>
            <a:pPr lvl="3">
              <a:defRPr sz="1800"/>
            </a:pPr>
            <a:r>
              <a:rPr sz="2300"/>
              <a:t>正文级别 4</a:t>
            </a:r>
            <a:endParaRPr sz="2300"/>
          </a:p>
          <a:p>
            <a:pPr lvl="4">
              <a:defRPr sz="1800"/>
            </a:pPr>
            <a:r>
              <a:rPr sz="2300"/>
              <a:t>正文级别 5</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单击此处编辑母版标题样式</a:t>
            </a:r>
          </a:p>
        </p:txBody>
      </p:sp>
      <p:sp>
        <p:nvSpPr>
          <p:cNvPr id="11" name="Shape 11"/>
          <p:cNvSpPr/>
          <p:nvPr>
            <p:ph type="body" idx="1"/>
          </p:nvPr>
        </p:nvSpPr>
        <p:spPr>
          <a:prstGeom prst="rect">
            <a:avLst/>
          </a:prstGeom>
        </p:spPr>
        <p:txBody>
          <a:bodyPr/>
          <a:lstStyle/>
          <a:p>
            <a:pPr lvl="0">
              <a:defRPr sz="1800"/>
            </a:pPr>
            <a:r>
              <a:rPr sz="3200"/>
              <a:t>单击此处编辑母版文本样式</a:t>
            </a:r>
            <a:endParaRPr sz="3200"/>
          </a:p>
          <a:p>
            <a:pPr lvl="1">
              <a:defRPr sz="1800"/>
            </a:pPr>
            <a:r>
              <a:rPr sz="3200"/>
              <a:t>第二级</a:t>
            </a:r>
            <a:endParaRPr sz="3200"/>
          </a:p>
          <a:p>
            <a:pPr lvl="2">
              <a:defRPr sz="1800"/>
            </a:pPr>
            <a:r>
              <a:rPr sz="3200"/>
              <a:t>第三级</a:t>
            </a:r>
            <a:endParaRPr sz="3200"/>
          </a:p>
          <a:p>
            <a:pPr lvl="3">
              <a:defRPr sz="1800"/>
            </a:pPr>
            <a:r>
              <a:rPr sz="3200"/>
              <a:t>第四级</a:t>
            </a:r>
            <a:endParaRPr sz="3200"/>
          </a:p>
          <a:p>
            <a:pPr lvl="4">
              <a:defRPr sz="1800"/>
            </a:pPr>
            <a:r>
              <a:rPr sz="3200"/>
              <a:t>第五级</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14" name="Shape 14"/>
          <p:cNvSpPr/>
          <p:nvPr>
            <p:ph type="title"/>
          </p:nvPr>
        </p:nvSpPr>
        <p:spPr>
          <a:xfrm>
            <a:off x="722312" y="3305176"/>
            <a:ext cx="7772401" cy="1838325"/>
          </a:xfrm>
          <a:prstGeom prst="rect">
            <a:avLst/>
          </a:prstGeom>
        </p:spPr>
        <p:txBody>
          <a:bodyPr anchor="t"/>
          <a:lstStyle>
            <a:lvl1pPr algn="l">
              <a:defRPr b="1" cap="all" sz="4000"/>
            </a:lvl1pPr>
          </a:lstStyle>
          <a:p>
            <a:pPr lvl="0">
              <a:defRPr b="0" cap="none" sz="1800"/>
            </a:pPr>
            <a:r>
              <a:rPr b="1" cap="all" sz="4000"/>
              <a:t>单击此处编辑母版标题样式</a:t>
            </a:r>
          </a:p>
        </p:txBody>
      </p:sp>
      <p:sp>
        <p:nvSpPr>
          <p:cNvPr id="15" name="Shape 15"/>
          <p:cNvSpPr/>
          <p:nvPr>
            <p:ph type="body" idx="1"/>
          </p:nvPr>
        </p:nvSpPr>
        <p:spPr>
          <a:xfrm>
            <a:off x="722312" y="894159"/>
            <a:ext cx="7772401" cy="2411016"/>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单击此处编辑母版文本样式</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18" name="Shape 18"/>
          <p:cNvSpPr/>
          <p:nvPr>
            <p:ph type="title"/>
          </p:nvPr>
        </p:nvSpPr>
        <p:spPr>
          <a:xfrm>
            <a:off x="457200" y="205978"/>
            <a:ext cx="8229600" cy="857251"/>
          </a:xfrm>
          <a:prstGeom prst="rect">
            <a:avLst/>
          </a:prstGeom>
        </p:spPr>
        <p:txBody>
          <a:bodyPr/>
          <a:lstStyle/>
          <a:p>
            <a:pPr lvl="0">
              <a:defRPr sz="1800"/>
            </a:pPr>
            <a:r>
              <a:rPr sz="4400"/>
              <a:t>单击此处编辑母版标题样式</a:t>
            </a:r>
          </a:p>
        </p:txBody>
      </p:sp>
      <p:sp>
        <p:nvSpPr>
          <p:cNvPr id="19" name="Shape 19"/>
          <p:cNvSpPr/>
          <p:nvPr>
            <p:ph type="body" idx="1"/>
          </p:nvPr>
        </p:nvSpPr>
        <p:spPr>
          <a:xfrm>
            <a:off x="457200" y="900115"/>
            <a:ext cx="4038600" cy="2545557"/>
          </a:xfrm>
          <a:prstGeom prst="rect">
            <a:avLst/>
          </a:prstGeom>
        </p:spPr>
        <p:txBody>
          <a:bodyPr/>
          <a:lstStyle>
            <a:lvl1pPr>
              <a:spcBef>
                <a:spcPts val="600"/>
              </a:spcBef>
              <a:defRPr sz="2800">
                <a:solidFill>
                  <a:srgbClr val="1F497D"/>
                </a:solidFill>
              </a:defRPr>
            </a:lvl1pPr>
            <a:lvl2pPr marL="790575" indent="-333375">
              <a:spcBef>
                <a:spcPts val="600"/>
              </a:spcBef>
              <a:defRPr sz="2800">
                <a:solidFill>
                  <a:srgbClr val="1F497D"/>
                </a:solidFill>
              </a:defRPr>
            </a:lvl2pPr>
            <a:lvl3pPr marL="1234439" indent="-320039">
              <a:spcBef>
                <a:spcPts val="600"/>
              </a:spcBef>
              <a:defRPr sz="2800">
                <a:solidFill>
                  <a:srgbClr val="1F497D"/>
                </a:solidFill>
              </a:defRPr>
            </a:lvl3pPr>
            <a:lvl4pPr marL="1727200" indent="-355600">
              <a:spcBef>
                <a:spcPts val="600"/>
              </a:spcBef>
              <a:defRPr sz="2800">
                <a:solidFill>
                  <a:srgbClr val="1F497D"/>
                </a:solidFill>
              </a:defRPr>
            </a:lvl4pPr>
            <a:lvl5pPr marL="2184400" indent="-355600">
              <a:spcBef>
                <a:spcPts val="600"/>
              </a:spcBef>
              <a:defRPr sz="2800">
                <a:solidFill>
                  <a:srgbClr val="1F497D"/>
                </a:solidFill>
              </a:defRPr>
            </a:lvl5pPr>
          </a:lstStyle>
          <a:p>
            <a:pPr lvl="0">
              <a:defRPr sz="1800">
                <a:solidFill>
                  <a:srgbClr val="000000"/>
                </a:solidFill>
              </a:defRPr>
            </a:pPr>
            <a:r>
              <a:rPr sz="2800">
                <a:solidFill>
                  <a:srgbClr val="1F497D"/>
                </a:solidFill>
              </a:rPr>
              <a:t>单击此处编辑母版文本样式</a:t>
            </a:r>
            <a:endParaRPr sz="2800">
              <a:solidFill>
                <a:srgbClr val="1F497D"/>
              </a:solidFill>
            </a:endParaRPr>
          </a:p>
          <a:p>
            <a:pPr lvl="1">
              <a:defRPr sz="1800">
                <a:solidFill>
                  <a:srgbClr val="000000"/>
                </a:solidFill>
              </a:defRPr>
            </a:pPr>
            <a:r>
              <a:rPr sz="2800">
                <a:solidFill>
                  <a:srgbClr val="1F497D"/>
                </a:solidFill>
              </a:rPr>
              <a:t>第二级</a:t>
            </a:r>
            <a:endParaRPr sz="2800">
              <a:solidFill>
                <a:srgbClr val="1F497D"/>
              </a:solidFill>
            </a:endParaRPr>
          </a:p>
          <a:p>
            <a:pPr lvl="2">
              <a:defRPr sz="1800">
                <a:solidFill>
                  <a:srgbClr val="000000"/>
                </a:solidFill>
              </a:defRPr>
            </a:pPr>
            <a:r>
              <a:rPr sz="2800">
                <a:solidFill>
                  <a:srgbClr val="1F497D"/>
                </a:solidFill>
              </a:rPr>
              <a:t>第三级</a:t>
            </a:r>
            <a:endParaRPr sz="2800">
              <a:solidFill>
                <a:srgbClr val="1F497D"/>
              </a:solidFill>
            </a:endParaRPr>
          </a:p>
          <a:p>
            <a:pPr lvl="3">
              <a:defRPr sz="1800">
                <a:solidFill>
                  <a:srgbClr val="000000"/>
                </a:solidFill>
              </a:defRPr>
            </a:pPr>
            <a:r>
              <a:rPr sz="2800">
                <a:solidFill>
                  <a:srgbClr val="1F497D"/>
                </a:solidFill>
              </a:rPr>
              <a:t>第四级</a:t>
            </a:r>
            <a:endParaRPr sz="2800">
              <a:solidFill>
                <a:srgbClr val="1F497D"/>
              </a:solidFill>
            </a:endParaRPr>
          </a:p>
          <a:p>
            <a:pPr lvl="4">
              <a:defRPr sz="1800">
                <a:solidFill>
                  <a:srgbClr val="000000"/>
                </a:solidFill>
              </a:defRPr>
            </a:pPr>
            <a:r>
              <a:rPr sz="2800">
                <a:solidFill>
                  <a:srgbClr val="1F497D"/>
                </a:solidFill>
              </a:rPr>
              <a:t>第五级</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22" name="Shape 22"/>
          <p:cNvSpPr/>
          <p:nvPr>
            <p:ph type="title"/>
          </p:nvPr>
        </p:nvSpPr>
        <p:spPr>
          <a:xfrm>
            <a:off x="457200" y="192608"/>
            <a:ext cx="8229600" cy="883992"/>
          </a:xfrm>
          <a:prstGeom prst="rect">
            <a:avLst/>
          </a:prstGeom>
        </p:spPr>
        <p:txBody>
          <a:bodyPr/>
          <a:lstStyle/>
          <a:p>
            <a:pPr lvl="0">
              <a:defRPr sz="1800"/>
            </a:pPr>
            <a:r>
              <a:rPr sz="4400"/>
              <a:t>单击此处编辑母版标题样式</a:t>
            </a:r>
          </a:p>
        </p:txBody>
      </p:sp>
      <p:sp>
        <p:nvSpPr>
          <p:cNvPr id="23" name="Shape 23"/>
          <p:cNvSpPr/>
          <p:nvPr>
            <p:ph type="body" idx="1"/>
          </p:nvPr>
        </p:nvSpPr>
        <p:spPr>
          <a:xfrm>
            <a:off x="457200" y="1076599"/>
            <a:ext cx="4040188" cy="554558"/>
          </a:xfrm>
          <a:prstGeom prst="rect">
            <a:avLst/>
          </a:prstGeom>
        </p:spPr>
        <p:txBody>
          <a:bodyPr anchor="b"/>
          <a:lstStyle>
            <a:lvl1pPr marL="0" indent="0">
              <a:spcBef>
                <a:spcPts val="500"/>
              </a:spcBef>
              <a:buSzTx/>
              <a:buFontTx/>
              <a:buNone/>
              <a:defRPr b="1" sz="2400"/>
            </a:lvl1pPr>
          </a:lstStyle>
          <a:p>
            <a:pPr lvl="0">
              <a:defRPr b="0" sz="1800"/>
            </a:pPr>
            <a:r>
              <a:rPr b="1" sz="2400"/>
              <a:t>单击此处编辑母版文本样式</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26" name="Shape 26"/>
          <p:cNvSpPr/>
          <p:nvPr>
            <p:ph type="title"/>
          </p:nvPr>
        </p:nvSpPr>
        <p:spPr>
          <a:xfrm>
            <a:off x="457200" y="69057"/>
            <a:ext cx="8229600" cy="1131093"/>
          </a:xfrm>
          <a:prstGeom prst="rect">
            <a:avLst/>
          </a:prstGeom>
        </p:spPr>
        <p:txBody>
          <a:bodyPr/>
          <a:lstStyle/>
          <a:p>
            <a:pPr lvl="0">
              <a:defRPr sz="1800"/>
            </a:pPr>
            <a:r>
              <a:rPr sz="4400"/>
              <a:t>单击此处编辑母版标题样式</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31" name="Shape 31"/>
          <p:cNvSpPr/>
          <p:nvPr>
            <p:ph type="title"/>
          </p:nvPr>
        </p:nvSpPr>
        <p:spPr>
          <a:xfrm>
            <a:off x="457204" y="0"/>
            <a:ext cx="3008315" cy="1076325"/>
          </a:xfrm>
          <a:prstGeom prst="rect">
            <a:avLst/>
          </a:prstGeom>
        </p:spPr>
        <p:txBody>
          <a:bodyPr anchor="b"/>
          <a:lstStyle>
            <a:lvl1pPr algn="l">
              <a:defRPr b="1" sz="2000"/>
            </a:lvl1pPr>
          </a:lstStyle>
          <a:p>
            <a:pPr lvl="0">
              <a:defRPr b="0" sz="1800"/>
            </a:pPr>
            <a:r>
              <a:rPr b="1" sz="2000"/>
              <a:t>单击此处编辑母版标题样式</a:t>
            </a:r>
          </a:p>
        </p:txBody>
      </p:sp>
      <p:sp>
        <p:nvSpPr>
          <p:cNvPr id="32" name="Shape 32"/>
          <p:cNvSpPr/>
          <p:nvPr>
            <p:ph type="body" idx="1"/>
          </p:nvPr>
        </p:nvSpPr>
        <p:spPr>
          <a:xfrm>
            <a:off x="3575050" y="204789"/>
            <a:ext cx="5111750" cy="4938712"/>
          </a:xfrm>
          <a:prstGeom prst="rect">
            <a:avLst/>
          </a:prstGeom>
        </p:spPr>
        <p:txBody>
          <a:bodyPr/>
          <a:lstStyle/>
          <a:p>
            <a:pPr lvl="0">
              <a:defRPr sz="1800"/>
            </a:pPr>
            <a:r>
              <a:rPr sz="3200"/>
              <a:t>单击此处编辑母版文本样式</a:t>
            </a:r>
            <a:endParaRPr sz="3200"/>
          </a:p>
          <a:p>
            <a:pPr lvl="1">
              <a:defRPr sz="1800"/>
            </a:pPr>
            <a:r>
              <a:rPr sz="3200"/>
              <a:t>第二级</a:t>
            </a:r>
            <a:endParaRPr sz="3200"/>
          </a:p>
          <a:p>
            <a:pPr lvl="2">
              <a:defRPr sz="1800"/>
            </a:pPr>
            <a:r>
              <a:rPr sz="3200"/>
              <a:t>第三级</a:t>
            </a:r>
            <a:endParaRPr sz="3200"/>
          </a:p>
          <a:p>
            <a:pPr lvl="3">
              <a:defRPr sz="1800"/>
            </a:pPr>
            <a:r>
              <a:rPr sz="3200"/>
              <a:t>第四级</a:t>
            </a:r>
            <a:endParaRPr sz="3200"/>
          </a:p>
          <a:p>
            <a:pPr lvl="4">
              <a:defRPr sz="1800"/>
            </a:pPr>
            <a:r>
              <a:rPr sz="3200"/>
              <a:t>第五级</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35" name="Shape 35"/>
          <p:cNvSpPr/>
          <p:nvPr>
            <p:ph type="title"/>
          </p:nvPr>
        </p:nvSpPr>
        <p:spPr>
          <a:xfrm>
            <a:off x="1792288" y="3600451"/>
            <a:ext cx="5486401" cy="425055"/>
          </a:xfrm>
          <a:prstGeom prst="rect">
            <a:avLst/>
          </a:prstGeom>
        </p:spPr>
        <p:txBody>
          <a:bodyPr anchor="b"/>
          <a:lstStyle>
            <a:lvl1pPr algn="l">
              <a:defRPr b="1" sz="2000"/>
            </a:lvl1pPr>
          </a:lstStyle>
          <a:p>
            <a:pPr lvl="0">
              <a:defRPr b="0" sz="1800"/>
            </a:pPr>
            <a:r>
              <a:rPr b="1" sz="2000"/>
              <a:t>单击此处编辑母版标题样式</a:t>
            </a:r>
          </a:p>
        </p:txBody>
      </p:sp>
      <p:sp>
        <p:nvSpPr>
          <p:cNvPr id="36" name="Shape 36"/>
          <p:cNvSpPr/>
          <p:nvPr>
            <p:ph type="body" idx="1"/>
          </p:nvPr>
        </p:nvSpPr>
        <p:spPr>
          <a:xfrm>
            <a:off x="1792288" y="4025505"/>
            <a:ext cx="5486401" cy="603648"/>
          </a:xfrm>
          <a:prstGeom prst="rect">
            <a:avLst/>
          </a:prstGeom>
        </p:spPr>
        <p:txBody>
          <a:bodyPr/>
          <a:lstStyle>
            <a:lvl1pPr marL="0" indent="0">
              <a:spcBef>
                <a:spcPts val="300"/>
              </a:spcBef>
              <a:buSzTx/>
              <a:buFontTx/>
              <a:buNone/>
              <a:defRPr sz="1400"/>
            </a:lvl1pPr>
          </a:lstStyle>
          <a:p>
            <a:pPr lvl="0">
              <a:defRPr sz="1800"/>
            </a:pPr>
            <a:r>
              <a:rPr sz="1400"/>
              <a:t>单击此处编辑母版文本样式</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457200" y="69057"/>
            <a:ext cx="8229600" cy="113109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单击此处编辑母版标题样式</a:t>
            </a:r>
          </a:p>
        </p:txBody>
      </p:sp>
      <p:sp>
        <p:nvSpPr>
          <p:cNvPr id="3" name="Shape 3"/>
          <p:cNvSpPr/>
          <p:nvPr>
            <p:ph type="body" idx="1"/>
          </p:nvPr>
        </p:nvSpPr>
        <p:spPr>
          <a:xfrm>
            <a:off x="457200" y="1200150"/>
            <a:ext cx="8229600" cy="394335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3200"/>
              <a:t>单击此处编辑母版文本样式</a:t>
            </a:r>
            <a:endParaRPr sz="3200"/>
          </a:p>
          <a:p>
            <a:pPr lvl="1">
              <a:defRPr sz="1800"/>
            </a:pPr>
            <a:r>
              <a:rPr sz="3200"/>
              <a:t>第二级</a:t>
            </a:r>
            <a:endParaRPr sz="3200"/>
          </a:p>
          <a:p>
            <a:pPr lvl="2">
              <a:defRPr sz="1800"/>
            </a:pPr>
            <a:r>
              <a:rPr sz="3200"/>
              <a:t>第三级</a:t>
            </a:r>
            <a:endParaRPr sz="3200"/>
          </a:p>
          <a:p>
            <a:pPr lvl="3">
              <a:defRPr sz="1800"/>
            </a:pPr>
            <a:r>
              <a:rPr sz="3200"/>
              <a:t>第四级</a:t>
            </a:r>
            <a:endParaRPr sz="3200"/>
          </a:p>
          <a:p>
            <a:pPr lvl="4">
              <a:defRPr sz="1800"/>
            </a:pPr>
            <a:r>
              <a:rPr sz="3200"/>
              <a:t>第五级</a:t>
            </a:r>
          </a:p>
        </p:txBody>
      </p:sp>
      <p:sp>
        <p:nvSpPr>
          <p:cNvPr id="4" name="Shape 4"/>
          <p:cNvSpPr/>
          <p:nvPr>
            <p:ph type="sldNum" sz="quarter" idx="2"/>
          </p:nvPr>
        </p:nvSpPr>
        <p:spPr>
          <a:xfrm>
            <a:off x="6553200" y="4769566"/>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spd="med" advClick="1"/>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2" name="Shape 52"/>
          <p:cNvSpPr/>
          <p:nvPr/>
        </p:nvSpPr>
        <p:spPr>
          <a:xfrm>
            <a:off x="899591" y="1275605"/>
            <a:ext cx="7772401" cy="147002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6000">
                <a:solidFill>
                  <a:srgbClr val="404040"/>
                </a:solidFill>
                <a:latin typeface="楷体"/>
                <a:ea typeface="楷体"/>
                <a:cs typeface="楷体"/>
                <a:sym typeface="楷体"/>
              </a:defRPr>
            </a:lvl1pPr>
          </a:lstStyle>
          <a:p>
            <a:pPr lvl="0">
              <a:defRPr sz="1800">
                <a:solidFill>
                  <a:srgbClr val="000000"/>
                </a:solidFill>
              </a:defRPr>
            </a:pPr>
            <a:r>
              <a:rPr sz="6000">
                <a:solidFill>
                  <a:srgbClr val="404040"/>
                </a:solidFill>
              </a:rPr>
              <a:t>开题报告</a:t>
            </a:r>
          </a:p>
        </p:txBody>
      </p:sp>
      <p:sp>
        <p:nvSpPr>
          <p:cNvPr id="53" name="Shape 53"/>
          <p:cNvSpPr/>
          <p:nvPr/>
        </p:nvSpPr>
        <p:spPr>
          <a:xfrm>
            <a:off x="1259631" y="2571750"/>
            <a:ext cx="5976666" cy="175260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algn="r">
              <a:spcBef>
                <a:spcPts val="600"/>
              </a:spcBef>
            </a:pPr>
            <a:r>
              <a:rPr sz="2800">
                <a:solidFill>
                  <a:srgbClr val="888888"/>
                </a:solidFill>
                <a:latin typeface="楷体"/>
                <a:ea typeface="楷体"/>
                <a:cs typeface="楷体"/>
                <a:sym typeface="楷体"/>
              </a:rPr>
              <a:t>郝赟  201</a:t>
            </a:r>
            <a:r>
              <a:rPr sz="2800">
                <a:solidFill>
                  <a:srgbClr val="888888"/>
                </a:solidFill>
                <a:latin typeface="楷体"/>
                <a:ea typeface="楷体"/>
                <a:cs typeface="楷体"/>
                <a:sym typeface="楷体"/>
              </a:rPr>
              <a:t>6</a:t>
            </a:r>
            <a:r>
              <a:rPr sz="2800">
                <a:solidFill>
                  <a:srgbClr val="888888"/>
                </a:solidFill>
                <a:latin typeface="楷体"/>
                <a:ea typeface="楷体"/>
                <a:cs typeface="楷体"/>
                <a:sym typeface="楷体"/>
              </a:rPr>
              <a:t>.</a:t>
            </a:r>
            <a:r>
              <a:rPr sz="2800">
                <a:solidFill>
                  <a:srgbClr val="888888"/>
                </a:solidFill>
                <a:latin typeface="楷体"/>
                <a:ea typeface="楷体"/>
                <a:cs typeface="楷体"/>
                <a:sym typeface="楷体"/>
              </a:rPr>
              <a:t>01</a:t>
            </a:r>
            <a:r>
              <a:rPr sz="2800">
                <a:solidFill>
                  <a:srgbClr val="888888"/>
                </a:solidFill>
                <a:latin typeface="楷体"/>
                <a:ea typeface="楷体"/>
                <a:cs typeface="楷体"/>
                <a:sym typeface="楷体"/>
              </a:rPr>
              <a:t>.</a:t>
            </a:r>
            <a:r>
              <a:rPr sz="2800">
                <a:solidFill>
                  <a:srgbClr val="888888"/>
                </a:solidFill>
                <a:latin typeface="楷体"/>
                <a:ea typeface="楷体"/>
                <a:cs typeface="楷体"/>
                <a:sym typeface="楷体"/>
              </a:rPr>
              <a:t>05</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nvSpPr>
        <p:spPr>
          <a:xfrm>
            <a:off x="3175" y="4832746"/>
            <a:ext cx="9150350" cy="342901"/>
          </a:xfrm>
          <a:prstGeom prst="rect">
            <a:avLst/>
          </a:prstGeom>
          <a:solidFill>
            <a:srgbClr val="C0504D"/>
          </a:solidFill>
          <a:ln w="12700">
            <a:miter lim="400000"/>
          </a:ln>
        </p:spPr>
        <p:txBody>
          <a:bodyPr lIns="0" tIns="0" rIns="0" bIns="0"/>
          <a:lstStyle/>
          <a:p>
            <a:pPr lvl="0"/>
          </a:p>
        </p:txBody>
      </p:sp>
      <p:sp>
        <p:nvSpPr>
          <p:cNvPr id="83" name="Shape 83"/>
          <p:cNvSpPr/>
          <p:nvPr/>
        </p:nvSpPr>
        <p:spPr>
          <a:xfrm>
            <a:off x="0" y="4816078"/>
            <a:ext cx="9156700" cy="57151"/>
          </a:xfrm>
          <a:prstGeom prst="rect">
            <a:avLst/>
          </a:prstGeom>
          <a:solidFill>
            <a:srgbClr val="4F81BD"/>
          </a:solidFill>
          <a:ln w="12700">
            <a:miter lim="400000"/>
          </a:ln>
        </p:spPr>
        <p:txBody>
          <a:bodyPr lIns="0" tIns="0" rIns="0" bIns="0"/>
          <a:lstStyle/>
          <a:p>
            <a:pPr lvl="0"/>
          </a:p>
        </p:txBody>
      </p:sp>
      <p:sp>
        <p:nvSpPr>
          <p:cNvPr id="84" name="Shape 84"/>
          <p:cNvSpPr/>
          <p:nvPr>
            <p:ph type="body" idx="1"/>
          </p:nvPr>
        </p:nvSpPr>
        <p:spPr>
          <a:xfrm>
            <a:off x="393700" y="1004887"/>
            <a:ext cx="8267700" cy="883446"/>
          </a:xfrm>
          <a:prstGeom prst="rect">
            <a:avLst/>
          </a:prstGeom>
        </p:spPr>
        <p:txBody>
          <a:bodyPr lIns="46990" tIns="46990" rIns="46990" bIns="46990"/>
          <a:lstStyle/>
          <a:p>
            <a:pPr lvl="0" algn="l">
              <a:lnSpc>
                <a:spcPct val="80000"/>
              </a:lnSpc>
              <a:spcBef>
                <a:spcPts val="400"/>
              </a:spcBef>
              <a:defRPr sz="1800">
                <a:solidFill>
                  <a:srgbClr val="000000"/>
                </a:solidFill>
              </a:defRPr>
            </a:pPr>
            <a:r>
              <a:rPr sz="1700">
                <a:solidFill>
                  <a:srgbClr val="888888"/>
                </a:solidFill>
              </a:rPr>
              <a:t>使用</a:t>
            </a:r>
            <a:r>
              <a:rPr sz="1700">
                <a:solidFill>
                  <a:srgbClr val="888888"/>
                </a:solidFill>
              </a:rPr>
              <a:t>cloudlet</a:t>
            </a:r>
            <a:r>
              <a:rPr sz="1700">
                <a:solidFill>
                  <a:srgbClr val="888888"/>
                </a:solidFill>
              </a:rPr>
              <a:t>的主要的挑战：</a:t>
            </a:r>
            <a:endParaRPr sz="1700">
              <a:solidFill>
                <a:srgbClr val="888888"/>
              </a:solidFill>
            </a:endParaRPr>
          </a:p>
          <a:p>
            <a:pPr lvl="0" algn="l">
              <a:lnSpc>
                <a:spcPct val="80000"/>
              </a:lnSpc>
              <a:spcBef>
                <a:spcPts val="400"/>
              </a:spcBef>
              <a:defRPr sz="1800">
                <a:solidFill>
                  <a:srgbClr val="000000"/>
                </a:solidFill>
              </a:defRPr>
            </a:pPr>
            <a:r>
              <a:rPr sz="1700">
                <a:solidFill>
                  <a:srgbClr val="888888"/>
                </a:solidFill>
              </a:rPr>
              <a:t>由于移动终端的移动性，</a:t>
            </a:r>
            <a:r>
              <a:rPr sz="1700">
                <a:solidFill>
                  <a:srgbClr val="888888"/>
                </a:solidFill>
              </a:rPr>
              <a:t>cloudlet</a:t>
            </a:r>
            <a:r>
              <a:rPr sz="1700">
                <a:solidFill>
                  <a:srgbClr val="888888"/>
                </a:solidFill>
              </a:rPr>
              <a:t>和移动终端的连接将是间歇性的，即使移动终端处于</a:t>
            </a:r>
            <a:r>
              <a:rPr sz="1700">
                <a:solidFill>
                  <a:srgbClr val="888888"/>
                </a:solidFill>
              </a:rPr>
              <a:t>cloudlet</a:t>
            </a:r>
            <a:r>
              <a:rPr sz="1700">
                <a:solidFill>
                  <a:srgbClr val="888888"/>
                </a:solidFill>
              </a:rPr>
              <a:t>的覆盖范围之内。</a:t>
            </a:r>
          </a:p>
        </p:txBody>
      </p:sp>
      <p:sp>
        <p:nvSpPr>
          <p:cNvPr id="85" name="Shape 85"/>
          <p:cNvSpPr/>
          <p:nvPr/>
        </p:nvSpPr>
        <p:spPr>
          <a:xfrm>
            <a:off x="-11113" y="527447"/>
            <a:ext cx="9168943" cy="1"/>
          </a:xfrm>
          <a:prstGeom prst="line">
            <a:avLst/>
          </a:prstGeom>
          <a:ln w="27939">
            <a:solidFill>
              <a:srgbClr val="C00000"/>
            </a:solidFill>
            <a:miter/>
          </a:ln>
        </p:spPr>
        <p:txBody>
          <a:bodyPr lIns="0" tIns="0" rIns="0" bIns="0"/>
          <a:lstStyle/>
          <a:p>
            <a:pPr lvl="0" defTabSz="457200">
              <a:defRPr sz="1200">
                <a:latin typeface="+mn-lt"/>
                <a:ea typeface="+mn-ea"/>
                <a:cs typeface="+mn-cs"/>
                <a:sym typeface="Helvetica"/>
              </a:defRPr>
            </a:pPr>
          </a:p>
        </p:txBody>
      </p:sp>
      <p:sp>
        <p:nvSpPr>
          <p:cNvPr id="86" name="Shape 86"/>
          <p:cNvSpPr/>
          <p:nvPr/>
        </p:nvSpPr>
        <p:spPr>
          <a:xfrm>
            <a:off x="565149" y="-1"/>
            <a:ext cx="2795590" cy="5679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lnSpc>
                <a:spcPts val="5100"/>
              </a:lnSpc>
              <a:defRPr sz="2800">
                <a:solidFill>
                  <a:srgbClr val="9A0000"/>
                </a:solidFill>
                <a:latin typeface="黑体"/>
                <a:ea typeface="黑体"/>
                <a:cs typeface="黑体"/>
                <a:sym typeface="黑体"/>
              </a:defRPr>
            </a:lvl1pPr>
          </a:lstStyle>
          <a:p>
            <a:pPr lvl="0">
              <a:defRPr sz="1800">
                <a:solidFill>
                  <a:srgbClr val="000000"/>
                </a:solidFill>
              </a:defRPr>
            </a:pPr>
            <a:r>
              <a:rPr sz="2800">
                <a:solidFill>
                  <a:srgbClr val="9A0000"/>
                </a:solidFill>
              </a:rPr>
              <a:t>文章思路</a:t>
            </a:r>
          </a:p>
        </p:txBody>
      </p:sp>
      <p:sp>
        <p:nvSpPr>
          <p:cNvPr id="87" name="Shape 87"/>
          <p:cNvSpPr/>
          <p:nvPr/>
        </p:nvSpPr>
        <p:spPr>
          <a:xfrm>
            <a:off x="438150" y="2059781"/>
            <a:ext cx="8099425"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因此，很重要的一个问题是：如何计算或者评价用户移动性对</a:t>
            </a:r>
            <a:r>
              <a:t>cloudlet</a:t>
            </a:r>
            <a:r>
              <a:t>计算性能的影响。</a:t>
            </a:r>
          </a:p>
        </p:txBody>
      </p:sp>
      <p:sp>
        <p:nvSpPr>
          <p:cNvPr id="88" name="Shape 88"/>
          <p:cNvSpPr/>
          <p:nvPr/>
        </p:nvSpPr>
        <p:spPr>
          <a:xfrm>
            <a:off x="457199" y="2947988"/>
            <a:ext cx="8059740" cy="87299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在这篇文章中，作者提出了</a:t>
            </a:r>
            <a:r>
              <a:t>cloudlet</a:t>
            </a:r>
            <a:r>
              <a:t>的访问概率、任务成功率、和任务执行速度的这三个量的计算方法，不仅能评估</a:t>
            </a:r>
            <a:r>
              <a:t>cloudlet</a:t>
            </a:r>
            <a:r>
              <a:t>的计算能力，同时还能用来衡量移动性带来的影响。</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4" presetID="2" grpId="1" fill="hold">
                                  <p:stCondLst>
                                    <p:cond delay="0"/>
                                  </p:stCondLst>
                                  <p:iterate type="el" backwards="0">
                                    <p:tmAbs val="0"/>
                                  </p:iterate>
                                  <p:childTnLst>
                                    <p:set>
                                      <p:cBhvr>
                                        <p:cTn id="6" fill="hold"/>
                                        <p:tgtEl>
                                          <p:spTgt spid="84">
                                            <p:bg/>
                                          </p:spTgt>
                                        </p:tgtEl>
                                        <p:attrNameLst>
                                          <p:attrName>style.visibility</p:attrName>
                                        </p:attrNameLst>
                                      </p:cBhvr>
                                      <p:to>
                                        <p:strVal val="visible"/>
                                      </p:to>
                                    </p:set>
                                    <p:anim calcmode="lin" valueType="num">
                                      <p:cBhvr>
                                        <p:cTn id="7" dur="500" fill="hold"/>
                                        <p:tgtEl>
                                          <p:spTgt spid="84">
                                            <p:bg/>
                                          </p:spTgt>
                                        </p:tgtEl>
                                        <p:attrNameLst>
                                          <p:attrName>ppt_x</p:attrName>
                                        </p:attrNameLst>
                                      </p:cBhvr>
                                      <p:tavLst>
                                        <p:tav tm="0">
                                          <p:val>
                                            <p:strVal val="#ppt_x"/>
                                          </p:val>
                                        </p:tav>
                                        <p:tav tm="100000">
                                          <p:val>
                                            <p:strVal val="#ppt_x"/>
                                          </p:val>
                                        </p:tav>
                                      </p:tavLst>
                                    </p:anim>
                                    <p:anim calcmode="lin" valueType="num">
                                      <p:cBhvr>
                                        <p:cTn id="8" dur="500" fill="hold"/>
                                        <p:tgtEl>
                                          <p:spTgt spid="84">
                                            <p:bg/>
                                          </p:spTgt>
                                        </p:tgtEl>
                                        <p:attrNameLst>
                                          <p:attrName>ppt_y</p:attrName>
                                        </p:attrNameLst>
                                      </p:cBhvr>
                                      <p:tavLst>
                                        <p:tav tm="0">
                                          <p:val>
                                            <p:strVal val="1+#ppt_h/2"/>
                                          </p:val>
                                        </p:tav>
                                        <p:tav tm="100000">
                                          <p:val>
                                            <p:strVal val="#ppt_y"/>
                                          </p:val>
                                        </p:tav>
                                      </p:tavLst>
                                    </p:anim>
                                  </p:childTnLst>
                                </p:cTn>
                              </p:par>
                              <p:par>
                                <p:cTn id="9" presetClass="entr" presetSubtype="4" presetID="2" grpId="1" fill="hold">
                                  <p:stCondLst>
                                    <p:cond delay="0"/>
                                  </p:stCondLst>
                                  <p:iterate type="el" backwards="0">
                                    <p:tmAbs val="0"/>
                                  </p:iterate>
                                  <p:childTnLst>
                                    <p:set>
                                      <p:cBhvr>
                                        <p:cTn id="10" fill="hold"/>
                                        <p:tgtEl>
                                          <p:spTgt spid="84">
                                            <p:txEl>
                                              <p:pRg st="0" end="0"/>
                                            </p:txEl>
                                          </p:spTgt>
                                        </p:tgtEl>
                                        <p:attrNameLst>
                                          <p:attrName>style.visibility</p:attrName>
                                        </p:attrNameLst>
                                      </p:cBhvr>
                                      <p:to>
                                        <p:strVal val="visible"/>
                                      </p:to>
                                    </p:set>
                                    <p:anim calcmode="lin" valueType="num">
                                      <p:cBhvr>
                                        <p:cTn id="11"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4" presetID="2" grpId="1" fill="hold">
                                  <p:stCondLst>
                                    <p:cond delay="0"/>
                                  </p:stCondLst>
                                  <p:iterate type="el" backwards="0">
                                    <p:tmAbs val="0"/>
                                  </p:iterate>
                                  <p:childTnLst>
                                    <p:set>
                                      <p:cBhvr>
                                        <p:cTn id="16" fill="hold"/>
                                        <p:tgtEl>
                                          <p:spTgt spid="84">
                                            <p:txEl>
                                              <p:pRg st="1" end="1"/>
                                            </p:txEl>
                                          </p:spTgt>
                                        </p:tgtEl>
                                        <p:attrNameLst>
                                          <p:attrName>style.visibility</p:attrName>
                                        </p:attrNameLst>
                                      </p:cBhvr>
                                      <p:to>
                                        <p:strVal val="visible"/>
                                      </p:to>
                                    </p:set>
                                    <p:anim calcmode="lin" valueType="num">
                                      <p:cBhvr>
                                        <p:cTn id="17" dur="500" fill="hold"/>
                                        <p:tgtEl>
                                          <p:spTgt spid="84">
                                            <p:txEl>
                                              <p:pRg st="1" end="1"/>
                                            </p:txEl>
                                          </p:spTgt>
                                        </p:tgtEl>
                                        <p:attrNameLst>
                                          <p:attrName>ppt_x</p:attrName>
                                        </p:attrNameLst>
                                      </p:cBhvr>
                                      <p:tavLst>
                                        <p:tav tm="0">
                                          <p:val>
                                            <p:strVal val="#ppt_x"/>
                                          </p:val>
                                        </p:tav>
                                        <p:tav tm="100000">
                                          <p:val>
                                            <p:strVal val="#ppt_x"/>
                                          </p:val>
                                        </p:tav>
                                      </p:tavLst>
                                    </p:anim>
                                    <p:anim calcmode="lin" valueType="num">
                                      <p:cBhvr>
                                        <p:cTn id="18" dur="500" fill="hold"/>
                                        <p:tgtEl>
                                          <p:spTgt spid="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4" presetID="2" grpId="2" fill="hold">
                                  <p:stCondLst>
                                    <p:cond delay="0"/>
                                  </p:stCondLst>
                                  <p:iterate type="el" backwards="0">
                                    <p:tmAbs val="0"/>
                                  </p:iterate>
                                  <p:childTnLst>
                                    <p:set>
                                      <p:cBhvr>
                                        <p:cTn id="22" fill="hold"/>
                                        <p:tgtEl>
                                          <p:spTgt spid="87"/>
                                        </p:tgtEl>
                                        <p:attrNameLst>
                                          <p:attrName>style.visibility</p:attrName>
                                        </p:attrNameLst>
                                      </p:cBhvr>
                                      <p:to>
                                        <p:strVal val="visible"/>
                                      </p:to>
                                    </p:set>
                                    <p:anim calcmode="lin" valueType="num">
                                      <p:cBhvr>
                                        <p:cTn id="23" dur="500" fill="hold"/>
                                        <p:tgtEl>
                                          <p:spTgt spid="87"/>
                                        </p:tgtEl>
                                        <p:attrNameLst>
                                          <p:attrName>ppt_x</p:attrName>
                                        </p:attrNameLst>
                                      </p:cBhvr>
                                      <p:tavLst>
                                        <p:tav tm="0">
                                          <p:val>
                                            <p:strVal val="#ppt_x"/>
                                          </p:val>
                                        </p:tav>
                                        <p:tav tm="100000">
                                          <p:val>
                                            <p:strVal val="#ppt_x"/>
                                          </p:val>
                                        </p:tav>
                                      </p:tavLst>
                                    </p:anim>
                                    <p:anim calcmode="lin" valueType="num">
                                      <p:cBhvr>
                                        <p:cTn id="2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4" presetID="2" grpId="3" fill="hold">
                                  <p:stCondLst>
                                    <p:cond delay="0"/>
                                  </p:stCondLst>
                                  <p:iterate type="el" backwards="0">
                                    <p:tmAbs val="0"/>
                                  </p:iterate>
                                  <p:childTnLst>
                                    <p:set>
                                      <p:cBhvr>
                                        <p:cTn id="28" fill="hold"/>
                                        <p:tgtEl>
                                          <p:spTgt spid="88"/>
                                        </p:tgtEl>
                                        <p:attrNameLst>
                                          <p:attrName>style.visibility</p:attrName>
                                        </p:attrNameLst>
                                      </p:cBhvr>
                                      <p:to>
                                        <p:strVal val="visible"/>
                                      </p:to>
                                    </p:set>
                                    <p:anim calcmode="lin" valueType="num">
                                      <p:cBhvr>
                                        <p:cTn id="29" dur="500" fill="hold"/>
                                        <p:tgtEl>
                                          <p:spTgt spid="88"/>
                                        </p:tgtEl>
                                        <p:attrNameLst>
                                          <p:attrName>ppt_x</p:attrName>
                                        </p:attrNameLst>
                                      </p:cBhvr>
                                      <p:tavLst>
                                        <p:tav tm="0">
                                          <p:val>
                                            <p:strVal val="#ppt_x"/>
                                          </p:val>
                                        </p:tav>
                                        <p:tav tm="100000">
                                          <p:val>
                                            <p:strVal val="#ppt_x"/>
                                          </p:val>
                                        </p:tav>
                                      </p:tavLst>
                                    </p:anim>
                                    <p:anim calcmode="lin" valueType="num">
                                      <p:cBhvr>
                                        <p:cTn id="30"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8" grpId="3"/>
      <p:bldP build="p" bldLvl="1" animBg="1" rev="0" advAuto="0" spid="84" grpId="1"/>
      <p:bldP build="whole" bldLvl="1" animBg="1" rev="0" advAuto="0" spid="87" grpId="2"/>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nvSpPr>
        <p:spPr>
          <a:xfrm>
            <a:off x="3175" y="4832746"/>
            <a:ext cx="9150350" cy="342901"/>
          </a:xfrm>
          <a:prstGeom prst="rect">
            <a:avLst/>
          </a:prstGeom>
          <a:solidFill>
            <a:srgbClr val="C0504D"/>
          </a:solidFill>
          <a:ln w="12700">
            <a:miter lim="400000"/>
          </a:ln>
        </p:spPr>
        <p:txBody>
          <a:bodyPr lIns="0" tIns="0" rIns="0" bIns="0"/>
          <a:lstStyle/>
          <a:p>
            <a:pPr lvl="0"/>
          </a:p>
        </p:txBody>
      </p:sp>
      <p:sp>
        <p:nvSpPr>
          <p:cNvPr id="91" name="Shape 91"/>
          <p:cNvSpPr/>
          <p:nvPr/>
        </p:nvSpPr>
        <p:spPr>
          <a:xfrm>
            <a:off x="0" y="4816078"/>
            <a:ext cx="9156700" cy="57151"/>
          </a:xfrm>
          <a:prstGeom prst="rect">
            <a:avLst/>
          </a:prstGeom>
          <a:solidFill>
            <a:srgbClr val="4F81BD"/>
          </a:solidFill>
          <a:ln w="12700">
            <a:miter lim="400000"/>
          </a:ln>
        </p:spPr>
        <p:txBody>
          <a:bodyPr lIns="0" tIns="0" rIns="0" bIns="0"/>
          <a:lstStyle/>
          <a:p>
            <a:pPr lvl="0"/>
          </a:p>
        </p:txBody>
      </p:sp>
      <p:sp>
        <p:nvSpPr>
          <p:cNvPr id="92" name="Shape 92"/>
          <p:cNvSpPr/>
          <p:nvPr>
            <p:ph type="body" idx="1"/>
          </p:nvPr>
        </p:nvSpPr>
        <p:spPr>
          <a:xfrm>
            <a:off x="393700" y="1004887"/>
            <a:ext cx="8267700" cy="3268267"/>
          </a:xfrm>
          <a:prstGeom prst="rect">
            <a:avLst/>
          </a:prstGeom>
        </p:spPr>
        <p:txBody>
          <a:bodyPr lIns="46990" tIns="46990" rIns="46990" bIns="46990"/>
          <a:lstStyle/>
          <a:p>
            <a:pPr lvl="0" algn="l">
              <a:lnSpc>
                <a:spcPct val="120000"/>
              </a:lnSpc>
              <a:defRPr sz="1800">
                <a:solidFill>
                  <a:srgbClr val="000000"/>
                </a:solidFill>
              </a:defRPr>
            </a:pPr>
            <a:r>
              <a:rPr sz="3200">
                <a:solidFill>
                  <a:srgbClr val="888888"/>
                </a:solidFill>
              </a:rPr>
              <a:t>在极端的环境中移动端和</a:t>
            </a:r>
            <a:r>
              <a:rPr sz="3200">
                <a:solidFill>
                  <a:srgbClr val="888888"/>
                </a:solidFill>
              </a:rPr>
              <a:t>cloudlet</a:t>
            </a:r>
            <a:r>
              <a:rPr sz="3200">
                <a:solidFill>
                  <a:srgbClr val="888888"/>
                </a:solidFill>
              </a:rPr>
              <a:t>频繁的连接中断是很有可能的，因此在预取状态技术是很重要的（如</a:t>
            </a:r>
            <a:r>
              <a:rPr sz="3200">
                <a:solidFill>
                  <a:srgbClr val="888888"/>
                </a:solidFill>
              </a:rPr>
              <a:t>hoarding</a:t>
            </a:r>
            <a:r>
              <a:rPr sz="3200">
                <a:solidFill>
                  <a:srgbClr val="888888"/>
                </a:solidFill>
              </a:rPr>
              <a:t>）。另外，动态虚拟机整合也让在</a:t>
            </a:r>
            <a:r>
              <a:rPr sz="3200">
                <a:solidFill>
                  <a:srgbClr val="888888"/>
                </a:solidFill>
              </a:rPr>
              <a:t>cloudlet</a:t>
            </a:r>
            <a:r>
              <a:rPr sz="3200">
                <a:solidFill>
                  <a:srgbClr val="888888"/>
                </a:solidFill>
              </a:rPr>
              <a:t>上快速创建丢失的</a:t>
            </a:r>
            <a:r>
              <a:rPr sz="3200">
                <a:solidFill>
                  <a:srgbClr val="888888"/>
                </a:solidFill>
              </a:rPr>
              <a:t>VM</a:t>
            </a:r>
            <a:r>
              <a:rPr sz="3200">
                <a:solidFill>
                  <a:srgbClr val="888888"/>
                </a:solidFill>
              </a:rPr>
              <a:t>状态变成可能，即使当它们断开连接的时候。</a:t>
            </a:r>
          </a:p>
        </p:txBody>
      </p:sp>
      <p:sp>
        <p:nvSpPr>
          <p:cNvPr id="93" name="Shape 93"/>
          <p:cNvSpPr/>
          <p:nvPr/>
        </p:nvSpPr>
        <p:spPr>
          <a:xfrm>
            <a:off x="-11113" y="527447"/>
            <a:ext cx="9168943" cy="1"/>
          </a:xfrm>
          <a:prstGeom prst="line">
            <a:avLst/>
          </a:prstGeom>
          <a:ln w="27939">
            <a:solidFill>
              <a:srgbClr val="C00000"/>
            </a:solidFill>
            <a:miter/>
          </a:ln>
        </p:spPr>
        <p:txBody>
          <a:bodyPr lIns="0" tIns="0" rIns="0" bIns="0"/>
          <a:lstStyle/>
          <a:p>
            <a:pPr lvl="0" defTabSz="457200">
              <a:defRPr sz="1200">
                <a:latin typeface="+mn-lt"/>
                <a:ea typeface="+mn-ea"/>
                <a:cs typeface="+mn-cs"/>
                <a:sym typeface="Helvetica"/>
              </a:defRPr>
            </a:pPr>
          </a:p>
        </p:txBody>
      </p:sp>
      <p:sp>
        <p:nvSpPr>
          <p:cNvPr id="94" name="Shape 94"/>
          <p:cNvSpPr/>
          <p:nvPr/>
        </p:nvSpPr>
        <p:spPr>
          <a:xfrm>
            <a:off x="565149" y="-1"/>
            <a:ext cx="2795590" cy="5679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lnSpc>
                <a:spcPts val="5100"/>
              </a:lnSpc>
              <a:defRPr sz="2800">
                <a:solidFill>
                  <a:srgbClr val="9A0000"/>
                </a:solidFill>
                <a:latin typeface="黑体"/>
                <a:ea typeface="黑体"/>
                <a:cs typeface="黑体"/>
                <a:sym typeface="黑体"/>
              </a:defRPr>
            </a:lvl1pPr>
          </a:lstStyle>
          <a:p>
            <a:pPr lvl="0">
              <a:defRPr sz="1800">
                <a:solidFill>
                  <a:srgbClr val="000000"/>
                </a:solidFill>
              </a:defRPr>
            </a:pPr>
            <a:r>
              <a:rPr sz="2800">
                <a:solidFill>
                  <a:srgbClr val="9A0000"/>
                </a:solidFill>
              </a:rPr>
              <a:t>我的想法</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xfrm>
            <a:off x="457200" y="205978"/>
            <a:ext cx="8229600" cy="857251"/>
          </a:xfrm>
          <a:prstGeom prst="rect">
            <a:avLst/>
          </a:prstGeom>
        </p:spPr>
        <p:txBody>
          <a:bodyPr/>
          <a:lstStyle>
            <a:lvl1pPr>
              <a:defRPr sz="2400"/>
            </a:lvl1pPr>
          </a:lstStyle>
          <a:p>
            <a:pPr lvl="0">
              <a:defRPr sz="1800"/>
            </a:pPr>
            <a:r>
              <a:rPr sz="2400"/>
              <a:t>系统架构</a:t>
            </a:r>
          </a:p>
        </p:txBody>
      </p:sp>
      <p:sp>
        <p:nvSpPr>
          <p:cNvPr id="97" name="Shape 97"/>
          <p:cNvSpPr/>
          <p:nvPr/>
        </p:nvSpPr>
        <p:spPr>
          <a:xfrm>
            <a:off x="553641" y="1279658"/>
            <a:ext cx="8036719" cy="1003575"/>
          </a:xfrm>
          <a:prstGeom prst="rect">
            <a:avLst/>
          </a:prstGeom>
          <a:ln w="12700">
            <a:miter lim="400000"/>
          </a:ln>
          <a:extLst>
            <a:ext uri="{C572A759-6A51-4108-AA02-DFA0A04FC94B}">
              <ma14:wrappingTextBoxFlag xmlns:ma14="http://schemas.microsoft.com/office/mac/drawingml/2011/main" val="1"/>
            </a:ext>
          </a:extLst>
        </p:spPr>
        <p:txBody>
          <a:bodyPr lIns="31887" tIns="31887" rIns="31887" bIns="31887" anchor="ctr">
            <a:spAutoFit/>
          </a:bodyPr>
          <a:lstStyle/>
          <a:p>
            <a:pPr lvl="0" defTabSz="286984">
              <a:spcBef>
                <a:spcPts val="700"/>
              </a:spcBef>
            </a:pPr>
            <a:r>
              <a:rPr sz="1400">
                <a:latin typeface="Times"/>
                <a:ea typeface="Times"/>
                <a:cs typeface="Times"/>
                <a:sym typeface="Times"/>
              </a:rPr>
              <a:t>使用cloudlets中间层的好处：</a:t>
            </a:r>
            <a:endParaRPr sz="1400">
              <a:latin typeface="Times"/>
              <a:ea typeface="Times"/>
              <a:cs typeface="Times"/>
              <a:sym typeface="Times"/>
            </a:endParaRPr>
          </a:p>
          <a:p>
            <a:pPr lvl="0" defTabSz="286984">
              <a:spcBef>
                <a:spcPts val="700"/>
              </a:spcBef>
            </a:pPr>
            <a:r>
              <a:rPr sz="1400">
                <a:latin typeface="Times"/>
                <a:ea typeface="Times"/>
                <a:cs typeface="Times"/>
                <a:sym typeface="Times"/>
              </a:rPr>
              <a:t>（1）充分利用wifi网络的高带宽和将网络连接由3G转化成wifi </a:t>
            </a:r>
            <a:endParaRPr sz="1400">
              <a:latin typeface="Times"/>
              <a:ea typeface="Times"/>
              <a:cs typeface="Times"/>
              <a:sym typeface="Times"/>
            </a:endParaRPr>
          </a:p>
          <a:p>
            <a:pPr lvl="0" defTabSz="286984">
              <a:spcBef>
                <a:spcPts val="700"/>
              </a:spcBef>
            </a:pPr>
            <a:r>
              <a:rPr sz="1400">
                <a:latin typeface="Times"/>
                <a:ea typeface="Times"/>
                <a:cs typeface="Times"/>
                <a:sym typeface="Times"/>
              </a:rPr>
              <a:t>（2）需要通过网络下载的应用程序的相关数据，数据缓存从某种程度来说可以在cloudlets上进行</a:t>
            </a:r>
          </a:p>
        </p:txBody>
      </p:sp>
      <p:sp>
        <p:nvSpPr>
          <p:cNvPr id="98" name="Shape 98"/>
          <p:cNvSpPr/>
          <p:nvPr/>
        </p:nvSpPr>
        <p:spPr>
          <a:xfrm>
            <a:off x="634007" y="2467755"/>
            <a:ext cx="7738745" cy="1346475"/>
          </a:xfrm>
          <a:prstGeom prst="rect">
            <a:avLst/>
          </a:prstGeom>
          <a:ln w="12700">
            <a:miter lim="400000"/>
          </a:ln>
          <a:extLst>
            <a:ext uri="{C572A759-6A51-4108-AA02-DFA0A04FC94B}">
              <ma14:wrappingTextBoxFlag xmlns:ma14="http://schemas.microsoft.com/office/mac/drawingml/2011/main" val="1"/>
            </a:ext>
          </a:extLst>
        </p:spPr>
        <p:txBody>
          <a:bodyPr lIns="31887" tIns="31887" rIns="31887" bIns="31887" anchor="ctr">
            <a:spAutoFit/>
          </a:bodyPr>
          <a:lstStyle/>
          <a:p>
            <a:pPr lvl="0" defTabSz="286984">
              <a:spcBef>
                <a:spcPts val="700"/>
              </a:spcBef>
            </a:pPr>
            <a:r>
              <a:rPr sz="1400">
                <a:latin typeface="Times"/>
                <a:ea typeface="Times"/>
                <a:cs typeface="Times"/>
                <a:sym typeface="Times"/>
              </a:rPr>
              <a:t>架构的特点：</a:t>
            </a:r>
            <a:endParaRPr sz="1400">
              <a:latin typeface="Times"/>
              <a:ea typeface="Times"/>
              <a:cs typeface="Times"/>
              <a:sym typeface="Times"/>
            </a:endParaRPr>
          </a:p>
          <a:p>
            <a:pPr lvl="0" defTabSz="286984">
              <a:spcBef>
                <a:spcPts val="700"/>
              </a:spcBef>
            </a:pPr>
            <a:r>
              <a:rPr sz="1400">
                <a:latin typeface="Times"/>
                <a:ea typeface="Times"/>
                <a:cs typeface="Times"/>
                <a:sym typeface="Times"/>
              </a:rPr>
              <a:t>（1）动态适应环境改变 </a:t>
            </a:r>
            <a:endParaRPr sz="1400">
              <a:latin typeface="Times"/>
              <a:ea typeface="Times"/>
              <a:cs typeface="Times"/>
              <a:sym typeface="Times"/>
            </a:endParaRPr>
          </a:p>
          <a:p>
            <a:pPr lvl="0" defTabSz="286984">
              <a:spcBef>
                <a:spcPts val="700"/>
              </a:spcBef>
            </a:pPr>
            <a:r>
              <a:rPr sz="1400">
                <a:latin typeface="Times"/>
                <a:ea typeface="Times"/>
                <a:cs typeface="Times"/>
                <a:sym typeface="Times"/>
              </a:rPr>
              <a:t>（2）通过cloudlets和clones提升性能 </a:t>
            </a:r>
            <a:endParaRPr sz="1400">
              <a:latin typeface="Times"/>
              <a:ea typeface="Times"/>
              <a:cs typeface="Times"/>
              <a:sym typeface="Times"/>
            </a:endParaRPr>
          </a:p>
          <a:p>
            <a:pPr lvl="0" defTabSz="286984">
              <a:spcBef>
                <a:spcPts val="700"/>
              </a:spcBef>
            </a:pPr>
            <a:r>
              <a:rPr sz="1400">
                <a:latin typeface="Times"/>
                <a:ea typeface="Times"/>
                <a:cs typeface="Times"/>
                <a:sym typeface="Times"/>
              </a:rPr>
              <a:t>（3）通过缓存和数据本地化加快代码执行</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xfrm>
            <a:off x="457200" y="205978"/>
            <a:ext cx="8229600" cy="857251"/>
          </a:xfrm>
          <a:prstGeom prst="rect">
            <a:avLst/>
          </a:prstGeom>
        </p:spPr>
        <p:txBody>
          <a:bodyPr/>
          <a:lstStyle>
            <a:lvl1pPr>
              <a:defRPr sz="2400"/>
            </a:lvl1pPr>
          </a:lstStyle>
          <a:p>
            <a:pPr lvl="0">
              <a:defRPr sz="1800"/>
            </a:pPr>
            <a:r>
              <a:rPr sz="2400"/>
              <a:t>个人体会</a:t>
            </a:r>
          </a:p>
        </p:txBody>
      </p:sp>
      <p:sp>
        <p:nvSpPr>
          <p:cNvPr id="101" name="Shape 101"/>
          <p:cNvSpPr/>
          <p:nvPr>
            <p:ph type="body" idx="1"/>
          </p:nvPr>
        </p:nvSpPr>
        <p:spPr>
          <a:xfrm>
            <a:off x="669727" y="676423"/>
            <a:ext cx="7804547" cy="3315148"/>
          </a:xfrm>
          <a:prstGeom prst="rect">
            <a:avLst/>
          </a:prstGeom>
        </p:spPr>
        <p:txBody>
          <a:bodyPr/>
          <a:lstStyle/>
          <a:p>
            <a:pPr lvl="0" marL="266700" indent="-266700">
              <a:spcBef>
                <a:spcPts val="300"/>
              </a:spcBef>
              <a:buFont typeface="Wingdings"/>
              <a:buChar char="➢"/>
              <a:defRPr sz="1800"/>
            </a:pPr>
            <a:r>
              <a:rPr sz="1400">
                <a:latin typeface="Times"/>
                <a:ea typeface="Times"/>
                <a:cs typeface="Times"/>
                <a:sym typeface="Times"/>
              </a:rPr>
              <a:t>文中在可用的cloudlets中选择最近的cloudlet，而不是最佳cloudlet</a:t>
            </a:r>
            <a:r>
              <a:rPr sz="1400">
                <a:latin typeface="Times"/>
                <a:ea typeface="Times"/>
                <a:cs typeface="Times"/>
                <a:sym typeface="Times"/>
              </a:rPr>
              <a:t>（如果有多个可用</a:t>
            </a:r>
            <a:r>
              <a:rPr sz="1400">
                <a:latin typeface="Times"/>
                <a:ea typeface="Times"/>
                <a:cs typeface="Times"/>
                <a:sym typeface="Times"/>
              </a:rPr>
              <a:t>cloudlet</a:t>
            </a:r>
            <a:r>
              <a:rPr sz="1400">
                <a:latin typeface="Times"/>
                <a:ea typeface="Times"/>
                <a:cs typeface="Times"/>
                <a:sym typeface="Times"/>
              </a:rPr>
              <a:t>的时候）</a:t>
            </a:r>
            <a:endParaRPr sz="1400">
              <a:latin typeface="Times"/>
              <a:ea typeface="Times"/>
              <a:cs typeface="Times"/>
              <a:sym typeface="Times"/>
            </a:endParaRPr>
          </a:p>
          <a:p>
            <a:pPr lvl="0" marL="266700" indent="-266700">
              <a:spcBef>
                <a:spcPts val="300"/>
              </a:spcBef>
              <a:buFont typeface="Wingdings"/>
              <a:buChar char="➢"/>
              <a:defRPr sz="1800"/>
            </a:pPr>
            <a:r>
              <a:rPr sz="1400">
                <a:latin typeface="Times"/>
                <a:ea typeface="Times"/>
                <a:cs typeface="Times"/>
                <a:sym typeface="Times"/>
              </a:rPr>
              <a:t>随着时间的推移，用户所在的cloudlet不是最优选择</a:t>
            </a:r>
            <a:r>
              <a:rPr sz="1400">
                <a:latin typeface="Times"/>
                <a:ea typeface="Times"/>
                <a:cs typeface="Times"/>
                <a:sym typeface="Times"/>
              </a:rPr>
              <a:t>（性能下降可能导致还不如在移动设备上或者远端执行的效率高，并没有进行动态迁移决策）</a:t>
            </a:r>
            <a:endParaRPr sz="1400">
              <a:latin typeface="Times"/>
              <a:ea typeface="Times"/>
              <a:cs typeface="Times"/>
              <a:sym typeface="Times"/>
            </a:endParaRPr>
          </a:p>
          <a:p>
            <a:pPr lvl="0" marL="266700" indent="-266700">
              <a:spcBef>
                <a:spcPts val="300"/>
              </a:spcBef>
              <a:buFont typeface="Wingdings"/>
              <a:buChar char="➢"/>
              <a:defRPr sz="1800"/>
            </a:pPr>
            <a:r>
              <a:rPr sz="1400">
                <a:latin typeface="Times"/>
                <a:ea typeface="Times"/>
                <a:cs typeface="Times"/>
                <a:sym typeface="Times"/>
              </a:rPr>
              <a:t>如果网速不足够快的话，cloudlet从clone上下载数据需要时间，仍然会导致间歇性</a:t>
            </a:r>
            <a:r>
              <a:rPr sz="1400">
                <a:latin typeface="Times"/>
                <a:ea typeface="Times"/>
                <a:cs typeface="Times"/>
                <a:sym typeface="Times"/>
              </a:rPr>
              <a:t>。</a:t>
            </a:r>
            <a:r>
              <a:rPr sz="1400">
                <a:latin typeface="Times"/>
                <a:ea typeface="Times"/>
                <a:cs typeface="Times"/>
                <a:sym typeface="Times"/>
              </a:rPr>
              <a:t>（intermittent </a:t>
            </a:r>
            <a:r>
              <a:rPr sz="1400">
                <a:latin typeface="Times"/>
                <a:ea typeface="Times"/>
                <a:cs typeface="Times"/>
                <a:sym typeface="Times"/>
              </a:rPr>
              <a:t>，需要等待</a:t>
            </a:r>
            <a:r>
              <a:rPr sz="1400">
                <a:latin typeface="Times"/>
                <a:ea typeface="Times"/>
                <a:cs typeface="Times"/>
                <a:sym typeface="Times"/>
              </a:rPr>
              <a: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457200" y="205978"/>
            <a:ext cx="8229600" cy="857251"/>
          </a:xfrm>
          <a:prstGeom prst="rect">
            <a:avLst/>
          </a:prstGeom>
        </p:spPr>
        <p:txBody>
          <a:bodyPr/>
          <a:lstStyle/>
          <a:p>
            <a:pPr lvl="0">
              <a:defRPr sz="1800"/>
            </a:pPr>
            <a:r>
              <a:rPr sz="4400"/>
              <a:t>模式</a:t>
            </a:r>
          </a:p>
        </p:txBody>
      </p:sp>
      <p:sp>
        <p:nvSpPr>
          <p:cNvPr id="104" name="Shape 104"/>
          <p:cNvSpPr/>
          <p:nvPr>
            <p:ph type="body" idx="1"/>
          </p:nvPr>
        </p:nvSpPr>
        <p:spPr>
          <a:xfrm>
            <a:off x="457200" y="1200151"/>
            <a:ext cx="8229600" cy="3394472"/>
          </a:xfrm>
          <a:prstGeom prst="rect">
            <a:avLst/>
          </a:prstGeom>
        </p:spPr>
        <p:txBody>
          <a:bodyPr/>
          <a:lstStyle/>
          <a:p>
            <a:pPr lvl="0" marL="642937" indent="-642937">
              <a:lnSpc>
                <a:spcPct val="96000"/>
              </a:lnSpc>
              <a:spcBef>
                <a:spcPts val="300"/>
              </a:spcBef>
              <a:defRPr sz="1800"/>
            </a:pPr>
            <a:r>
              <a:rPr sz="1500"/>
              <a:t>使用中间代理</a:t>
            </a:r>
            <a:r>
              <a:rPr sz="1500"/>
              <a:t>cloudlet</a:t>
            </a:r>
            <a:r>
              <a:rPr sz="1500"/>
              <a:t>（微云）：移动终端通过</a:t>
            </a:r>
            <a:r>
              <a:rPr sz="1500"/>
              <a:t>cloudlet</a:t>
            </a:r>
            <a:r>
              <a:rPr sz="1500"/>
              <a:t>和远端云进行通信，任务可以</a:t>
            </a:r>
            <a:r>
              <a:rPr sz="1500"/>
              <a:t>offload</a:t>
            </a:r>
            <a:r>
              <a:rPr sz="1500"/>
              <a:t>到</a:t>
            </a:r>
            <a:r>
              <a:rPr sz="1500"/>
              <a:t>cloudlet</a:t>
            </a:r>
            <a:r>
              <a:rPr sz="1500"/>
              <a:t>上也可以在远端云上。</a:t>
            </a:r>
            <a:endParaRPr sz="6200"/>
          </a:p>
          <a:p>
            <a:pPr lvl="0" marL="642937" indent="-642937">
              <a:lnSpc>
                <a:spcPct val="96000"/>
              </a:lnSpc>
              <a:spcBef>
                <a:spcPts val="300"/>
              </a:spcBef>
              <a:defRPr sz="1800"/>
            </a:pPr>
            <a:r>
              <a:rPr sz="1500"/>
              <a:t>Cloudlet</a:t>
            </a:r>
            <a:r>
              <a:rPr sz="1500"/>
              <a:t>是由少数服务器，</a:t>
            </a:r>
            <a:r>
              <a:rPr sz="1500"/>
              <a:t>PC</a:t>
            </a:r>
            <a:r>
              <a:rPr sz="1500"/>
              <a:t>或移动设备组成的一个移动设备和远端云通信的中转站或者直接服务移动设备的代理服务器，以</a:t>
            </a:r>
            <a:r>
              <a:rPr sz="1500"/>
              <a:t>WiFi</a:t>
            </a:r>
            <a:r>
              <a:rPr sz="1500"/>
              <a:t>方式接入。</a:t>
            </a:r>
            <a:endParaRPr sz="6200"/>
          </a:p>
          <a:p>
            <a:pPr lvl="0" marL="1285875" indent="-1285875" defTabSz="457200">
              <a:lnSpc>
                <a:spcPct val="96000"/>
              </a:lnSpc>
              <a:spcBef>
                <a:spcPts val="300"/>
              </a:spcBef>
              <a:defRPr sz="1800"/>
            </a:pPr>
            <a:r>
              <a:rPr sz="1500"/>
              <a:t>使用</a:t>
            </a:r>
            <a:r>
              <a:rPr sz="1500"/>
              <a:t>cloudlet</a:t>
            </a:r>
            <a:r>
              <a:rPr sz="1500"/>
              <a:t>中间层的好处：</a:t>
            </a:r>
            <a:endParaRPr sz="400"/>
          </a:p>
          <a:p>
            <a:pPr lvl="0" marL="1285875" indent="-1285875" defTabSz="457200">
              <a:lnSpc>
                <a:spcPct val="96000"/>
              </a:lnSpc>
              <a:spcBef>
                <a:spcPts val="300"/>
              </a:spcBef>
              <a:defRPr sz="1800"/>
            </a:pPr>
            <a:r>
              <a:rPr sz="1500"/>
              <a:t>（</a:t>
            </a:r>
            <a:r>
              <a:rPr sz="1500"/>
              <a:t>1</a:t>
            </a:r>
            <a:r>
              <a:rPr sz="1500"/>
              <a:t>）充分利用</a:t>
            </a:r>
            <a:r>
              <a:rPr sz="1500"/>
              <a:t>wifi</a:t>
            </a:r>
            <a:r>
              <a:rPr sz="1500"/>
              <a:t>网络的高带宽和将网络连接由</a:t>
            </a:r>
            <a:r>
              <a:rPr sz="1500"/>
              <a:t>3G</a:t>
            </a:r>
            <a:r>
              <a:rPr sz="1500"/>
              <a:t>转化成</a:t>
            </a:r>
            <a:r>
              <a:rPr sz="1500"/>
              <a:t>wifi </a:t>
            </a:r>
            <a:endParaRPr sz="400"/>
          </a:p>
          <a:p>
            <a:pPr lvl="0" marL="1285875" indent="-1285875" defTabSz="457200">
              <a:lnSpc>
                <a:spcPct val="96000"/>
              </a:lnSpc>
              <a:spcBef>
                <a:spcPts val="300"/>
              </a:spcBef>
              <a:defRPr sz="1800"/>
            </a:pPr>
            <a:r>
              <a:rPr sz="1500"/>
              <a:t>（</a:t>
            </a:r>
            <a:r>
              <a:rPr sz="1500"/>
              <a:t>2</a:t>
            </a:r>
            <a:r>
              <a:rPr sz="1500"/>
              <a:t>）需要通过网络下载的应用程序的相关数据，数据缓存从某种程度来说可以在</a:t>
            </a:r>
            <a:r>
              <a:rPr sz="1500"/>
              <a:t>cloudlet</a:t>
            </a:r>
            <a:r>
              <a:rPr sz="1500"/>
              <a:t>上进行</a:t>
            </a:r>
            <a:endParaRPr sz="6200"/>
          </a:p>
          <a:p>
            <a:pPr lvl="0" marL="1285875" indent="-1285875" defTabSz="457200">
              <a:lnSpc>
                <a:spcPct val="96000"/>
              </a:lnSpc>
              <a:spcBef>
                <a:spcPts val="300"/>
              </a:spcBef>
              <a:defRPr sz="1800"/>
            </a:pPr>
            <a:r>
              <a:rPr sz="1500"/>
              <a:t>有待研究和解决的问题：</a:t>
            </a:r>
            <a:endParaRPr sz="6200"/>
          </a:p>
          <a:p>
            <a:pPr lvl="0" marL="1285875" indent="-1285875" defTabSz="457200">
              <a:lnSpc>
                <a:spcPct val="96000"/>
              </a:lnSpc>
              <a:spcBef>
                <a:spcPts val="300"/>
              </a:spcBef>
              <a:defRPr sz="1800"/>
            </a:pPr>
            <a:r>
              <a:rPr sz="1500"/>
              <a:t>（</a:t>
            </a:r>
            <a:r>
              <a:rPr sz="1500"/>
              <a:t>1</a:t>
            </a:r>
            <a:r>
              <a:rPr sz="1500"/>
              <a:t>）</a:t>
            </a:r>
            <a:r>
              <a:rPr sz="1500"/>
              <a:t>cloudlet</a:t>
            </a:r>
            <a:r>
              <a:rPr sz="1500"/>
              <a:t>部署和自管理</a:t>
            </a:r>
            <a:endParaRPr sz="6200"/>
          </a:p>
          <a:p>
            <a:pPr lvl="0" marL="1285875" indent="-1285875" defTabSz="457200">
              <a:lnSpc>
                <a:spcPct val="96000"/>
              </a:lnSpc>
              <a:spcBef>
                <a:spcPts val="300"/>
              </a:spcBef>
              <a:defRPr sz="1800"/>
            </a:pPr>
            <a:r>
              <a:rPr sz="1500"/>
              <a:t>（</a:t>
            </a:r>
            <a:r>
              <a:rPr sz="1500"/>
              <a:t>2</a:t>
            </a:r>
            <a:r>
              <a:rPr sz="1500"/>
              <a:t>）移动终端、</a:t>
            </a:r>
            <a:r>
              <a:rPr sz="1500"/>
              <a:t>cloudlet</a:t>
            </a:r>
            <a:r>
              <a:rPr sz="1500"/>
              <a:t>和远端云负载均衡</a:t>
            </a:r>
            <a:endParaRPr sz="6200"/>
          </a:p>
          <a:p>
            <a:pPr lvl="0" marL="1285875" indent="-1285875" defTabSz="457200">
              <a:lnSpc>
                <a:spcPct val="80000"/>
              </a:lnSpc>
              <a:spcBef>
                <a:spcPts val="300"/>
              </a:spcBef>
              <a:defRPr sz="1800"/>
            </a:pPr>
            <a:r>
              <a:rPr sz="1500">
                <a:latin typeface="Times"/>
                <a:ea typeface="Times"/>
                <a:cs typeface="Times"/>
                <a:sym typeface="Times"/>
              </a:rPr>
              <a:t>          …….</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nvSpPr>
        <p:spPr>
          <a:xfrm>
            <a:off x="899591" y="1275605"/>
            <a:ext cx="7772401" cy="147002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lgn="ctr">
              <a:defRPr sz="5400">
                <a:latin typeface="楷体"/>
                <a:ea typeface="楷体"/>
                <a:cs typeface="楷体"/>
                <a:sym typeface="楷体"/>
              </a:defRPr>
            </a:lvl1pPr>
          </a:lstStyle>
          <a:p>
            <a:pPr lvl="0">
              <a:defRPr sz="1800"/>
            </a:pPr>
            <a:r>
              <a:rPr sz="5400"/>
              <a:t>谢谢！</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body" idx="1"/>
          </p:nvPr>
        </p:nvSpPr>
        <p:spPr>
          <a:xfrm>
            <a:off x="444500" y="1070967"/>
            <a:ext cx="8255001" cy="3001567"/>
          </a:xfrm>
          <a:prstGeom prst="rect">
            <a:avLst/>
          </a:prstGeom>
        </p:spPr>
        <p:txBody>
          <a:bodyPr lIns="46990" tIns="46990" rIns="46990" bIns="46990"/>
          <a:lstStyle/>
          <a:p>
            <a:pPr lvl="0" algn="l" defTabSz="749808">
              <a:spcBef>
                <a:spcPts val="300"/>
              </a:spcBef>
              <a:defRPr sz="1800">
                <a:solidFill>
                  <a:srgbClr val="000000"/>
                </a:solidFill>
              </a:defRPr>
            </a:pPr>
            <a:r>
              <a:rPr sz="1476"/>
              <a:t>移动云计算= 移动设备 + 移动网络 + 云计算</a:t>
            </a:r>
            <a:endParaRPr sz="1476"/>
          </a:p>
          <a:p>
            <a:pPr lvl="0" algn="l" defTabSz="749808">
              <a:spcBef>
                <a:spcPts val="300"/>
              </a:spcBef>
              <a:defRPr sz="1800">
                <a:solidFill>
                  <a:srgbClr val="000000"/>
                </a:solidFill>
              </a:defRPr>
            </a:pPr>
            <a:endParaRPr sz="1476"/>
          </a:p>
          <a:p>
            <a:pPr lvl="0" algn="l" defTabSz="749808">
              <a:spcBef>
                <a:spcPts val="300"/>
              </a:spcBef>
              <a:defRPr sz="1800">
                <a:solidFill>
                  <a:srgbClr val="000000"/>
                </a:solidFill>
              </a:defRPr>
            </a:pPr>
            <a:r>
              <a:rPr sz="1476"/>
              <a:t>目标: </a:t>
            </a:r>
            <a:endParaRPr sz="1476"/>
          </a:p>
          <a:p>
            <a:pPr lvl="0" algn="l" defTabSz="749808">
              <a:spcBef>
                <a:spcPts val="300"/>
              </a:spcBef>
              <a:defRPr sz="1800">
                <a:solidFill>
                  <a:srgbClr val="000000"/>
                </a:solidFill>
              </a:defRPr>
            </a:pPr>
            <a:r>
              <a:rPr sz="1476"/>
              <a:t>*Providing Local Cloud Services to Mobile Devices with Inter-cloudlet Communication</a:t>
            </a:r>
            <a:endParaRPr sz="984"/>
          </a:p>
          <a:p>
            <a:pPr lvl="0" algn="l" defTabSz="374904">
              <a:lnSpc>
                <a:spcPts val="4000"/>
              </a:lnSpc>
              <a:defRPr sz="1800">
                <a:solidFill>
                  <a:srgbClr val="000000"/>
                </a:solidFill>
              </a:defRPr>
            </a:pPr>
            <a:r>
              <a:rPr sz="1476">
                <a:latin typeface="Times"/>
                <a:ea typeface="Times"/>
                <a:cs typeface="Times"/>
                <a:sym typeface="Times"/>
              </a:rPr>
              <a:t>文章提出了一个coudlets之间通过特定的协议相互连接的模型。通过cloudlets在一个root sever（维持cloudlets的负载和资源级别信息的目录）中注册信息（相当于DNS）的帮助，移动终端能发现可用的cloudlets。当一个cloudlet可用资源不足以完成移动终端的特定任务时，该cloudlet可根据自己的情况通过cloudlets之间的协议，使用其他cloudlets的资源（寻找其他的cloudlets一起协同完成任务）。</a:t>
            </a:r>
            <a:endParaRPr sz="738">
              <a:latin typeface="Hannotate SC Regular"/>
              <a:ea typeface="Hannotate SC Regular"/>
              <a:cs typeface="Hannotate SC Regular"/>
              <a:sym typeface="Hannotate SC Regular"/>
            </a:endParaRPr>
          </a:p>
          <a:p>
            <a:pPr lvl="0" algn="l" defTabSz="374904">
              <a:lnSpc>
                <a:spcPts val="4000"/>
              </a:lnSpc>
              <a:defRPr sz="1800">
                <a:solidFill>
                  <a:srgbClr val="000000"/>
                </a:solidFill>
              </a:defRPr>
            </a:pPr>
            <a:r>
              <a:rPr sz="1476">
                <a:latin typeface="Times"/>
                <a:ea typeface="Times"/>
                <a:cs typeface="Times"/>
                <a:sym typeface="Times"/>
              </a:rPr>
              <a:t>文章提到cloudlet federation</a:t>
            </a:r>
            <a:endParaRPr sz="738">
              <a:latin typeface="Hannotate SC Regular"/>
              <a:ea typeface="Hannotate SC Regular"/>
              <a:cs typeface="Hannotate SC Regular"/>
              <a:sym typeface="Hannotate SC Regular"/>
            </a:endParaRP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body" idx="1"/>
          </p:nvPr>
        </p:nvSpPr>
        <p:spPr>
          <a:xfrm>
            <a:off x="444500" y="1070966"/>
            <a:ext cx="8255001" cy="3001568"/>
          </a:xfrm>
          <a:prstGeom prst="rect">
            <a:avLst/>
          </a:prstGeom>
        </p:spPr>
        <p:txBody>
          <a:bodyPr lIns="46990" tIns="46990" rIns="46990" bIns="46990"/>
          <a:lstStyle/>
          <a:p>
            <a:pPr lvl="0" algn="l" defTabSz="338327">
              <a:spcBef>
                <a:spcPts val="0"/>
              </a:spcBef>
              <a:defRPr sz="1800">
                <a:solidFill>
                  <a:srgbClr val="000000"/>
                </a:solidFill>
              </a:defRPr>
            </a:pPr>
            <a:r>
              <a:rPr sz="1480">
                <a:latin typeface="Times"/>
                <a:ea typeface="Times"/>
                <a:cs typeface="Times"/>
                <a:sym typeface="Times"/>
              </a:rPr>
              <a:t>*Mobility Managed Energy Efficient Android Mobile Devices using Cloudlet</a:t>
            </a:r>
            <a:endParaRPr sz="888">
              <a:latin typeface="Hannotate SC Regular"/>
              <a:ea typeface="Hannotate SC Regular"/>
              <a:cs typeface="Hannotate SC Regular"/>
              <a:sym typeface="Hannotate SC Regular"/>
            </a:endParaRPr>
          </a:p>
          <a:p>
            <a:pPr lvl="0" algn="l" defTabSz="338327">
              <a:lnSpc>
                <a:spcPts val="3500"/>
              </a:lnSpc>
              <a:defRPr sz="1800">
                <a:solidFill>
                  <a:srgbClr val="000000"/>
                </a:solidFill>
              </a:defRPr>
            </a:pPr>
            <a:r>
              <a:rPr sz="1332">
                <a:latin typeface="Times"/>
                <a:ea typeface="Times"/>
                <a:cs typeface="Times"/>
                <a:sym typeface="Times"/>
              </a:rPr>
              <a:t>简介——相关工作——系统架构——提出的模型——实验和结果——结论</a:t>
            </a:r>
            <a:endParaRPr sz="740">
              <a:latin typeface="Hannotate SC Regular"/>
              <a:ea typeface="Hannotate SC Regular"/>
              <a:cs typeface="Hannotate SC Regular"/>
              <a:sym typeface="Hannotate SC Regular"/>
            </a:endParaRPr>
          </a:p>
          <a:p>
            <a:pPr lvl="0" algn="l" defTabSz="338327">
              <a:spcBef>
                <a:spcPts val="1200"/>
              </a:spcBef>
              <a:defRPr sz="1800">
                <a:solidFill>
                  <a:srgbClr val="000000"/>
                </a:solidFill>
              </a:defRPr>
            </a:pPr>
            <a:r>
              <a:rPr sz="1258">
                <a:latin typeface="Times"/>
                <a:ea typeface="Times"/>
                <a:cs typeface="Times"/>
                <a:sym typeface="Times"/>
              </a:rPr>
              <a:t>移动云计算中两个比较严峻的挑战：移动性和高效。这篇文章提出一个模型来处理这些问题。</a:t>
            </a:r>
            <a:endParaRPr sz="1258">
              <a:latin typeface="Hannotate SC Regular"/>
              <a:ea typeface="Hannotate SC Regular"/>
              <a:cs typeface="Hannotate SC Regular"/>
              <a:sym typeface="Hannotate SC Regular"/>
            </a:endParaRPr>
          </a:p>
          <a:p>
            <a:pPr lvl="0" algn="l" defTabSz="338327">
              <a:spcBef>
                <a:spcPts val="1200"/>
              </a:spcBef>
              <a:defRPr sz="1800">
                <a:solidFill>
                  <a:srgbClr val="000000"/>
                </a:solidFill>
              </a:defRPr>
            </a:pPr>
            <a:r>
              <a:rPr sz="1258">
                <a:latin typeface="Times"/>
                <a:ea typeface="Times"/>
                <a:cs typeface="Times"/>
                <a:sym typeface="Times"/>
              </a:rPr>
              <a:t>为了支持设备移动性，需要考虑多种因素：如信号强度，比特率，移动设备和cloudlet之间的交互数量。</a:t>
            </a:r>
            <a:endParaRPr sz="1258">
              <a:latin typeface="Hannotate SC Regular"/>
              <a:ea typeface="Hannotate SC Regular"/>
              <a:cs typeface="Hannotate SC Regular"/>
              <a:sym typeface="Hannotate SC Regular"/>
            </a:endParaRPr>
          </a:p>
          <a:p>
            <a:pPr lvl="0" algn="l" defTabSz="338327">
              <a:spcBef>
                <a:spcPts val="1200"/>
              </a:spcBef>
              <a:defRPr sz="1800">
                <a:solidFill>
                  <a:srgbClr val="000000"/>
                </a:solidFill>
              </a:defRPr>
            </a:pPr>
            <a:r>
              <a:rPr sz="1258">
                <a:latin typeface="Times"/>
                <a:ea typeface="Times"/>
                <a:cs typeface="Times"/>
                <a:sym typeface="Times"/>
              </a:rPr>
              <a:t>尽管wifi能耗少低延迟，但是信号的覆盖范围也是一个需要考虑的因素。因此文章提出cloudlets之间是相互连接的，</a:t>
            </a:r>
            <a:r>
              <a:rPr sz="888">
                <a:latin typeface="Times"/>
                <a:ea typeface="Times"/>
                <a:cs typeface="Times"/>
                <a:sym typeface="Times"/>
              </a:rPr>
              <a:t>所以用户能在这些cloudlets中获取到不间断的服务</a:t>
            </a:r>
            <a:endParaRPr sz="1258">
              <a:latin typeface="Hannotate SC Regular"/>
              <a:ea typeface="Hannotate SC Regular"/>
              <a:cs typeface="Hannotate SC Regular"/>
              <a:sym typeface="Hannotate SC Regular"/>
            </a:endParaRPr>
          </a:p>
          <a:p>
            <a:pPr lvl="0" algn="l" defTabSz="338327">
              <a:spcBef>
                <a:spcPts val="1200"/>
              </a:spcBef>
              <a:defRPr sz="1800">
                <a:solidFill>
                  <a:srgbClr val="000000"/>
                </a:solidFill>
              </a:defRPr>
            </a:pPr>
            <a:r>
              <a:rPr sz="1258">
                <a:latin typeface="Times"/>
                <a:ea typeface="Times"/>
                <a:cs typeface="Times"/>
                <a:sym typeface="Times"/>
              </a:rPr>
              <a:t>在移动终端连接到一个cloudlet的过程中，如果发现其他更好的cloudlet可连接，则使用切换算法切换到另一个cloudlet（信号强度和带宽减小会导致能耗增加）</a:t>
            </a:r>
            <a:endParaRPr sz="1258">
              <a:latin typeface="Hannotate SC Regular"/>
              <a:ea typeface="Hannotate SC Regular"/>
              <a:cs typeface="Hannotate SC Regular"/>
              <a:sym typeface="Hannotate SC Regular"/>
            </a:endParaRPr>
          </a:p>
          <a:p>
            <a:pPr lvl="0" algn="l" defTabSz="338327">
              <a:spcBef>
                <a:spcPts val="1200"/>
              </a:spcBef>
              <a:defRPr sz="1800">
                <a:solidFill>
                  <a:srgbClr val="000000"/>
                </a:solidFill>
              </a:defRPr>
            </a:pPr>
            <a:endParaRPr sz="666">
              <a:latin typeface="Hannotate SC Regular"/>
              <a:ea typeface="Hannotate SC Regular"/>
              <a:cs typeface="Hannotate SC Regular"/>
              <a:sym typeface="Hannotate SC Regular"/>
            </a:endParaRP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 name="Shape 59"/>
          <p:cNvSpPr/>
          <p:nvPr>
            <p:ph type="body" idx="1"/>
          </p:nvPr>
        </p:nvSpPr>
        <p:spPr>
          <a:xfrm>
            <a:off x="444500" y="1070966"/>
            <a:ext cx="8255001" cy="3001568"/>
          </a:xfrm>
          <a:prstGeom prst="rect">
            <a:avLst/>
          </a:prstGeom>
        </p:spPr>
        <p:txBody>
          <a:bodyPr lIns="46990" tIns="46990" rIns="46990" bIns="46990"/>
          <a:lstStyle/>
          <a:p>
            <a:pPr lvl="0" algn="l" defTabSz="429768">
              <a:lnSpc>
                <a:spcPts val="5100"/>
              </a:lnSpc>
              <a:spcBef>
                <a:spcPts val="1100"/>
              </a:spcBef>
              <a:defRPr sz="1800">
                <a:solidFill>
                  <a:srgbClr val="000000"/>
                </a:solidFill>
              </a:defRPr>
            </a:pPr>
            <a:r>
              <a:rPr sz="1786">
                <a:latin typeface="Times"/>
                <a:ea typeface="Times"/>
                <a:cs typeface="Times"/>
                <a:sym typeface="Times"/>
              </a:rPr>
              <a:t>*Offloading in Mobile Cloudlet Systems with Intermittent Connectivity</a:t>
            </a:r>
            <a:br>
              <a:rPr sz="3008">
                <a:latin typeface="Times"/>
                <a:ea typeface="Times"/>
                <a:cs typeface="Times"/>
                <a:sym typeface="Times"/>
              </a:rPr>
            </a:br>
            <a:endParaRPr sz="1128">
              <a:latin typeface="Hannotate SC Regular"/>
              <a:ea typeface="Hannotate SC Regular"/>
              <a:cs typeface="Hannotate SC Regular"/>
              <a:sym typeface="Hannotate SC Regular"/>
            </a:endParaRPr>
          </a:p>
          <a:p>
            <a:pPr lvl="0" algn="l" defTabSz="429768">
              <a:spcBef>
                <a:spcPts val="600"/>
              </a:spcBef>
              <a:defRPr sz="1800">
                <a:solidFill>
                  <a:srgbClr val="000000"/>
                </a:solidFill>
              </a:defRPr>
            </a:pPr>
            <a:r>
              <a:rPr sz="1316">
                <a:latin typeface="Times"/>
                <a:ea typeface="Times"/>
                <a:cs typeface="Times"/>
                <a:sym typeface="Times"/>
              </a:rPr>
              <a:t>移动云计算的出现使得移动用户将应用offload附近的资源充足的设备（如cloudlet）上来降低能耗和提升性能成为可能。然而，由于移动性和cloudlet的能力问题，移动用户和移动cloudlet之间的连接可能是间歇性的，因此，移动用户的offloading行为可能失败。在这片文章中，作者提出了一个在这种间歇性连接的cloudlet系统中基于移动用户的最优的offloading算法，考虑用户的本地负载和cloudlets的可用性。作者检查用户的移动类型和cloudlet的允入控制，并经过分析推到出成功offloading行为的可能性。他们为移动用户提出并构建了一个马尔科夫模型来获得最小化计算和offloading开销的目标。另外，他们证明了该马尔科夫模型的最优策略存在一个阈值。最后，他们资源受限的用户引入了一个快速算法来进行offloading决策。数值结果表明在各种移动场景下offloading成功率的这种分析形式是一种很好的估计。并且，该马尔科夫模型offloading算法比传统的策略更优。</a:t>
            </a:r>
            <a:endParaRPr sz="658">
              <a:latin typeface="Hannotate SC Regular"/>
              <a:ea typeface="Hannotate SC Regular"/>
              <a:cs typeface="Hannotate SC Regular"/>
              <a:sym typeface="Hannotate SC Regular"/>
            </a:endParaRP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body" idx="1"/>
          </p:nvPr>
        </p:nvSpPr>
        <p:spPr>
          <a:xfrm>
            <a:off x="444500" y="1070966"/>
            <a:ext cx="8255001" cy="3001568"/>
          </a:xfrm>
          <a:prstGeom prst="rect">
            <a:avLst/>
          </a:prstGeom>
        </p:spPr>
        <p:txBody>
          <a:bodyPr lIns="46990" tIns="46990" rIns="46990" bIns="46990"/>
          <a:lstStyle/>
          <a:p>
            <a:pPr lvl="0" algn="l" defTabSz="388620">
              <a:lnSpc>
                <a:spcPts val="2500"/>
              </a:lnSpc>
              <a:spcBef>
                <a:spcPts val="0"/>
              </a:spcBef>
              <a:defRPr sz="1800">
                <a:solidFill>
                  <a:srgbClr val="000000"/>
                </a:solidFill>
              </a:defRPr>
            </a:pPr>
            <a:r>
              <a:rPr sz="1020">
                <a:latin typeface="Hannotate SC Regular"/>
                <a:ea typeface="Hannotate SC Regular"/>
                <a:cs typeface="Hannotate SC Regular"/>
                <a:sym typeface="Hannotate SC Regular"/>
              </a:rPr>
              <a:t>*Online Algorithms for Location-Aware Task Offloading in Two-Tiered Mobile Cloud</a:t>
            </a:r>
            <a:endParaRPr sz="1020">
              <a:latin typeface="Hannotate SC Regular"/>
              <a:ea typeface="Hannotate SC Regular"/>
              <a:cs typeface="Hannotate SC Regular"/>
              <a:sym typeface="Hannotate SC Regular"/>
            </a:endParaRPr>
          </a:p>
          <a:p>
            <a:pPr lvl="0" algn="l" defTabSz="388620">
              <a:lnSpc>
                <a:spcPts val="2500"/>
              </a:lnSpc>
              <a:spcBef>
                <a:spcPts val="0"/>
              </a:spcBef>
              <a:defRPr sz="1800">
                <a:solidFill>
                  <a:srgbClr val="000000"/>
                </a:solidFill>
              </a:defRPr>
            </a:pPr>
            <a:r>
              <a:rPr sz="1020">
                <a:latin typeface="Hannotate SC Regular"/>
                <a:ea typeface="Hannotate SC Regular"/>
                <a:cs typeface="Hannotate SC Regular"/>
                <a:sym typeface="Hannotate SC Regular"/>
              </a:rPr>
              <a:t>研究组：</a:t>
            </a:r>
            <a:endParaRPr sz="1020">
              <a:latin typeface="Hannotate SC Regular"/>
              <a:ea typeface="Hannotate SC Regular"/>
              <a:cs typeface="Hannotate SC Regular"/>
              <a:sym typeface="Hannotate SC Regular"/>
            </a:endParaRPr>
          </a:p>
          <a:p>
            <a:pPr lvl="0" algn="l" defTabSz="388620">
              <a:lnSpc>
                <a:spcPts val="2500"/>
              </a:lnSpc>
              <a:spcBef>
                <a:spcPts val="0"/>
              </a:spcBef>
              <a:defRPr sz="1800">
                <a:solidFill>
                  <a:srgbClr val="000000"/>
                </a:solidFill>
              </a:defRPr>
            </a:pPr>
            <a:r>
              <a:rPr sz="1020">
                <a:latin typeface="Hannotate SC Regular"/>
                <a:ea typeface="Hannotate SC Regular"/>
                <a:cs typeface="Hannotate SC Regular"/>
                <a:sym typeface="Hannotate SC Regular"/>
              </a:rPr>
              <a:t>看了【1】这篇文章， 这篇文章中提到交互式数据流应用对响应时间和吞吐量要求很高，所以移动设备和cloudlet之间的网络时延和带宽是决定性因素。单个cloudlet能够满足网络时延要求，但是带宽仍然是提高吞吐量的一个瓶颈。针对这个问题，本文提出了使用多个cloudlet来进行计算任务offloading，以此来减轻带宽瓶颈所带来的影响。另外，文中提出使用多个模块实例来完成一个模块的任务，让计算任务能更细粒度的进行任务分割，在该数据流应用中多个模块的数据处理能够高度并行化。文中首先应用一个细粒度的数据流模型来对移动交互式数据流应用进行建模，然后构建一个统一的优化框架，能够算出所有移动用户的总的使用率，并对该优化问题设计了一个高效的算法，这个框架能够在每个移动设备上权衡吞吐量和能耗。最后作者做了实验来验证该算法，实验结果显示该算法得到的总的利用率非常接近最优的情况，并且多cloudlet策略也明显优于单cloudlet策略。</a:t>
            </a:r>
            <a:endParaRPr sz="1020">
              <a:latin typeface="Hannotate SC Regular"/>
              <a:ea typeface="Hannotate SC Regular"/>
              <a:cs typeface="Hannotate SC Regular"/>
              <a:sym typeface="Hannotate SC Regular"/>
            </a:endParaRPr>
          </a:p>
          <a:p>
            <a:pPr lvl="0" algn="l" defTabSz="388620">
              <a:lnSpc>
                <a:spcPts val="2500"/>
              </a:lnSpc>
              <a:spcBef>
                <a:spcPts val="0"/>
              </a:spcBef>
              <a:defRPr sz="1800">
                <a:solidFill>
                  <a:srgbClr val="000000"/>
                </a:solidFill>
              </a:defRPr>
            </a:pPr>
            <a:endParaRPr sz="1020">
              <a:latin typeface="Hannotate SC Regular"/>
              <a:ea typeface="Hannotate SC Regular"/>
              <a:cs typeface="Hannotate SC Regular"/>
              <a:sym typeface="Hannotate SC Regular"/>
            </a:endParaRPr>
          </a:p>
          <a:p>
            <a:pPr lvl="0" algn="l" defTabSz="388620">
              <a:lnSpc>
                <a:spcPts val="2500"/>
              </a:lnSpc>
              <a:spcBef>
                <a:spcPts val="0"/>
              </a:spcBef>
              <a:defRPr sz="1800">
                <a:solidFill>
                  <a:srgbClr val="000000"/>
                </a:solidFill>
              </a:defRPr>
            </a:pPr>
            <a:r>
              <a:rPr sz="1020">
                <a:latin typeface="Hannotate SC Regular"/>
                <a:ea typeface="Hannotate SC Regular"/>
                <a:cs typeface="Hannotate SC Regular"/>
                <a:sym typeface="Hannotate SC Regular"/>
              </a:rPr>
              <a:t>【1】Online Algorithms for Location-Aware Task Offloading in Two-Tiered Mobile Cloud</a:t>
            </a:r>
            <a:endParaRPr sz="1020">
              <a:latin typeface="Hannotate SC Regular"/>
              <a:ea typeface="Hannotate SC Regular"/>
              <a:cs typeface="Hannotate SC Regular"/>
              <a:sym typeface="Hannotate SC Regular"/>
            </a:endParaRPr>
          </a:p>
          <a:p>
            <a:pPr lvl="0" algn="l" defTabSz="388620">
              <a:lnSpc>
                <a:spcPts val="2500"/>
              </a:lnSpc>
              <a:spcBef>
                <a:spcPts val="0"/>
              </a:spcBef>
              <a:defRPr sz="1800">
                <a:solidFill>
                  <a:srgbClr val="000000"/>
                </a:solidFill>
              </a:defRPr>
            </a:pPr>
            <a:endParaRPr sz="1020">
              <a:latin typeface="Hannotate SC Regular"/>
              <a:ea typeface="Hannotate SC Regular"/>
              <a:cs typeface="Hannotate SC Regular"/>
              <a:sym typeface="Hannotate SC Regular"/>
            </a:endParaRPr>
          </a:p>
          <a:p>
            <a:pPr lvl="0" algn="l" defTabSz="388620">
              <a:lnSpc>
                <a:spcPts val="2500"/>
              </a:lnSpc>
              <a:spcBef>
                <a:spcPts val="0"/>
              </a:spcBef>
              <a:defRPr sz="1800">
                <a:solidFill>
                  <a:srgbClr val="000000"/>
                </a:solidFill>
              </a:defRPr>
            </a:pPr>
            <a:r>
              <a:rPr sz="1020">
                <a:latin typeface="Hannotate SC Regular"/>
                <a:ea typeface="Hannotate SC Regular"/>
                <a:cs typeface="Hannotate SC Regular"/>
                <a:sym typeface="Hannotate SC Regular"/>
              </a:rPr>
              <a:t>思考：多cloudlet协同工作构成一个更大的本地cloulet微云可以克服以下单cloudlet的缺点：覆盖范围小、使用不均衡、效率低、切换率高......,但是也同样面临更多的挑战：什么样的协同工作机制、统一管理、任务offloading复杂度更高、cloudlet网络内cloudlet切换算法.......,也许可以从多cloudlet的网络架构、通信机制、切换算法、任务迁移算法等方面入手，得到一些启发。</a:t>
            </a:r>
            <a:endParaRPr sz="1020">
              <a:latin typeface="Hannotate SC Regular"/>
              <a:ea typeface="Hannotate SC Regular"/>
              <a:cs typeface="Hannotate SC Regular"/>
              <a:sym typeface="Hannotate SC Regular"/>
            </a:endParaR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body" idx="1"/>
          </p:nvPr>
        </p:nvSpPr>
        <p:spPr>
          <a:xfrm>
            <a:off x="444500" y="-199034"/>
            <a:ext cx="8255001" cy="5778501"/>
          </a:xfrm>
          <a:prstGeom prst="rect">
            <a:avLst/>
          </a:prstGeom>
        </p:spPr>
        <p:txBody>
          <a:bodyPr lIns="46990" tIns="46990" rIns="46990" bIns="46990"/>
          <a:lstStyle/>
          <a:p>
            <a:pPr lvl="0" algn="l" defTabSz="182880">
              <a:spcBef>
                <a:spcPts val="0"/>
              </a:spcBef>
              <a:defRPr sz="1800">
                <a:solidFill>
                  <a:srgbClr val="000000"/>
                </a:solidFill>
              </a:defRPr>
            </a:pPr>
            <a:r>
              <a:rPr sz="1280">
                <a:latin typeface="Times"/>
                <a:ea typeface="Times"/>
                <a:cs typeface="Times"/>
                <a:sym typeface="Times"/>
              </a:rPr>
              <a:t>*Computational and Communication Resource Allocation for Mobile Cooperative Cloudlet Computing Systems</a:t>
            </a:r>
            <a:endParaRPr sz="1280">
              <a:latin typeface="Hannotate SC Regular"/>
              <a:ea typeface="Hannotate SC Regular"/>
              <a:cs typeface="Hannotate SC Regular"/>
              <a:sym typeface="Hannotate SC Regular"/>
            </a:endParaRPr>
          </a:p>
          <a:p>
            <a:pPr lvl="0" algn="l" defTabSz="182880">
              <a:lnSpc>
                <a:spcPts val="2300"/>
              </a:lnSpc>
              <a:spcBef>
                <a:spcPts val="400"/>
              </a:spcBef>
              <a:defRPr sz="1800">
                <a:solidFill>
                  <a:srgbClr val="000000"/>
                </a:solidFill>
              </a:defRPr>
            </a:pPr>
            <a:r>
              <a:rPr sz="1280">
                <a:latin typeface="Times"/>
                <a:ea typeface="Times"/>
                <a:cs typeface="Times"/>
                <a:sym typeface="Times"/>
              </a:rPr>
              <a:t>关键词：</a:t>
            </a:r>
            <a:r>
              <a:rPr sz="1280">
                <a:latin typeface="Hannotate SC Regular"/>
                <a:ea typeface="Hannotate SC Regular"/>
                <a:cs typeface="Hannotate SC Regular"/>
                <a:sym typeface="Hannotate SC Regular"/>
              </a:rPr>
              <a:t>mobile cooperative cloudlet、computational resource allocation, AP placement,  channel allocation、Workflow Scheduling、</a:t>
            </a:r>
            <a:r>
              <a:rPr sz="1280">
                <a:latin typeface="Times"/>
                <a:ea typeface="Times"/>
                <a:cs typeface="Times"/>
                <a:sym typeface="Times"/>
              </a:rPr>
              <a:t>Icloudlet、multiple cloudlet</a:t>
            </a:r>
            <a:endParaRPr sz="1280">
              <a:latin typeface="Hannotate SC Regular"/>
              <a:ea typeface="Hannotate SC Regular"/>
              <a:cs typeface="Hannotate SC Regular"/>
              <a:sym typeface="Hannotate SC Regular"/>
            </a:endParaRPr>
          </a:p>
          <a:p>
            <a:pPr lvl="0" algn="l" defTabSz="182880">
              <a:lnSpc>
                <a:spcPts val="2300"/>
              </a:lnSpc>
              <a:spcBef>
                <a:spcPts val="0"/>
              </a:spcBef>
              <a:defRPr sz="1800">
                <a:solidFill>
                  <a:srgbClr val="000000"/>
                </a:solidFill>
              </a:defRPr>
            </a:pPr>
            <a:r>
              <a:rPr sz="1280">
                <a:latin typeface="Times"/>
                <a:ea typeface="Times"/>
                <a:cs typeface="Times"/>
                <a:sym typeface="Times"/>
              </a:rPr>
              <a:t>计算资源分配分配 —&gt; AP放置 —&gt; 信道（channel）分配 ===》降低用户等待时间 </a:t>
            </a:r>
            <a:endParaRPr sz="1280">
              <a:latin typeface="Hannotate SC Regular"/>
              <a:ea typeface="Hannotate SC Regular"/>
              <a:cs typeface="Hannotate SC Regular"/>
              <a:sym typeface="Hannotate SC Regular"/>
            </a:endParaRPr>
          </a:p>
          <a:p>
            <a:pPr lvl="0" algn="l" defTabSz="182880">
              <a:lnSpc>
                <a:spcPts val="2300"/>
              </a:lnSpc>
              <a:spcBef>
                <a:spcPts val="0"/>
              </a:spcBef>
              <a:defRPr sz="1800">
                <a:solidFill>
                  <a:srgbClr val="000000"/>
                </a:solidFill>
              </a:defRPr>
            </a:pPr>
            <a:endParaRPr sz="1280">
              <a:latin typeface="Hannotate SC Regular"/>
              <a:ea typeface="Hannotate SC Regular"/>
              <a:cs typeface="Hannotate SC Regular"/>
              <a:sym typeface="Hannotate SC Regular"/>
            </a:endParaRPr>
          </a:p>
          <a:p>
            <a:pPr lvl="0" algn="l" defTabSz="182880">
              <a:spcBef>
                <a:spcPts val="0"/>
              </a:spcBef>
              <a:defRPr sz="1800">
                <a:solidFill>
                  <a:srgbClr val="000000"/>
                </a:solidFill>
              </a:defRPr>
            </a:pPr>
            <a:r>
              <a:rPr sz="1280">
                <a:latin typeface="Times"/>
                <a:ea typeface="Times"/>
                <a:cs typeface="Times"/>
                <a:sym typeface="Times"/>
              </a:rPr>
              <a:t>远端云的缺点是高时延。而cloudlet的特点为：相对充足的资源、低时延、一跳、高带宽网络（WiFi或4G）。</a:t>
            </a:r>
            <a:endParaRPr sz="1280">
              <a:latin typeface="Hannotate SC Regular"/>
              <a:ea typeface="Hannotate SC Regular"/>
              <a:cs typeface="Hannotate SC Regular"/>
              <a:sym typeface="Hannotate SC Regular"/>
            </a:endParaRPr>
          </a:p>
          <a:p>
            <a:pPr lvl="0" algn="l" defTabSz="182880">
              <a:spcBef>
                <a:spcPts val="0"/>
              </a:spcBef>
              <a:defRPr sz="1800">
                <a:solidFill>
                  <a:srgbClr val="000000"/>
                </a:solidFill>
              </a:defRPr>
            </a:pPr>
            <a:r>
              <a:rPr sz="1280">
                <a:latin typeface="Times"/>
                <a:ea typeface="Times"/>
                <a:cs typeface="Times"/>
                <a:sym typeface="Times"/>
              </a:rPr>
              <a:t>当一个AP不能满足用户的deadline时，M3C利用多个cloudlet AP协同合作完成一个应用，以此来缩短一个耗时应用的执行时间。</a:t>
            </a:r>
            <a:endParaRPr sz="1280">
              <a:latin typeface="Hannotate SC Regular"/>
              <a:ea typeface="Hannotate SC Regular"/>
              <a:cs typeface="Hannotate SC Regular"/>
              <a:sym typeface="Hannotate SC Regular"/>
            </a:endParaRPr>
          </a:p>
          <a:p>
            <a:pPr lvl="0" algn="l" defTabSz="182880">
              <a:spcBef>
                <a:spcPts val="0"/>
              </a:spcBef>
              <a:defRPr sz="1800">
                <a:solidFill>
                  <a:srgbClr val="000000"/>
                </a:solidFill>
              </a:defRPr>
            </a:pPr>
            <a:r>
              <a:rPr sz="1280">
                <a:latin typeface="Times"/>
                <a:ea typeface="Times"/>
                <a:cs typeface="Times"/>
                <a:sym typeface="Times"/>
              </a:rPr>
              <a:t>本文提出一个基于工作流的局部关键路径（A partial path,PCP）算法来将应用应用工作流的任务分配给APs，一个动态规划算法来选择AP的放置（假设一个网格范围内的NxM个点可供选择），一个信道分配算法来为AP直接的无线链路分配无线通信资源。</a:t>
            </a:r>
            <a:endParaRPr sz="1280">
              <a:latin typeface="Hannotate SC Regular"/>
              <a:ea typeface="Hannotate SC Regular"/>
              <a:cs typeface="Hannotate SC Regular"/>
              <a:sym typeface="Hannotate SC Regular"/>
            </a:endParaRPr>
          </a:p>
          <a:p>
            <a:pPr lvl="0" algn="l" defTabSz="182880">
              <a:spcBef>
                <a:spcPts val="0"/>
              </a:spcBef>
              <a:defRPr sz="1800">
                <a:solidFill>
                  <a:srgbClr val="000000"/>
                </a:solidFill>
              </a:defRPr>
            </a:pPr>
            <a:endParaRPr sz="1280">
              <a:latin typeface="Hannotate SC Regular"/>
              <a:ea typeface="Hannotate SC Regular"/>
              <a:cs typeface="Hannotate SC Regular"/>
              <a:sym typeface="Hannotate SC Regular"/>
            </a:endParaRPr>
          </a:p>
          <a:p>
            <a:pPr lvl="0" algn="l" defTabSz="182880">
              <a:spcBef>
                <a:spcPts val="0"/>
              </a:spcBef>
              <a:defRPr sz="1800">
                <a:solidFill>
                  <a:srgbClr val="000000"/>
                </a:solidFill>
              </a:defRPr>
            </a:pPr>
            <a:r>
              <a:rPr sz="1280">
                <a:latin typeface="Times"/>
                <a:ea typeface="Times"/>
                <a:cs typeface="Times"/>
                <a:sym typeface="Times"/>
              </a:rPr>
              <a:t>实验结果显示，相对于单个cloudlet（independent cloudlet computing，Icloudlet），M3C能缩短用户等待时间。</a:t>
            </a:r>
            <a:endParaRPr sz="1280">
              <a:latin typeface="Hannotate SC Regular"/>
              <a:ea typeface="Hannotate SC Regular"/>
              <a:cs typeface="Hannotate SC Regular"/>
              <a:sym typeface="Hannotate SC Regular"/>
            </a:endParaRPr>
          </a:p>
          <a:p>
            <a:pPr lvl="0" algn="l" defTabSz="182880">
              <a:spcBef>
                <a:spcPts val="0"/>
              </a:spcBef>
              <a:defRPr sz="1800">
                <a:solidFill>
                  <a:srgbClr val="000000"/>
                </a:solidFill>
              </a:defRPr>
            </a:pPr>
            <a:endParaRPr sz="1280">
              <a:latin typeface="Hannotate SC Regular"/>
              <a:ea typeface="Hannotate SC Regular"/>
              <a:cs typeface="Hannotate SC Regular"/>
              <a:sym typeface="Hannotate SC Regular"/>
            </a:endParaRPr>
          </a:p>
          <a:p>
            <a:pPr lvl="0" algn="l" defTabSz="182880">
              <a:spcBef>
                <a:spcPts val="600"/>
              </a:spcBef>
              <a:defRPr sz="1800">
                <a:solidFill>
                  <a:srgbClr val="000000"/>
                </a:solidFill>
              </a:defRPr>
            </a:pPr>
            <a:r>
              <a:rPr sz="1280">
                <a:latin typeface="Hannotate SC Regular"/>
                <a:ea typeface="Hannotate SC Regular"/>
                <a:cs typeface="Hannotate SC Regular"/>
                <a:sym typeface="Hannotate SC Regular"/>
              </a:rPr>
              <a:t>这篇文章提出了一个创新的移动合作Cloudlt计算系统模型（mobile cooperative cloudlet computing,M3C），利用分布在AP附近的Cloudlet的计算资源来缩短用户的等待时间。对应M3C来说，有两类资源需要分配：计算资源和无线网络资源。总的来说，和无线通信资源相关的问题是怎么放置AP，因此，M3C的资源分配问题是：怎么决定计算资源分配分配，AP放置，和信道（channel）分配，以使得一个应用程序总的执行时间最小。</a:t>
            </a:r>
            <a:endParaRPr sz="1280">
              <a:latin typeface="Hannotate SC Regular"/>
              <a:ea typeface="Hannotate SC Regular"/>
              <a:cs typeface="Hannotate SC Regular"/>
              <a:sym typeface="Hannotate SC Regular"/>
            </a:endParaRPr>
          </a:p>
          <a:p>
            <a:pPr lvl="0" algn="l" defTabSz="182880">
              <a:spcBef>
                <a:spcPts val="600"/>
              </a:spcBef>
              <a:defRPr sz="1800">
                <a:solidFill>
                  <a:srgbClr val="000000"/>
                </a:solidFill>
              </a:defRPr>
            </a:pPr>
            <a:r>
              <a:rPr sz="1280">
                <a:latin typeface="Hannotate SC Regular"/>
                <a:ea typeface="Hannotate SC Regular"/>
                <a:cs typeface="Hannotate SC Regular"/>
                <a:sym typeface="Hannotate SC Regular"/>
              </a:rPr>
              <a:t>思考：是否应该是AP放置-&gt;Cloudlet放置，然后才是资源分配，在AP和Cloudlet放置的时候，是否应该考虑以后在应用分流的时候动态选择Icloudlet或者cooperative cloudlet，而整个cloudlet系统应该动态（或最大限度）适应这种特性(资源利用率最高，系统平均时延最小，不错的负载均衡)【根据用户任务的特性，可能使用ICloudlet，也可能使用cooperative cloudlet】。另外，工作流特性也是一个不错的点，如何提高工作流子任务的并发性？从而缩短整个应用的执行时间</a:t>
            </a:r>
            <a:endParaRPr sz="1280">
              <a:latin typeface="Hannotate SC Regular"/>
              <a:ea typeface="Hannotate SC Regular"/>
              <a:cs typeface="Hannotate SC Regular"/>
              <a:sym typeface="Hannotate SC Regular"/>
            </a:endParaRPr>
          </a:p>
          <a:p>
            <a:pPr lvl="0" algn="l" defTabSz="182880">
              <a:spcBef>
                <a:spcPts val="600"/>
              </a:spcBef>
              <a:defRPr sz="1800">
                <a:solidFill>
                  <a:srgbClr val="000000"/>
                </a:solidFill>
              </a:defRPr>
            </a:pPr>
            <a:endParaRPr sz="600">
              <a:latin typeface="Hannotate SC Regular"/>
              <a:ea typeface="Hannotate SC Regular"/>
              <a:cs typeface="Hannotate SC Regular"/>
              <a:sym typeface="Hannotate SC Regular"/>
            </a:endParaRP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5" name="image3.png"/>
          <p:cNvPicPr/>
          <p:nvPr/>
        </p:nvPicPr>
        <p:blipFill>
          <a:blip r:embed="rId2">
            <a:extLst/>
          </a:blip>
          <a:stretch>
            <a:fillRect/>
          </a:stretch>
        </p:blipFill>
        <p:spPr>
          <a:xfrm>
            <a:off x="2123727" y="123478"/>
            <a:ext cx="5686930" cy="4742856"/>
          </a:xfrm>
          <a:prstGeom prst="rect">
            <a:avLst/>
          </a:prstGeom>
          <a:ln w="12700">
            <a:miter lim="400000"/>
          </a:ln>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nvSpPr>
        <p:spPr>
          <a:xfrm>
            <a:off x="3175" y="4832746"/>
            <a:ext cx="9150350" cy="342901"/>
          </a:xfrm>
          <a:prstGeom prst="rect">
            <a:avLst/>
          </a:prstGeom>
          <a:solidFill>
            <a:srgbClr val="C0504D"/>
          </a:solidFill>
          <a:ln w="12700">
            <a:miter lim="400000"/>
          </a:ln>
        </p:spPr>
        <p:txBody>
          <a:bodyPr lIns="0" tIns="0" rIns="0" bIns="0"/>
          <a:lstStyle/>
          <a:p>
            <a:pPr lvl="0"/>
          </a:p>
        </p:txBody>
      </p:sp>
      <p:sp>
        <p:nvSpPr>
          <p:cNvPr id="68" name="Shape 68"/>
          <p:cNvSpPr/>
          <p:nvPr/>
        </p:nvSpPr>
        <p:spPr>
          <a:xfrm>
            <a:off x="0" y="4816078"/>
            <a:ext cx="9156700" cy="57151"/>
          </a:xfrm>
          <a:prstGeom prst="rect">
            <a:avLst/>
          </a:prstGeom>
          <a:solidFill>
            <a:srgbClr val="E46C0A"/>
          </a:solidFill>
          <a:ln>
            <a:solidFill>
              <a:srgbClr val="E46C0A"/>
            </a:solidFill>
            <a:miter/>
          </a:ln>
        </p:spPr>
        <p:txBody>
          <a:bodyPr lIns="0" tIns="0" rIns="0" bIns="0"/>
          <a:lstStyle/>
          <a:p>
            <a:pPr lvl="0"/>
          </a:p>
        </p:txBody>
      </p:sp>
      <p:sp>
        <p:nvSpPr>
          <p:cNvPr id="69" name="Shape 69"/>
          <p:cNvSpPr/>
          <p:nvPr>
            <p:ph type="body" idx="1"/>
          </p:nvPr>
        </p:nvSpPr>
        <p:spPr>
          <a:xfrm>
            <a:off x="406400" y="1092994"/>
            <a:ext cx="8255000" cy="3001567"/>
          </a:xfrm>
          <a:prstGeom prst="rect">
            <a:avLst/>
          </a:prstGeom>
        </p:spPr>
        <p:txBody>
          <a:bodyPr lIns="46990" tIns="46990" rIns="46990" bIns="46990"/>
          <a:lstStyle/>
          <a:p>
            <a:pPr lvl="0" algn="l">
              <a:spcBef>
                <a:spcPts val="400"/>
              </a:spcBef>
              <a:defRPr sz="1800">
                <a:solidFill>
                  <a:srgbClr val="000000"/>
                </a:solidFill>
              </a:defRPr>
            </a:pPr>
            <a:r>
              <a:t>Cloudlets are deployed next to IEEE 802.11 access points and serve as a localized service point in close proximity to mobile devices to improve the performance of mobile cloud services</a:t>
            </a:r>
          </a:p>
          <a:p>
            <a:pPr lvl="0" algn="l">
              <a:spcBef>
                <a:spcPts val="400"/>
              </a:spcBef>
              <a:defRPr sz="1800">
                <a:solidFill>
                  <a:srgbClr val="000000"/>
                </a:solidFill>
              </a:defRPr>
            </a:pPr>
            <a:r>
              <a:t>由少数服务器，</a:t>
            </a:r>
            <a:r>
              <a:t>PC</a:t>
            </a:r>
            <a:r>
              <a:t>，移动设备组成的一个移动设备和远端云通信的中转站或者直接服务移动设备的代理服务器，以</a:t>
            </a:r>
            <a:r>
              <a:t>WiFi</a:t>
            </a:r>
            <a:r>
              <a:t>方式接入</a:t>
            </a:r>
          </a:p>
          <a:p>
            <a:pPr lvl="0" algn="l">
              <a:defRPr sz="1800">
                <a:solidFill>
                  <a:srgbClr val="000000"/>
                </a:solidFill>
              </a:defRPr>
            </a:pPr>
          </a:p>
          <a:p>
            <a:pPr lvl="0" algn="l">
              <a:spcBef>
                <a:spcPts val="400"/>
              </a:spcBef>
              <a:defRPr sz="1800">
                <a:solidFill>
                  <a:srgbClr val="000000"/>
                </a:solidFill>
              </a:defRPr>
            </a:pPr>
            <a:r>
              <a:t>A cloudlet can be viewed as a “data center in a box” that “brings the cloud closer”</a:t>
            </a:r>
          </a:p>
          <a:p>
            <a:pPr lvl="0" algn="l">
              <a:spcBef>
                <a:spcPts val="400"/>
              </a:spcBef>
              <a:defRPr sz="1800">
                <a:solidFill>
                  <a:srgbClr val="000000"/>
                </a:solidFill>
              </a:defRPr>
            </a:pPr>
            <a:r>
              <a:t>cloudlet可以看做一个装在盒子里的数据中心，它使得云离我们更近</a:t>
            </a:r>
          </a:p>
        </p:txBody>
      </p:sp>
      <p:sp>
        <p:nvSpPr>
          <p:cNvPr id="70" name="Shape 70"/>
          <p:cNvSpPr/>
          <p:nvPr/>
        </p:nvSpPr>
        <p:spPr>
          <a:xfrm>
            <a:off x="-11113" y="527447"/>
            <a:ext cx="9168943" cy="1"/>
          </a:xfrm>
          <a:prstGeom prst="line">
            <a:avLst/>
          </a:prstGeom>
          <a:ln w="27939">
            <a:solidFill>
              <a:srgbClr val="C00000"/>
            </a:solidFill>
            <a:miter/>
          </a:ln>
        </p:spPr>
        <p:txBody>
          <a:bodyPr lIns="0" tIns="0" rIns="0" bIns="0"/>
          <a:lstStyle/>
          <a:p>
            <a:pPr lvl="0" defTabSz="457200">
              <a:defRPr sz="1200">
                <a:latin typeface="+mn-lt"/>
                <a:ea typeface="+mn-ea"/>
                <a:cs typeface="+mn-cs"/>
                <a:sym typeface="Helvetica"/>
              </a:defRPr>
            </a:pPr>
          </a:p>
        </p:txBody>
      </p:sp>
      <p:sp>
        <p:nvSpPr>
          <p:cNvPr id="71" name="Shape 71"/>
          <p:cNvSpPr/>
          <p:nvPr/>
        </p:nvSpPr>
        <p:spPr>
          <a:xfrm>
            <a:off x="565149" y="-1"/>
            <a:ext cx="2795590" cy="5999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lnSpc>
                <a:spcPts val="5100"/>
              </a:lnSpc>
              <a:defRPr sz="2800">
                <a:solidFill>
                  <a:srgbClr val="9A0000"/>
                </a:solidFill>
                <a:latin typeface="黑体"/>
                <a:ea typeface="黑体"/>
                <a:cs typeface="黑体"/>
                <a:sym typeface="黑体"/>
              </a:defRPr>
            </a:lvl1pPr>
          </a:lstStyle>
          <a:p>
            <a:pPr lvl="0">
              <a:defRPr sz="1800">
                <a:solidFill>
                  <a:srgbClr val="000000"/>
                </a:solidFill>
              </a:defRPr>
            </a:pPr>
            <a:r>
              <a:rPr sz="2800">
                <a:solidFill>
                  <a:srgbClr val="9A0000"/>
                </a:solidFill>
              </a:rPr>
              <a:t>Cloulet简介</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3" name="image4.png"/>
          <p:cNvPicPr/>
          <p:nvPr/>
        </p:nvPicPr>
        <p:blipFill>
          <a:blip r:embed="rId2">
            <a:extLst/>
          </a:blip>
          <a:stretch>
            <a:fillRect/>
          </a:stretch>
        </p:blipFill>
        <p:spPr>
          <a:xfrm>
            <a:off x="1120775" y="3237309"/>
            <a:ext cx="5259388" cy="1509714"/>
          </a:xfrm>
          <a:prstGeom prst="rect">
            <a:avLst/>
          </a:prstGeom>
          <a:ln w="12700">
            <a:miter lim="400000"/>
          </a:ln>
        </p:spPr>
      </p:pic>
      <p:sp>
        <p:nvSpPr>
          <p:cNvPr id="74" name="Shape 74"/>
          <p:cNvSpPr/>
          <p:nvPr/>
        </p:nvSpPr>
        <p:spPr>
          <a:xfrm>
            <a:off x="3175" y="4832746"/>
            <a:ext cx="9150350" cy="342901"/>
          </a:xfrm>
          <a:prstGeom prst="rect">
            <a:avLst/>
          </a:prstGeom>
          <a:solidFill>
            <a:srgbClr val="C0504D"/>
          </a:solidFill>
          <a:ln w="12700">
            <a:miter lim="400000"/>
          </a:ln>
        </p:spPr>
        <p:txBody>
          <a:bodyPr lIns="0" tIns="0" rIns="0" bIns="0"/>
          <a:lstStyle/>
          <a:p>
            <a:pPr lvl="0"/>
          </a:p>
        </p:txBody>
      </p:sp>
      <p:sp>
        <p:nvSpPr>
          <p:cNvPr id="75" name="Shape 75"/>
          <p:cNvSpPr/>
          <p:nvPr/>
        </p:nvSpPr>
        <p:spPr>
          <a:xfrm>
            <a:off x="0" y="4816078"/>
            <a:ext cx="9156700" cy="57151"/>
          </a:xfrm>
          <a:prstGeom prst="rect">
            <a:avLst/>
          </a:prstGeom>
          <a:solidFill>
            <a:srgbClr val="4F81BD"/>
          </a:solidFill>
          <a:ln w="12700">
            <a:miter lim="400000"/>
          </a:ln>
        </p:spPr>
        <p:txBody>
          <a:bodyPr lIns="0" tIns="0" rIns="0" bIns="0"/>
          <a:lstStyle/>
          <a:p>
            <a:pPr lvl="0"/>
          </a:p>
        </p:txBody>
      </p:sp>
      <p:sp>
        <p:nvSpPr>
          <p:cNvPr id="76" name="Shape 76"/>
          <p:cNvSpPr/>
          <p:nvPr/>
        </p:nvSpPr>
        <p:spPr>
          <a:xfrm>
            <a:off x="-11113" y="527447"/>
            <a:ext cx="9168943" cy="1"/>
          </a:xfrm>
          <a:prstGeom prst="line">
            <a:avLst/>
          </a:prstGeom>
          <a:ln w="27939">
            <a:solidFill>
              <a:srgbClr val="C00000"/>
            </a:solidFill>
            <a:miter/>
          </a:ln>
        </p:spPr>
        <p:txBody>
          <a:bodyPr lIns="0" tIns="0" rIns="0" bIns="0"/>
          <a:lstStyle/>
          <a:p>
            <a:pPr lvl="0" defTabSz="457200">
              <a:defRPr sz="1200">
                <a:latin typeface="+mn-lt"/>
                <a:ea typeface="+mn-ea"/>
                <a:cs typeface="+mn-cs"/>
                <a:sym typeface="Helvetica"/>
              </a:defRPr>
            </a:pPr>
          </a:p>
        </p:txBody>
      </p:sp>
      <p:pic>
        <p:nvPicPr>
          <p:cNvPr id="77" name="image5.png"/>
          <p:cNvPicPr/>
          <p:nvPr/>
        </p:nvPicPr>
        <p:blipFill>
          <a:blip r:embed="rId3">
            <a:extLst/>
          </a:blip>
          <a:stretch>
            <a:fillRect/>
          </a:stretch>
        </p:blipFill>
        <p:spPr>
          <a:xfrm>
            <a:off x="3498851" y="1516855"/>
            <a:ext cx="4760914" cy="1533526"/>
          </a:xfrm>
          <a:prstGeom prst="rect">
            <a:avLst/>
          </a:prstGeom>
          <a:ln w="12700">
            <a:miter lim="400000"/>
          </a:ln>
        </p:spPr>
      </p:pic>
      <p:pic>
        <p:nvPicPr>
          <p:cNvPr id="78" name="image6.png"/>
          <p:cNvPicPr/>
          <p:nvPr/>
        </p:nvPicPr>
        <p:blipFill>
          <a:blip r:embed="rId4">
            <a:extLst/>
          </a:blip>
          <a:stretch>
            <a:fillRect/>
          </a:stretch>
        </p:blipFill>
        <p:spPr>
          <a:xfrm>
            <a:off x="396875" y="545306"/>
            <a:ext cx="3644900" cy="1233488"/>
          </a:xfrm>
          <a:prstGeom prst="rect">
            <a:avLst/>
          </a:prstGeom>
          <a:ln w="12700">
            <a:miter lim="400000"/>
          </a:ln>
        </p:spPr>
      </p:pic>
      <p:sp>
        <p:nvSpPr>
          <p:cNvPr id="79" name="Shape 79"/>
          <p:cNvSpPr/>
          <p:nvPr/>
        </p:nvSpPr>
        <p:spPr>
          <a:xfrm flipV="1">
            <a:off x="6357937" y="3750469"/>
            <a:ext cx="671513" cy="302420"/>
          </a:xfrm>
          <a:prstGeom prst="leftArrow">
            <a:avLst>
              <a:gd name="adj1" fmla="val 50000"/>
              <a:gd name="adj2" fmla="val 41634"/>
            </a:avLst>
          </a:prstGeom>
          <a:solidFill>
            <a:srgbClr val="4F81BD"/>
          </a:solidFill>
          <a:ln>
            <a:solidFill/>
            <a:miter/>
          </a:ln>
        </p:spPr>
        <p:txBody>
          <a:bodyPr lIns="0" tIns="0" rIns="0" bIns="0" anchor="ctr"/>
          <a:lstStyle/>
          <a:p>
            <a:pPr lvl="0"/>
          </a:p>
        </p:txBody>
      </p:sp>
      <p:sp>
        <p:nvSpPr>
          <p:cNvPr id="80" name="Shape 80"/>
          <p:cNvSpPr/>
          <p:nvPr/>
        </p:nvSpPr>
        <p:spPr>
          <a:xfrm>
            <a:off x="565149" y="-1"/>
            <a:ext cx="2795590" cy="5679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lnSpc>
                <a:spcPts val="5100"/>
              </a:lnSpc>
              <a:defRPr sz="2800">
                <a:solidFill>
                  <a:srgbClr val="9A0000"/>
                </a:solidFill>
                <a:latin typeface="黑体"/>
                <a:ea typeface="黑体"/>
                <a:cs typeface="黑体"/>
                <a:sym typeface="黑体"/>
              </a:defRPr>
            </a:lvl1pPr>
          </a:lstStyle>
          <a:p>
            <a:pPr lvl="0">
              <a:defRPr sz="1800">
                <a:solidFill>
                  <a:srgbClr val="000000"/>
                </a:solidFill>
              </a:defRPr>
            </a:pPr>
            <a:r>
              <a:rPr sz="2800">
                <a:solidFill>
                  <a:srgbClr val="9A0000"/>
                </a:solidFill>
              </a:rPr>
              <a:t>移动云计算模型</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4" presetID="2" grpId="1" fill="hold">
                                  <p:stCondLst>
                                    <p:cond delay="0"/>
                                  </p:stCondLst>
                                  <p:iterate type="el" backwards="0">
                                    <p:tmAbs val="0"/>
                                  </p:iterate>
                                  <p:childTnLst>
                                    <p:set>
                                      <p:cBhvr>
                                        <p:cTn id="6" fill="hold"/>
                                        <p:tgtEl>
                                          <p:spTgt spid="79"/>
                                        </p:tgtEl>
                                        <p:attrNameLst>
                                          <p:attrName>style.visibility</p:attrName>
                                        </p:attrNameLst>
                                      </p:cBhvr>
                                      <p:to>
                                        <p:strVal val="visible"/>
                                      </p:to>
                                    </p:set>
                                    <p:anim calcmode="lin" valueType="num">
                                      <p:cBhvr>
                                        <p:cTn id="7" dur="500" fill="hold"/>
                                        <p:tgtEl>
                                          <p:spTgt spid="79"/>
                                        </p:tgtEl>
                                        <p:attrNameLst>
                                          <p:attrName>ppt_x</p:attrName>
                                        </p:attrNameLst>
                                      </p:cBhvr>
                                      <p:tavLst>
                                        <p:tav tm="0">
                                          <p:val>
                                            <p:strVal val="#ppt_x"/>
                                          </p:val>
                                        </p:tav>
                                        <p:tav tm="100000">
                                          <p:val>
                                            <p:strVal val="#ppt_x"/>
                                          </p:val>
                                        </p:tav>
                                      </p:tavLst>
                                    </p:anim>
                                    <p:anim calcmode="lin" valueType="num">
                                      <p:cBhvr>
                                        <p:cTn id="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 grpId="1"/>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