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6" r:id="rId5"/>
    <p:sldId id="267" r:id="rId6"/>
    <p:sldId id="268" r:id="rId7"/>
    <p:sldId id="269" r:id="rId8"/>
    <p:sldId id="271" r:id="rId9"/>
    <p:sldId id="272" r:id="rId10"/>
    <p:sldId id="273" r:id="rId11"/>
    <p:sldId id="264" r:id="rId1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9" d="100"/>
          <a:sy n="99" d="100"/>
        </p:scale>
        <p:origin x="-84" y="-3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1"/>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0E5E691-4C25-4E40-AEA9-C28D998D8BF4}" type="datetimeFigureOut">
              <a:rPr lang="zh-CN" altLang="en-US" smtClean="0"/>
              <a:t>16/7/14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60E49C-CFF7-467D-B2C9-C388676C835B}" type="slidenum">
              <a:rPr lang="zh-CN" altLang="en-US" smtClean="0"/>
              <a:t>‹#›</a:t>
            </a:fld>
            <a:endParaRPr lang="zh-CN" altLang="en-US"/>
          </a:p>
        </p:txBody>
      </p:sp>
    </p:spTree>
    <p:extLst>
      <p:ext uri="{BB962C8B-B14F-4D97-AF65-F5344CB8AC3E}">
        <p14:creationId xmlns:p14="http://schemas.microsoft.com/office/powerpoint/2010/main" val="8606490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E5E691-4C25-4E40-AEA9-C28D998D8BF4}" type="datetimeFigureOut">
              <a:rPr lang="zh-CN" altLang="en-US" smtClean="0"/>
              <a:t>16/7/14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60E49C-CFF7-467D-B2C9-C388676C835B}" type="slidenum">
              <a:rPr lang="zh-CN" altLang="en-US" smtClean="0"/>
              <a:t>‹#›</a:t>
            </a:fld>
            <a:endParaRPr lang="zh-CN" altLang="en-US"/>
          </a:p>
        </p:txBody>
      </p:sp>
    </p:spTree>
    <p:extLst>
      <p:ext uri="{BB962C8B-B14F-4D97-AF65-F5344CB8AC3E}">
        <p14:creationId xmlns:p14="http://schemas.microsoft.com/office/powerpoint/2010/main" val="1916084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3"/>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3"/>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E5E691-4C25-4E40-AEA9-C28D998D8BF4}" type="datetimeFigureOut">
              <a:rPr lang="zh-CN" altLang="en-US" smtClean="0"/>
              <a:t>16/7/14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60E49C-CFF7-467D-B2C9-C388676C835B}" type="slidenum">
              <a:rPr lang="zh-CN" altLang="en-US" smtClean="0"/>
              <a:t>‹#›</a:t>
            </a:fld>
            <a:endParaRPr lang="zh-CN" altLang="en-US"/>
          </a:p>
        </p:txBody>
      </p:sp>
    </p:spTree>
    <p:extLst>
      <p:ext uri="{BB962C8B-B14F-4D97-AF65-F5344CB8AC3E}">
        <p14:creationId xmlns:p14="http://schemas.microsoft.com/office/powerpoint/2010/main" val="1822144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5000"/>
              <a:t>标题文本</a:t>
            </a:r>
          </a:p>
        </p:txBody>
      </p:sp>
      <p:sp>
        <p:nvSpPr>
          <p:cNvPr id="19" name="Shape 19"/>
          <p:cNvSpPr>
            <a:spLocks noGrp="1"/>
          </p:cNvSpPr>
          <p:nvPr>
            <p:ph type="body" idx="1"/>
          </p:nvPr>
        </p:nvSpPr>
        <p:spPr>
          <a:prstGeom prst="rect">
            <a:avLst/>
          </a:prstGeom>
        </p:spPr>
        <p:txBody>
          <a:bodyPr/>
          <a:lstStyle/>
          <a:p>
            <a:pPr lvl="0">
              <a:defRPr sz="1800"/>
            </a:pPr>
            <a:r>
              <a:rPr sz="2300"/>
              <a:t>正文级别 1</a:t>
            </a:r>
          </a:p>
          <a:p>
            <a:pPr lvl="1">
              <a:defRPr sz="1800"/>
            </a:pPr>
            <a:r>
              <a:rPr sz="2300"/>
              <a:t>正文级别 2</a:t>
            </a:r>
          </a:p>
          <a:p>
            <a:pPr lvl="2">
              <a:defRPr sz="1800"/>
            </a:pPr>
            <a:r>
              <a:rPr sz="2300"/>
              <a:t>正文级别 3</a:t>
            </a:r>
          </a:p>
          <a:p>
            <a:pPr lvl="3">
              <a:defRPr sz="1800"/>
            </a:pPr>
            <a:r>
              <a:rPr sz="2300"/>
              <a:t>正文级别 4</a:t>
            </a:r>
          </a:p>
          <a:p>
            <a:pPr lvl="4">
              <a:defRPr sz="1800"/>
            </a:pPr>
            <a:r>
              <a:rPr sz="2300"/>
              <a:t>正文级别 5</a:t>
            </a:r>
          </a:p>
        </p:txBody>
      </p:sp>
    </p:spTree>
    <p:extLst>
      <p:ext uri="{BB962C8B-B14F-4D97-AF65-F5344CB8AC3E}">
        <p14:creationId xmlns:p14="http://schemas.microsoft.com/office/powerpoint/2010/main" val="12273777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E5E691-4C25-4E40-AEA9-C28D998D8BF4}" type="datetimeFigureOut">
              <a:rPr lang="zh-CN" altLang="en-US" smtClean="0"/>
              <a:t>16/7/14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60E49C-CFF7-467D-B2C9-C388676C835B}" type="slidenum">
              <a:rPr lang="zh-CN" altLang="en-US" smtClean="0"/>
              <a:t>‹#›</a:t>
            </a:fld>
            <a:endParaRPr lang="zh-CN" altLang="en-US"/>
          </a:p>
        </p:txBody>
      </p:sp>
    </p:spTree>
    <p:extLst>
      <p:ext uri="{BB962C8B-B14F-4D97-AF65-F5344CB8AC3E}">
        <p14:creationId xmlns:p14="http://schemas.microsoft.com/office/powerpoint/2010/main" val="31896708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0E5E691-4C25-4E40-AEA9-C28D998D8BF4}" type="datetimeFigureOut">
              <a:rPr lang="zh-CN" altLang="en-US" smtClean="0"/>
              <a:t>16/7/14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60E49C-CFF7-467D-B2C9-C388676C835B}" type="slidenum">
              <a:rPr lang="zh-CN" altLang="en-US" smtClean="0"/>
              <a:t>‹#›</a:t>
            </a:fld>
            <a:endParaRPr lang="zh-CN" altLang="en-US"/>
          </a:p>
        </p:txBody>
      </p:sp>
    </p:spTree>
    <p:extLst>
      <p:ext uri="{BB962C8B-B14F-4D97-AF65-F5344CB8AC3E}">
        <p14:creationId xmlns:p14="http://schemas.microsoft.com/office/powerpoint/2010/main" val="4279637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900115"/>
            <a:ext cx="4038600" cy="2545556"/>
          </a:xfrm>
        </p:spPr>
        <p:txBody>
          <a:bodyPr/>
          <a:lstStyle>
            <a:lvl1pPr>
              <a:defRPr sz="2800">
                <a:solidFill>
                  <a:schemeClr val="tx2"/>
                </a:solidFill>
              </a:defRPr>
            </a:lvl1pPr>
            <a:lvl2pPr>
              <a:defRPr sz="2400">
                <a:solidFill>
                  <a:schemeClr val="tx2"/>
                </a:solidFill>
              </a:defRPr>
            </a:lvl2pPr>
            <a:lvl3pPr>
              <a:defRPr sz="2000">
                <a:solidFill>
                  <a:schemeClr val="tx2"/>
                </a:solidFill>
              </a:defRPr>
            </a:lvl3pPr>
            <a:lvl4pPr>
              <a:defRPr sz="1800">
                <a:solidFill>
                  <a:schemeClr val="tx2"/>
                </a:solidFill>
              </a:defRPr>
            </a:lvl4pPr>
            <a:lvl5pPr>
              <a:defRPr sz="1800">
                <a:solidFill>
                  <a:schemeClr val="tx2"/>
                </a:solidFill>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900115"/>
            <a:ext cx="4038600" cy="2545556"/>
          </a:xfrm>
        </p:spPr>
        <p:txBody>
          <a:bodyPr/>
          <a:lstStyle>
            <a:lvl1pPr>
              <a:defRPr sz="2800">
                <a:solidFill>
                  <a:schemeClr val="tx2"/>
                </a:solidFill>
              </a:defRPr>
            </a:lvl1pPr>
            <a:lvl2pPr>
              <a:defRPr sz="2400">
                <a:solidFill>
                  <a:schemeClr val="tx2"/>
                </a:solidFill>
              </a:defRPr>
            </a:lvl2pPr>
            <a:lvl3pPr>
              <a:defRPr sz="2000">
                <a:solidFill>
                  <a:schemeClr val="tx2"/>
                </a:solidFill>
              </a:defRPr>
            </a:lvl3pPr>
            <a:lvl4pPr>
              <a:defRPr sz="1800">
                <a:solidFill>
                  <a:schemeClr val="tx2"/>
                </a:solidFill>
              </a:defRPr>
            </a:lvl4pPr>
            <a:lvl5pPr>
              <a:defRPr sz="1800">
                <a:solidFill>
                  <a:schemeClr val="tx2"/>
                </a:solidFill>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C0E5E691-4C25-4E40-AEA9-C28D998D8BF4}" type="datetimeFigureOut">
              <a:rPr lang="zh-CN" altLang="en-US" smtClean="0"/>
              <a:t>16/7/14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60E49C-CFF7-467D-B2C9-C388676C835B}" type="slidenum">
              <a:rPr lang="zh-CN" altLang="en-US" smtClean="0"/>
              <a:t>‹#›</a:t>
            </a:fld>
            <a:endParaRPr lang="zh-CN" altLang="en-US"/>
          </a:p>
        </p:txBody>
      </p:sp>
    </p:spTree>
    <p:extLst>
      <p:ext uri="{BB962C8B-B14F-4D97-AF65-F5344CB8AC3E}">
        <p14:creationId xmlns:p14="http://schemas.microsoft.com/office/powerpoint/2010/main" val="143142916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0E5E691-4C25-4E40-AEA9-C28D998D8BF4}" type="datetimeFigureOut">
              <a:rPr lang="zh-CN" altLang="en-US" smtClean="0"/>
              <a:t>16/7/14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E60E49C-CFF7-467D-B2C9-C388676C835B}" type="slidenum">
              <a:rPr lang="zh-CN" altLang="en-US" smtClean="0"/>
              <a:t>‹#›</a:t>
            </a:fld>
            <a:endParaRPr lang="zh-CN" altLang="en-US"/>
          </a:p>
        </p:txBody>
      </p:sp>
    </p:spTree>
    <p:extLst>
      <p:ext uri="{BB962C8B-B14F-4D97-AF65-F5344CB8AC3E}">
        <p14:creationId xmlns:p14="http://schemas.microsoft.com/office/powerpoint/2010/main" val="11485082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0E5E691-4C25-4E40-AEA9-C28D998D8BF4}" type="datetimeFigureOut">
              <a:rPr lang="zh-CN" altLang="en-US" smtClean="0"/>
              <a:t>16/7/14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E60E49C-CFF7-467D-B2C9-C388676C835B}" type="slidenum">
              <a:rPr lang="zh-CN" altLang="en-US" smtClean="0"/>
              <a:t>‹#›</a:t>
            </a:fld>
            <a:endParaRPr lang="zh-CN" altLang="en-US"/>
          </a:p>
        </p:txBody>
      </p:sp>
    </p:spTree>
    <p:extLst>
      <p:ext uri="{BB962C8B-B14F-4D97-AF65-F5344CB8AC3E}">
        <p14:creationId xmlns:p14="http://schemas.microsoft.com/office/powerpoint/2010/main" val="3880879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E5E691-4C25-4E40-AEA9-C28D998D8BF4}" type="datetimeFigureOut">
              <a:rPr lang="zh-CN" altLang="en-US" smtClean="0"/>
              <a:t>16/7/14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E60E49C-CFF7-467D-B2C9-C388676C835B}" type="slidenum">
              <a:rPr lang="zh-CN" altLang="en-US" smtClean="0"/>
              <a:t>‹#›</a:t>
            </a:fld>
            <a:endParaRPr lang="zh-CN" altLang="en-US"/>
          </a:p>
        </p:txBody>
      </p:sp>
    </p:spTree>
    <p:extLst>
      <p:ext uri="{BB962C8B-B14F-4D97-AF65-F5344CB8AC3E}">
        <p14:creationId xmlns:p14="http://schemas.microsoft.com/office/powerpoint/2010/main" val="2736717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5"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E5E691-4C25-4E40-AEA9-C28D998D8BF4}" type="datetimeFigureOut">
              <a:rPr lang="zh-CN" altLang="en-US" smtClean="0"/>
              <a:t>16/7/14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60E49C-CFF7-467D-B2C9-C388676C835B}" type="slidenum">
              <a:rPr lang="zh-CN" altLang="en-US" smtClean="0"/>
              <a:t>‹#›</a:t>
            </a:fld>
            <a:endParaRPr lang="zh-CN" altLang="en-US"/>
          </a:p>
        </p:txBody>
      </p:sp>
    </p:spTree>
    <p:extLst>
      <p:ext uri="{BB962C8B-B14F-4D97-AF65-F5344CB8AC3E}">
        <p14:creationId xmlns:p14="http://schemas.microsoft.com/office/powerpoint/2010/main" val="2619448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E5E691-4C25-4E40-AEA9-C28D998D8BF4}" type="datetimeFigureOut">
              <a:rPr lang="zh-CN" altLang="en-US" smtClean="0"/>
              <a:t>16/7/14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60E49C-CFF7-467D-B2C9-C388676C835B}" type="slidenum">
              <a:rPr lang="zh-CN" altLang="en-US" smtClean="0"/>
              <a:t>‹#›</a:t>
            </a:fld>
            <a:endParaRPr lang="zh-CN" altLang="en-US"/>
          </a:p>
        </p:txBody>
      </p:sp>
    </p:spTree>
    <p:extLst>
      <p:ext uri="{BB962C8B-B14F-4D97-AF65-F5344CB8AC3E}">
        <p14:creationId xmlns:p14="http://schemas.microsoft.com/office/powerpoint/2010/main" val="2829164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0E5E691-4C25-4E40-AEA9-C28D998D8BF4}" type="datetimeFigureOut">
              <a:rPr lang="zh-CN" altLang="en-US" smtClean="0"/>
              <a:t>16/7/14</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E60E49C-CFF7-467D-B2C9-C388676C835B}" type="slidenum">
              <a:rPr lang="zh-CN" altLang="en-US" smtClean="0"/>
              <a:t>‹#›</a:t>
            </a:fld>
            <a:endParaRPr lang="zh-CN" altLang="en-US"/>
          </a:p>
        </p:txBody>
      </p:sp>
    </p:spTree>
    <p:extLst>
      <p:ext uri="{BB962C8B-B14F-4D97-AF65-F5344CB8AC3E}">
        <p14:creationId xmlns:p14="http://schemas.microsoft.com/office/powerpoint/2010/main" val="2567757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4" name="Rectangle 2"/>
          <p:cNvSpPr txBox="1">
            <a:spLocks noChangeArrowheads="1"/>
          </p:cNvSpPr>
          <p:nvPr/>
        </p:nvSpPr>
        <p:spPr>
          <a:xfrm>
            <a:off x="899592" y="1275606"/>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6000" dirty="0">
                <a:solidFill>
                  <a:schemeClr val="tx1">
                    <a:lumMod val="75000"/>
                    <a:lumOff val="25000"/>
                  </a:schemeClr>
                </a:solidFill>
                <a:latin typeface="楷体" panose="02010609060101010101" pitchFamily="49" charset="-122"/>
                <a:ea typeface="楷体" panose="02010609060101010101" pitchFamily="49" charset="-122"/>
              </a:rPr>
              <a:t>开</a:t>
            </a:r>
            <a:r>
              <a:rPr lang="zh-CN" altLang="en-US" sz="6000" dirty="0" smtClean="0">
                <a:solidFill>
                  <a:schemeClr val="tx1">
                    <a:lumMod val="75000"/>
                    <a:lumOff val="25000"/>
                  </a:schemeClr>
                </a:solidFill>
                <a:latin typeface="楷体" panose="02010609060101010101" pitchFamily="49" charset="-122"/>
                <a:ea typeface="楷体" panose="02010609060101010101" pitchFamily="49" charset="-122"/>
              </a:rPr>
              <a:t>题报告</a:t>
            </a:r>
            <a:endParaRPr lang="zh-CN" altLang="en-US" sz="6000" dirty="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5" name="Rectangle 3"/>
          <p:cNvSpPr txBox="1">
            <a:spLocks noChangeArrowheads="1"/>
          </p:cNvSpPr>
          <p:nvPr/>
        </p:nvSpPr>
        <p:spPr>
          <a:xfrm>
            <a:off x="1259632" y="2571750"/>
            <a:ext cx="5976664"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zh-CN" altLang="en-US" sz="2800" dirty="0" smtClean="0">
                <a:latin typeface="楷体" panose="02010609060101010101" pitchFamily="49" charset="-122"/>
                <a:ea typeface="楷体" panose="02010609060101010101" pitchFamily="49" charset="-122"/>
              </a:rPr>
              <a:t>郝赟  201</a:t>
            </a:r>
            <a:r>
              <a:rPr lang="en-US" altLang="zh-CN" sz="2800" dirty="0" smtClean="0">
                <a:latin typeface="楷体" panose="02010609060101010101" pitchFamily="49" charset="-122"/>
                <a:ea typeface="楷体" panose="02010609060101010101" pitchFamily="49" charset="-122"/>
              </a:rPr>
              <a:t>6</a:t>
            </a: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01</a:t>
            </a: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05</a:t>
            </a:r>
            <a:endParaRPr lang="zh-CN" altLang="en-US" sz="28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2012503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模式</a:t>
            </a:r>
            <a:endParaRPr lang="zh-CN" altLang="en-US" dirty="0"/>
          </a:p>
        </p:txBody>
      </p:sp>
      <p:sp>
        <p:nvSpPr>
          <p:cNvPr id="3" name="内容占位符 2"/>
          <p:cNvSpPr>
            <a:spLocks noGrp="1"/>
          </p:cNvSpPr>
          <p:nvPr>
            <p:ph idx="1"/>
          </p:nvPr>
        </p:nvSpPr>
        <p:spPr/>
        <p:txBody>
          <a:bodyPr>
            <a:normAutofit fontScale="25000" lnSpcReduction="20000"/>
          </a:bodyPr>
          <a:lstStyle/>
          <a:p>
            <a:pPr>
              <a:lnSpc>
                <a:spcPct val="120000"/>
              </a:lnSpc>
            </a:pPr>
            <a:r>
              <a:rPr lang="zh-CN" altLang="en-US" sz="6200" dirty="0" smtClean="0">
                <a:latin typeface="+mn-ea"/>
              </a:rPr>
              <a:t>使用中间代理</a:t>
            </a:r>
            <a:r>
              <a:rPr lang="en-US" altLang="zh-CN" sz="6200" dirty="0" smtClean="0">
                <a:latin typeface="+mn-ea"/>
              </a:rPr>
              <a:t>cloudlet</a:t>
            </a:r>
            <a:r>
              <a:rPr lang="zh-CN" altLang="en-US" sz="6200" dirty="0" smtClean="0">
                <a:latin typeface="+mn-ea"/>
              </a:rPr>
              <a:t>（微云）：移动终端通过</a:t>
            </a:r>
            <a:r>
              <a:rPr lang="en-US" altLang="zh-CN" sz="6200" dirty="0" smtClean="0">
                <a:latin typeface="+mn-ea"/>
              </a:rPr>
              <a:t>cloudlet</a:t>
            </a:r>
            <a:r>
              <a:rPr lang="zh-CN" altLang="en-US" sz="6200" dirty="0" smtClean="0">
                <a:latin typeface="+mn-ea"/>
              </a:rPr>
              <a:t>和远端云进行通信，任务可以</a:t>
            </a:r>
            <a:r>
              <a:rPr lang="en-US" altLang="zh-CN" sz="6200" dirty="0" smtClean="0">
                <a:latin typeface="+mn-ea"/>
              </a:rPr>
              <a:t>offload</a:t>
            </a:r>
            <a:r>
              <a:rPr lang="zh-CN" altLang="en-US" sz="6200" dirty="0" smtClean="0">
                <a:latin typeface="+mn-ea"/>
              </a:rPr>
              <a:t>到</a:t>
            </a:r>
            <a:r>
              <a:rPr lang="en-US" altLang="zh-CN" sz="6200" dirty="0" smtClean="0">
                <a:latin typeface="+mn-ea"/>
              </a:rPr>
              <a:t>cloudlet</a:t>
            </a:r>
            <a:r>
              <a:rPr lang="zh-CN" altLang="en-US" sz="6200" dirty="0" smtClean="0">
                <a:latin typeface="+mn-ea"/>
              </a:rPr>
              <a:t>上也可以在远端云上。</a:t>
            </a:r>
            <a:endParaRPr lang="en-US" altLang="zh-CN" sz="6200" dirty="0" smtClean="0">
              <a:latin typeface="+mn-ea"/>
            </a:endParaRPr>
          </a:p>
          <a:p>
            <a:pPr>
              <a:lnSpc>
                <a:spcPct val="120000"/>
              </a:lnSpc>
            </a:pPr>
            <a:r>
              <a:rPr lang="en-US" altLang="zh-CN" sz="6200" dirty="0" smtClean="0">
                <a:latin typeface="+mn-ea"/>
                <a:cs typeface="Times" pitchFamily="18" charset="0"/>
              </a:rPr>
              <a:t>Cloudlet</a:t>
            </a:r>
            <a:r>
              <a:rPr lang="zh-CN" altLang="en-US" sz="6200" dirty="0" smtClean="0">
                <a:latin typeface="+mn-ea"/>
                <a:cs typeface="Times" pitchFamily="18" charset="0"/>
              </a:rPr>
              <a:t>是由</a:t>
            </a:r>
            <a:r>
              <a:rPr lang="zh-CN" altLang="en-US" sz="6200" dirty="0">
                <a:latin typeface="+mn-ea"/>
                <a:cs typeface="Times" pitchFamily="18" charset="0"/>
              </a:rPr>
              <a:t>少数服务器，</a:t>
            </a:r>
            <a:r>
              <a:rPr lang="en-US" altLang="zh-CN" sz="6200" dirty="0" smtClean="0">
                <a:latin typeface="+mn-ea"/>
                <a:cs typeface="Times" pitchFamily="18" charset="0"/>
              </a:rPr>
              <a:t>PC</a:t>
            </a:r>
            <a:r>
              <a:rPr lang="zh-CN" altLang="en-US" sz="6200" dirty="0" smtClean="0">
                <a:latin typeface="+mn-ea"/>
                <a:cs typeface="Times" pitchFamily="18" charset="0"/>
              </a:rPr>
              <a:t>或移动</a:t>
            </a:r>
            <a:r>
              <a:rPr lang="zh-CN" altLang="en-US" sz="6200" dirty="0">
                <a:latin typeface="+mn-ea"/>
                <a:cs typeface="Times" pitchFamily="18" charset="0"/>
              </a:rPr>
              <a:t>设备组成的一个移动设备和远端云通信的中转站或者直接服务移动设备的代理服务器，以</a:t>
            </a:r>
            <a:r>
              <a:rPr lang="en-US" altLang="zh-CN" sz="6200" dirty="0" err="1">
                <a:latin typeface="+mn-ea"/>
                <a:cs typeface="Times" pitchFamily="18" charset="0"/>
              </a:rPr>
              <a:t>WiFi</a:t>
            </a:r>
            <a:r>
              <a:rPr lang="zh-CN" altLang="en-US" sz="6200" dirty="0">
                <a:latin typeface="+mn-ea"/>
                <a:cs typeface="Times" pitchFamily="18" charset="0"/>
              </a:rPr>
              <a:t>方式</a:t>
            </a:r>
            <a:r>
              <a:rPr lang="zh-CN" altLang="en-US" sz="6200" dirty="0" smtClean="0">
                <a:latin typeface="+mn-ea"/>
                <a:cs typeface="Times" pitchFamily="18" charset="0"/>
              </a:rPr>
              <a:t>接入。</a:t>
            </a:r>
            <a:endParaRPr lang="en-US" altLang="zh-CN" sz="6200" dirty="0" smtClean="0">
              <a:latin typeface="+mn-ea"/>
              <a:cs typeface="Times" pitchFamily="18" charset="0"/>
            </a:endParaRPr>
          </a:p>
          <a:p>
            <a:pPr lvl="0" defTabSz="457200">
              <a:lnSpc>
                <a:spcPct val="120000"/>
              </a:lnSpc>
              <a:defRPr sz="1800"/>
            </a:pPr>
            <a:r>
              <a:rPr lang="zh-CN" altLang="en-US" sz="6200" dirty="0">
                <a:latin typeface="+mn-ea"/>
                <a:cs typeface="Times"/>
                <a:sym typeface="Times"/>
              </a:rPr>
              <a:t>使用</a:t>
            </a:r>
            <a:r>
              <a:rPr lang="en-US" altLang="zh-CN" sz="6200" dirty="0" smtClean="0">
                <a:latin typeface="+mn-ea"/>
                <a:cs typeface="Times"/>
                <a:sym typeface="Times"/>
              </a:rPr>
              <a:t>cloudlet</a:t>
            </a:r>
            <a:r>
              <a:rPr lang="zh-CN" altLang="en-US" sz="6200" dirty="0" smtClean="0">
                <a:latin typeface="+mn-ea"/>
                <a:cs typeface="Times"/>
                <a:sym typeface="Times"/>
              </a:rPr>
              <a:t>中间层</a:t>
            </a:r>
            <a:r>
              <a:rPr lang="zh-CN" altLang="en-US" sz="6200" dirty="0">
                <a:latin typeface="+mn-ea"/>
                <a:cs typeface="Times"/>
                <a:sym typeface="Times"/>
              </a:rPr>
              <a:t>的好处：</a:t>
            </a:r>
          </a:p>
          <a:p>
            <a:pPr lvl="0" defTabSz="457200">
              <a:lnSpc>
                <a:spcPct val="120000"/>
              </a:lnSpc>
              <a:defRPr sz="1800"/>
            </a:pPr>
            <a:r>
              <a:rPr lang="zh-CN" altLang="en-US" sz="6200" dirty="0">
                <a:latin typeface="+mn-ea"/>
                <a:cs typeface="Times"/>
                <a:sym typeface="Times"/>
              </a:rPr>
              <a:t>（</a:t>
            </a:r>
            <a:r>
              <a:rPr lang="en-US" altLang="zh-CN" sz="6200" dirty="0">
                <a:latin typeface="+mn-ea"/>
                <a:cs typeface="Times"/>
                <a:sym typeface="Times"/>
              </a:rPr>
              <a:t>1</a:t>
            </a:r>
            <a:r>
              <a:rPr lang="zh-CN" altLang="en-US" sz="6200" dirty="0">
                <a:latin typeface="+mn-ea"/>
                <a:cs typeface="Times"/>
                <a:sym typeface="Times"/>
              </a:rPr>
              <a:t>）充分利用</a:t>
            </a:r>
            <a:r>
              <a:rPr lang="en-US" altLang="zh-CN" sz="6200" dirty="0" err="1">
                <a:latin typeface="+mn-ea"/>
                <a:cs typeface="Times"/>
                <a:sym typeface="Times"/>
              </a:rPr>
              <a:t>wifi</a:t>
            </a:r>
            <a:r>
              <a:rPr lang="zh-CN" altLang="en-US" sz="6200" dirty="0">
                <a:latin typeface="+mn-ea"/>
                <a:cs typeface="Times"/>
                <a:sym typeface="Times"/>
              </a:rPr>
              <a:t>网络的高带宽和将网络连接由</a:t>
            </a:r>
            <a:r>
              <a:rPr lang="en-US" altLang="zh-CN" sz="6200" dirty="0">
                <a:latin typeface="+mn-ea"/>
                <a:cs typeface="Times"/>
                <a:sym typeface="Times"/>
              </a:rPr>
              <a:t>3G</a:t>
            </a:r>
            <a:r>
              <a:rPr lang="zh-CN" altLang="en-US" sz="6200" dirty="0">
                <a:latin typeface="+mn-ea"/>
                <a:cs typeface="Times"/>
                <a:sym typeface="Times"/>
              </a:rPr>
              <a:t>转化成</a:t>
            </a:r>
            <a:r>
              <a:rPr lang="en-US" altLang="zh-CN" sz="6200" dirty="0" err="1">
                <a:latin typeface="+mn-ea"/>
                <a:cs typeface="Times"/>
                <a:sym typeface="Times"/>
              </a:rPr>
              <a:t>wifi</a:t>
            </a:r>
            <a:r>
              <a:rPr lang="en-US" altLang="zh-CN" sz="6200" dirty="0">
                <a:latin typeface="+mn-ea"/>
                <a:cs typeface="Times"/>
                <a:sym typeface="Times"/>
              </a:rPr>
              <a:t> </a:t>
            </a:r>
          </a:p>
          <a:p>
            <a:pPr lvl="0" defTabSz="457200">
              <a:lnSpc>
                <a:spcPct val="120000"/>
              </a:lnSpc>
              <a:defRPr sz="1800"/>
            </a:pPr>
            <a:r>
              <a:rPr lang="zh-CN" altLang="en-US" sz="6200" dirty="0">
                <a:latin typeface="+mn-ea"/>
                <a:cs typeface="Times"/>
                <a:sym typeface="Times"/>
              </a:rPr>
              <a:t>（</a:t>
            </a:r>
            <a:r>
              <a:rPr lang="en-US" altLang="zh-CN" sz="6200" dirty="0">
                <a:latin typeface="+mn-ea"/>
                <a:cs typeface="Times"/>
                <a:sym typeface="Times"/>
              </a:rPr>
              <a:t>2</a:t>
            </a:r>
            <a:r>
              <a:rPr lang="zh-CN" altLang="en-US" sz="6200" dirty="0">
                <a:latin typeface="+mn-ea"/>
                <a:cs typeface="Times"/>
                <a:sym typeface="Times"/>
              </a:rPr>
              <a:t>）需要通过网络下载的应用程序的相关数据，数据缓存从某种程度来说可以在</a:t>
            </a:r>
            <a:r>
              <a:rPr lang="en-US" altLang="zh-CN" sz="6200" dirty="0" smtClean="0">
                <a:latin typeface="+mn-ea"/>
                <a:cs typeface="Times"/>
                <a:sym typeface="Times"/>
              </a:rPr>
              <a:t>cloudlet</a:t>
            </a:r>
            <a:r>
              <a:rPr lang="zh-CN" altLang="en-US" sz="6200" dirty="0" smtClean="0">
                <a:latin typeface="+mn-ea"/>
                <a:cs typeface="Times"/>
                <a:sym typeface="Times"/>
              </a:rPr>
              <a:t>上进行</a:t>
            </a:r>
            <a:endParaRPr lang="en-US" altLang="zh-CN" sz="6200" dirty="0" smtClean="0">
              <a:latin typeface="+mn-ea"/>
              <a:cs typeface="Times"/>
              <a:sym typeface="Times"/>
            </a:endParaRPr>
          </a:p>
          <a:p>
            <a:pPr lvl="0" defTabSz="457200">
              <a:lnSpc>
                <a:spcPct val="120000"/>
              </a:lnSpc>
              <a:defRPr sz="1800"/>
            </a:pPr>
            <a:r>
              <a:rPr lang="zh-CN" altLang="en-US" sz="6200" dirty="0" smtClean="0">
                <a:latin typeface="+mn-ea"/>
                <a:cs typeface="Times"/>
                <a:sym typeface="Times"/>
              </a:rPr>
              <a:t>有待研究和解决的问题：</a:t>
            </a:r>
            <a:endParaRPr lang="en-US" altLang="zh-CN" sz="6200" dirty="0" smtClean="0">
              <a:latin typeface="+mn-ea"/>
              <a:cs typeface="Times"/>
              <a:sym typeface="Times"/>
            </a:endParaRPr>
          </a:p>
          <a:p>
            <a:pPr lvl="0" defTabSz="457200">
              <a:lnSpc>
                <a:spcPct val="120000"/>
              </a:lnSpc>
              <a:defRPr sz="1800"/>
            </a:pPr>
            <a:r>
              <a:rPr lang="zh-CN" altLang="en-US" sz="6200" dirty="0" smtClean="0">
                <a:latin typeface="+mn-ea"/>
                <a:cs typeface="Times"/>
                <a:sym typeface="Times"/>
              </a:rPr>
              <a:t>（</a:t>
            </a:r>
            <a:r>
              <a:rPr lang="en-US" altLang="zh-CN" sz="6200" dirty="0" smtClean="0">
                <a:latin typeface="+mn-ea"/>
                <a:cs typeface="Times"/>
                <a:sym typeface="Times"/>
              </a:rPr>
              <a:t>1</a:t>
            </a:r>
            <a:r>
              <a:rPr lang="zh-CN" altLang="en-US" sz="6200" dirty="0" smtClean="0">
                <a:latin typeface="+mn-ea"/>
                <a:cs typeface="Times"/>
                <a:sym typeface="Times"/>
              </a:rPr>
              <a:t>）</a:t>
            </a:r>
            <a:r>
              <a:rPr lang="en-US" altLang="zh-CN" sz="6200" dirty="0" smtClean="0">
                <a:latin typeface="+mn-ea"/>
                <a:cs typeface="Times"/>
                <a:sym typeface="Times"/>
              </a:rPr>
              <a:t>cloudlet</a:t>
            </a:r>
            <a:r>
              <a:rPr lang="zh-CN" altLang="en-US" sz="6200" dirty="0" smtClean="0">
                <a:latin typeface="+mn-ea"/>
                <a:cs typeface="Times"/>
                <a:sym typeface="Times"/>
              </a:rPr>
              <a:t>部署和自管理</a:t>
            </a:r>
            <a:endParaRPr lang="en-US" altLang="zh-CN" sz="6200" dirty="0" smtClean="0">
              <a:latin typeface="+mn-ea"/>
              <a:cs typeface="Times"/>
              <a:sym typeface="Times"/>
            </a:endParaRPr>
          </a:p>
          <a:p>
            <a:pPr lvl="0" defTabSz="457200">
              <a:lnSpc>
                <a:spcPct val="120000"/>
              </a:lnSpc>
              <a:defRPr sz="1800"/>
            </a:pPr>
            <a:r>
              <a:rPr lang="zh-CN" altLang="en-US" sz="6200" dirty="0" smtClean="0">
                <a:latin typeface="+mn-ea"/>
                <a:cs typeface="Times"/>
                <a:sym typeface="Times"/>
              </a:rPr>
              <a:t>（</a:t>
            </a:r>
            <a:r>
              <a:rPr lang="en-US" altLang="zh-CN" sz="6200" dirty="0">
                <a:latin typeface="+mn-ea"/>
                <a:cs typeface="Times"/>
                <a:sym typeface="Times"/>
              </a:rPr>
              <a:t>2</a:t>
            </a:r>
            <a:r>
              <a:rPr lang="zh-CN" altLang="en-US" sz="6200" dirty="0" smtClean="0">
                <a:latin typeface="+mn-ea"/>
                <a:cs typeface="Times"/>
                <a:sym typeface="Times"/>
              </a:rPr>
              <a:t>）移动终端、</a:t>
            </a:r>
            <a:r>
              <a:rPr lang="en-US" altLang="zh-CN" sz="6200" dirty="0" smtClean="0">
                <a:latin typeface="+mn-ea"/>
                <a:cs typeface="Times"/>
                <a:sym typeface="Times"/>
              </a:rPr>
              <a:t>cloudlet</a:t>
            </a:r>
            <a:r>
              <a:rPr lang="zh-CN" altLang="en-US" sz="6200" dirty="0" smtClean="0">
                <a:latin typeface="+mn-ea"/>
                <a:cs typeface="Times"/>
                <a:sym typeface="Times"/>
              </a:rPr>
              <a:t>和远端云负载均衡</a:t>
            </a:r>
            <a:endParaRPr lang="en-US" altLang="zh-CN" sz="6200" dirty="0" smtClean="0">
              <a:latin typeface="+mn-ea"/>
              <a:cs typeface="Times"/>
              <a:sym typeface="Times"/>
            </a:endParaRPr>
          </a:p>
          <a:p>
            <a:pPr lvl="0" defTabSz="457200">
              <a:defRPr sz="1800"/>
            </a:pPr>
            <a:r>
              <a:rPr lang="en-US" altLang="zh-CN" sz="6200" dirty="0" smtClean="0">
                <a:latin typeface="Times"/>
                <a:ea typeface="Times"/>
                <a:cs typeface="Times"/>
                <a:sym typeface="Times"/>
              </a:rPr>
              <a:t>          …….</a:t>
            </a:r>
          </a:p>
          <a:p>
            <a:pPr lvl="0" defTabSz="457200">
              <a:defRPr sz="1800"/>
            </a:pPr>
            <a:endParaRPr lang="zh-CN" altLang="en-US" dirty="0">
              <a:latin typeface="Times"/>
              <a:ea typeface="Times"/>
              <a:cs typeface="Times"/>
              <a:sym typeface="Times"/>
            </a:endParaRPr>
          </a:p>
          <a:p>
            <a:endParaRPr lang="en-US" altLang="zh-CN" dirty="0" smtClean="0"/>
          </a:p>
        </p:txBody>
      </p:sp>
    </p:spTree>
    <p:extLst>
      <p:ext uri="{BB962C8B-B14F-4D97-AF65-F5344CB8AC3E}">
        <p14:creationId xmlns:p14="http://schemas.microsoft.com/office/powerpoint/2010/main" val="13307361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899592" y="1275606"/>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5400" dirty="0" smtClean="0">
                <a:latin typeface="楷体" panose="02010609060101010101" pitchFamily="49" charset="-122"/>
                <a:ea typeface="楷体" panose="02010609060101010101" pitchFamily="49" charset="-122"/>
              </a:rPr>
              <a:t>谢谢！</a:t>
            </a:r>
            <a:endParaRPr lang="zh-CN" altLang="en-US" sz="5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421112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47170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23478"/>
            <a:ext cx="5686929" cy="4742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57913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ChangeArrowheads="1"/>
          </p:cNvSpPr>
          <p:nvPr/>
        </p:nvSpPr>
        <p:spPr bwMode="auto">
          <a:xfrm>
            <a:off x="3175" y="4832747"/>
            <a:ext cx="9150350" cy="3429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47" name="Rectangle 7"/>
          <p:cNvSpPr>
            <a:spLocks noChangeArrowheads="1"/>
          </p:cNvSpPr>
          <p:nvPr/>
        </p:nvSpPr>
        <p:spPr bwMode="auto">
          <a:xfrm>
            <a:off x="0" y="4816079"/>
            <a:ext cx="9156700" cy="57150"/>
          </a:xfrm>
          <a:prstGeom prst="rect">
            <a:avLst/>
          </a:prstGeom>
          <a:solidFill>
            <a:schemeClr val="accent6">
              <a:lumMod val="75000"/>
            </a:schemeClr>
          </a:solidFill>
          <a:ln w="9525">
            <a:solidFill>
              <a:schemeClr val="accent6">
                <a:lumMod val="75000"/>
              </a:schemeClr>
            </a:solidFill>
            <a:miter lim="800000"/>
            <a:headEnd/>
            <a:tailEnd/>
          </a:ln>
        </p:spPr>
        <p:txBody>
          <a:bodyPr/>
          <a:lstStyle/>
          <a:p>
            <a:endParaRPr lang="zh-CN" altLang="en-US"/>
          </a:p>
        </p:txBody>
      </p:sp>
      <p:sp>
        <p:nvSpPr>
          <p:cNvPr id="6148" name="副标题 2"/>
          <p:cNvSpPr>
            <a:spLocks noGrp="1" noChangeArrowheads="1"/>
          </p:cNvSpPr>
          <p:nvPr>
            <p:ph type="subTitle" idx="1"/>
          </p:nvPr>
        </p:nvSpPr>
        <p:spPr>
          <a:xfrm>
            <a:off x="406400" y="1092994"/>
            <a:ext cx="8255000" cy="3001566"/>
          </a:xfrm>
          <a:ln/>
        </p:spPr>
        <p:txBody>
          <a:bodyPr lIns="90170" tIns="46990" rIns="90170" bIns="46990">
            <a:normAutofit/>
          </a:bodyPr>
          <a:lstStyle/>
          <a:p>
            <a:pPr algn="l">
              <a:lnSpc>
                <a:spcPct val="100000"/>
              </a:lnSpc>
            </a:pPr>
            <a:r>
              <a:rPr lang="en-US" altLang="zh-CN" sz="1800" dirty="0">
                <a:solidFill>
                  <a:schemeClr val="tx1"/>
                </a:solidFill>
                <a:latin typeface="+mn-ea"/>
                <a:sym typeface="Times" pitchFamily="2" charset="0"/>
              </a:rPr>
              <a:t>Cloudlets are deployed next to IEEE 802.11 access points and serve as a localized service point in close proximity to mobile devices to improve the performance of mobile cloud services</a:t>
            </a:r>
          </a:p>
          <a:p>
            <a:pPr algn="l">
              <a:lnSpc>
                <a:spcPct val="100000"/>
              </a:lnSpc>
            </a:pPr>
            <a:r>
              <a:rPr lang="zh-CN" altLang="en-US" sz="1800" dirty="0">
                <a:solidFill>
                  <a:schemeClr val="tx1"/>
                </a:solidFill>
                <a:latin typeface="+mn-ea"/>
                <a:sym typeface="Times" pitchFamily="2" charset="0"/>
              </a:rPr>
              <a:t>由少数服务器，</a:t>
            </a:r>
            <a:r>
              <a:rPr lang="en-US" altLang="zh-CN" sz="1800" dirty="0">
                <a:solidFill>
                  <a:schemeClr val="tx1"/>
                </a:solidFill>
                <a:latin typeface="+mn-ea"/>
                <a:sym typeface="Times" pitchFamily="2" charset="0"/>
              </a:rPr>
              <a:t>PC</a:t>
            </a:r>
            <a:r>
              <a:rPr lang="zh-CN" altLang="en-US" sz="1800" dirty="0">
                <a:solidFill>
                  <a:schemeClr val="tx1"/>
                </a:solidFill>
                <a:latin typeface="+mn-ea"/>
                <a:sym typeface="Times" pitchFamily="2" charset="0"/>
              </a:rPr>
              <a:t>，移动设备组成的一个移动设备和远端云通信的中转站或者直接服务移动设备的代理服务器，以</a:t>
            </a:r>
            <a:r>
              <a:rPr lang="en-US" altLang="zh-CN" sz="1800" dirty="0" err="1">
                <a:solidFill>
                  <a:schemeClr val="tx1"/>
                </a:solidFill>
                <a:latin typeface="+mn-ea"/>
                <a:sym typeface="Times" pitchFamily="2" charset="0"/>
              </a:rPr>
              <a:t>WiFi</a:t>
            </a:r>
            <a:r>
              <a:rPr lang="zh-CN" altLang="en-US" sz="1800" dirty="0">
                <a:solidFill>
                  <a:schemeClr val="tx1"/>
                </a:solidFill>
                <a:latin typeface="+mn-ea"/>
                <a:sym typeface="Times" pitchFamily="2" charset="0"/>
              </a:rPr>
              <a:t>方式接入</a:t>
            </a:r>
          </a:p>
          <a:p>
            <a:pPr algn="l">
              <a:lnSpc>
                <a:spcPct val="100000"/>
              </a:lnSpc>
            </a:pPr>
            <a:endParaRPr lang="zh-CN" altLang="en-US" sz="1800" dirty="0">
              <a:solidFill>
                <a:schemeClr val="tx1"/>
              </a:solidFill>
              <a:latin typeface="+mn-ea"/>
              <a:sym typeface="Times" pitchFamily="2" charset="0"/>
            </a:endParaRPr>
          </a:p>
          <a:p>
            <a:pPr algn="l">
              <a:lnSpc>
                <a:spcPct val="100000"/>
              </a:lnSpc>
            </a:pPr>
            <a:r>
              <a:rPr lang="zh-CN" altLang="en-US" sz="1800" dirty="0">
                <a:solidFill>
                  <a:schemeClr val="tx1"/>
                </a:solidFill>
                <a:latin typeface="+mn-ea"/>
                <a:sym typeface="Times" pitchFamily="2" charset="0"/>
              </a:rPr>
              <a:t>A cloudlet can be viewed as a “data center in a box” that “brings the cloud closer”</a:t>
            </a:r>
          </a:p>
          <a:p>
            <a:pPr algn="l">
              <a:lnSpc>
                <a:spcPct val="100000"/>
              </a:lnSpc>
            </a:pPr>
            <a:r>
              <a:rPr lang="zh-CN" altLang="en-US" sz="1800" dirty="0">
                <a:solidFill>
                  <a:schemeClr val="tx1"/>
                </a:solidFill>
                <a:latin typeface="+mn-ea"/>
                <a:sym typeface="Times" pitchFamily="2" charset="0"/>
              </a:rPr>
              <a:t>cloudlet可以看做一个装在盒子里的数据中心，它使得云离我们更近</a:t>
            </a:r>
          </a:p>
        </p:txBody>
      </p:sp>
      <p:sp>
        <p:nvSpPr>
          <p:cNvPr id="6149" name="bk object 17"/>
          <p:cNvSpPr>
            <a:spLocks noChangeArrowheads="1"/>
          </p:cNvSpPr>
          <p:nvPr/>
        </p:nvSpPr>
        <p:spPr bwMode="auto">
          <a:xfrm>
            <a:off x="-11113" y="527448"/>
            <a:ext cx="9169401" cy="276999"/>
          </a:xfrm>
          <a:custGeom>
            <a:avLst/>
            <a:gdLst>
              <a:gd name="T0" fmla="*/ 0 w 7644765"/>
              <a:gd name="T1" fmla="*/ 0 h 635"/>
              <a:gd name="T2" fmla="*/ 7644765 w 7644765"/>
              <a:gd name="T3" fmla="*/ 635 h 635"/>
            </a:gdLst>
            <a:ahLst/>
            <a:cxnLst/>
            <a:rect l="T0" t="T1" r="T2" b="T3"/>
            <a:pathLst>
              <a:path w="7644765" h="635">
                <a:moveTo>
                  <a:pt x="0" y="0"/>
                </a:moveTo>
                <a:lnTo>
                  <a:pt x="7644383" y="0"/>
                </a:lnTo>
              </a:path>
            </a:pathLst>
          </a:custGeom>
          <a:noFill/>
          <a:ln w="27939" cap="flat" cmpd="sng">
            <a:solidFill>
              <a:srgbClr val="C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zh-CN">
              <a:solidFill>
                <a:srgbClr val="000000"/>
              </a:solidFill>
            </a:endParaRPr>
          </a:p>
        </p:txBody>
      </p:sp>
      <p:sp>
        <p:nvSpPr>
          <p:cNvPr id="6150" name="object 3"/>
          <p:cNvSpPr>
            <a:spLocks noChangeArrowheads="1"/>
          </p:cNvSpPr>
          <p:nvPr/>
        </p:nvSpPr>
        <p:spPr bwMode="auto">
          <a:xfrm>
            <a:off x="565150" y="0"/>
            <a:ext cx="2795588" cy="6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12700">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nSpc>
                <a:spcPts val="5125"/>
              </a:lnSpc>
            </a:pPr>
            <a:r>
              <a:rPr lang="zh-CN" altLang="en-US" sz="2800" b="1">
                <a:solidFill>
                  <a:srgbClr val="9A0000"/>
                </a:solidFill>
                <a:latin typeface="黑体" pitchFamily="49" charset="-122"/>
                <a:ea typeface="黑体" pitchFamily="49" charset="-122"/>
                <a:sym typeface="黑体" pitchFamily="49" charset="-122"/>
              </a:rPr>
              <a:t>Cloulet简介</a:t>
            </a:r>
            <a:endParaRPr lang="zh-CN" altLang="en-US" b="1">
              <a:solidFill>
                <a:srgbClr val="9A0000"/>
              </a:solidFill>
              <a:latin typeface="黑体" pitchFamily="49" charset="-122"/>
              <a:ea typeface="黑体" pitchFamily="49" charset="-122"/>
              <a:sym typeface="黑体" pitchFamily="49" charset="-122"/>
            </a:endParaRPr>
          </a:p>
        </p:txBody>
      </p:sp>
    </p:spTree>
    <p:extLst>
      <p:ext uri="{BB962C8B-B14F-4D97-AF65-F5344CB8AC3E}">
        <p14:creationId xmlns:p14="http://schemas.microsoft.com/office/powerpoint/2010/main" val="1692724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775" y="3237310"/>
            <a:ext cx="5259388" cy="150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3" name="Rectangle 6"/>
          <p:cNvSpPr>
            <a:spLocks noChangeArrowheads="1"/>
          </p:cNvSpPr>
          <p:nvPr/>
        </p:nvSpPr>
        <p:spPr bwMode="auto">
          <a:xfrm>
            <a:off x="3175" y="4832747"/>
            <a:ext cx="9150350" cy="3429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4" name="Rectangle 7"/>
          <p:cNvSpPr>
            <a:spLocks noChangeArrowheads="1"/>
          </p:cNvSpPr>
          <p:nvPr/>
        </p:nvSpPr>
        <p:spPr bwMode="auto">
          <a:xfrm>
            <a:off x="0" y="4816079"/>
            <a:ext cx="9156700" cy="571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5" name="bk object 17"/>
          <p:cNvSpPr>
            <a:spLocks noChangeArrowheads="1"/>
          </p:cNvSpPr>
          <p:nvPr/>
        </p:nvSpPr>
        <p:spPr bwMode="auto">
          <a:xfrm>
            <a:off x="-11113" y="527448"/>
            <a:ext cx="9169401" cy="276999"/>
          </a:xfrm>
          <a:custGeom>
            <a:avLst/>
            <a:gdLst>
              <a:gd name="T0" fmla="*/ 0 w 7644765"/>
              <a:gd name="T1" fmla="*/ 0 h 635"/>
              <a:gd name="T2" fmla="*/ 7644765 w 7644765"/>
              <a:gd name="T3" fmla="*/ 635 h 635"/>
            </a:gdLst>
            <a:ahLst/>
            <a:cxnLst/>
            <a:rect l="T0" t="T1" r="T2" b="T3"/>
            <a:pathLst>
              <a:path w="7644765" h="635">
                <a:moveTo>
                  <a:pt x="0" y="0"/>
                </a:moveTo>
                <a:lnTo>
                  <a:pt x="7644383" y="0"/>
                </a:lnTo>
              </a:path>
            </a:pathLst>
          </a:custGeom>
          <a:noFill/>
          <a:ln w="27939" cap="flat" cmpd="sng">
            <a:solidFill>
              <a:srgbClr val="C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zh-CN">
              <a:solidFill>
                <a:srgbClr val="000000"/>
              </a:solidFill>
            </a:endParaRPr>
          </a:p>
        </p:txBody>
      </p:sp>
      <p:pic>
        <p:nvPicPr>
          <p:cNvPr id="51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1419622"/>
            <a:ext cx="1505197" cy="1533525"/>
          </a:xfrm>
          <a:prstGeom prst="hexagon">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875" y="545306"/>
            <a:ext cx="3644900" cy="1233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8" name="AutoShape 8"/>
          <p:cNvSpPr>
            <a:spLocks noChangeArrowheads="1"/>
          </p:cNvSpPr>
          <p:nvPr/>
        </p:nvSpPr>
        <p:spPr bwMode="auto">
          <a:xfrm flipV="1">
            <a:off x="6357938" y="3750469"/>
            <a:ext cx="671512" cy="302419"/>
          </a:xfrm>
          <a:prstGeom prst="leftArrow">
            <a:avLst>
              <a:gd name="adj1" fmla="val 50000"/>
              <a:gd name="adj2" fmla="val 41634"/>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5129" name="object 3"/>
          <p:cNvSpPr>
            <a:spLocks noChangeArrowheads="1"/>
          </p:cNvSpPr>
          <p:nvPr/>
        </p:nvSpPr>
        <p:spPr bwMode="auto">
          <a:xfrm>
            <a:off x="565150" y="0"/>
            <a:ext cx="2795588" cy="6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12700">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nSpc>
                <a:spcPts val="5125"/>
              </a:lnSpc>
            </a:pPr>
            <a:r>
              <a:rPr lang="zh-CN" altLang="en-US" sz="2800" b="1">
                <a:solidFill>
                  <a:srgbClr val="9A0000"/>
                </a:solidFill>
                <a:latin typeface="黑体" pitchFamily="49" charset="-122"/>
                <a:ea typeface="黑体" pitchFamily="49" charset="-122"/>
                <a:sym typeface="黑体" pitchFamily="49" charset="-122"/>
              </a:rPr>
              <a:t>移动云计算模型</a:t>
            </a:r>
            <a:endParaRPr lang="zh-CN" altLang="en-US" b="1">
              <a:solidFill>
                <a:srgbClr val="9A0000"/>
              </a:solidFill>
              <a:latin typeface="黑体" pitchFamily="49" charset="-122"/>
              <a:ea typeface="黑体" pitchFamily="49" charset="-122"/>
              <a:sym typeface="黑体" pitchFamily="49" charset="-122"/>
            </a:endParaRPr>
          </a:p>
        </p:txBody>
      </p:sp>
      <p:pic>
        <p:nvPicPr>
          <p:cNvPr id="1026" name="Picture 2" descr="\\psf\Home\Desktop\面试\ee3e0d11445aad149d0dbf9b60310e8a副本.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6200000">
            <a:off x="3443521" y="2548104"/>
            <a:ext cx="737568" cy="640843"/>
          </a:xfrm>
          <a:prstGeom prst="hexagon">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8449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8"/>
                                        </p:tgtEl>
                                        <p:attrNameLst>
                                          <p:attrName>style.visibility</p:attrName>
                                        </p:attrNameLst>
                                      </p:cBhvr>
                                      <p:to>
                                        <p:strVal val="visible"/>
                                      </p:to>
                                    </p:set>
                                    <p:anim calcmode="lin" valueType="num">
                                      <p:cBhvr additive="base">
                                        <p:cTn id="7" dur="500" fill="hold"/>
                                        <p:tgtEl>
                                          <p:spTgt spid="5128"/>
                                        </p:tgtEl>
                                        <p:attrNameLst>
                                          <p:attrName>ppt_x</p:attrName>
                                        </p:attrNameLst>
                                      </p:cBhvr>
                                      <p:tavLst>
                                        <p:tav tm="0">
                                          <p:val>
                                            <p:strVal val="#ppt_x"/>
                                          </p:val>
                                        </p:tav>
                                        <p:tav tm="100000">
                                          <p:val>
                                            <p:strVal val="#ppt_x"/>
                                          </p:val>
                                        </p:tav>
                                      </p:tavLst>
                                    </p:anim>
                                    <p:anim calcmode="lin" valueType="num">
                                      <p:cBhvr additive="base">
                                        <p:cTn id="8" dur="500" fill="hold"/>
                                        <p:tgtEl>
                                          <p:spTgt spid="51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ChangeArrowheads="1"/>
          </p:cNvSpPr>
          <p:nvPr/>
        </p:nvSpPr>
        <p:spPr bwMode="auto">
          <a:xfrm>
            <a:off x="3175" y="4832747"/>
            <a:ext cx="9150350" cy="3429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95" name="Rectangle 7"/>
          <p:cNvSpPr>
            <a:spLocks noChangeArrowheads="1"/>
          </p:cNvSpPr>
          <p:nvPr/>
        </p:nvSpPr>
        <p:spPr bwMode="auto">
          <a:xfrm>
            <a:off x="0" y="4816079"/>
            <a:ext cx="9156700" cy="571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96" name="副标题 2"/>
          <p:cNvSpPr>
            <a:spLocks noGrp="1" noChangeArrowheads="1"/>
          </p:cNvSpPr>
          <p:nvPr>
            <p:ph type="subTitle" idx="1"/>
          </p:nvPr>
        </p:nvSpPr>
        <p:spPr>
          <a:xfrm>
            <a:off x="393700" y="1004888"/>
            <a:ext cx="8267700" cy="883444"/>
          </a:xfrm>
          <a:ln/>
        </p:spPr>
        <p:txBody>
          <a:bodyPr lIns="90170" tIns="46990" rIns="90170" bIns="46990">
            <a:normAutofit fontScale="55000" lnSpcReduction="20000"/>
          </a:bodyPr>
          <a:lstStyle/>
          <a:p>
            <a:pPr algn="l"/>
            <a:r>
              <a:rPr lang="zh-CN" altLang="en-US"/>
              <a:t>使用cloudlet的主要的挑战：</a:t>
            </a:r>
          </a:p>
          <a:p>
            <a:pPr algn="l"/>
            <a:r>
              <a:rPr lang="zh-CN" altLang="en-US"/>
              <a:t>由于移动终端的移动性，cloudlet和移动终端的连接将是间歇性的，即使移动终端处于cloudlet的覆盖范围之内。</a:t>
            </a:r>
          </a:p>
          <a:p>
            <a:pPr algn="l">
              <a:lnSpc>
                <a:spcPct val="120000"/>
              </a:lnSpc>
            </a:pPr>
            <a:endParaRPr lang="zh-CN" altLang="en-US"/>
          </a:p>
          <a:p>
            <a:pPr algn="l">
              <a:lnSpc>
                <a:spcPct val="120000"/>
              </a:lnSpc>
            </a:pPr>
            <a:endParaRPr lang="zh-CN" altLang="en-US"/>
          </a:p>
          <a:p>
            <a:pPr algn="l"/>
            <a:endParaRPr lang="zh-CN" altLang="en-US"/>
          </a:p>
        </p:txBody>
      </p:sp>
      <p:sp>
        <p:nvSpPr>
          <p:cNvPr id="8197" name="bk object 17"/>
          <p:cNvSpPr>
            <a:spLocks noChangeArrowheads="1"/>
          </p:cNvSpPr>
          <p:nvPr/>
        </p:nvSpPr>
        <p:spPr bwMode="auto">
          <a:xfrm>
            <a:off x="-11113" y="527448"/>
            <a:ext cx="9169401" cy="276999"/>
          </a:xfrm>
          <a:custGeom>
            <a:avLst/>
            <a:gdLst>
              <a:gd name="T0" fmla="*/ 0 w 7644765"/>
              <a:gd name="T1" fmla="*/ 0 h 635"/>
              <a:gd name="T2" fmla="*/ 7644765 w 7644765"/>
              <a:gd name="T3" fmla="*/ 635 h 635"/>
            </a:gdLst>
            <a:ahLst/>
            <a:cxnLst/>
            <a:rect l="T0" t="T1" r="T2" b="T3"/>
            <a:pathLst>
              <a:path w="7644765" h="635">
                <a:moveTo>
                  <a:pt x="0" y="0"/>
                </a:moveTo>
                <a:lnTo>
                  <a:pt x="7644383" y="0"/>
                </a:lnTo>
              </a:path>
            </a:pathLst>
          </a:custGeom>
          <a:noFill/>
          <a:ln w="27939" cap="flat" cmpd="sng">
            <a:solidFill>
              <a:srgbClr val="C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zh-CN">
              <a:solidFill>
                <a:srgbClr val="000000"/>
              </a:solidFill>
            </a:endParaRPr>
          </a:p>
        </p:txBody>
      </p:sp>
      <p:sp>
        <p:nvSpPr>
          <p:cNvPr id="8198" name="object 3"/>
          <p:cNvSpPr>
            <a:spLocks noChangeArrowheads="1"/>
          </p:cNvSpPr>
          <p:nvPr/>
        </p:nvSpPr>
        <p:spPr bwMode="auto">
          <a:xfrm>
            <a:off x="565150" y="0"/>
            <a:ext cx="2795588" cy="6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12700">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nSpc>
                <a:spcPts val="5125"/>
              </a:lnSpc>
            </a:pPr>
            <a:r>
              <a:rPr lang="zh-CN" altLang="en-US" sz="2800" b="1">
                <a:solidFill>
                  <a:srgbClr val="9A0000"/>
                </a:solidFill>
                <a:latin typeface="黑体" pitchFamily="49" charset="-122"/>
                <a:ea typeface="黑体" pitchFamily="49" charset="-122"/>
                <a:sym typeface="黑体" pitchFamily="49" charset="-122"/>
              </a:rPr>
              <a:t>文章思路</a:t>
            </a:r>
            <a:endParaRPr lang="zh-CN" altLang="en-US" b="1">
              <a:solidFill>
                <a:srgbClr val="9A0000"/>
              </a:solidFill>
              <a:latin typeface="黑体" pitchFamily="49" charset="-122"/>
              <a:ea typeface="黑体" pitchFamily="49" charset="-122"/>
              <a:sym typeface="黑体" pitchFamily="49" charset="-122"/>
            </a:endParaRPr>
          </a:p>
        </p:txBody>
      </p:sp>
      <p:sp>
        <p:nvSpPr>
          <p:cNvPr id="8199" name="Text Box 7"/>
          <p:cNvSpPr txBox="1">
            <a:spLocks noChangeArrowheads="1"/>
          </p:cNvSpPr>
          <p:nvPr/>
        </p:nvSpPr>
        <p:spPr bwMode="auto">
          <a:xfrm>
            <a:off x="438150" y="2059781"/>
            <a:ext cx="80994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a:t>因此，很重要的一个问题是：如何计算或者评价用户移动性对cloudlet计算性能的影响。</a:t>
            </a:r>
          </a:p>
        </p:txBody>
      </p:sp>
      <p:sp>
        <p:nvSpPr>
          <p:cNvPr id="8200" name="Text Box 8"/>
          <p:cNvSpPr txBox="1">
            <a:spLocks noChangeArrowheads="1"/>
          </p:cNvSpPr>
          <p:nvPr/>
        </p:nvSpPr>
        <p:spPr bwMode="auto">
          <a:xfrm>
            <a:off x="457200" y="2947988"/>
            <a:ext cx="805973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t>在这篇文章中，作者提出了cloudlet的访问概率、任务成功率、和任务执行速度的这三个量的计算方法，不仅能评估cloudlet的计算能力，同时还能用来衡量移动性带来的影响。</a:t>
            </a:r>
          </a:p>
        </p:txBody>
      </p:sp>
    </p:spTree>
    <p:extLst>
      <p:ext uri="{BB962C8B-B14F-4D97-AF65-F5344CB8AC3E}">
        <p14:creationId xmlns:p14="http://schemas.microsoft.com/office/powerpoint/2010/main" val="23446317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anim calcmode="lin" valueType="num">
                                      <p:cBhvr additive="base">
                                        <p:cTn id="7" dur="500" fill="hold"/>
                                        <p:tgtEl>
                                          <p:spTgt spid="819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6">
                                            <p:txEl>
                                              <p:pRg st="1" end="1"/>
                                            </p:txEl>
                                          </p:spTgt>
                                        </p:tgtEl>
                                        <p:attrNameLst>
                                          <p:attrName>style.visibility</p:attrName>
                                        </p:attrNameLst>
                                      </p:cBhvr>
                                      <p:to>
                                        <p:strVal val="visible"/>
                                      </p:to>
                                    </p:set>
                                    <p:anim calcmode="lin" valueType="num">
                                      <p:cBhvr additive="base">
                                        <p:cTn id="13" dur="500" fill="hold"/>
                                        <p:tgtEl>
                                          <p:spTgt spid="819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9"/>
                                        </p:tgtEl>
                                        <p:attrNameLst>
                                          <p:attrName>style.visibility</p:attrName>
                                        </p:attrNameLst>
                                      </p:cBhvr>
                                      <p:to>
                                        <p:strVal val="visible"/>
                                      </p:to>
                                    </p:set>
                                    <p:anim calcmode="lin" valueType="num">
                                      <p:cBhvr additive="base">
                                        <p:cTn id="19" dur="500" fill="hold"/>
                                        <p:tgtEl>
                                          <p:spTgt spid="8199"/>
                                        </p:tgtEl>
                                        <p:attrNameLst>
                                          <p:attrName>ppt_x</p:attrName>
                                        </p:attrNameLst>
                                      </p:cBhvr>
                                      <p:tavLst>
                                        <p:tav tm="0">
                                          <p:val>
                                            <p:strVal val="#ppt_x"/>
                                          </p:val>
                                        </p:tav>
                                        <p:tav tm="100000">
                                          <p:val>
                                            <p:strVal val="#ppt_x"/>
                                          </p:val>
                                        </p:tav>
                                      </p:tavLst>
                                    </p:anim>
                                    <p:anim calcmode="lin" valueType="num">
                                      <p:cBhvr additive="base">
                                        <p:cTn id="20" dur="500" fill="hold"/>
                                        <p:tgtEl>
                                          <p:spTgt spid="819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200"/>
                                        </p:tgtEl>
                                        <p:attrNameLst>
                                          <p:attrName>style.visibility</p:attrName>
                                        </p:attrNameLst>
                                      </p:cBhvr>
                                      <p:to>
                                        <p:strVal val="visible"/>
                                      </p:to>
                                    </p:set>
                                    <p:anim calcmode="lin" valueType="num">
                                      <p:cBhvr additive="base">
                                        <p:cTn id="25" dur="500" fill="hold"/>
                                        <p:tgtEl>
                                          <p:spTgt spid="8200"/>
                                        </p:tgtEl>
                                        <p:attrNameLst>
                                          <p:attrName>ppt_x</p:attrName>
                                        </p:attrNameLst>
                                      </p:cBhvr>
                                      <p:tavLst>
                                        <p:tav tm="0">
                                          <p:val>
                                            <p:strVal val="#ppt_x"/>
                                          </p:val>
                                        </p:tav>
                                        <p:tav tm="100000">
                                          <p:val>
                                            <p:strVal val="#ppt_x"/>
                                          </p:val>
                                        </p:tav>
                                      </p:tavLst>
                                    </p:anim>
                                    <p:anim calcmode="lin" valueType="num">
                                      <p:cBhvr additive="base">
                                        <p:cTn id="26" dur="500" fill="hold"/>
                                        <p:tgtEl>
                                          <p:spTgt spid="82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uild="p" autoUpdateAnimBg="0"/>
      <p:bldP spid="8199" grpId="0" bldLvl="0" autoUpdateAnimBg="0"/>
      <p:bldP spid="8200"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ChangeArrowheads="1"/>
          </p:cNvSpPr>
          <p:nvPr/>
        </p:nvSpPr>
        <p:spPr bwMode="auto">
          <a:xfrm>
            <a:off x="3175" y="4832747"/>
            <a:ext cx="9150350" cy="3429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Rectangle 7"/>
          <p:cNvSpPr>
            <a:spLocks noChangeArrowheads="1"/>
          </p:cNvSpPr>
          <p:nvPr/>
        </p:nvSpPr>
        <p:spPr bwMode="auto">
          <a:xfrm>
            <a:off x="0" y="4816079"/>
            <a:ext cx="9156700" cy="571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2" name="副标题 2"/>
          <p:cNvSpPr>
            <a:spLocks noGrp="1" noChangeArrowheads="1"/>
          </p:cNvSpPr>
          <p:nvPr>
            <p:ph type="subTitle" idx="1"/>
          </p:nvPr>
        </p:nvSpPr>
        <p:spPr>
          <a:xfrm>
            <a:off x="393700" y="1004888"/>
            <a:ext cx="8267700" cy="3268266"/>
          </a:xfrm>
          <a:ln/>
        </p:spPr>
        <p:txBody>
          <a:bodyPr lIns="90170" tIns="46990" rIns="90170" bIns="46990"/>
          <a:lstStyle/>
          <a:p>
            <a:pPr algn="l">
              <a:lnSpc>
                <a:spcPct val="120000"/>
              </a:lnSpc>
            </a:pPr>
            <a:r>
              <a:rPr lang="zh-CN" altLang="zh-CN"/>
              <a:t>在极端的环境中移动端和cloudlet频繁的连接中断是很有可能的，因此在预取状态技术是很重要的（如hoarding）。另外，动态虚拟机整合也让在cloudlet上快速创建丢失的VM状态变成可能，即使当它们断开连接的时候。</a:t>
            </a:r>
          </a:p>
        </p:txBody>
      </p:sp>
      <p:sp>
        <p:nvSpPr>
          <p:cNvPr id="17413" name="bk object 17"/>
          <p:cNvSpPr>
            <a:spLocks noChangeArrowheads="1"/>
          </p:cNvSpPr>
          <p:nvPr/>
        </p:nvSpPr>
        <p:spPr bwMode="auto">
          <a:xfrm>
            <a:off x="-11113" y="527448"/>
            <a:ext cx="9169401" cy="276999"/>
          </a:xfrm>
          <a:custGeom>
            <a:avLst/>
            <a:gdLst>
              <a:gd name="T0" fmla="*/ 0 w 7644765"/>
              <a:gd name="T1" fmla="*/ 0 h 635"/>
              <a:gd name="T2" fmla="*/ 7644765 w 7644765"/>
              <a:gd name="T3" fmla="*/ 635 h 635"/>
            </a:gdLst>
            <a:ahLst/>
            <a:cxnLst/>
            <a:rect l="T0" t="T1" r="T2" b="T3"/>
            <a:pathLst>
              <a:path w="7644765" h="635">
                <a:moveTo>
                  <a:pt x="0" y="0"/>
                </a:moveTo>
                <a:lnTo>
                  <a:pt x="7644383" y="0"/>
                </a:lnTo>
              </a:path>
            </a:pathLst>
          </a:custGeom>
          <a:noFill/>
          <a:ln w="27939" cap="flat" cmpd="sng">
            <a:solidFill>
              <a:srgbClr val="C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zh-CN">
              <a:solidFill>
                <a:srgbClr val="000000"/>
              </a:solidFill>
            </a:endParaRPr>
          </a:p>
        </p:txBody>
      </p:sp>
      <p:sp>
        <p:nvSpPr>
          <p:cNvPr id="17414" name="object 3"/>
          <p:cNvSpPr>
            <a:spLocks noChangeArrowheads="1"/>
          </p:cNvSpPr>
          <p:nvPr/>
        </p:nvSpPr>
        <p:spPr bwMode="auto">
          <a:xfrm>
            <a:off x="565150" y="0"/>
            <a:ext cx="2795588" cy="6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12700">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nSpc>
                <a:spcPts val="5125"/>
              </a:lnSpc>
            </a:pPr>
            <a:r>
              <a:rPr lang="zh-CN" altLang="en-US" sz="2800" b="1">
                <a:solidFill>
                  <a:srgbClr val="9A0000"/>
                </a:solidFill>
                <a:latin typeface="黑体" pitchFamily="49" charset="-122"/>
                <a:ea typeface="黑体" pitchFamily="49" charset="-122"/>
                <a:sym typeface="黑体" pitchFamily="49" charset="-122"/>
              </a:rPr>
              <a:t>我的想法</a:t>
            </a:r>
            <a:endParaRPr lang="zh-CN" altLang="en-US" b="1">
              <a:solidFill>
                <a:srgbClr val="9A0000"/>
              </a:solidFill>
              <a:latin typeface="黑体" pitchFamily="49" charset="-122"/>
              <a:ea typeface="黑体" pitchFamily="49" charset="-122"/>
              <a:sym typeface="黑体" pitchFamily="49" charset="-122"/>
            </a:endParaRPr>
          </a:p>
        </p:txBody>
      </p:sp>
    </p:spTree>
    <p:extLst>
      <p:ext uri="{BB962C8B-B14F-4D97-AF65-F5344CB8AC3E}">
        <p14:creationId xmlns:p14="http://schemas.microsoft.com/office/powerpoint/2010/main" val="29584448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hape 60"/>
          <p:cNvSpPr>
            <a:spLocks noGrp="1"/>
          </p:cNvSpPr>
          <p:nvPr>
            <p:ph type="title"/>
          </p:nvPr>
        </p:nvSpPr>
        <p:spPr>
          <a:prstGeom prst="rect">
            <a:avLst/>
          </a:prstGeom>
        </p:spPr>
        <p:txBody>
          <a:bodyPr/>
          <a:lstStyle>
            <a:lvl1pPr>
              <a:defRPr sz="3900"/>
            </a:lvl1pPr>
          </a:lstStyle>
          <a:p>
            <a:pPr lvl="0">
              <a:defRPr sz="1800"/>
            </a:pPr>
            <a:r>
              <a:rPr sz="2400"/>
              <a:t>个人体会</a:t>
            </a:r>
          </a:p>
        </p:txBody>
      </p:sp>
      <p:sp>
        <p:nvSpPr>
          <p:cNvPr id="61" name="Shape 61"/>
          <p:cNvSpPr>
            <a:spLocks noGrp="1"/>
          </p:cNvSpPr>
          <p:nvPr>
            <p:ph type="body" idx="1"/>
          </p:nvPr>
        </p:nvSpPr>
        <p:spPr>
          <a:xfrm>
            <a:off x="669727" y="676424"/>
            <a:ext cx="7804547" cy="3315146"/>
          </a:xfrm>
          <a:prstGeom prst="rect">
            <a:avLst/>
          </a:prstGeom>
        </p:spPr>
        <p:txBody>
          <a:bodyPr/>
          <a:lstStyle/>
          <a:p>
            <a:pPr lvl="0">
              <a:buFont typeface="Wingdings" pitchFamily="2" charset="2"/>
              <a:buChar char="Ø"/>
              <a:defRPr sz="1800"/>
            </a:pPr>
            <a:r>
              <a:rPr sz="1400" dirty="0" err="1">
                <a:latin typeface="Times"/>
                <a:ea typeface="Times"/>
                <a:cs typeface="Times"/>
                <a:sym typeface="Times"/>
              </a:rPr>
              <a:t>文中在可用的cloudlets中选择最近的cloudlet，而不是最佳cloudlet</a:t>
            </a:r>
            <a:r>
              <a:rPr lang="zh-CN" altLang="en-US" sz="1400" dirty="0">
                <a:latin typeface="Times"/>
                <a:ea typeface="Times"/>
                <a:cs typeface="Times"/>
                <a:sym typeface="Times"/>
              </a:rPr>
              <a:t>（如果有多个可用</a:t>
            </a:r>
            <a:r>
              <a:rPr lang="en-US" altLang="zh-CN" sz="1400" dirty="0">
                <a:latin typeface="Times"/>
                <a:ea typeface="Times"/>
                <a:cs typeface="Times"/>
                <a:sym typeface="Times"/>
              </a:rPr>
              <a:t>cloudlet</a:t>
            </a:r>
            <a:r>
              <a:rPr lang="zh-CN" altLang="en-US" sz="1400" dirty="0">
                <a:latin typeface="Times"/>
                <a:ea typeface="Times"/>
                <a:cs typeface="Times"/>
                <a:sym typeface="Times"/>
              </a:rPr>
              <a:t>的时候）</a:t>
            </a:r>
            <a:endParaRPr sz="1400" dirty="0">
              <a:latin typeface="Times"/>
              <a:ea typeface="Times"/>
              <a:cs typeface="Times"/>
              <a:sym typeface="Times"/>
            </a:endParaRPr>
          </a:p>
          <a:p>
            <a:pPr lvl="0">
              <a:buFont typeface="Wingdings" pitchFamily="2" charset="2"/>
              <a:buChar char="Ø"/>
              <a:defRPr sz="1800"/>
            </a:pPr>
            <a:r>
              <a:rPr sz="1400" dirty="0" err="1">
                <a:latin typeface="Times"/>
                <a:ea typeface="Times"/>
                <a:cs typeface="Times"/>
                <a:sym typeface="Times"/>
              </a:rPr>
              <a:t>随着时间的推移，用户所在的cloudlet不是最优选择</a:t>
            </a:r>
            <a:r>
              <a:rPr lang="zh-CN" altLang="en-US" sz="1400" dirty="0">
                <a:latin typeface="Times"/>
                <a:ea typeface="Times"/>
                <a:cs typeface="Times"/>
                <a:sym typeface="Times"/>
              </a:rPr>
              <a:t>（性能下降可能导致还不如在移动设备上或者远端执行的效率高，并没有进行动态迁移决策）</a:t>
            </a:r>
            <a:endParaRPr sz="1400" dirty="0">
              <a:latin typeface="Times"/>
              <a:ea typeface="Times"/>
              <a:cs typeface="Times"/>
              <a:sym typeface="Times"/>
            </a:endParaRPr>
          </a:p>
          <a:p>
            <a:pPr lvl="0">
              <a:buFont typeface="Wingdings" pitchFamily="2" charset="2"/>
              <a:buChar char="Ø"/>
              <a:defRPr sz="1800"/>
            </a:pPr>
            <a:r>
              <a:rPr sz="1400" dirty="0" err="1">
                <a:latin typeface="Times"/>
                <a:ea typeface="Times"/>
                <a:cs typeface="Times"/>
                <a:sym typeface="Times"/>
              </a:rPr>
              <a:t>如果网速不足够快的话，cloudlet从clone上下载数据需要时间，仍然会导致间歇性</a:t>
            </a:r>
            <a:r>
              <a:rPr lang="zh-CN" altLang="en-US" sz="1400" dirty="0">
                <a:latin typeface="Times"/>
                <a:ea typeface="Times"/>
                <a:cs typeface="Times"/>
                <a:sym typeface="Times"/>
              </a:rPr>
              <a:t>。</a:t>
            </a:r>
            <a:r>
              <a:rPr sz="1400" dirty="0">
                <a:latin typeface="Times"/>
                <a:ea typeface="Times"/>
                <a:cs typeface="Times"/>
                <a:sym typeface="Times"/>
              </a:rPr>
              <a:t>（intermittent </a:t>
            </a:r>
            <a:r>
              <a:rPr lang="zh-CN" altLang="en-US" sz="1400" dirty="0">
                <a:latin typeface="Times"/>
                <a:ea typeface="Times"/>
                <a:cs typeface="Times"/>
                <a:sym typeface="Times"/>
              </a:rPr>
              <a:t>，需要等待</a:t>
            </a:r>
            <a:r>
              <a:rPr sz="1400" dirty="0">
                <a:latin typeface="Times"/>
                <a:ea typeface="Times"/>
                <a:cs typeface="Times"/>
                <a:sym typeface="Times"/>
              </a:rPr>
              <a:t>）</a:t>
            </a:r>
          </a:p>
        </p:txBody>
      </p:sp>
    </p:spTree>
    <p:extLst>
      <p:ext uri="{BB962C8B-B14F-4D97-AF65-F5344CB8AC3E}">
        <p14:creationId xmlns:p14="http://schemas.microsoft.com/office/powerpoint/2010/main" val="90651876"/>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模式</a:t>
            </a:r>
            <a:endParaRPr lang="zh-CN" altLang="en-US" dirty="0"/>
          </a:p>
        </p:txBody>
      </p:sp>
      <p:sp>
        <p:nvSpPr>
          <p:cNvPr id="3" name="内容占位符 2"/>
          <p:cNvSpPr>
            <a:spLocks noGrp="1"/>
          </p:cNvSpPr>
          <p:nvPr>
            <p:ph idx="1"/>
          </p:nvPr>
        </p:nvSpPr>
        <p:spPr/>
        <p:txBody>
          <a:bodyPr>
            <a:normAutofit fontScale="25000" lnSpcReduction="20000"/>
          </a:bodyPr>
          <a:lstStyle/>
          <a:p>
            <a:pPr>
              <a:lnSpc>
                <a:spcPct val="120000"/>
              </a:lnSpc>
            </a:pPr>
            <a:r>
              <a:rPr lang="zh-CN" altLang="en-US" sz="6200" dirty="0" smtClean="0">
                <a:latin typeface="+mn-ea"/>
              </a:rPr>
              <a:t>使用中间代理</a:t>
            </a:r>
            <a:r>
              <a:rPr lang="en-US" altLang="zh-CN" sz="6200" dirty="0" smtClean="0">
                <a:latin typeface="+mn-ea"/>
              </a:rPr>
              <a:t>cloudlet</a:t>
            </a:r>
            <a:r>
              <a:rPr lang="zh-CN" altLang="en-US" sz="6200" dirty="0" smtClean="0">
                <a:latin typeface="+mn-ea"/>
              </a:rPr>
              <a:t>（微云）：移动终端通过</a:t>
            </a:r>
            <a:r>
              <a:rPr lang="en-US" altLang="zh-CN" sz="6200" dirty="0" smtClean="0">
                <a:latin typeface="+mn-ea"/>
              </a:rPr>
              <a:t>cloudlet</a:t>
            </a:r>
            <a:r>
              <a:rPr lang="zh-CN" altLang="en-US" sz="6200" dirty="0" smtClean="0">
                <a:latin typeface="+mn-ea"/>
              </a:rPr>
              <a:t>和远端云进行通信，任务可以</a:t>
            </a:r>
            <a:r>
              <a:rPr lang="en-US" altLang="zh-CN" sz="6200" dirty="0" smtClean="0">
                <a:latin typeface="+mn-ea"/>
              </a:rPr>
              <a:t>offload</a:t>
            </a:r>
            <a:r>
              <a:rPr lang="zh-CN" altLang="en-US" sz="6200" dirty="0" smtClean="0">
                <a:latin typeface="+mn-ea"/>
              </a:rPr>
              <a:t>到</a:t>
            </a:r>
            <a:r>
              <a:rPr lang="en-US" altLang="zh-CN" sz="6200" dirty="0" smtClean="0">
                <a:latin typeface="+mn-ea"/>
              </a:rPr>
              <a:t>cloudlet</a:t>
            </a:r>
            <a:r>
              <a:rPr lang="zh-CN" altLang="en-US" sz="6200" dirty="0" smtClean="0">
                <a:latin typeface="+mn-ea"/>
              </a:rPr>
              <a:t>上也可以在远端云上。</a:t>
            </a:r>
            <a:endParaRPr lang="en-US" altLang="zh-CN" sz="6200" dirty="0" smtClean="0">
              <a:latin typeface="+mn-ea"/>
            </a:endParaRPr>
          </a:p>
          <a:p>
            <a:pPr>
              <a:lnSpc>
                <a:spcPct val="120000"/>
              </a:lnSpc>
            </a:pPr>
            <a:r>
              <a:rPr lang="en-US" altLang="zh-CN" sz="6200" dirty="0" smtClean="0">
                <a:latin typeface="+mn-ea"/>
                <a:cs typeface="Times" pitchFamily="18" charset="0"/>
              </a:rPr>
              <a:t>Cloudlet</a:t>
            </a:r>
            <a:r>
              <a:rPr lang="zh-CN" altLang="en-US" sz="6200" dirty="0" smtClean="0">
                <a:latin typeface="+mn-ea"/>
                <a:cs typeface="Times" pitchFamily="18" charset="0"/>
              </a:rPr>
              <a:t>是由</a:t>
            </a:r>
            <a:r>
              <a:rPr lang="zh-CN" altLang="en-US" sz="6200" dirty="0">
                <a:latin typeface="+mn-ea"/>
                <a:cs typeface="Times" pitchFamily="18" charset="0"/>
              </a:rPr>
              <a:t>少数服务器，</a:t>
            </a:r>
            <a:r>
              <a:rPr lang="en-US" altLang="zh-CN" sz="6200" dirty="0" smtClean="0">
                <a:latin typeface="+mn-ea"/>
                <a:cs typeface="Times" pitchFamily="18" charset="0"/>
              </a:rPr>
              <a:t>PC</a:t>
            </a:r>
            <a:r>
              <a:rPr lang="zh-CN" altLang="en-US" sz="6200" dirty="0" smtClean="0">
                <a:latin typeface="+mn-ea"/>
                <a:cs typeface="Times" pitchFamily="18" charset="0"/>
              </a:rPr>
              <a:t>或移动</a:t>
            </a:r>
            <a:r>
              <a:rPr lang="zh-CN" altLang="en-US" sz="6200" dirty="0">
                <a:latin typeface="+mn-ea"/>
                <a:cs typeface="Times" pitchFamily="18" charset="0"/>
              </a:rPr>
              <a:t>设备组成的一个移动设备和远端云通信的中转站或者直接服务移动设备的代理服务器，以</a:t>
            </a:r>
            <a:r>
              <a:rPr lang="en-US" altLang="zh-CN" sz="6200" dirty="0" err="1">
                <a:latin typeface="+mn-ea"/>
                <a:cs typeface="Times" pitchFamily="18" charset="0"/>
              </a:rPr>
              <a:t>WiFi</a:t>
            </a:r>
            <a:r>
              <a:rPr lang="zh-CN" altLang="en-US" sz="6200" dirty="0">
                <a:latin typeface="+mn-ea"/>
                <a:cs typeface="Times" pitchFamily="18" charset="0"/>
              </a:rPr>
              <a:t>方式</a:t>
            </a:r>
            <a:r>
              <a:rPr lang="zh-CN" altLang="en-US" sz="6200" dirty="0" smtClean="0">
                <a:latin typeface="+mn-ea"/>
                <a:cs typeface="Times" pitchFamily="18" charset="0"/>
              </a:rPr>
              <a:t>接入。</a:t>
            </a:r>
            <a:endParaRPr lang="en-US" altLang="zh-CN" sz="6200" dirty="0" smtClean="0">
              <a:latin typeface="+mn-ea"/>
              <a:cs typeface="Times" pitchFamily="18" charset="0"/>
            </a:endParaRPr>
          </a:p>
          <a:p>
            <a:pPr lvl="0" defTabSz="457200">
              <a:lnSpc>
                <a:spcPct val="120000"/>
              </a:lnSpc>
              <a:defRPr sz="1800"/>
            </a:pPr>
            <a:r>
              <a:rPr lang="zh-CN" altLang="en-US" sz="6200" dirty="0">
                <a:latin typeface="+mn-ea"/>
                <a:cs typeface="Times"/>
                <a:sym typeface="Times"/>
              </a:rPr>
              <a:t>使用</a:t>
            </a:r>
            <a:r>
              <a:rPr lang="en-US" altLang="zh-CN" sz="6200" dirty="0" smtClean="0">
                <a:latin typeface="+mn-ea"/>
                <a:cs typeface="Times"/>
                <a:sym typeface="Times"/>
              </a:rPr>
              <a:t>cloudlet</a:t>
            </a:r>
            <a:r>
              <a:rPr lang="zh-CN" altLang="en-US" sz="6200" dirty="0" smtClean="0">
                <a:latin typeface="+mn-ea"/>
                <a:cs typeface="Times"/>
                <a:sym typeface="Times"/>
              </a:rPr>
              <a:t>中间层</a:t>
            </a:r>
            <a:r>
              <a:rPr lang="zh-CN" altLang="en-US" sz="6200" dirty="0">
                <a:latin typeface="+mn-ea"/>
                <a:cs typeface="Times"/>
                <a:sym typeface="Times"/>
              </a:rPr>
              <a:t>的好处：</a:t>
            </a:r>
          </a:p>
          <a:p>
            <a:pPr lvl="0" defTabSz="457200">
              <a:lnSpc>
                <a:spcPct val="120000"/>
              </a:lnSpc>
              <a:defRPr sz="1800"/>
            </a:pPr>
            <a:r>
              <a:rPr lang="zh-CN" altLang="en-US" sz="6200" dirty="0">
                <a:latin typeface="+mn-ea"/>
                <a:cs typeface="Times"/>
                <a:sym typeface="Times"/>
              </a:rPr>
              <a:t>（</a:t>
            </a:r>
            <a:r>
              <a:rPr lang="en-US" altLang="zh-CN" sz="6200" dirty="0">
                <a:latin typeface="+mn-ea"/>
                <a:cs typeface="Times"/>
                <a:sym typeface="Times"/>
              </a:rPr>
              <a:t>1</a:t>
            </a:r>
            <a:r>
              <a:rPr lang="zh-CN" altLang="en-US" sz="6200" dirty="0">
                <a:latin typeface="+mn-ea"/>
                <a:cs typeface="Times"/>
                <a:sym typeface="Times"/>
              </a:rPr>
              <a:t>）充分利用</a:t>
            </a:r>
            <a:r>
              <a:rPr lang="en-US" altLang="zh-CN" sz="6200" dirty="0" err="1">
                <a:latin typeface="+mn-ea"/>
                <a:cs typeface="Times"/>
                <a:sym typeface="Times"/>
              </a:rPr>
              <a:t>wifi</a:t>
            </a:r>
            <a:r>
              <a:rPr lang="zh-CN" altLang="en-US" sz="6200" dirty="0">
                <a:latin typeface="+mn-ea"/>
                <a:cs typeface="Times"/>
                <a:sym typeface="Times"/>
              </a:rPr>
              <a:t>网络的高带宽和将网络连接由</a:t>
            </a:r>
            <a:r>
              <a:rPr lang="en-US" altLang="zh-CN" sz="6200" dirty="0">
                <a:latin typeface="+mn-ea"/>
                <a:cs typeface="Times"/>
                <a:sym typeface="Times"/>
              </a:rPr>
              <a:t>3G</a:t>
            </a:r>
            <a:r>
              <a:rPr lang="zh-CN" altLang="en-US" sz="6200" dirty="0">
                <a:latin typeface="+mn-ea"/>
                <a:cs typeface="Times"/>
                <a:sym typeface="Times"/>
              </a:rPr>
              <a:t>转化成</a:t>
            </a:r>
            <a:r>
              <a:rPr lang="en-US" altLang="zh-CN" sz="6200" dirty="0" err="1">
                <a:latin typeface="+mn-ea"/>
                <a:cs typeface="Times"/>
                <a:sym typeface="Times"/>
              </a:rPr>
              <a:t>wifi</a:t>
            </a:r>
            <a:r>
              <a:rPr lang="en-US" altLang="zh-CN" sz="6200" dirty="0">
                <a:latin typeface="+mn-ea"/>
                <a:cs typeface="Times"/>
                <a:sym typeface="Times"/>
              </a:rPr>
              <a:t> </a:t>
            </a:r>
          </a:p>
          <a:p>
            <a:pPr lvl="0" defTabSz="457200">
              <a:lnSpc>
                <a:spcPct val="120000"/>
              </a:lnSpc>
              <a:defRPr sz="1800"/>
            </a:pPr>
            <a:r>
              <a:rPr lang="zh-CN" altLang="en-US" sz="6200" dirty="0">
                <a:latin typeface="+mn-ea"/>
                <a:cs typeface="Times"/>
                <a:sym typeface="Times"/>
              </a:rPr>
              <a:t>（</a:t>
            </a:r>
            <a:r>
              <a:rPr lang="en-US" altLang="zh-CN" sz="6200" dirty="0">
                <a:latin typeface="+mn-ea"/>
                <a:cs typeface="Times"/>
                <a:sym typeface="Times"/>
              </a:rPr>
              <a:t>2</a:t>
            </a:r>
            <a:r>
              <a:rPr lang="zh-CN" altLang="en-US" sz="6200" dirty="0">
                <a:latin typeface="+mn-ea"/>
                <a:cs typeface="Times"/>
                <a:sym typeface="Times"/>
              </a:rPr>
              <a:t>）需要通过网络下载的应用程序的相关数据，数据缓存从某种程度来说可以在</a:t>
            </a:r>
            <a:r>
              <a:rPr lang="en-US" altLang="zh-CN" sz="6200" dirty="0" smtClean="0">
                <a:latin typeface="+mn-ea"/>
                <a:cs typeface="Times"/>
                <a:sym typeface="Times"/>
              </a:rPr>
              <a:t>cloudlet</a:t>
            </a:r>
            <a:r>
              <a:rPr lang="zh-CN" altLang="en-US" sz="6200" dirty="0" smtClean="0">
                <a:latin typeface="+mn-ea"/>
                <a:cs typeface="Times"/>
                <a:sym typeface="Times"/>
              </a:rPr>
              <a:t>上进行</a:t>
            </a:r>
            <a:endParaRPr lang="en-US" altLang="zh-CN" sz="6200" dirty="0" smtClean="0">
              <a:latin typeface="+mn-ea"/>
              <a:cs typeface="Times"/>
              <a:sym typeface="Times"/>
            </a:endParaRPr>
          </a:p>
          <a:p>
            <a:pPr lvl="0" defTabSz="457200">
              <a:lnSpc>
                <a:spcPct val="120000"/>
              </a:lnSpc>
              <a:defRPr sz="1800"/>
            </a:pPr>
            <a:r>
              <a:rPr lang="zh-CN" altLang="en-US" sz="6200" dirty="0" smtClean="0">
                <a:latin typeface="+mn-ea"/>
                <a:cs typeface="Times"/>
                <a:sym typeface="Times"/>
              </a:rPr>
              <a:t>有待研究和解决的问题：</a:t>
            </a:r>
            <a:endParaRPr lang="en-US" altLang="zh-CN" sz="6200" dirty="0" smtClean="0">
              <a:latin typeface="+mn-ea"/>
              <a:cs typeface="Times"/>
              <a:sym typeface="Times"/>
            </a:endParaRPr>
          </a:p>
          <a:p>
            <a:pPr lvl="0" defTabSz="457200">
              <a:lnSpc>
                <a:spcPct val="120000"/>
              </a:lnSpc>
              <a:defRPr sz="1800"/>
            </a:pPr>
            <a:r>
              <a:rPr lang="zh-CN" altLang="en-US" sz="6200" dirty="0" smtClean="0">
                <a:latin typeface="+mn-ea"/>
                <a:cs typeface="Times"/>
                <a:sym typeface="Times"/>
              </a:rPr>
              <a:t>（</a:t>
            </a:r>
            <a:r>
              <a:rPr lang="en-US" altLang="zh-CN" sz="6200" dirty="0" smtClean="0">
                <a:latin typeface="+mn-ea"/>
                <a:cs typeface="Times"/>
                <a:sym typeface="Times"/>
              </a:rPr>
              <a:t>1</a:t>
            </a:r>
            <a:r>
              <a:rPr lang="zh-CN" altLang="en-US" sz="6200" dirty="0" smtClean="0">
                <a:latin typeface="+mn-ea"/>
                <a:cs typeface="Times"/>
                <a:sym typeface="Times"/>
              </a:rPr>
              <a:t>）</a:t>
            </a:r>
            <a:r>
              <a:rPr lang="en-US" altLang="zh-CN" sz="6200" dirty="0" smtClean="0">
                <a:latin typeface="+mn-ea"/>
                <a:cs typeface="Times"/>
                <a:sym typeface="Times"/>
              </a:rPr>
              <a:t>cloudlet</a:t>
            </a:r>
            <a:r>
              <a:rPr lang="zh-CN" altLang="en-US" sz="6200" dirty="0" smtClean="0">
                <a:latin typeface="+mn-ea"/>
                <a:cs typeface="Times"/>
                <a:sym typeface="Times"/>
              </a:rPr>
              <a:t>部署和自管理</a:t>
            </a:r>
            <a:endParaRPr lang="en-US" altLang="zh-CN" sz="6200" dirty="0" smtClean="0">
              <a:latin typeface="+mn-ea"/>
              <a:cs typeface="Times"/>
              <a:sym typeface="Times"/>
            </a:endParaRPr>
          </a:p>
          <a:p>
            <a:pPr lvl="0" defTabSz="457200">
              <a:lnSpc>
                <a:spcPct val="120000"/>
              </a:lnSpc>
              <a:defRPr sz="1800"/>
            </a:pPr>
            <a:r>
              <a:rPr lang="zh-CN" altLang="en-US" sz="6200" dirty="0" smtClean="0">
                <a:latin typeface="+mn-ea"/>
                <a:cs typeface="Times"/>
                <a:sym typeface="Times"/>
              </a:rPr>
              <a:t>（</a:t>
            </a:r>
            <a:r>
              <a:rPr lang="en-US" altLang="zh-CN" sz="6200" dirty="0">
                <a:latin typeface="+mn-ea"/>
                <a:cs typeface="Times"/>
                <a:sym typeface="Times"/>
              </a:rPr>
              <a:t>2</a:t>
            </a:r>
            <a:r>
              <a:rPr lang="zh-CN" altLang="en-US" sz="6200" dirty="0" smtClean="0">
                <a:latin typeface="+mn-ea"/>
                <a:cs typeface="Times"/>
                <a:sym typeface="Times"/>
              </a:rPr>
              <a:t>）移动终端、</a:t>
            </a:r>
            <a:r>
              <a:rPr lang="en-US" altLang="zh-CN" sz="6200" dirty="0" smtClean="0">
                <a:latin typeface="+mn-ea"/>
                <a:cs typeface="Times"/>
                <a:sym typeface="Times"/>
              </a:rPr>
              <a:t>cloudlet</a:t>
            </a:r>
            <a:r>
              <a:rPr lang="zh-CN" altLang="en-US" sz="6200" dirty="0" smtClean="0">
                <a:latin typeface="+mn-ea"/>
                <a:cs typeface="Times"/>
                <a:sym typeface="Times"/>
              </a:rPr>
              <a:t>和远端云负载均衡</a:t>
            </a:r>
            <a:endParaRPr lang="en-US" altLang="zh-CN" sz="6200" dirty="0" smtClean="0">
              <a:latin typeface="+mn-ea"/>
              <a:cs typeface="Times"/>
              <a:sym typeface="Times"/>
            </a:endParaRPr>
          </a:p>
          <a:p>
            <a:pPr lvl="0" defTabSz="457200">
              <a:defRPr sz="1800"/>
            </a:pPr>
            <a:r>
              <a:rPr lang="en-US" altLang="zh-CN" sz="6200" dirty="0" smtClean="0">
                <a:latin typeface="Times"/>
                <a:ea typeface="Times"/>
                <a:cs typeface="Times"/>
                <a:sym typeface="Times"/>
              </a:rPr>
              <a:t>          …….</a:t>
            </a:r>
          </a:p>
          <a:p>
            <a:pPr lvl="0" defTabSz="457200">
              <a:defRPr sz="1800"/>
            </a:pPr>
            <a:endParaRPr lang="zh-CN" altLang="en-US" dirty="0">
              <a:latin typeface="Times"/>
              <a:ea typeface="Times"/>
              <a:cs typeface="Times"/>
              <a:sym typeface="Times"/>
            </a:endParaRPr>
          </a:p>
          <a:p>
            <a:endParaRPr lang="en-US" altLang="zh-CN" dirty="0" smtClean="0"/>
          </a:p>
        </p:txBody>
      </p:sp>
    </p:spTree>
    <p:extLst>
      <p:ext uri="{BB962C8B-B14F-4D97-AF65-F5344CB8AC3E}">
        <p14:creationId xmlns:p14="http://schemas.microsoft.com/office/powerpoint/2010/main" val="13307361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1232</TotalTime>
  <Words>659</Words>
  <Application>Microsoft Office PowerPoint</Application>
  <PresentationFormat>全屏显示(16:9)</PresentationFormat>
  <Paragraphs>42</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个人体会</vt:lpstr>
      <vt:lpstr>模式</vt:lpstr>
      <vt:lpstr>模式</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郝赟</dc:creator>
  <cp:lastModifiedBy>郝赟</cp:lastModifiedBy>
  <cp:revision>42</cp:revision>
  <dcterms:created xsi:type="dcterms:W3CDTF">2016-01-06T01:09:28Z</dcterms:created>
  <dcterms:modified xsi:type="dcterms:W3CDTF">2016-07-14T14:09:47Z</dcterms:modified>
</cp:coreProperties>
</file>