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87" r:id="rId2"/>
    <p:sldId id="258" r:id="rId3"/>
    <p:sldId id="259" r:id="rId4"/>
    <p:sldId id="304" r:id="rId5"/>
    <p:sldId id="305" r:id="rId6"/>
    <p:sldId id="306" r:id="rId7"/>
    <p:sldId id="307" r:id="rId8"/>
    <p:sldId id="264" r:id="rId9"/>
    <p:sldId id="309" r:id="rId10"/>
    <p:sldId id="310" r:id="rId11"/>
    <p:sldId id="308" r:id="rId12"/>
    <p:sldId id="312" r:id="rId13"/>
    <p:sldId id="311" r:id="rId14"/>
    <p:sldId id="314" r:id="rId15"/>
    <p:sldId id="315" r:id="rId16"/>
    <p:sldId id="316" r:id="rId17"/>
    <p:sldId id="317" r:id="rId18"/>
    <p:sldId id="268" r:id="rId19"/>
    <p:sldId id="318" r:id="rId20"/>
    <p:sldId id="319" r:id="rId21"/>
    <p:sldId id="320" r:id="rId22"/>
    <p:sldId id="321" r:id="rId23"/>
    <p:sldId id="32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0D59A-2BDA-4A09-93F4-2902F7BCB053}" v="427" dt="2020-06-04T04:42:37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6429" autoAdjust="0"/>
  </p:normalViewPr>
  <p:slideViewPr>
    <p:cSldViewPr snapToGrid="0" showGuides="1">
      <p:cViewPr varScale="1">
        <p:scale>
          <a:sx n="86" d="100"/>
          <a:sy n="86" d="100"/>
        </p:scale>
        <p:origin x="566" y="7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3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68" r:id="rId13"/>
    <p:sldLayoutId id="2147483659" r:id="rId14"/>
    <p:sldLayoutId id="214748365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opihi.cs.uvic.ca/sound/genres.tar.gz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pihi.cs.uvic.ca/sound/genres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5528" y="3016143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>
                <a:solidFill>
                  <a:srgbClr val="191919"/>
                </a:solidFill>
              </a:rPr>
              <a:t>音乐特征提取和流派分类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4519" y="2217699"/>
            <a:ext cx="2544286" cy="8002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600">
                <a:solidFill>
                  <a:srgbClr val="191919"/>
                </a:solidFill>
              </a:rPr>
              <a:t>模式识别</a:t>
            </a:r>
            <a:endParaRPr lang="zh-CN" altLang="en-US" sz="46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22791" y="3858438"/>
            <a:ext cx="361829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人：程为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61" y="271231"/>
            <a:ext cx="78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2A1F17-100B-4EC2-99EB-A6907ABD61E1}"/>
              </a:ext>
            </a:extLst>
          </p:cNvPr>
          <p:cNvSpPr txBox="1"/>
          <p:nvPr/>
        </p:nvSpPr>
        <p:spPr>
          <a:xfrm>
            <a:off x="1367159" y="1637043"/>
            <a:ext cx="847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为了方便</a:t>
            </a:r>
            <a:r>
              <a:rPr lang="en-US" altLang="zh-CN"/>
              <a:t>Python</a:t>
            </a:r>
            <a:r>
              <a:rPr lang="zh-CN" altLang="en-US"/>
              <a:t>脚本修改和显示结果，这里还使用了</a:t>
            </a:r>
            <a:r>
              <a:rPr lang="en-US" altLang="zh-CN"/>
              <a:t>VS Code</a:t>
            </a:r>
            <a:r>
              <a:rPr lang="zh-CN" altLang="en-US"/>
              <a:t>和它的</a:t>
            </a:r>
            <a:r>
              <a:rPr lang="en-US" altLang="zh-CN"/>
              <a:t>Python</a:t>
            </a:r>
            <a:r>
              <a:rPr lang="zh-CN" altLang="en-US"/>
              <a:t>扩展，安装扩展后能够在</a:t>
            </a:r>
            <a:r>
              <a:rPr lang="en-US" altLang="zh-CN"/>
              <a:t>VS Code</a:t>
            </a:r>
            <a:r>
              <a:rPr lang="zh-CN" altLang="en-US"/>
              <a:t>中使用</a:t>
            </a:r>
            <a:r>
              <a:rPr lang="en-US" altLang="zh-CN"/>
              <a:t>JupyterNotebook</a:t>
            </a:r>
            <a:r>
              <a:rPr lang="zh-CN" altLang="en-US"/>
              <a:t>编写</a:t>
            </a:r>
            <a:r>
              <a:rPr lang="en-US" altLang="zh-CN"/>
              <a:t>Python</a:t>
            </a:r>
            <a:r>
              <a:rPr lang="zh-CN" altLang="en-US"/>
              <a:t>脚本：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24B59F-D2E6-413E-8F7B-842925A3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58" y="2528123"/>
            <a:ext cx="8782515" cy="29671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18E7A6B-DAD3-40E4-B808-92AD76D31924}"/>
              </a:ext>
            </a:extLst>
          </p:cNvPr>
          <p:cNvSpPr txBox="1"/>
          <p:nvPr/>
        </p:nvSpPr>
        <p:spPr>
          <a:xfrm>
            <a:off x="1367159" y="82467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配置环境</a:t>
            </a:r>
          </a:p>
        </p:txBody>
      </p:sp>
    </p:spTree>
    <p:extLst>
      <p:ext uri="{BB962C8B-B14F-4D97-AF65-F5344CB8AC3E}">
        <p14:creationId xmlns:p14="http://schemas.microsoft.com/office/powerpoint/2010/main" val="90700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60" y="2135540"/>
            <a:ext cx="78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可以选择本地的</a:t>
            </a:r>
            <a:r>
              <a:rPr lang="en-US" altLang="zh-CN"/>
              <a:t>MP3</a:t>
            </a:r>
            <a:r>
              <a:rPr lang="zh-CN" altLang="en-US"/>
              <a:t>或</a:t>
            </a:r>
            <a:r>
              <a:rPr lang="en-US" altLang="zh-CN"/>
              <a:t>WAV</a:t>
            </a:r>
            <a:r>
              <a:rPr lang="zh-CN" altLang="en-US"/>
              <a:t>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0744E7-EBA2-4660-8F89-7647B95F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159" y="2747107"/>
            <a:ext cx="5207082" cy="12139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33E4D6-3C09-472F-B097-B36E9C3588CE}"/>
              </a:ext>
            </a:extLst>
          </p:cNvPr>
          <p:cNvSpPr txBox="1"/>
          <p:nvPr/>
        </p:nvSpPr>
        <p:spPr>
          <a:xfrm>
            <a:off x="1367159" y="4203263"/>
            <a:ext cx="787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</a:t>
            </a:r>
            <a:r>
              <a:rPr lang="en-US" altLang="zh-CN"/>
              <a:t>x</a:t>
            </a:r>
            <a:r>
              <a:rPr lang="zh-CN" altLang="en-US"/>
              <a:t>是音频信号的数字信息，可以看到是一维的，</a:t>
            </a:r>
            <a:r>
              <a:rPr lang="en-US" altLang="zh-CN"/>
              <a:t>sr</a:t>
            </a:r>
            <a:r>
              <a:rPr lang="zh-CN" altLang="en-US"/>
              <a:t>是采样率，人耳能感受到的最高频率约为</a:t>
            </a:r>
            <a:r>
              <a:rPr lang="en-US" altLang="zh-CN"/>
              <a:t>4000Hz</a:t>
            </a:r>
            <a:r>
              <a:rPr lang="zh-CN" altLang="en-US"/>
              <a:t>，根据采样定理，</a:t>
            </a:r>
            <a:r>
              <a:rPr lang="en-US" altLang="zh-CN"/>
              <a:t>8000</a:t>
            </a:r>
            <a:r>
              <a:rPr lang="zh-CN" altLang="en-US"/>
              <a:t>的采样率大约是人能够感受正常音乐的最低采样率。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1367159" y="82467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加载音乐</a:t>
            </a:r>
          </a:p>
        </p:txBody>
      </p:sp>
    </p:spTree>
    <p:extLst>
      <p:ext uri="{BB962C8B-B14F-4D97-AF65-F5344CB8AC3E}">
        <p14:creationId xmlns:p14="http://schemas.microsoft.com/office/powerpoint/2010/main" val="254922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58" y="995922"/>
            <a:ext cx="78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查看音频的波形，横轴为时间，纵轴为振幅，这是音乐在时域上的信息。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1367159" y="292022"/>
            <a:ext cx="25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音频特征提取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3396E2-DCC6-4349-876A-AE93544FBF55}"/>
              </a:ext>
            </a:extLst>
          </p:cNvPr>
          <p:cNvSpPr txBox="1"/>
          <p:nvPr/>
        </p:nvSpPr>
        <p:spPr>
          <a:xfrm>
            <a:off x="1367158" y="1607489"/>
            <a:ext cx="779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/>
              <a:t>%matplotlib inline</a:t>
            </a:r>
            <a:br>
              <a:rPr lang="en-US" altLang="zh-CN"/>
            </a:br>
            <a:r>
              <a:rPr lang="en-US" altLang="zh-CN"/>
              <a:t>import matplotlib.pyplot as plt</a:t>
            </a:r>
            <a:br>
              <a:rPr lang="en-US" altLang="zh-CN"/>
            </a:br>
            <a:r>
              <a:rPr lang="en-US" altLang="zh-CN"/>
              <a:t>import librosa.display</a:t>
            </a:r>
            <a:br>
              <a:rPr lang="en-US" altLang="zh-CN"/>
            </a:br>
            <a:r>
              <a:rPr lang="en-US" altLang="zh-CN"/>
              <a:t>plt.figure(figsize=(14, 5))</a:t>
            </a:r>
            <a:br>
              <a:rPr lang="en-US" altLang="zh-CN"/>
            </a:br>
            <a:r>
              <a:rPr lang="en-US" altLang="zh-CN"/>
              <a:t>librosa.display.waveplot(x, sr=sr)</a:t>
            </a:r>
            <a:endParaRPr lang="zh-CN" altLang="zh-C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075927-6053-4E79-A91A-A1EA210E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90" y="3327052"/>
            <a:ext cx="79343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58" y="1033279"/>
            <a:ext cx="1003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查看</a:t>
            </a:r>
            <a:r>
              <a:rPr lang="zh-CN" altLang="en-US" b="1"/>
              <a:t>频谱图</a:t>
            </a:r>
            <a:r>
              <a:rPr lang="en-US" altLang="zh-CN" b="1"/>
              <a:t>(Spectrogram)</a:t>
            </a:r>
            <a:r>
              <a:rPr lang="zh-CN" altLang="en-US"/>
              <a:t>，横轴是时间，纵轴是频率，颜色则代表分贝（声音的响度），可以看到越红的地方信号音量越大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1367159" y="329379"/>
            <a:ext cx="25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音频特征提取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3396E2-DCC6-4349-876A-AE93544FBF55}"/>
              </a:ext>
            </a:extLst>
          </p:cNvPr>
          <p:cNvSpPr txBox="1"/>
          <p:nvPr/>
        </p:nvSpPr>
        <p:spPr>
          <a:xfrm>
            <a:off x="1367158" y="1921845"/>
            <a:ext cx="779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/>
              <a:t>X = librosa.stft(x)</a:t>
            </a:r>
          </a:p>
          <a:p>
            <a:pPr latinLnBrk="1"/>
            <a:r>
              <a:rPr lang="en-US" altLang="zh-CN"/>
              <a:t>Xdb = librosa.amplitude_to_db(abs(X))   # </a:t>
            </a:r>
            <a:r>
              <a:rPr lang="zh-CN" altLang="en-US"/>
              <a:t>把幅度转成分贝格式</a:t>
            </a:r>
          </a:p>
          <a:p>
            <a:pPr latinLnBrk="1"/>
            <a:r>
              <a:rPr lang="en-US" altLang="zh-CN"/>
              <a:t>plt.figure(figsize=(14, 5))</a:t>
            </a:r>
          </a:p>
          <a:p>
            <a:pPr latinLnBrk="1"/>
            <a:r>
              <a:rPr lang="en-US" altLang="zh-CN"/>
              <a:t>librosa.display.specshow(Xdb, sr=sr, x_axis='time', y_axis='hz')</a:t>
            </a:r>
          </a:p>
          <a:p>
            <a:pPr latinLnBrk="1"/>
            <a:r>
              <a:rPr lang="en-US" altLang="zh-CN"/>
              <a:t>plt.colorbar()</a:t>
            </a:r>
            <a:endParaRPr lang="zh-CN" altLang="zh-C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075927-6053-4E79-A91A-A1EA210E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7158" y="3641408"/>
            <a:ext cx="725069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7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58" y="791044"/>
            <a:ext cx="1020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过零率（</a:t>
            </a:r>
            <a:r>
              <a:rPr lang="en-US" altLang="zh-CN" b="1"/>
              <a:t>Zero Crossing Rate</a:t>
            </a:r>
            <a:r>
              <a:rPr lang="zh-CN" altLang="en-US" b="1"/>
              <a:t>）</a:t>
            </a:r>
          </a:p>
          <a:p>
            <a:r>
              <a:rPr lang="zh-CN" altLang="en-US"/>
              <a:t>过零率</a:t>
            </a:r>
            <a:r>
              <a:rPr lang="en-US" altLang="zh-CN"/>
              <a:t>(Zero Crossing Rate,ZCR)</a:t>
            </a:r>
            <a:r>
              <a:rPr lang="zh-CN" altLang="en-US"/>
              <a:t>是指在每帧中</a:t>
            </a:r>
            <a:r>
              <a:rPr lang="en-US" altLang="zh-CN"/>
              <a:t>,</a:t>
            </a:r>
            <a:r>
              <a:rPr lang="zh-CN" altLang="en-US"/>
              <a:t>语音信号通过零点</a:t>
            </a:r>
            <a:r>
              <a:rPr lang="en-US" altLang="zh-CN"/>
              <a:t>(</a:t>
            </a:r>
            <a:r>
              <a:rPr lang="zh-CN" altLang="en-US"/>
              <a:t>从正变为负或从负变为正</a:t>
            </a:r>
            <a:r>
              <a:rPr lang="en-US" altLang="zh-CN"/>
              <a:t>)</a:t>
            </a:r>
            <a:r>
              <a:rPr lang="zh-CN" altLang="en-US"/>
              <a:t>的次数。这个特征已在语音识别和音乐信息检索领域得到广泛使用，是金属声音和摇滚乐的关键特征。</a:t>
            </a:r>
            <a:endParaRPr lang="en-US" altLang="zh-CN"/>
          </a:p>
          <a:p>
            <a:r>
              <a:rPr lang="zh-CN" altLang="en-US"/>
              <a:t>回到时域图，在时间上放大，可以看到有</a:t>
            </a:r>
            <a:r>
              <a:rPr lang="en-US" altLang="zh-CN"/>
              <a:t>13</a:t>
            </a:r>
            <a:r>
              <a:rPr lang="zh-CN" altLang="en-US"/>
              <a:t>个过零点。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1367159" y="329379"/>
            <a:ext cx="25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音频特征提取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3396E2-DCC6-4349-876A-AE93544FBF55}"/>
              </a:ext>
            </a:extLst>
          </p:cNvPr>
          <p:cNvSpPr txBox="1"/>
          <p:nvPr/>
        </p:nvSpPr>
        <p:spPr>
          <a:xfrm>
            <a:off x="1367157" y="1991373"/>
            <a:ext cx="7794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pt-BR" altLang="zh-CN"/>
              <a:t>n0 = 9000</a:t>
            </a:r>
          </a:p>
          <a:p>
            <a:pPr latinLnBrk="1"/>
            <a:r>
              <a:rPr lang="pt-BR" altLang="zh-CN"/>
              <a:t>n1 = 9100</a:t>
            </a:r>
          </a:p>
          <a:p>
            <a:pPr latinLnBrk="1"/>
            <a:r>
              <a:rPr lang="pt-BR" altLang="zh-CN"/>
              <a:t>plt.figure(figsize=(14, 5))</a:t>
            </a:r>
          </a:p>
          <a:p>
            <a:pPr latinLnBrk="1"/>
            <a:r>
              <a:rPr lang="pt-BR" altLang="zh-CN"/>
              <a:t>plt.plot(x[n0:n1])</a:t>
            </a:r>
          </a:p>
          <a:p>
            <a:pPr latinLnBrk="1"/>
            <a:r>
              <a:rPr lang="pt-BR" altLang="zh-CN"/>
              <a:t>plt.grid()</a:t>
            </a:r>
          </a:p>
          <a:p>
            <a:pPr latinLnBrk="1"/>
            <a:r>
              <a:rPr lang="pt-BR" altLang="zh-CN"/>
              <a:t>zero_crossings = librosa.zero_crossings(x[n0:n1], pad=False)</a:t>
            </a:r>
          </a:p>
          <a:p>
            <a:pPr latinLnBrk="1"/>
            <a:r>
              <a:rPr lang="pt-BR" altLang="zh-CN"/>
              <a:t>print(sum(zero_crossings))</a:t>
            </a:r>
            <a:endParaRPr lang="zh-CN" altLang="zh-C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1460A8-CE44-4CB9-A164-AB67447E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7" y="4022698"/>
            <a:ext cx="7052942" cy="25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9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58" y="791044"/>
            <a:ext cx="1020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频谱质心（</a:t>
            </a:r>
            <a:r>
              <a:rPr lang="en-US" altLang="zh-CN" b="1"/>
              <a:t>Spectral Centroid</a:t>
            </a:r>
            <a:r>
              <a:rPr lang="zh-CN" altLang="en-US" b="1"/>
              <a:t>）</a:t>
            </a:r>
          </a:p>
          <a:p>
            <a:r>
              <a:rPr lang="zh-CN" altLang="en-US"/>
              <a:t>表示信号的频谱中能量的集中点，可描述信号音色的明亮度。越明亮的声音，能量越集中在高频部分，频谱质心的值越大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1367159" y="329379"/>
            <a:ext cx="25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音频特征提取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3396E2-DCC6-4349-876A-AE93544FBF55}"/>
              </a:ext>
            </a:extLst>
          </p:cNvPr>
          <p:cNvSpPr txBox="1"/>
          <p:nvPr/>
        </p:nvSpPr>
        <p:spPr>
          <a:xfrm>
            <a:off x="1367158" y="1714374"/>
            <a:ext cx="10200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pt-BR" altLang="zh-CN"/>
              <a:t>import sklearn</a:t>
            </a:r>
          </a:p>
          <a:p>
            <a:pPr latinLnBrk="1"/>
            <a:r>
              <a:rPr lang="pt-BR" altLang="zh-CN"/>
              <a:t>spectral_centroids = librosa.feature.spectral_centroid(x[:80000], sr=sr)[0] frames = range(len(spectral_centroids))</a:t>
            </a:r>
          </a:p>
          <a:p>
            <a:pPr latinLnBrk="1"/>
            <a:r>
              <a:rPr lang="pt-BR" altLang="zh-CN"/>
              <a:t>t = librosa.frames_to_time(frames, sr=8000) </a:t>
            </a:r>
          </a:p>
          <a:p>
            <a:pPr latinLnBrk="1"/>
            <a:r>
              <a:rPr lang="pt-BR" altLang="zh-CN"/>
              <a:t>def normalize(x, axis=0):</a:t>
            </a:r>
          </a:p>
          <a:p>
            <a:pPr latinLnBrk="1"/>
            <a:r>
              <a:rPr lang="pt-BR" altLang="zh-CN"/>
              <a:t>    return sklearn.preprocessing.minmax_scale(x, axis=axis) librosa.display.waveplot(x[:80000], sr=sr, alpha=0.4)</a:t>
            </a:r>
          </a:p>
          <a:p>
            <a:pPr latinLnBrk="1"/>
            <a:r>
              <a:rPr lang="pt-BR" altLang="zh-CN"/>
              <a:t>plt.plot(t, normalize(spectral_centroids), color='r')</a:t>
            </a:r>
            <a:endParaRPr lang="zh-CN" altLang="zh-C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1460A8-CE44-4CB9-A164-AB67447E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7158" y="4108518"/>
            <a:ext cx="3616534" cy="25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1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58" y="791044"/>
            <a:ext cx="1020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MFCC (</a:t>
            </a:r>
            <a:r>
              <a:rPr lang="zh-CN" altLang="en-US" b="1"/>
              <a:t>梅尔频率倒谱系数</a:t>
            </a:r>
            <a:r>
              <a:rPr lang="en-US" altLang="zh-CN" b="1"/>
              <a:t>)</a:t>
            </a:r>
          </a:p>
          <a:p>
            <a:r>
              <a:rPr lang="en-US" altLang="zh-CN"/>
              <a:t>MFCC</a:t>
            </a:r>
            <a:r>
              <a:rPr lang="zh-CN" altLang="en-US"/>
              <a:t>是音频信号特征中最重要的一个，基本上处理音频信号就会用到。</a:t>
            </a:r>
          </a:p>
          <a:p>
            <a:r>
              <a:rPr lang="zh-CN" altLang="en-US"/>
              <a:t>信号的</a:t>
            </a:r>
            <a:r>
              <a:rPr lang="en-US" altLang="zh-CN"/>
              <a:t>MFCC</a:t>
            </a:r>
            <a:r>
              <a:rPr lang="zh-CN" altLang="en-US"/>
              <a:t>参数是一个小集合的特征（一般</a:t>
            </a:r>
            <a:r>
              <a:rPr lang="en-US" altLang="zh-CN"/>
              <a:t>10-20</a:t>
            </a:r>
            <a:r>
              <a:rPr lang="zh-CN" altLang="en-US"/>
              <a:t>个），它能够简洁的表示频谱的包络。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1367159" y="329379"/>
            <a:ext cx="25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音频特征提取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3396E2-DCC6-4349-876A-AE93544FBF55}"/>
              </a:ext>
            </a:extLst>
          </p:cNvPr>
          <p:cNvSpPr txBox="1"/>
          <p:nvPr/>
        </p:nvSpPr>
        <p:spPr>
          <a:xfrm>
            <a:off x="1367158" y="1714374"/>
            <a:ext cx="1020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pt-BR" altLang="zh-CN"/>
              <a:t>mfccs = librosa.feature.mfcc(x, sr=sr)</a:t>
            </a:r>
          </a:p>
          <a:p>
            <a:pPr latinLnBrk="1"/>
            <a:r>
              <a:rPr lang="pt-BR" altLang="zh-CN"/>
              <a:t>print(mfccs.shape)</a:t>
            </a:r>
          </a:p>
          <a:p>
            <a:pPr latinLnBrk="1"/>
            <a:r>
              <a:rPr lang="pt-BR" altLang="zh-CN"/>
              <a:t>#Displaying  the MFCCs:</a:t>
            </a:r>
          </a:p>
          <a:p>
            <a:pPr latinLnBrk="1"/>
            <a:r>
              <a:rPr lang="pt-BR" altLang="zh-CN"/>
              <a:t>librosa.display.specshow(mfccs, sr=sr, x_axis='time')</a:t>
            </a:r>
            <a:endParaRPr lang="zh-CN" altLang="zh-CN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731A169-59DE-4DDA-8855-F9C9AB43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2990850"/>
            <a:ext cx="5229225" cy="38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0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59" y="1509857"/>
            <a:ext cx="4109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除了上面提到的几个特征之外，还有节奏图</a:t>
            </a:r>
            <a:r>
              <a:rPr lang="en-US" altLang="zh-CN"/>
              <a:t>(tempogram)</a:t>
            </a:r>
            <a:r>
              <a:rPr lang="zh-CN" altLang="en-US"/>
              <a:t>，音符起始点</a:t>
            </a:r>
            <a:r>
              <a:rPr lang="en-US" altLang="zh-CN"/>
              <a:t>(onset)</a:t>
            </a:r>
            <a:r>
              <a:rPr lang="zh-CN" altLang="en-US"/>
              <a:t>，节奏信息</a:t>
            </a:r>
            <a:r>
              <a:rPr lang="en-US" altLang="zh-CN"/>
              <a:t>(BPM)</a:t>
            </a:r>
            <a:r>
              <a:rPr lang="zh-CN" altLang="en-US"/>
              <a:t>，频谱滚降点</a:t>
            </a:r>
            <a:r>
              <a:rPr lang="en-US" altLang="zh-CN"/>
              <a:t>(Spectral Rolloff)</a:t>
            </a:r>
            <a:r>
              <a:rPr lang="zh-CN" altLang="en-US"/>
              <a:t>等特征适用于音频信息特征的提取，从而对音乐流派进行分类。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1367159" y="586554"/>
            <a:ext cx="25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音频特征提取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8341EA3-C0CC-45E8-B8BE-49CC4F9F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89535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9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>
            <a:off x="1142772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五边形 2"/>
          <p:cNvSpPr/>
          <p:nvPr/>
        </p:nvSpPr>
        <p:spPr>
          <a:xfrm>
            <a:off x="3713086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283400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/>
        </p:nvSpPr>
        <p:spPr>
          <a:xfrm>
            <a:off x="8853714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5"/>
          <p:cNvSpPr/>
          <p:nvPr/>
        </p:nvSpPr>
        <p:spPr>
          <a:xfrm>
            <a:off x="2034189" y="2324778"/>
            <a:ext cx="379795" cy="43733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6"/>
          <p:cNvSpPr/>
          <p:nvPr/>
        </p:nvSpPr>
        <p:spPr>
          <a:xfrm>
            <a:off x="7146046" y="2325805"/>
            <a:ext cx="437336" cy="435283"/>
          </a:xfrm>
          <a:custGeom>
            <a:avLst/>
            <a:gdLst>
              <a:gd name="connsiteX0" fmla="*/ 262525 w 338138"/>
              <a:gd name="connsiteY0" fmla="*/ 84138 h 336551"/>
              <a:gd name="connsiteX1" fmla="*/ 314260 w 338138"/>
              <a:gd name="connsiteY1" fmla="*/ 84138 h 336551"/>
              <a:gd name="connsiteX2" fmla="*/ 338138 w 338138"/>
              <a:gd name="connsiteY2" fmla="*/ 107802 h 336551"/>
              <a:gd name="connsiteX3" fmla="*/ 338138 w 338138"/>
              <a:gd name="connsiteY3" fmla="*/ 191940 h 336551"/>
              <a:gd name="connsiteX4" fmla="*/ 314260 w 338138"/>
              <a:gd name="connsiteY4" fmla="*/ 216918 h 336551"/>
              <a:gd name="connsiteX5" fmla="*/ 314260 w 338138"/>
              <a:gd name="connsiteY5" fmla="*/ 336551 h 336551"/>
              <a:gd name="connsiteX6" fmla="*/ 241300 w 338138"/>
              <a:gd name="connsiteY6" fmla="*/ 336551 h 336551"/>
              <a:gd name="connsiteX7" fmla="*/ 241300 w 338138"/>
              <a:gd name="connsiteY7" fmla="*/ 240582 h 336551"/>
              <a:gd name="connsiteX8" fmla="*/ 265178 w 338138"/>
              <a:gd name="connsiteY8" fmla="*/ 216918 h 336551"/>
              <a:gd name="connsiteX9" fmla="*/ 265178 w 338138"/>
              <a:gd name="connsiteY9" fmla="*/ 95970 h 336551"/>
              <a:gd name="connsiteX10" fmla="*/ 262525 w 338138"/>
              <a:gd name="connsiteY10" fmla="*/ 84138 h 336551"/>
              <a:gd name="connsiteX11" fmla="*/ 120477 w 338138"/>
              <a:gd name="connsiteY11" fmla="*/ 84138 h 336551"/>
              <a:gd name="connsiteX12" fmla="*/ 217661 w 338138"/>
              <a:gd name="connsiteY12" fmla="*/ 84138 h 336551"/>
              <a:gd name="connsiteX13" fmla="*/ 241300 w 338138"/>
              <a:gd name="connsiteY13" fmla="*/ 107802 h 336551"/>
              <a:gd name="connsiteX14" fmla="*/ 241300 w 338138"/>
              <a:gd name="connsiteY14" fmla="*/ 191940 h 336551"/>
              <a:gd name="connsiteX15" fmla="*/ 217661 w 338138"/>
              <a:gd name="connsiteY15" fmla="*/ 216918 h 336551"/>
              <a:gd name="connsiteX16" fmla="*/ 217661 w 338138"/>
              <a:gd name="connsiteY16" fmla="*/ 336551 h 336551"/>
              <a:gd name="connsiteX17" fmla="*/ 120477 w 338138"/>
              <a:gd name="connsiteY17" fmla="*/ 336551 h 336551"/>
              <a:gd name="connsiteX18" fmla="*/ 120477 w 338138"/>
              <a:gd name="connsiteY18" fmla="*/ 216918 h 336551"/>
              <a:gd name="connsiteX19" fmla="*/ 96837 w 338138"/>
              <a:gd name="connsiteY19" fmla="*/ 191940 h 336551"/>
              <a:gd name="connsiteX20" fmla="*/ 96837 w 338138"/>
              <a:gd name="connsiteY20" fmla="*/ 107802 h 336551"/>
              <a:gd name="connsiteX21" fmla="*/ 120477 w 338138"/>
              <a:gd name="connsiteY21" fmla="*/ 84138 h 336551"/>
              <a:gd name="connsiteX22" fmla="*/ 23878 w 338138"/>
              <a:gd name="connsiteY22" fmla="*/ 84138 h 336551"/>
              <a:gd name="connsiteX23" fmla="*/ 75613 w 338138"/>
              <a:gd name="connsiteY23" fmla="*/ 84138 h 336551"/>
              <a:gd name="connsiteX24" fmla="*/ 72960 w 338138"/>
              <a:gd name="connsiteY24" fmla="*/ 95970 h 336551"/>
              <a:gd name="connsiteX25" fmla="*/ 72960 w 338138"/>
              <a:gd name="connsiteY25" fmla="*/ 216918 h 336551"/>
              <a:gd name="connsiteX26" fmla="*/ 96838 w 338138"/>
              <a:gd name="connsiteY26" fmla="*/ 240582 h 336551"/>
              <a:gd name="connsiteX27" fmla="*/ 96838 w 338138"/>
              <a:gd name="connsiteY27" fmla="*/ 336551 h 336551"/>
              <a:gd name="connsiteX28" fmla="*/ 23878 w 338138"/>
              <a:gd name="connsiteY28" fmla="*/ 336551 h 336551"/>
              <a:gd name="connsiteX29" fmla="*/ 23878 w 338138"/>
              <a:gd name="connsiteY29" fmla="*/ 216918 h 336551"/>
              <a:gd name="connsiteX30" fmla="*/ 0 w 338138"/>
              <a:gd name="connsiteY30" fmla="*/ 191940 h 336551"/>
              <a:gd name="connsiteX31" fmla="*/ 0 w 338138"/>
              <a:gd name="connsiteY31" fmla="*/ 107802 h 336551"/>
              <a:gd name="connsiteX32" fmla="*/ 23878 w 338138"/>
              <a:gd name="connsiteY32" fmla="*/ 84138 h 336551"/>
              <a:gd name="connsiteX33" fmla="*/ 265257 w 338138"/>
              <a:gd name="connsiteY33" fmla="*/ 0 h 336551"/>
              <a:gd name="connsiteX34" fmla="*/ 301625 w 338138"/>
              <a:gd name="connsiteY34" fmla="*/ 35069 h 336551"/>
              <a:gd name="connsiteX35" fmla="*/ 265257 w 338138"/>
              <a:gd name="connsiteY35" fmla="*/ 71438 h 336551"/>
              <a:gd name="connsiteX36" fmla="*/ 248371 w 338138"/>
              <a:gd name="connsiteY36" fmla="*/ 66242 h 336551"/>
              <a:gd name="connsiteX37" fmla="*/ 245774 w 338138"/>
              <a:gd name="connsiteY37" fmla="*/ 64944 h 336551"/>
              <a:gd name="connsiteX38" fmla="*/ 230187 w 338138"/>
              <a:gd name="connsiteY38" fmla="*/ 35069 h 336551"/>
              <a:gd name="connsiteX39" fmla="*/ 265257 w 338138"/>
              <a:gd name="connsiteY39" fmla="*/ 0 h 336551"/>
              <a:gd name="connsiteX40" fmla="*/ 169069 w 338138"/>
              <a:gd name="connsiteY40" fmla="*/ 0 h 336551"/>
              <a:gd name="connsiteX41" fmla="*/ 204788 w 338138"/>
              <a:gd name="connsiteY41" fmla="*/ 35719 h 336551"/>
              <a:gd name="connsiteX42" fmla="*/ 169069 w 338138"/>
              <a:gd name="connsiteY42" fmla="*/ 71438 h 336551"/>
              <a:gd name="connsiteX43" fmla="*/ 133350 w 338138"/>
              <a:gd name="connsiteY43" fmla="*/ 35719 h 336551"/>
              <a:gd name="connsiteX44" fmla="*/ 169069 w 338138"/>
              <a:gd name="connsiteY44" fmla="*/ 0 h 336551"/>
              <a:gd name="connsiteX45" fmla="*/ 72880 w 338138"/>
              <a:gd name="connsiteY45" fmla="*/ 0 h 336551"/>
              <a:gd name="connsiteX46" fmla="*/ 107950 w 338138"/>
              <a:gd name="connsiteY46" fmla="*/ 35069 h 336551"/>
              <a:gd name="connsiteX47" fmla="*/ 92363 w 338138"/>
              <a:gd name="connsiteY47" fmla="*/ 64944 h 336551"/>
              <a:gd name="connsiteX48" fmla="*/ 89766 w 338138"/>
              <a:gd name="connsiteY48" fmla="*/ 66242 h 336551"/>
              <a:gd name="connsiteX49" fmla="*/ 72880 w 338138"/>
              <a:gd name="connsiteY49" fmla="*/ 71438 h 336551"/>
              <a:gd name="connsiteX50" fmla="*/ 36512 w 338138"/>
              <a:gd name="connsiteY50" fmla="*/ 35069 h 336551"/>
              <a:gd name="connsiteX51" fmla="*/ 72880 w 338138"/>
              <a:gd name="connsiteY51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6551">
                <a:moveTo>
                  <a:pt x="262525" y="84138"/>
                </a:moveTo>
                <a:cubicBezTo>
                  <a:pt x="262525" y="84138"/>
                  <a:pt x="262525" y="84138"/>
                  <a:pt x="314260" y="84138"/>
                </a:cubicBezTo>
                <a:cubicBezTo>
                  <a:pt x="338138" y="84138"/>
                  <a:pt x="338138" y="107802"/>
                  <a:pt x="338138" y="107802"/>
                </a:cubicBezTo>
                <a:cubicBezTo>
                  <a:pt x="338138" y="107802"/>
                  <a:pt x="338138" y="107802"/>
                  <a:pt x="338138" y="191940"/>
                </a:cubicBezTo>
                <a:cubicBezTo>
                  <a:pt x="338138" y="216918"/>
                  <a:pt x="314260" y="216918"/>
                  <a:pt x="314260" y="216918"/>
                </a:cubicBezTo>
                <a:cubicBezTo>
                  <a:pt x="314260" y="216918"/>
                  <a:pt x="314260" y="216918"/>
                  <a:pt x="314260" y="336551"/>
                </a:cubicBezTo>
                <a:cubicBezTo>
                  <a:pt x="314260" y="336551"/>
                  <a:pt x="314260" y="336551"/>
                  <a:pt x="241300" y="336551"/>
                </a:cubicBezTo>
                <a:cubicBezTo>
                  <a:pt x="241300" y="336551"/>
                  <a:pt x="241300" y="336551"/>
                  <a:pt x="241300" y="240582"/>
                </a:cubicBezTo>
                <a:cubicBezTo>
                  <a:pt x="241300" y="240582"/>
                  <a:pt x="265178" y="240582"/>
                  <a:pt x="265178" y="216918"/>
                </a:cubicBezTo>
                <a:cubicBezTo>
                  <a:pt x="265178" y="216918"/>
                  <a:pt x="265178" y="216918"/>
                  <a:pt x="265178" y="95970"/>
                </a:cubicBezTo>
                <a:cubicBezTo>
                  <a:pt x="265178" y="95970"/>
                  <a:pt x="265178" y="90711"/>
                  <a:pt x="262525" y="84138"/>
                </a:cubicBezTo>
                <a:close/>
                <a:moveTo>
                  <a:pt x="120477" y="84138"/>
                </a:moveTo>
                <a:cubicBezTo>
                  <a:pt x="120477" y="84138"/>
                  <a:pt x="120477" y="84138"/>
                  <a:pt x="217661" y="84138"/>
                </a:cubicBezTo>
                <a:cubicBezTo>
                  <a:pt x="241300" y="84138"/>
                  <a:pt x="241300" y="107802"/>
                  <a:pt x="241300" y="107802"/>
                </a:cubicBezTo>
                <a:lnTo>
                  <a:pt x="241300" y="191940"/>
                </a:lnTo>
                <a:cubicBezTo>
                  <a:pt x="241300" y="216918"/>
                  <a:pt x="217661" y="216918"/>
                  <a:pt x="217661" y="216918"/>
                </a:cubicBezTo>
                <a:cubicBezTo>
                  <a:pt x="217661" y="216918"/>
                  <a:pt x="217661" y="216918"/>
                  <a:pt x="217661" y="336551"/>
                </a:cubicBezTo>
                <a:cubicBezTo>
                  <a:pt x="217661" y="336551"/>
                  <a:pt x="217661" y="336551"/>
                  <a:pt x="120477" y="336551"/>
                </a:cubicBezTo>
                <a:cubicBezTo>
                  <a:pt x="120477" y="336551"/>
                  <a:pt x="120477" y="336551"/>
                  <a:pt x="120477" y="216918"/>
                </a:cubicBezTo>
                <a:cubicBezTo>
                  <a:pt x="120477" y="216918"/>
                  <a:pt x="96837" y="216918"/>
                  <a:pt x="96837" y="191940"/>
                </a:cubicBezTo>
                <a:cubicBezTo>
                  <a:pt x="96837" y="191940"/>
                  <a:pt x="96837" y="191940"/>
                  <a:pt x="96837" y="107802"/>
                </a:cubicBezTo>
                <a:cubicBezTo>
                  <a:pt x="96837" y="84138"/>
                  <a:pt x="120477" y="84138"/>
                  <a:pt x="120477" y="84138"/>
                </a:cubicBezTo>
                <a:close/>
                <a:moveTo>
                  <a:pt x="23878" y="84138"/>
                </a:moveTo>
                <a:cubicBezTo>
                  <a:pt x="23878" y="84138"/>
                  <a:pt x="23878" y="84138"/>
                  <a:pt x="75613" y="84138"/>
                </a:cubicBezTo>
                <a:cubicBezTo>
                  <a:pt x="72960" y="90711"/>
                  <a:pt x="72960" y="95970"/>
                  <a:pt x="72960" y="95970"/>
                </a:cubicBezTo>
                <a:cubicBezTo>
                  <a:pt x="72960" y="95970"/>
                  <a:pt x="72960" y="95970"/>
                  <a:pt x="72960" y="216918"/>
                </a:cubicBezTo>
                <a:cubicBezTo>
                  <a:pt x="72960" y="240582"/>
                  <a:pt x="96838" y="240582"/>
                  <a:pt x="96838" y="240582"/>
                </a:cubicBezTo>
                <a:cubicBezTo>
                  <a:pt x="96838" y="240582"/>
                  <a:pt x="96838" y="240582"/>
                  <a:pt x="96838" y="336551"/>
                </a:cubicBezTo>
                <a:cubicBezTo>
                  <a:pt x="96838" y="336551"/>
                  <a:pt x="96838" y="336551"/>
                  <a:pt x="23878" y="336551"/>
                </a:cubicBezTo>
                <a:cubicBezTo>
                  <a:pt x="23878" y="336551"/>
                  <a:pt x="23878" y="336551"/>
                  <a:pt x="23878" y="216918"/>
                </a:cubicBezTo>
                <a:cubicBezTo>
                  <a:pt x="23878" y="216918"/>
                  <a:pt x="0" y="216918"/>
                  <a:pt x="0" y="191940"/>
                </a:cubicBezTo>
                <a:cubicBezTo>
                  <a:pt x="0" y="191940"/>
                  <a:pt x="0" y="191940"/>
                  <a:pt x="0" y="107802"/>
                </a:cubicBezTo>
                <a:cubicBezTo>
                  <a:pt x="0" y="84138"/>
                  <a:pt x="23878" y="84138"/>
                  <a:pt x="23878" y="84138"/>
                </a:cubicBezTo>
                <a:close/>
                <a:moveTo>
                  <a:pt x="265257" y="0"/>
                </a:moveTo>
                <a:cubicBezTo>
                  <a:pt x="284740" y="0"/>
                  <a:pt x="301625" y="15586"/>
                  <a:pt x="301625" y="35069"/>
                </a:cubicBezTo>
                <a:cubicBezTo>
                  <a:pt x="301625" y="55851"/>
                  <a:pt x="284740" y="71438"/>
                  <a:pt x="265257" y="71438"/>
                </a:cubicBezTo>
                <a:cubicBezTo>
                  <a:pt x="258762" y="71438"/>
                  <a:pt x="253567" y="70139"/>
                  <a:pt x="248371" y="66242"/>
                </a:cubicBezTo>
                <a:cubicBezTo>
                  <a:pt x="248371" y="66242"/>
                  <a:pt x="247072" y="66242"/>
                  <a:pt x="245774" y="64944"/>
                </a:cubicBezTo>
                <a:cubicBezTo>
                  <a:pt x="236681" y="59748"/>
                  <a:pt x="230187" y="48058"/>
                  <a:pt x="230187" y="35069"/>
                </a:cubicBezTo>
                <a:cubicBezTo>
                  <a:pt x="230187" y="15586"/>
                  <a:pt x="245774" y="0"/>
                  <a:pt x="265257" y="0"/>
                </a:cubicBezTo>
                <a:close/>
                <a:moveTo>
                  <a:pt x="169069" y="0"/>
                </a:moveTo>
                <a:cubicBezTo>
                  <a:pt x="188796" y="0"/>
                  <a:pt x="204788" y="15992"/>
                  <a:pt x="204788" y="35719"/>
                </a:cubicBezTo>
                <a:cubicBezTo>
                  <a:pt x="204788" y="55446"/>
                  <a:pt x="188796" y="71438"/>
                  <a:pt x="169069" y="71438"/>
                </a:cubicBezTo>
                <a:cubicBezTo>
                  <a:pt x="149342" y="71438"/>
                  <a:pt x="133350" y="55446"/>
                  <a:pt x="133350" y="35719"/>
                </a:cubicBezTo>
                <a:cubicBezTo>
                  <a:pt x="133350" y="15992"/>
                  <a:pt x="149342" y="0"/>
                  <a:pt x="169069" y="0"/>
                </a:cubicBezTo>
                <a:close/>
                <a:moveTo>
                  <a:pt x="72880" y="0"/>
                </a:moveTo>
                <a:cubicBezTo>
                  <a:pt x="92363" y="0"/>
                  <a:pt x="107950" y="15586"/>
                  <a:pt x="107950" y="35069"/>
                </a:cubicBezTo>
                <a:cubicBezTo>
                  <a:pt x="107950" y="48058"/>
                  <a:pt x="101456" y="59748"/>
                  <a:pt x="92363" y="64944"/>
                </a:cubicBezTo>
                <a:cubicBezTo>
                  <a:pt x="91065" y="66242"/>
                  <a:pt x="89766" y="66242"/>
                  <a:pt x="89766" y="66242"/>
                </a:cubicBezTo>
                <a:cubicBezTo>
                  <a:pt x="84570" y="70139"/>
                  <a:pt x="79375" y="71438"/>
                  <a:pt x="72880" y="71438"/>
                </a:cubicBezTo>
                <a:cubicBezTo>
                  <a:pt x="53397" y="71438"/>
                  <a:pt x="36512" y="55851"/>
                  <a:pt x="36512" y="35069"/>
                </a:cubicBezTo>
                <a:cubicBezTo>
                  <a:pt x="36512" y="15586"/>
                  <a:pt x="53397" y="0"/>
                  <a:pt x="728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7"/>
          <p:cNvSpPr/>
          <p:nvPr/>
        </p:nvSpPr>
        <p:spPr>
          <a:xfrm>
            <a:off x="4575732" y="4307430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8"/>
          <p:cNvSpPr/>
          <p:nvPr/>
        </p:nvSpPr>
        <p:spPr>
          <a:xfrm>
            <a:off x="9722895" y="4307429"/>
            <a:ext cx="424266" cy="437336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9"/>
          <p:cNvSpPr txBox="1"/>
          <p:nvPr/>
        </p:nvSpPr>
        <p:spPr>
          <a:xfrm>
            <a:off x="1244371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>
                <a:latin typeface="+mn-ea"/>
              </a:rPr>
              <a:t>获取数据集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3814683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>
                <a:solidFill>
                  <a:schemeClr val="bg1"/>
                </a:solidFill>
                <a:latin typeface="+mn-ea"/>
              </a:rPr>
              <a:t>数据初步处理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6384996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>
                <a:latin typeface="+mn-ea"/>
              </a:rPr>
              <a:t>建立与训练模型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8955308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>
                <a:solidFill>
                  <a:schemeClr val="bg1"/>
                </a:solidFill>
                <a:latin typeface="+mn-ea"/>
              </a:rPr>
              <a:t>验证模型与评估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>
                <a:latin typeface="+mn-ea"/>
              </a:rPr>
              <a:t>音乐流派分类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8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1" grpId="0" animBg="1"/>
      <p:bldP spid="23" grpId="0" animBg="1"/>
      <p:bldP spid="22" grpId="0" animBg="1"/>
      <p:bldP spid="24" grpId="0" animBg="1"/>
      <p:bldP spid="11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>
                <a:latin typeface="+mj-lt"/>
                <a:ea typeface="+mj-ea"/>
                <a:cs typeface="+mj-cs"/>
              </a:rPr>
              <a:t>获取数据集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为了快速训练模型，本项目使用了数据量较小且最为经典的</a:t>
            </a:r>
            <a:r>
              <a:rPr lang="en-US" altLang="zh-CN" sz="1700">
                <a:hlinkClick r:id="rId2"/>
              </a:rPr>
              <a:t>GTZAN genre collection</a:t>
            </a:r>
            <a:r>
              <a:rPr lang="zh-CN" altLang="en-US" sz="1700"/>
              <a:t>数据集。这个数据集包含了流行</a:t>
            </a:r>
            <a:r>
              <a:rPr lang="en-US" altLang="zh-CN" sz="1700"/>
              <a:t>(Pop)</a:t>
            </a:r>
            <a:r>
              <a:rPr lang="zh-CN" altLang="en-US" sz="1700"/>
              <a:t>，摇滚</a:t>
            </a:r>
            <a:r>
              <a:rPr lang="en-US" altLang="zh-CN" sz="1700"/>
              <a:t>(Rock)</a:t>
            </a:r>
            <a:r>
              <a:rPr lang="zh-CN" altLang="en-US" sz="1700"/>
              <a:t>，爵士</a:t>
            </a:r>
            <a:r>
              <a:rPr lang="en-US" altLang="zh-CN" sz="1700"/>
              <a:t>(Jazz)</a:t>
            </a:r>
            <a:r>
              <a:rPr lang="zh-CN" altLang="en-US" sz="1700"/>
              <a:t>，乡村</a:t>
            </a:r>
            <a:r>
              <a:rPr lang="en-US" altLang="zh-CN" sz="1700"/>
              <a:t>(Country)</a:t>
            </a:r>
            <a:r>
              <a:rPr lang="zh-CN" altLang="en-US" sz="1700"/>
              <a:t>，古典</a:t>
            </a:r>
            <a:r>
              <a:rPr lang="en-US" altLang="zh-CN" sz="1700"/>
              <a:t>(Classical)</a:t>
            </a:r>
            <a:r>
              <a:rPr lang="zh-CN" altLang="en-US" sz="1700"/>
              <a:t>，蓝调</a:t>
            </a:r>
            <a:r>
              <a:rPr lang="en-US" altLang="zh-CN" sz="1700"/>
              <a:t>(Blues)</a:t>
            </a:r>
            <a:r>
              <a:rPr lang="zh-CN" altLang="en-US" sz="1700"/>
              <a:t>，嘻哈</a:t>
            </a:r>
            <a:r>
              <a:rPr lang="en-US" altLang="zh-CN" sz="1700"/>
              <a:t>(Hiphop)</a:t>
            </a:r>
            <a:r>
              <a:rPr lang="zh-CN" altLang="en-US" sz="1700"/>
              <a:t>，雷鬼</a:t>
            </a:r>
            <a:r>
              <a:rPr lang="en-US" altLang="zh-CN" sz="1700"/>
              <a:t>(Reggae)</a:t>
            </a:r>
            <a:r>
              <a:rPr lang="zh-CN" altLang="en-US" sz="1700"/>
              <a:t>和迪斯科</a:t>
            </a:r>
            <a:r>
              <a:rPr lang="en-US" altLang="zh-CN" sz="1700"/>
              <a:t>(Disco) 10</a:t>
            </a:r>
            <a:r>
              <a:rPr lang="zh-CN" altLang="en-US" sz="1700"/>
              <a:t>个题材，每个题材包含了</a:t>
            </a:r>
            <a:r>
              <a:rPr lang="en-US" altLang="zh-CN" sz="1700"/>
              <a:t>100</a:t>
            </a:r>
            <a:r>
              <a:rPr lang="zh-CN" altLang="en-US" sz="1700"/>
              <a:t>个</a:t>
            </a:r>
            <a:r>
              <a:rPr lang="en-US" altLang="zh-CN" sz="1700"/>
              <a:t>30s</a:t>
            </a:r>
            <a:r>
              <a:rPr lang="zh-CN" altLang="en-US" sz="1700"/>
              <a:t>长的音乐。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8341EA3-C0CC-45E8-B8BE-49CC4F9F6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4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" y="-173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2907791" cy="584775"/>
            <a:chOff x="6426646" y="1196311"/>
            <a:chExt cx="2907791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884727" y="1271088"/>
              <a:ext cx="2449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spc="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项目简介和背景知识</a:t>
              </a:r>
              <a:endParaRPr lang="zh-CN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2591999" cy="584775"/>
            <a:chOff x="6426646" y="1196311"/>
            <a:chExt cx="2591999" cy="584775"/>
          </a:xfrm>
        </p:grpSpPr>
        <p:sp>
          <p:nvSpPr>
            <p:cNvPr id="28" name="文本框 27"/>
            <p:cNvSpPr txBox="1"/>
            <p:nvPr/>
          </p:nvSpPr>
          <p:spPr>
            <a:xfrm>
              <a:off x="6884727" y="1271088"/>
              <a:ext cx="2133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spc="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音乐信息特征提取</a:t>
              </a:r>
              <a:endParaRPr lang="zh-CN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2484598" cy="584775"/>
            <a:chOff x="6426646" y="1196311"/>
            <a:chExt cx="2484598" cy="584775"/>
          </a:xfrm>
        </p:grpSpPr>
        <p:grpSp>
          <p:nvGrpSpPr>
            <p:cNvPr id="31" name="组合 30"/>
            <p:cNvGrpSpPr/>
            <p:nvPr/>
          </p:nvGrpSpPr>
          <p:grpSpPr>
            <a:xfrm>
              <a:off x="6884727" y="1271088"/>
              <a:ext cx="2026517" cy="457693"/>
              <a:chOff x="1943100" y="3022067"/>
              <a:chExt cx="2026517" cy="457693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943100" y="3022067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音乐流派分类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943100" y="3264316"/>
                <a:ext cx="20265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user can </a:t>
                </a:r>
                <a:r>
                  <a:rPr lang="en-US" altLang="zh-CN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pdemonstrateor</a:t>
                </a:r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computer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1130060" cy="584775"/>
            <a:chOff x="6426646" y="1196311"/>
            <a:chExt cx="1130060" cy="584775"/>
          </a:xfrm>
        </p:grpSpPr>
        <p:sp>
          <p:nvSpPr>
            <p:cNvPr id="38" name="文本框 37"/>
            <p:cNvSpPr txBox="1"/>
            <p:nvPr/>
          </p:nvSpPr>
          <p:spPr>
            <a:xfrm>
              <a:off x="6884727" y="1271088"/>
              <a:ext cx="6719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spc="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总结</a:t>
              </a:r>
              <a:endParaRPr lang="zh-CN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9395587" y="545548"/>
            <a:ext cx="2286998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700" b="1">
                <a:latin typeface="+mj-lt"/>
                <a:ea typeface="+mj-ea"/>
                <a:cs typeface="+mj-cs"/>
              </a:rPr>
              <a:t>数据初步处理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8341EA3-C0CC-45E8-B8BE-49CC4F9F6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9204297" y="3466382"/>
            <a:ext cx="2669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/>
              <a:t>项目提取每一条音频的特征信息，添加到</a:t>
            </a:r>
            <a:r>
              <a:rPr lang="en-US" altLang="zh-CN"/>
              <a:t>Python</a:t>
            </a:r>
            <a:r>
              <a:rPr lang="zh-CN" altLang="en-US"/>
              <a:t>数组中，加载到内存，打乱顺序，然后以</a:t>
            </a:r>
            <a:r>
              <a:rPr lang="en-US" altLang="zh-CN"/>
              <a:t>4:1</a:t>
            </a:r>
            <a:r>
              <a:rPr lang="zh-CN" altLang="en-US"/>
              <a:t>的比例制作训练集和测试集。</a:t>
            </a:r>
          </a:p>
        </p:txBody>
      </p:sp>
    </p:spTree>
    <p:extLst>
      <p:ext uri="{BB962C8B-B14F-4D97-AF65-F5344CB8AC3E}">
        <p14:creationId xmlns:p14="http://schemas.microsoft.com/office/powerpoint/2010/main" val="2688171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>
                <a:latin typeface="+mj-lt"/>
                <a:ea typeface="+mj-ea"/>
                <a:cs typeface="+mj-cs"/>
              </a:rPr>
              <a:t>建立与训练模型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这里使用</a:t>
            </a:r>
            <a:r>
              <a:rPr lang="en-US" altLang="zh-CN" sz="1700"/>
              <a:t>keras</a:t>
            </a:r>
            <a:r>
              <a:rPr lang="zh-CN" altLang="en-US" sz="1700"/>
              <a:t>框架，使用</a:t>
            </a:r>
            <a:r>
              <a:rPr lang="en-US" altLang="zh-CN" sz="1700"/>
              <a:t>tensorflow</a:t>
            </a:r>
            <a:r>
              <a:rPr lang="zh-CN" altLang="en-US" sz="1700"/>
              <a:t>作为后端，创建了一个包含三个隐藏层的神经网络，再增加一层</a:t>
            </a:r>
            <a:r>
              <a:rPr lang="en-US" altLang="zh-CN" sz="1700"/>
              <a:t>Dropout</a:t>
            </a:r>
            <a:r>
              <a:rPr lang="zh-CN" altLang="en-US" sz="1700"/>
              <a:t>减少数据过拟合，最后一层输出的是分类层，因为是</a:t>
            </a:r>
            <a:r>
              <a:rPr lang="en-US" altLang="zh-CN" sz="1700"/>
              <a:t>10</a:t>
            </a:r>
            <a:r>
              <a:rPr lang="zh-CN" altLang="en-US" sz="1700"/>
              <a:t>类，所以最后一层是</a:t>
            </a:r>
            <a:r>
              <a:rPr lang="en-US" altLang="zh-CN" sz="1700"/>
              <a:t>10</a:t>
            </a:r>
            <a:r>
              <a:rPr lang="zh-CN" altLang="en-US" sz="1700"/>
              <a:t>个单元。隐藏层的激活函数是</a:t>
            </a:r>
            <a:r>
              <a:rPr lang="en-US" altLang="zh-CN" sz="1700"/>
              <a:t>ReLU</a:t>
            </a:r>
            <a:r>
              <a:rPr lang="zh-CN" altLang="en-US" sz="1700"/>
              <a:t>，使用了</a:t>
            </a:r>
            <a:r>
              <a:rPr lang="en-US" altLang="zh-CN" sz="1700"/>
              <a:t>L2</a:t>
            </a:r>
            <a:r>
              <a:rPr lang="zh-CN" altLang="en-US" sz="1700"/>
              <a:t>正则化。模型的训练使用</a:t>
            </a:r>
            <a:r>
              <a:rPr lang="en-US" altLang="zh-CN" sz="1700"/>
              <a:t>Adam</a:t>
            </a:r>
            <a:r>
              <a:rPr lang="zh-CN" altLang="en-US" sz="1700"/>
              <a:t>优化器，损失函数使用类别交叉函数</a:t>
            </a:r>
            <a:r>
              <a:rPr lang="en-US" altLang="zh-CN" sz="1700"/>
              <a:t>(categorical_crossentropy)</a:t>
            </a:r>
            <a:r>
              <a:rPr lang="zh-CN" altLang="en-US" sz="1700"/>
              <a:t>，训练的</a:t>
            </a:r>
            <a:r>
              <a:rPr lang="en-US" altLang="zh-CN" sz="1700"/>
              <a:t>batch size</a:t>
            </a:r>
            <a:r>
              <a:rPr lang="zh-CN" altLang="en-US" sz="1700"/>
              <a:t>为</a:t>
            </a:r>
            <a:r>
              <a:rPr lang="en-US" altLang="zh-CN" sz="1700"/>
              <a:t>128</a:t>
            </a:r>
            <a:r>
              <a:rPr lang="zh-CN" altLang="en-US" sz="1700"/>
              <a:t>，共训练</a:t>
            </a:r>
            <a:r>
              <a:rPr lang="en-US" altLang="zh-CN" sz="1700"/>
              <a:t>70</a:t>
            </a:r>
            <a:r>
              <a:rPr lang="zh-CN" altLang="en-US" sz="1700"/>
              <a:t>轮。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8341EA3-C0CC-45E8-B8BE-49CC4F9F6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0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4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8341EA3-C0CC-45E8-B8BE-49CC4F9F6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" b="1"/>
          <a:stretch/>
        </p:blipFill>
        <p:spPr bwMode="auto">
          <a:xfrm>
            <a:off x="409576" y="633619"/>
            <a:ext cx="6648449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7938533" y="978619"/>
            <a:ext cx="340459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>
                <a:latin typeface="+mj-lt"/>
                <a:ea typeface="+mj-ea"/>
                <a:cs typeface="+mj-cs"/>
              </a:rPr>
              <a:t>验证模型与评估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7938532" y="2359152"/>
            <a:ext cx="340459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模型在训练集上的准确率达到了</a:t>
            </a:r>
            <a:r>
              <a:rPr lang="en-US" altLang="zh-CN" sz="1700"/>
              <a:t>89%</a:t>
            </a:r>
            <a:r>
              <a:rPr lang="zh-CN" altLang="en-US" sz="1700"/>
              <a:t>，损失函数从</a:t>
            </a:r>
            <a:r>
              <a:rPr lang="en-US" altLang="zh-CN" sz="1700"/>
              <a:t>3.1432</a:t>
            </a:r>
            <a:r>
              <a:rPr lang="zh-CN" altLang="en-US" sz="1700"/>
              <a:t>下降到</a:t>
            </a:r>
            <a:r>
              <a:rPr lang="en-US" altLang="zh-CN" sz="1700"/>
              <a:t>0.8700</a:t>
            </a:r>
            <a:r>
              <a:rPr lang="zh-CN" altLang="en-US" sz="1700"/>
              <a:t>，在验证集上的准确率略低，为</a:t>
            </a:r>
            <a:r>
              <a:rPr lang="en-US" altLang="zh-CN" sz="1700"/>
              <a:t>72%.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我们认为这是数据集较小，以及对音频信息挖掘不够充分导致的，希望在以后的深入学习中能继续改进数据和模型。</a:t>
            </a:r>
          </a:p>
        </p:txBody>
      </p:sp>
    </p:spTree>
    <p:extLst>
      <p:ext uri="{BB962C8B-B14F-4D97-AF65-F5344CB8AC3E}">
        <p14:creationId xmlns:p14="http://schemas.microsoft.com/office/powerpoint/2010/main" val="275085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70ADDC-0995-44A0-8FC6-92FA9961B6F1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总结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/>
              <a:t>音乐流派的自动分类属于音乐信息检索</a:t>
            </a:r>
            <a:r>
              <a:rPr lang="en-US" altLang="zh-CN" sz="2200"/>
              <a:t>(Music Information Retrieval)</a:t>
            </a:r>
            <a:r>
              <a:rPr lang="zh-CN" altLang="en-US" sz="2200"/>
              <a:t>的研究方向之一。音乐的流派或风格常用来描述音乐家及其音乐作品的相似性，传达音乐偏好和品味，并用来组织音乐曲目，是文化、艺术家和音乐市场之间相互作用的产物。</a:t>
            </a:r>
            <a:r>
              <a:rPr lang="zh-CN" altLang="en-US" sz="2000"/>
              <a:t>音乐流派分类在音乐组织管理、浏览、检索、情感计算和推荐中都有重要应用。</a:t>
            </a:r>
            <a:r>
              <a:rPr lang="zh-CN" altLang="en-US" sz="2200"/>
              <a:t>但是音乐流派的确切定义和界限却是模糊和主观的，因此对音乐风格的自动分类并非易事，这也使得音乐信息检索领域不断研究该问题。</a:t>
            </a:r>
            <a:endParaRPr lang="en-US" altLang="zh-CN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/>
              <a:t>通过本次项目我学习到了模式识别的基本方法与基本思路，动手实现了一个简单的分类器，掌握了数据的获取、清洗、数据集划分，模型的建立、训练与评估等技能，受益匪浅。</a:t>
            </a:r>
          </a:p>
        </p:txBody>
      </p:sp>
    </p:spTree>
    <p:extLst>
      <p:ext uri="{BB962C8B-B14F-4D97-AF65-F5344CB8AC3E}">
        <p14:creationId xmlns:p14="http://schemas.microsoft.com/office/powerpoint/2010/main" val="220675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600146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>
                <a:solidFill>
                  <a:srgbClr val="191919"/>
                </a:solidFill>
              </a:rPr>
              <a:t>项目介绍和背景知识</a:t>
            </a:r>
            <a:endParaRPr lang="zh-CN" altLang="en-US" sz="4000" b="1" spc="600" dirty="0">
              <a:solidFill>
                <a:srgbClr val="191919"/>
              </a:solidFill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5920353" y="3313263"/>
            <a:ext cx="562588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883A4F-BAE0-499F-BD12-6ADDFE380D85}"/>
              </a:ext>
            </a:extLst>
          </p:cNvPr>
          <p:cNvSpPr txBox="1"/>
          <p:nvPr/>
        </p:nvSpPr>
        <p:spPr>
          <a:xfrm>
            <a:off x="690099" y="705177"/>
            <a:ext cx="108118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+mj-ea"/>
                <a:ea typeface="+mj-ea"/>
              </a:rPr>
              <a:t>项目介绍</a:t>
            </a:r>
            <a:endParaRPr lang="en-US" altLang="zh-CN" sz="4000" b="1">
              <a:latin typeface="+mj-ea"/>
              <a:ea typeface="+mj-ea"/>
            </a:endParaRPr>
          </a:p>
          <a:p>
            <a:endParaRPr lang="en-US" altLang="zh-CN" sz="2800" b="1">
              <a:latin typeface="+mj-ea"/>
              <a:ea typeface="+mj-ea"/>
            </a:endParaRPr>
          </a:p>
          <a:p>
            <a:r>
              <a:rPr lang="zh-CN" altLang="en-US" sz="2800"/>
              <a:t>       </a:t>
            </a:r>
            <a:r>
              <a:rPr lang="zh-CN" altLang="en-US" sz="2400"/>
              <a:t>音乐流派</a:t>
            </a:r>
            <a:r>
              <a:rPr lang="en-US" altLang="zh-CN" sz="2400"/>
              <a:t>/</a:t>
            </a:r>
            <a:r>
              <a:rPr lang="zh-CN" altLang="en-US" sz="2400"/>
              <a:t>曲风指的是音乐的不同风格。西方音乐通常划分为流行</a:t>
            </a:r>
            <a:r>
              <a:rPr lang="en-US" altLang="zh-CN" sz="2400"/>
              <a:t>(Pop)</a:t>
            </a:r>
            <a:r>
              <a:rPr lang="zh-CN" altLang="en-US" sz="2400"/>
              <a:t>，摇滚</a:t>
            </a:r>
            <a:r>
              <a:rPr lang="en-US" altLang="zh-CN" sz="2400"/>
              <a:t>(Rock)</a:t>
            </a:r>
            <a:r>
              <a:rPr lang="zh-CN" altLang="en-US" sz="2400"/>
              <a:t>，爵士</a:t>
            </a:r>
            <a:r>
              <a:rPr lang="en-US" altLang="zh-CN" sz="2400"/>
              <a:t>(Jazz)</a:t>
            </a:r>
            <a:r>
              <a:rPr lang="zh-CN" altLang="en-US" sz="2400"/>
              <a:t>，乡村</a:t>
            </a:r>
            <a:r>
              <a:rPr lang="en-US" altLang="zh-CN" sz="2400"/>
              <a:t>(Country)</a:t>
            </a:r>
            <a:r>
              <a:rPr lang="zh-CN" altLang="en-US" sz="2400"/>
              <a:t>，古典</a:t>
            </a:r>
            <a:r>
              <a:rPr lang="en-US" altLang="zh-CN" sz="2400"/>
              <a:t>(Classical)</a:t>
            </a:r>
            <a:r>
              <a:rPr lang="zh-CN" altLang="en-US" sz="2400"/>
              <a:t>，蓝调</a:t>
            </a:r>
            <a:r>
              <a:rPr lang="en-US" altLang="zh-CN" sz="2400"/>
              <a:t>(Blues)</a:t>
            </a:r>
            <a:r>
              <a:rPr lang="zh-CN" altLang="en-US" sz="2400"/>
              <a:t>，嘻哈</a:t>
            </a:r>
            <a:r>
              <a:rPr lang="en-US" altLang="zh-CN" sz="2400"/>
              <a:t>(Hiphop)</a:t>
            </a:r>
            <a:r>
              <a:rPr lang="zh-CN" altLang="en-US" sz="2400"/>
              <a:t>，雷鬼</a:t>
            </a:r>
            <a:r>
              <a:rPr lang="en-US" altLang="zh-CN" sz="2400"/>
              <a:t>(Reggae)</a:t>
            </a:r>
            <a:r>
              <a:rPr lang="zh-CN" altLang="en-US" sz="2400"/>
              <a:t>和迪斯科</a:t>
            </a:r>
            <a:r>
              <a:rPr lang="en-US" altLang="zh-CN" sz="2400"/>
              <a:t>(Disco)</a:t>
            </a:r>
            <a:r>
              <a:rPr lang="zh-CN" altLang="en-US" sz="2400"/>
              <a:t>等类部。音乐流派分类在音乐组织管理、浏览、检索、情感计算和推荐中都有重要应用。</a:t>
            </a:r>
            <a:endParaRPr lang="en-US" altLang="zh-CN" sz="2400"/>
          </a:p>
          <a:p>
            <a:r>
              <a:rPr lang="zh-CN" altLang="en-US" sz="2400"/>
              <a:t>       音乐流派分类是一个典型的模式识别问题，通常包括特征提取和统计分类两步。常用特征包括谱特征、倒谱特征、</a:t>
            </a:r>
            <a:r>
              <a:rPr lang="en-US" altLang="zh-CN" sz="2400"/>
              <a:t>MFCC</a:t>
            </a:r>
            <a:r>
              <a:rPr lang="zh-CN" altLang="en-US" sz="2400"/>
              <a:t>（梅尔频率倒谱系数）等。特征的时域特征对分类也很重要。</a:t>
            </a:r>
            <a:endParaRPr lang="en-US" altLang="zh-CN" sz="2400"/>
          </a:p>
          <a:p>
            <a:r>
              <a:rPr lang="en-US" altLang="zh-CN" sz="2400"/>
              <a:t>       </a:t>
            </a:r>
            <a:r>
              <a:rPr lang="zh-CN" altLang="en-US" sz="2400"/>
              <a:t>本项目使用</a:t>
            </a:r>
            <a:r>
              <a:rPr lang="en-US" altLang="zh-CN" sz="2400"/>
              <a:t>Python</a:t>
            </a:r>
            <a:r>
              <a:rPr lang="zh-CN" altLang="en-US" sz="2400"/>
              <a:t>语言，使用</a:t>
            </a:r>
            <a:r>
              <a:rPr lang="en-US" altLang="zh-CN" sz="2400">
                <a:hlinkClick r:id="rId2"/>
              </a:rPr>
              <a:t>GTZAN genre collection</a:t>
            </a:r>
            <a:r>
              <a:rPr lang="zh-CN" altLang="en-US" sz="2400"/>
              <a:t>数据集，通过</a:t>
            </a:r>
            <a:r>
              <a:rPr lang="en-US" altLang="zh-CN" sz="2400"/>
              <a:t>LibROSA</a:t>
            </a:r>
            <a:r>
              <a:rPr lang="zh-CN" altLang="en-US" sz="2400"/>
              <a:t>音频处理库对数据集进行音频特征提取，再结合</a:t>
            </a:r>
            <a:r>
              <a:rPr lang="en-US" altLang="zh-CN" sz="2400"/>
              <a:t>numpy, sklearn, keras</a:t>
            </a:r>
            <a:r>
              <a:rPr lang="zh-CN" altLang="en-US" sz="2400"/>
              <a:t>等库构建神经网络模型对音乐进行分类。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125456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83A4F-BAE0-499F-BD12-6ADDFE380D85}"/>
              </a:ext>
            </a:extLst>
          </p:cNvPr>
          <p:cNvSpPr txBox="1"/>
          <p:nvPr/>
        </p:nvSpPr>
        <p:spPr>
          <a:xfrm>
            <a:off x="9001523" y="1183703"/>
            <a:ext cx="2888392" cy="478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b="1">
                <a:latin typeface="+mj-lt"/>
                <a:ea typeface="+mj-ea"/>
                <a:cs typeface="+mj-cs"/>
              </a:rPr>
              <a:t>背景知识：声音基础知识</a:t>
            </a:r>
            <a:endParaRPr lang="en-US" altLang="zh-CN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b="1">
                <a:latin typeface="+mj-lt"/>
                <a:ea typeface="+mj-ea"/>
                <a:cs typeface="+mj-cs"/>
              </a:rPr>
              <a:t>音频信号</a:t>
            </a:r>
            <a:r>
              <a:rPr lang="zh-CN" altLang="en-US">
                <a:latin typeface="+mj-lt"/>
                <a:ea typeface="+mj-ea"/>
                <a:cs typeface="+mj-cs"/>
              </a:rPr>
              <a:t>是（</a:t>
            </a:r>
            <a:r>
              <a:rPr lang="en-US" altLang="zh-CN">
                <a:latin typeface="+mj-lt"/>
                <a:ea typeface="+mj-ea"/>
                <a:cs typeface="+mj-cs"/>
              </a:rPr>
              <a:t>Audio</a:t>
            </a:r>
            <a:r>
              <a:rPr lang="zh-CN" altLang="en-US">
                <a:latin typeface="+mj-lt"/>
                <a:ea typeface="+mj-ea"/>
                <a:cs typeface="+mj-cs"/>
              </a:rPr>
              <a:t>）带有语音、音乐和音效的有规律的声波的频率、幅度变化信息载体。 根据声波的特征，可把音频信息分类为规则音频和不规则声音。其中规则音频又可以分为语音、音乐和音效。规则音频是一种连续变化的模拟信号，可用一条连续的曲线来表示，称为声波。声音的三个要素是音调、音强和音色。声波或正弦波有三个重要参数：频率 </a:t>
            </a:r>
            <a:r>
              <a:rPr lang="en-US" altLang="zh-CN">
                <a:latin typeface="+mj-lt"/>
                <a:ea typeface="+mj-ea"/>
                <a:cs typeface="+mj-cs"/>
              </a:rPr>
              <a:t>ω0</a:t>
            </a:r>
            <a:r>
              <a:rPr lang="zh-CN" altLang="en-US">
                <a:latin typeface="+mj-lt"/>
                <a:ea typeface="+mj-ea"/>
                <a:cs typeface="+mj-cs"/>
              </a:rPr>
              <a:t>、幅度</a:t>
            </a:r>
            <a:r>
              <a:rPr lang="en-US" altLang="zh-CN">
                <a:latin typeface="+mj-lt"/>
                <a:ea typeface="+mj-ea"/>
                <a:cs typeface="+mj-cs"/>
              </a:rPr>
              <a:t>An</a:t>
            </a:r>
            <a:r>
              <a:rPr lang="zh-CN" altLang="en-US">
                <a:latin typeface="+mj-lt"/>
                <a:ea typeface="+mj-ea"/>
                <a:cs typeface="+mj-cs"/>
              </a:rPr>
              <a:t>和相位</a:t>
            </a:r>
            <a:r>
              <a:rPr lang="en-US" altLang="zh-CN">
                <a:latin typeface="+mj-lt"/>
                <a:ea typeface="+mj-ea"/>
                <a:cs typeface="+mj-cs"/>
              </a:rPr>
              <a:t>ψn </a:t>
            </a:r>
            <a:r>
              <a:rPr lang="zh-CN" altLang="en-US">
                <a:latin typeface="+mj-lt"/>
                <a:ea typeface="+mj-ea"/>
                <a:cs typeface="+mj-cs"/>
              </a:rPr>
              <a:t>，这也就决定了音频信号的特征。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BF0DB-FCD0-4CA9-AD21-D18834017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" r="1" b="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883A4F-BAE0-499F-BD12-6ADDFE380D85}"/>
              </a:ext>
            </a:extLst>
          </p:cNvPr>
          <p:cNvSpPr txBox="1"/>
          <p:nvPr/>
        </p:nvSpPr>
        <p:spPr>
          <a:xfrm>
            <a:off x="404350" y="489734"/>
            <a:ext cx="652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+mj-ea"/>
                <a:ea typeface="+mj-ea"/>
              </a:rPr>
              <a:t>背景知识：声音基础知识</a:t>
            </a:r>
            <a:endParaRPr lang="en-US" altLang="zh-CN" sz="2800" b="1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E72726-05D7-4DE1-AE3C-6FD31F65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60" y="2967335"/>
            <a:ext cx="4401033" cy="36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928E30-E111-4C8F-98D1-2D3F1C5FC14F}"/>
              </a:ext>
            </a:extLst>
          </p:cNvPr>
          <p:cNvSpPr txBox="1"/>
          <p:nvPr/>
        </p:nvSpPr>
        <p:spPr>
          <a:xfrm>
            <a:off x="7004361" y="4861579"/>
            <a:ext cx="425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横轴是时间，纵轴是声音的幅度。因为本质上就是正弦波的一个叠加，所以看到其实是有正有负的。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97C054-D634-4F3E-88AF-2ACCFE6C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19" y="1406916"/>
            <a:ext cx="4401033" cy="26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C5E256-A434-4D6F-A6AC-4FD0ED060516}"/>
              </a:ext>
            </a:extLst>
          </p:cNvPr>
          <p:cNvSpPr txBox="1"/>
          <p:nvPr/>
        </p:nvSpPr>
        <p:spPr>
          <a:xfrm>
            <a:off x="1192903" y="1397675"/>
            <a:ext cx="4253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总体来说：</a:t>
            </a:r>
            <a:r>
              <a:rPr lang="zh-CN" altLang="en-US" sz="2000" b="1"/>
              <a:t>音频信号就是不同频率和相位的正弦波的一个叠加。</a:t>
            </a:r>
            <a:endParaRPr lang="zh-CN" altLang="en-US" sz="2000"/>
          </a:p>
          <a:p>
            <a:r>
              <a:rPr lang="zh-CN" altLang="en-US" sz="2000"/>
              <a:t>一般的声音大概就是这个样子。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1373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83A4F-BAE0-499F-BD12-6ADDFE380D85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背景知识：声音基础知识</a:t>
            </a:r>
            <a:endParaRPr lang="en-US" altLang="zh-CN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2E2176-44A7-49EB-8E9D-892F0201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CN" altLang="en-US" sz="2200" b="1" i="0" u="none" strike="noStrike" cap="none" normalizeH="0" baseline="0">
                <a:ln>
                  <a:noFill/>
                </a:ln>
                <a:effectLst/>
                <a:latin typeface="+mn-lt"/>
              </a:rPr>
              <a:t>采样定理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200" b="0" i="0" u="none" strike="noStrike" cap="none" normalizeH="0" baseline="0">
                <a:ln>
                  <a:noFill/>
                </a:ln>
                <a:effectLst/>
                <a:latin typeface="+mn-lt"/>
              </a:rPr>
              <a:t>声音本质上是一种模拟信号，但在计算机或者在其他数字设备上传输时，我们要把模拟信号转换为数字信号，需要进行采样。</a:t>
            </a:r>
            <a:endParaRPr kumimoji="0" lang="en-US" altLang="zh-CN" sz="2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200" b="0" i="0" u="none" strike="noStrike" cap="none" normalizeH="0" baseline="0">
                <a:ln>
                  <a:noFill/>
                </a:ln>
                <a:effectLst/>
                <a:latin typeface="+mn-lt"/>
              </a:rPr>
              <a:t>采样定理指出，如果采样频率</a:t>
            </a:r>
            <a:r>
              <a:rPr kumimoji="0" lang="en-US" altLang="zh-CN" sz="2200" b="0" i="0" u="none" strike="noStrike" cap="none" normalizeH="0" baseline="0">
                <a:ln>
                  <a:noFill/>
                </a:ln>
                <a:effectLst/>
                <a:latin typeface="+mn-lt"/>
              </a:rPr>
              <a:t>(Sampling Frequency)</a:t>
            </a:r>
            <a:r>
              <a:rPr kumimoji="0" lang="zh-CN" altLang="en-US" sz="2200" b="0" i="0" u="none" strike="noStrike" cap="none" normalizeH="0" baseline="0">
                <a:ln>
                  <a:noFill/>
                </a:ln>
                <a:effectLst/>
                <a:latin typeface="+mn-lt"/>
              </a:rPr>
              <a:t>大于等于信号中最高频率分量的两倍，一个信号可以从它的采样精确地重构。</a:t>
            </a:r>
            <a:endParaRPr kumimoji="0" lang="en-US" altLang="zh-CN" sz="2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200" b="0" i="0" u="none" strike="noStrike" cap="none" normalizeH="0" baseline="0">
                <a:ln>
                  <a:noFill/>
                </a:ln>
                <a:effectLst/>
                <a:latin typeface="+mn-lt"/>
              </a:rPr>
              <a:t>对于声音信号，只要采样的频率大于</a:t>
            </a:r>
            <a:r>
              <a:rPr kumimoji="0" lang="en-US" altLang="zh-CN" sz="2200" b="0" i="0" u="none" strike="noStrike" cap="none" normalizeH="0" baseline="0">
                <a:ln>
                  <a:noFill/>
                </a:ln>
                <a:effectLst/>
                <a:latin typeface="+mn-lt"/>
              </a:rPr>
              <a:t>2*2wHz=4WHz</a:t>
            </a:r>
            <a:r>
              <a:rPr kumimoji="0" lang="zh-CN" altLang="en-US" sz="2200" b="0" i="0" u="none" strike="noStrike" cap="none" normalizeH="0" baseline="0">
                <a:ln>
                  <a:noFill/>
                </a:ln>
                <a:effectLst/>
                <a:latin typeface="+mn-lt"/>
              </a:rPr>
              <a:t>的话，我们就可以听到无损的音质了。</a:t>
            </a:r>
            <a:endParaRPr kumimoji="0" lang="en-US" altLang="zh-CN" sz="2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3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55688" y="2595239"/>
            <a:ext cx="4677455" cy="508000"/>
            <a:chOff x="1055688" y="2481944"/>
            <a:chExt cx="4677455" cy="508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9"/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>
                  <a:solidFill>
                    <a:schemeClr val="bg1"/>
                  </a:solidFill>
                  <a:latin typeface="+mn-ea"/>
                </a:rPr>
                <a:t>环境配置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01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55688" y="4197455"/>
            <a:ext cx="4677455" cy="508000"/>
            <a:chOff x="1055688" y="4084160"/>
            <a:chExt cx="4677455" cy="508000"/>
          </a:xfrm>
        </p:grpSpPr>
        <p:grpSp>
          <p:nvGrpSpPr>
            <p:cNvPr id="8" name="组合 7"/>
            <p:cNvGrpSpPr/>
            <p:nvPr/>
          </p:nvGrpSpPr>
          <p:grpSpPr>
            <a:xfrm>
              <a:off x="1055688" y="4084160"/>
              <a:ext cx="4677455" cy="508000"/>
              <a:chOff x="1055688" y="2481944"/>
              <a:chExt cx="4677455" cy="50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817064" y="4134054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>
                  <a:solidFill>
                    <a:schemeClr val="bg1"/>
                  </a:solidFill>
                  <a:latin typeface="+mn-ea"/>
                </a:rPr>
                <a:t>特征提取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55688" y="4134054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03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18544" y="3396347"/>
            <a:ext cx="4677456" cy="508000"/>
            <a:chOff x="1418544" y="3283052"/>
            <a:chExt cx="4677456" cy="508000"/>
          </a:xfrm>
        </p:grpSpPr>
        <p:grpSp>
          <p:nvGrpSpPr>
            <p:cNvPr id="5" name="组合 4"/>
            <p:cNvGrpSpPr/>
            <p:nvPr/>
          </p:nvGrpSpPr>
          <p:grpSpPr>
            <a:xfrm>
              <a:off x="1418545" y="3283052"/>
              <a:ext cx="4677455" cy="508000"/>
              <a:chOff x="1055688" y="2481944"/>
              <a:chExt cx="4677455" cy="508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79921" y="333699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>
                  <a:solidFill>
                    <a:schemeClr val="bg1"/>
                  </a:solidFill>
                  <a:latin typeface="+mn-ea"/>
                </a:rPr>
                <a:t>加载音乐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1418544" y="3344707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02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30" name="图片占位符 29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7664" y="2591288"/>
            <a:ext cx="4058648" cy="2114165"/>
          </a:xfrm>
        </p:spPr>
      </p:pic>
      <p:cxnSp>
        <p:nvCxnSpPr>
          <p:cNvPr id="35" name="直接连接符 34"/>
          <p:cNvCxnSpPr>
            <a:cxnSpLocks/>
          </p:cNvCxnSpPr>
          <p:nvPr/>
        </p:nvCxnSpPr>
        <p:spPr>
          <a:xfrm>
            <a:off x="1543050" y="593800"/>
            <a:ext cx="1821812" cy="1266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3477560" y="334389"/>
            <a:ext cx="553816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800" b="1"/>
              <a:t>使用</a:t>
            </a:r>
            <a:r>
              <a:rPr lang="en-US" altLang="zh-CN" sz="2800" b="1"/>
              <a:t>Python</a:t>
            </a:r>
            <a:r>
              <a:rPr lang="zh-CN" altLang="en-US" sz="2800" b="1"/>
              <a:t>对音频进行特征提取</a:t>
            </a: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>
            <a:off x="8926013" y="593800"/>
            <a:ext cx="1942012" cy="1266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A93908-C4CF-4228-8DF1-71FF71796542}"/>
              </a:ext>
            </a:extLst>
          </p:cNvPr>
          <p:cNvSpPr txBox="1"/>
          <p:nvPr/>
        </p:nvSpPr>
        <p:spPr>
          <a:xfrm>
            <a:off x="1367161" y="271231"/>
            <a:ext cx="78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0744E7-EBA2-4660-8F89-7647B95F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61" y="2329861"/>
            <a:ext cx="7392432" cy="9716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33E4D6-3C09-472F-B097-B36E9C3588CE}"/>
              </a:ext>
            </a:extLst>
          </p:cNvPr>
          <p:cNvSpPr txBox="1"/>
          <p:nvPr/>
        </p:nvSpPr>
        <p:spPr>
          <a:xfrm>
            <a:off x="1367161" y="3543782"/>
            <a:ext cx="78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conda</a:t>
            </a:r>
            <a:r>
              <a:rPr lang="zh-CN" altLang="en-US"/>
              <a:t>环境建立好之后进入，输入 </a:t>
            </a:r>
            <a:r>
              <a:rPr lang="en-US" altLang="zh-CN"/>
              <a:t>conda activate mir</a:t>
            </a:r>
            <a:r>
              <a:rPr lang="zh-CN" altLang="en-US"/>
              <a:t>，再安装以下依赖：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8BEEB2-E8E5-42FA-AE1C-AA1F9B5BB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61" y="4158535"/>
            <a:ext cx="8259328" cy="10860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9745D0-72D7-4D79-929E-A7CC47AA3948}"/>
              </a:ext>
            </a:extLst>
          </p:cNvPr>
          <p:cNvSpPr txBox="1"/>
          <p:nvPr/>
        </p:nvSpPr>
        <p:spPr>
          <a:xfrm>
            <a:off x="1367159" y="82467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配置环境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297F52-A6F7-4A07-8570-CDB6A0ED1389}"/>
              </a:ext>
            </a:extLst>
          </p:cNvPr>
          <p:cNvSpPr txBox="1"/>
          <p:nvPr/>
        </p:nvSpPr>
        <p:spPr>
          <a:xfrm>
            <a:off x="1367159" y="1623436"/>
            <a:ext cx="78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安装</a:t>
            </a:r>
            <a:r>
              <a:rPr lang="en-US" altLang="zh-CN"/>
              <a:t>Python</a:t>
            </a:r>
            <a:r>
              <a:rPr lang="zh-CN" altLang="en-US"/>
              <a:t>，推荐使用</a:t>
            </a:r>
            <a:r>
              <a:rPr lang="en-US" altLang="zh-CN"/>
              <a:t>Anaconda</a:t>
            </a:r>
            <a:r>
              <a:rPr lang="zh-CN" altLang="en-US"/>
              <a:t>管理环境，</a:t>
            </a:r>
            <a:r>
              <a:rPr lang="en-US" altLang="zh-CN"/>
              <a:t>Python</a:t>
            </a:r>
            <a:r>
              <a:rPr lang="zh-CN" altLang="en-US"/>
              <a:t>版本为</a:t>
            </a:r>
            <a:r>
              <a:rPr lang="en-US" altLang="zh-CN"/>
              <a:t>3.7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71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Microsoft Office PowerPoint</Application>
  <PresentationFormat>宽屏</PresentationFormat>
  <Paragraphs>111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EngraversGothic BT</vt:lpstr>
      <vt:lpstr>等线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2020-06-04T04:33:24Z</dcterms:created>
  <dcterms:modified xsi:type="dcterms:W3CDTF">2020-06-04T04:42:47Z</dcterms:modified>
</cp:coreProperties>
</file>