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65" r:id="rId6"/>
    <p:sldId id="266" r:id="rId7"/>
    <p:sldId id="267" r:id="rId8"/>
    <p:sldId id="268" r:id="rId9"/>
    <p:sldId id="259" r:id="rId10"/>
    <p:sldId id="269" r:id="rId11"/>
    <p:sldId id="270" r:id="rId12"/>
    <p:sldId id="271" r:id="rId13"/>
    <p:sldId id="264" r:id="rId14"/>
  </p:sldIdLst>
  <p:sldSz cx="18288000" cy="10287000"/>
  <p:notesSz cx="6858000" cy="9144000"/>
  <p:embeddedFontLst>
    <p:embeddedFont>
      <p:font typeface="Prata" panose="00000500000000000000"/>
      <p:regular r:id="rId18"/>
    </p:embeddedFont>
    <p:embeddedFont>
      <p:font typeface="Raleway" panose="020B0503030101060003"/>
      <p:regular r:id="rId19"/>
    </p:embeddedFont>
    <p:embeddedFont>
      <p:font typeface="Radley" panose="00000500000000000000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9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09975"/>
            <a:ext cx="14745813" cy="2079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804F3B"/>
                </a:solidFill>
                <a:latin typeface="Prata" panose="00000500000000000000"/>
              </a:rPr>
              <a:t>B2B Information System for Agents’ Retail Stores</a:t>
            </a:r>
            <a:endParaRPr lang="en-US" sz="80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9206520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Raleway" panose="020B0503030101060003"/>
              </a:rPr>
              <a:t>Nguyen Hoang Phuc</a:t>
            </a:r>
            <a:endParaRPr lang="en-US" sz="2800">
              <a:solidFill>
                <a:srgbClr val="804F3B"/>
              </a:solidFill>
              <a:latin typeface="Raleway" panose="020B0503030101060003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144000" y="9206520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Open Sauce Light" panose="00000400000000000000"/>
              </a:rPr>
              <a:t>521H0511</a:t>
            </a:r>
            <a:endParaRPr lang="en-US" sz="2800">
              <a:solidFill>
                <a:srgbClr val="804F3B"/>
              </a:solidFill>
              <a:latin typeface="Open Sauce Light" panose="0000040000000000000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6740784" y="227880"/>
            <a:ext cx="1547216" cy="800820"/>
          </a:xfrm>
          <a:custGeom>
            <a:avLst/>
            <a:gdLst/>
            <a:ahLst/>
            <a:cxnLst/>
            <a:rect l="l" t="t" r="r" b="b"/>
            <a:pathLst>
              <a:path w="1547216" h="800820">
                <a:moveTo>
                  <a:pt x="0" y="0"/>
                </a:moveTo>
                <a:lnTo>
                  <a:pt x="1547216" y="0"/>
                </a:lnTo>
                <a:lnTo>
                  <a:pt x="1547216" y="800820"/>
                </a:lnTo>
                <a:lnTo>
                  <a:pt x="0" y="8008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740784" y="227880"/>
            <a:ext cx="1547216" cy="800820"/>
          </a:xfrm>
          <a:custGeom>
            <a:avLst/>
            <a:gdLst/>
            <a:ahLst/>
            <a:cxnLst/>
            <a:rect l="l" t="t" r="r" b="b"/>
            <a:pathLst>
              <a:path w="1547216" h="800820">
                <a:moveTo>
                  <a:pt x="0" y="0"/>
                </a:moveTo>
                <a:lnTo>
                  <a:pt x="1547216" y="0"/>
                </a:lnTo>
                <a:lnTo>
                  <a:pt x="1547216" y="800820"/>
                </a:lnTo>
                <a:lnTo>
                  <a:pt x="0" y="8008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23925"/>
            <a:ext cx="13280390" cy="100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804F3B"/>
                </a:solidFill>
                <a:latin typeface="Prata" panose="00000500000000000000"/>
              </a:rPr>
              <a:t>System Requirements Design</a:t>
            </a:r>
            <a:endParaRPr lang="en-US" sz="56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</a:rPr>
              <a:t>4</a:t>
            </a:r>
            <a:endParaRPr lang="en-US" sz="32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025015"/>
            <a:ext cx="7230110" cy="645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Prata" panose="00000500000000000000"/>
              </a:rPr>
              <a:t>Use case: create new transaction</a:t>
            </a:r>
            <a:endParaRPr lang="en-US" sz="3600">
              <a:solidFill>
                <a:srgbClr val="804F3B"/>
              </a:solidFill>
              <a:latin typeface="Prata" panose="00000500000000000000"/>
            </a:endParaRPr>
          </a:p>
        </p:txBody>
      </p:sp>
      <p:pic>
        <p:nvPicPr>
          <p:cNvPr id="5" name="Picture 4" descr="use_case_25_final_design_cla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64485"/>
            <a:ext cx="9438640" cy="4558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740784" y="227880"/>
            <a:ext cx="1547216" cy="800820"/>
          </a:xfrm>
          <a:custGeom>
            <a:avLst/>
            <a:gdLst/>
            <a:ahLst/>
            <a:cxnLst/>
            <a:rect l="l" t="t" r="r" b="b"/>
            <a:pathLst>
              <a:path w="1547216" h="800820">
                <a:moveTo>
                  <a:pt x="0" y="0"/>
                </a:moveTo>
                <a:lnTo>
                  <a:pt x="1547216" y="0"/>
                </a:lnTo>
                <a:lnTo>
                  <a:pt x="1547216" y="800820"/>
                </a:lnTo>
                <a:lnTo>
                  <a:pt x="0" y="8008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23925"/>
            <a:ext cx="13280390" cy="100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804F3B"/>
                </a:solidFill>
                <a:latin typeface="Prata" panose="00000500000000000000"/>
              </a:rPr>
              <a:t>System Requirements Design</a:t>
            </a:r>
            <a:endParaRPr lang="en-US" sz="56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</a:rPr>
              <a:t>4</a:t>
            </a:r>
            <a:endParaRPr lang="en-US" sz="32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025015"/>
            <a:ext cx="7215505" cy="645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Prata" panose="00000500000000000000"/>
              </a:rPr>
              <a:t>Use case: create new transaction</a:t>
            </a:r>
            <a:endParaRPr lang="en-US" sz="3600">
              <a:solidFill>
                <a:srgbClr val="804F3B"/>
              </a:solidFill>
              <a:latin typeface="Prata" panose="00000500000000000000"/>
            </a:endParaRPr>
          </a:p>
        </p:txBody>
      </p:sp>
      <p:pic>
        <p:nvPicPr>
          <p:cNvPr id="5" name="Picture 4" descr="use_case_25_OODS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95" y="3238500"/>
            <a:ext cx="12195175" cy="3727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95700"/>
            <a:ext cx="14745813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12000">
                <a:solidFill>
                  <a:srgbClr val="804F3B"/>
                </a:solidFill>
                <a:latin typeface="Radley" panose="00000500000000000000"/>
              </a:rPr>
              <a:t>Thank you</a:t>
            </a:r>
            <a:endParaRPr lang="en-US" sz="12000">
              <a:solidFill>
                <a:srgbClr val="804F3B"/>
              </a:solidFill>
              <a:latin typeface="Radley" panose="00000500000000000000"/>
            </a:endParaRPr>
          </a:p>
          <a:p>
            <a:pPr>
              <a:lnSpc>
                <a:spcPts val="12000"/>
              </a:lnSpc>
            </a:pPr>
            <a:r>
              <a:rPr lang="en-US" sz="12000">
                <a:solidFill>
                  <a:srgbClr val="804F3B"/>
                </a:solidFill>
                <a:latin typeface="Radley" panose="00000500000000000000"/>
              </a:rPr>
              <a:t>for listening!</a:t>
            </a:r>
            <a:endParaRPr lang="en-US" sz="12000">
              <a:solidFill>
                <a:srgbClr val="804F3B"/>
              </a:solidFill>
              <a:latin typeface="Radley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9206520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Raleway" panose="020B0503030101060003"/>
              </a:rPr>
              <a:t>Nguyen Hoang Phuc</a:t>
            </a:r>
            <a:endParaRPr lang="en-US" sz="2800">
              <a:solidFill>
                <a:srgbClr val="804F3B"/>
              </a:solidFill>
              <a:latin typeface="Raleway" panose="020B0503030101060003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144000" y="9206520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Open Sauce" panose="00000500000000000000"/>
              </a:rPr>
              <a:t>2023 Dec 21</a:t>
            </a:r>
            <a:endParaRPr lang="en-US" sz="2800">
              <a:solidFill>
                <a:srgbClr val="804F3B"/>
              </a:solidFill>
              <a:latin typeface="Open Sauce" panose="0000050000000000000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6740784" y="227880"/>
            <a:ext cx="1547216" cy="800820"/>
          </a:xfrm>
          <a:custGeom>
            <a:avLst/>
            <a:gdLst/>
            <a:ahLst/>
            <a:cxnLst/>
            <a:rect l="l" t="t" r="r" b="b"/>
            <a:pathLst>
              <a:path w="1547216" h="800820">
                <a:moveTo>
                  <a:pt x="0" y="0"/>
                </a:moveTo>
                <a:lnTo>
                  <a:pt x="1547216" y="0"/>
                </a:lnTo>
                <a:lnTo>
                  <a:pt x="1547216" y="800820"/>
                </a:lnTo>
                <a:lnTo>
                  <a:pt x="0" y="8008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740784" y="227880"/>
            <a:ext cx="1547216" cy="800820"/>
          </a:xfrm>
          <a:custGeom>
            <a:avLst/>
            <a:gdLst/>
            <a:ahLst/>
            <a:cxnLst/>
            <a:rect l="l" t="t" r="r" b="b"/>
            <a:pathLst>
              <a:path w="1547216" h="800820">
                <a:moveTo>
                  <a:pt x="0" y="0"/>
                </a:moveTo>
                <a:lnTo>
                  <a:pt x="1547216" y="0"/>
                </a:lnTo>
                <a:lnTo>
                  <a:pt x="1547216" y="800820"/>
                </a:lnTo>
                <a:lnTo>
                  <a:pt x="0" y="8008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23925"/>
            <a:ext cx="6848808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804F3B"/>
                </a:solidFill>
                <a:latin typeface="Prata" panose="00000500000000000000"/>
              </a:rPr>
              <a:t>Introduction</a:t>
            </a:r>
            <a:endParaRPr lang="en-US" sz="56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095500"/>
            <a:ext cx="10010662" cy="2693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804F3B"/>
                </a:solidFill>
                <a:latin typeface="Raleway" panose="020B0503030101060003"/>
              </a:rPr>
              <a:t>Nowadays, a Point-of-sale (POS) system holds an important role in business operations. Especially for enterprises that housing multiple agents’ retail stores, the POS system’s importance went even further. It offers a solution to oversee facets of a company’s retail activities.</a:t>
            </a:r>
            <a:endParaRPr lang="en-US" sz="2800">
              <a:solidFill>
                <a:srgbClr val="804F3B"/>
              </a:solidFill>
              <a:latin typeface="Raleway" panose="020B05030301010600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740784" y="227880"/>
            <a:ext cx="1547216" cy="800820"/>
          </a:xfrm>
          <a:custGeom>
            <a:avLst/>
            <a:gdLst/>
            <a:ahLst/>
            <a:cxnLst/>
            <a:rect l="l" t="t" r="r" b="b"/>
            <a:pathLst>
              <a:path w="1547216" h="800820">
                <a:moveTo>
                  <a:pt x="0" y="0"/>
                </a:moveTo>
                <a:lnTo>
                  <a:pt x="1547216" y="0"/>
                </a:lnTo>
                <a:lnTo>
                  <a:pt x="1547216" y="800820"/>
                </a:lnTo>
                <a:lnTo>
                  <a:pt x="0" y="8008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23925"/>
            <a:ext cx="8180070" cy="100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804F3B"/>
                </a:solidFill>
                <a:latin typeface="Prata" panose="00000500000000000000"/>
              </a:rPr>
              <a:t>Business Requirements</a:t>
            </a:r>
            <a:endParaRPr lang="en-US" sz="56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</a:rPr>
              <a:t>3</a:t>
            </a:r>
            <a:endParaRPr lang="en-US" sz="32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025272"/>
            <a:ext cx="6848808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Prata" panose="00000500000000000000"/>
              </a:rPr>
              <a:t>Organization Chart</a:t>
            </a:r>
            <a:endParaRPr lang="en-US" sz="3600">
              <a:solidFill>
                <a:srgbClr val="804F3B"/>
              </a:solidFill>
              <a:latin typeface="Prata" panose="00000500000000000000"/>
            </a:endParaRPr>
          </a:p>
        </p:txBody>
      </p:sp>
      <p:pic>
        <p:nvPicPr>
          <p:cNvPr id="9" name="Picture 8" descr="organization_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295" y="1714500"/>
            <a:ext cx="5988685" cy="6632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740784" y="227880"/>
            <a:ext cx="1547216" cy="800820"/>
          </a:xfrm>
          <a:custGeom>
            <a:avLst/>
            <a:gdLst/>
            <a:ahLst/>
            <a:cxnLst/>
            <a:rect l="l" t="t" r="r" b="b"/>
            <a:pathLst>
              <a:path w="1547216" h="800820">
                <a:moveTo>
                  <a:pt x="0" y="0"/>
                </a:moveTo>
                <a:lnTo>
                  <a:pt x="1547216" y="0"/>
                </a:lnTo>
                <a:lnTo>
                  <a:pt x="1547216" y="800820"/>
                </a:lnTo>
                <a:lnTo>
                  <a:pt x="0" y="8008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23925"/>
            <a:ext cx="8180070" cy="100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804F3B"/>
                </a:solidFill>
                <a:latin typeface="Prata" panose="00000500000000000000"/>
              </a:rPr>
              <a:t>Business Requirements</a:t>
            </a:r>
            <a:endParaRPr lang="en-US" sz="56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</a:rPr>
              <a:t>3</a:t>
            </a:r>
            <a:endParaRPr lang="en-US" sz="32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025272"/>
            <a:ext cx="6848808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Prata" panose="00000500000000000000"/>
              </a:rPr>
              <a:t>List of Requirements</a:t>
            </a:r>
            <a:endParaRPr lang="en-US" sz="3600">
              <a:solidFill>
                <a:srgbClr val="804F3B"/>
              </a:solidFill>
              <a:latin typeface="Prata" panose="0000050000000000000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943100"/>
            <a:ext cx="82296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740784" y="227880"/>
            <a:ext cx="1547216" cy="800820"/>
          </a:xfrm>
          <a:custGeom>
            <a:avLst/>
            <a:gdLst/>
            <a:ahLst/>
            <a:cxnLst/>
            <a:rect l="l" t="t" r="r" b="b"/>
            <a:pathLst>
              <a:path w="1547216" h="800820">
                <a:moveTo>
                  <a:pt x="0" y="0"/>
                </a:moveTo>
                <a:lnTo>
                  <a:pt x="1547216" y="0"/>
                </a:lnTo>
                <a:lnTo>
                  <a:pt x="1547216" y="800820"/>
                </a:lnTo>
                <a:lnTo>
                  <a:pt x="0" y="8008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23925"/>
            <a:ext cx="8180070" cy="100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804F3B"/>
                </a:solidFill>
                <a:latin typeface="Prata" panose="00000500000000000000"/>
              </a:rPr>
              <a:t>Business Requirements</a:t>
            </a:r>
            <a:endParaRPr lang="en-US" sz="56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</a:rPr>
              <a:t>3</a:t>
            </a:r>
            <a:endParaRPr lang="en-US" sz="32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025272"/>
            <a:ext cx="6848808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Prata" panose="00000500000000000000"/>
              </a:rPr>
              <a:t>Users and their goals</a:t>
            </a:r>
            <a:endParaRPr lang="en-US" sz="3600">
              <a:solidFill>
                <a:srgbClr val="804F3B"/>
              </a:solidFill>
              <a:latin typeface="Prata" panose="000005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719070"/>
            <a:ext cx="807720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740784" y="227880"/>
            <a:ext cx="1547216" cy="800820"/>
          </a:xfrm>
          <a:custGeom>
            <a:avLst/>
            <a:gdLst/>
            <a:ahLst/>
            <a:cxnLst/>
            <a:rect l="l" t="t" r="r" b="b"/>
            <a:pathLst>
              <a:path w="1547216" h="800820">
                <a:moveTo>
                  <a:pt x="0" y="0"/>
                </a:moveTo>
                <a:lnTo>
                  <a:pt x="1547216" y="0"/>
                </a:lnTo>
                <a:lnTo>
                  <a:pt x="1547216" y="800820"/>
                </a:lnTo>
                <a:lnTo>
                  <a:pt x="0" y="8008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23925"/>
            <a:ext cx="8180070" cy="100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804F3B"/>
                </a:solidFill>
                <a:latin typeface="Prata" panose="00000500000000000000"/>
              </a:rPr>
              <a:t>Business Requirements</a:t>
            </a:r>
            <a:endParaRPr lang="en-US" sz="56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</a:rPr>
              <a:t>3</a:t>
            </a:r>
            <a:endParaRPr lang="en-US" sz="32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025272"/>
            <a:ext cx="6848808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Prata" panose="00000500000000000000"/>
              </a:rPr>
              <a:t>Use case diagram</a:t>
            </a:r>
            <a:endParaRPr lang="en-US" sz="3600">
              <a:solidFill>
                <a:srgbClr val="804F3B"/>
              </a:solidFill>
              <a:latin typeface="Prata" panose="00000500000000000000"/>
            </a:endParaRPr>
          </a:p>
        </p:txBody>
      </p:sp>
      <p:pic>
        <p:nvPicPr>
          <p:cNvPr id="9" name="Picture 8" descr="total_use_case_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770" y="1409700"/>
            <a:ext cx="6865620" cy="728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740784" y="227880"/>
            <a:ext cx="1547216" cy="800820"/>
          </a:xfrm>
          <a:custGeom>
            <a:avLst/>
            <a:gdLst/>
            <a:ahLst/>
            <a:cxnLst/>
            <a:rect l="l" t="t" r="r" b="b"/>
            <a:pathLst>
              <a:path w="1547216" h="800820">
                <a:moveTo>
                  <a:pt x="0" y="0"/>
                </a:moveTo>
                <a:lnTo>
                  <a:pt x="1547216" y="0"/>
                </a:lnTo>
                <a:lnTo>
                  <a:pt x="1547216" y="800820"/>
                </a:lnTo>
                <a:lnTo>
                  <a:pt x="0" y="8008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23925"/>
            <a:ext cx="8180070" cy="100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804F3B"/>
                </a:solidFill>
                <a:latin typeface="Prata" panose="00000500000000000000"/>
              </a:rPr>
              <a:t>Business Requirements</a:t>
            </a:r>
            <a:endParaRPr lang="en-US" sz="56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</a:rPr>
              <a:t>3</a:t>
            </a:r>
            <a:endParaRPr lang="en-US" sz="32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025272"/>
            <a:ext cx="6848808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Prata" panose="00000500000000000000"/>
              </a:rPr>
              <a:t>Domain class diagram</a:t>
            </a:r>
            <a:endParaRPr lang="en-US" sz="3600">
              <a:solidFill>
                <a:srgbClr val="804F3B"/>
              </a:solidFill>
              <a:latin typeface="Prata" panose="00000500000000000000"/>
            </a:endParaRPr>
          </a:p>
        </p:txBody>
      </p:sp>
      <p:pic>
        <p:nvPicPr>
          <p:cNvPr id="9" name="Picture 8" descr="total_domain_cla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81300"/>
            <a:ext cx="7762875" cy="6383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740784" y="227880"/>
            <a:ext cx="1547216" cy="800820"/>
          </a:xfrm>
          <a:custGeom>
            <a:avLst/>
            <a:gdLst/>
            <a:ahLst/>
            <a:cxnLst/>
            <a:rect l="l" t="t" r="r" b="b"/>
            <a:pathLst>
              <a:path w="1547216" h="800820">
                <a:moveTo>
                  <a:pt x="0" y="0"/>
                </a:moveTo>
                <a:lnTo>
                  <a:pt x="1547216" y="0"/>
                </a:lnTo>
                <a:lnTo>
                  <a:pt x="1547216" y="800820"/>
                </a:lnTo>
                <a:lnTo>
                  <a:pt x="0" y="8008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23925"/>
            <a:ext cx="13280390" cy="100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804F3B"/>
                </a:solidFill>
                <a:latin typeface="Prata" panose="00000500000000000000"/>
              </a:rPr>
              <a:t>System Requirements Design</a:t>
            </a:r>
            <a:endParaRPr lang="en-US" sz="56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</a:rPr>
              <a:t>4</a:t>
            </a:r>
            <a:endParaRPr lang="en-US" sz="32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025272"/>
            <a:ext cx="6848808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Prata" panose="00000500000000000000"/>
              </a:rPr>
              <a:t>Use case: view total sales</a:t>
            </a:r>
            <a:endParaRPr lang="en-US" sz="3600">
              <a:solidFill>
                <a:srgbClr val="804F3B"/>
              </a:solidFill>
              <a:latin typeface="Prata" panose="00000500000000000000"/>
            </a:endParaRPr>
          </a:p>
        </p:txBody>
      </p:sp>
      <p:pic>
        <p:nvPicPr>
          <p:cNvPr id="9" name="Picture 8" descr="use_case_24_final_design_class_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90" y="3390900"/>
            <a:ext cx="8212455" cy="3588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740784" y="227880"/>
            <a:ext cx="1547216" cy="800820"/>
          </a:xfrm>
          <a:custGeom>
            <a:avLst/>
            <a:gdLst/>
            <a:ahLst/>
            <a:cxnLst/>
            <a:rect l="l" t="t" r="r" b="b"/>
            <a:pathLst>
              <a:path w="1547216" h="800820">
                <a:moveTo>
                  <a:pt x="0" y="0"/>
                </a:moveTo>
                <a:lnTo>
                  <a:pt x="1547216" y="0"/>
                </a:lnTo>
                <a:lnTo>
                  <a:pt x="1547216" y="800820"/>
                </a:lnTo>
                <a:lnTo>
                  <a:pt x="0" y="8008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23925"/>
            <a:ext cx="13280390" cy="100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804F3B"/>
                </a:solidFill>
                <a:latin typeface="Prata" panose="00000500000000000000"/>
              </a:rPr>
              <a:t>System Requirements Design</a:t>
            </a:r>
            <a:endParaRPr lang="en-US" sz="56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</a:rPr>
              <a:t>4</a:t>
            </a:r>
            <a:endParaRPr lang="en-US" sz="3200">
              <a:solidFill>
                <a:srgbClr val="804F3B"/>
              </a:solidFill>
              <a:latin typeface="Prata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025272"/>
            <a:ext cx="6848808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Prata" panose="00000500000000000000"/>
              </a:rPr>
              <a:t>Use case: view total sales</a:t>
            </a:r>
            <a:endParaRPr lang="en-US" sz="3600">
              <a:solidFill>
                <a:srgbClr val="804F3B"/>
              </a:solidFill>
              <a:latin typeface="Prata" panose="00000500000000000000"/>
            </a:endParaRPr>
          </a:p>
        </p:txBody>
      </p:sp>
      <p:pic>
        <p:nvPicPr>
          <p:cNvPr id="10" name="Picture 9" descr="use_case_24_OODS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95" y="3152140"/>
            <a:ext cx="13009245" cy="3982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WPS Presentation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Prata</vt:lpstr>
      <vt:lpstr>Raleway</vt:lpstr>
      <vt:lpstr>Open Sauce Light</vt:lpstr>
      <vt:lpstr>Radley</vt:lpstr>
      <vt:lpstr>Open Sauce</vt:lpstr>
      <vt:lpstr>Microsoft YaHei</vt:lpstr>
      <vt:lpstr>Arial Unicode MS</vt:lpstr>
      <vt:lpstr>Calibri</vt:lpstr>
      <vt:lpstr>Tahoma</vt:lpstr>
      <vt:lpstr>Sitka Banner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521H0511_RAD_Part2</dc:title>
  <dc:creator/>
  <cp:lastModifiedBy>scuph_</cp:lastModifiedBy>
  <cp:revision>14</cp:revision>
  <dcterms:created xsi:type="dcterms:W3CDTF">2006-08-16T00:00:00Z</dcterms:created>
  <dcterms:modified xsi:type="dcterms:W3CDTF">2023-12-26T16:04:58Z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1B4D3739E33440FBBED984BF7B15F19C_12</vt:lpwstr>
  </property>
  <property fmtid="{D5CDD505-2E9C-101B-9397-08002B2CF9AE}" pid="3" name="KSOProductBuildVer">
    <vt:lpwstr>1033-12.2.0.13306</vt:lpwstr>
  </property>
</Properties>
</file>