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5" r:id="rId5"/>
    <p:sldId id="269" r:id="rId6"/>
    <p:sldId id="270" r:id="rId7"/>
    <p:sldId id="271" r:id="rId8"/>
    <p:sldId id="272" r:id="rId9"/>
    <p:sldId id="274" r:id="rId10"/>
    <p:sldId id="275" r:id="rId11"/>
    <p:sldId id="276" r:id="rId12"/>
    <p:sldId id="277" r:id="rId13"/>
    <p:sldId id="260" r:id="rId14"/>
    <p:sldId id="273" r:id="rId15"/>
    <p:sldId id="278" r:id="rId16"/>
    <p:sldId id="279" r:id="rId17"/>
    <p:sldId id="261" r:id="rId18"/>
    <p:sldId id="262" r:id="rId1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 Chand Sunkara" initials="SCS" lastIdx="2" clrIdx="0">
    <p:extLst>
      <p:ext uri="{19B8F6BF-5375-455C-9EA6-DF929625EA0E}">
        <p15:presenceInfo xmlns:p15="http://schemas.microsoft.com/office/powerpoint/2012/main" userId="36aa2450e48324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https://colab.research.google.com/drive/1YSDBlU9xnwSbGLuPlSeVr1lPld8NgUr7?usp=sharing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064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Best of tested transformation methods were presented.</a:t>
            </a:r>
          </a:p>
          <a:p>
            <a:r>
              <a:rPr lang="en-US" dirty="0"/>
              <a:t>Check https://colab.research.google.com/drive/1vgR4k-GDJYIsGi_4Y9-BtNxdNkq9LclI?usp=sharing</a:t>
            </a:r>
            <a:r>
              <a:rPr lang="en-US" b="1" dirty="0"/>
              <a:t> </a:t>
            </a:r>
            <a:r>
              <a:rPr lang="en-US" b="0" dirty="0"/>
              <a:t>for all other steps tested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9382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Best of tested transformation methods were presented.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Check https://colab.research.google.com/drive/1vgR4k-GDJYIsGi_4Y9-BtNxdNkq9LclI?usp=sharing for other methods tested.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Note: no transformations needed for past_3_yeas_bike_related_purchases and tenure columns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8153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Label Encoding is performed in specific columns as shown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48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Label Encoding is performed in specific columns as shown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109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: the SQL queries were executed on the cleaned dataset which can be found here in this notebook, https://drive.google.com/file/d/10_iHZnWvOEbENJj2Sn_g5M75LyvWHCQr/view?usp=sharing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064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the embedded excel sheet for segmented customers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43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.xlsm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Distribution and Transformation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CCE93-5D64-4509-A1BA-DDF4BDA20065}"/>
              </a:ext>
            </a:extLst>
          </p:cNvPr>
          <p:cNvSpPr txBox="1"/>
          <p:nvPr/>
        </p:nvSpPr>
        <p:spPr>
          <a:xfrm>
            <a:off x="205024" y="852149"/>
            <a:ext cx="383969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2. Customer demographics table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9ADCF-22FA-4F75-945C-645E4D92F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18" y="1191548"/>
            <a:ext cx="2708720" cy="17160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D66343-A248-44C5-9E8B-414C22187A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111" y="1191548"/>
            <a:ext cx="2708721" cy="17160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5AD2A4-8282-42AC-8CFF-26CD8A68D2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17" y="3287592"/>
            <a:ext cx="2708721" cy="17160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19339D-F518-489F-BDA9-3BDA2724B7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110" y="3287592"/>
            <a:ext cx="2708721" cy="1716036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84093C-6327-42D0-8560-795883DFEC67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3095838" y="4145610"/>
            <a:ext cx="2572272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D399D2-6EA1-4A56-904C-B566F33AF61A}"/>
              </a:ext>
            </a:extLst>
          </p:cNvPr>
          <p:cNvSpPr txBox="1"/>
          <p:nvPr/>
        </p:nvSpPr>
        <p:spPr>
          <a:xfrm>
            <a:off x="3537460" y="3904555"/>
            <a:ext cx="1730600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Applied log transformation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651754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2002" y="-635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Feature Engineering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1AEA80-8CDD-4853-8025-B2048A5AC7F6}"/>
              </a:ext>
            </a:extLst>
          </p:cNvPr>
          <p:cNvSpPr txBox="1"/>
          <p:nvPr/>
        </p:nvSpPr>
        <p:spPr>
          <a:xfrm>
            <a:off x="120140" y="865799"/>
            <a:ext cx="4538628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1.Transactions table  </a:t>
            </a:r>
            <a:endParaRPr kumimoji="0" lang="en-IN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F83517-7D09-4083-B6F6-50446988A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40" y="1204673"/>
            <a:ext cx="7962622" cy="16447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90C147-FA32-4649-86F1-997159187D82}"/>
              </a:ext>
            </a:extLst>
          </p:cNvPr>
          <p:cNvSpPr txBox="1"/>
          <p:nvPr/>
        </p:nvSpPr>
        <p:spPr>
          <a:xfrm>
            <a:off x="120140" y="2911295"/>
            <a:ext cx="4538628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2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.Customer demographics  </a:t>
            </a:r>
            <a:endParaRPr kumimoji="0" lang="en-IN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D1ADD3-0ED3-4AF6-8082-521445654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40" y="3234785"/>
            <a:ext cx="7962622" cy="164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8240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2002" y="-635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Feature Engineering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1AEA80-8CDD-4853-8025-B2048A5AC7F6}"/>
              </a:ext>
            </a:extLst>
          </p:cNvPr>
          <p:cNvSpPr txBox="1"/>
          <p:nvPr/>
        </p:nvSpPr>
        <p:spPr>
          <a:xfrm>
            <a:off x="120140" y="865799"/>
            <a:ext cx="4538628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3.Customer address</a:t>
            </a:r>
            <a:endParaRPr kumimoji="0" lang="en-IN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58C46E-4170-4287-96C0-46357D8B4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40" y="1323191"/>
            <a:ext cx="4597951" cy="1510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D210BB-41AB-4BDE-B198-09FEF7672F6F}"/>
              </a:ext>
            </a:extLst>
          </p:cNvPr>
          <p:cNvSpPr txBox="1"/>
          <p:nvPr/>
        </p:nvSpPr>
        <p:spPr>
          <a:xfrm>
            <a:off x="120140" y="4819314"/>
            <a:ext cx="8845534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1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Future scope : these feature engineering techniques can be used machine learning model creation in future. </a:t>
            </a:r>
            <a:endParaRPr kumimoji="0" lang="en-IN" sz="1050" b="0" i="1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972316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  <a:r>
              <a:rPr lang="en-US" dirty="0"/>
              <a:t> and Customer Segmentation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79C24-D4BE-413F-B91B-6BCF69361C1B}"/>
              </a:ext>
            </a:extLst>
          </p:cNvPr>
          <p:cNvSpPr txBox="1"/>
          <p:nvPr/>
        </p:nvSpPr>
        <p:spPr>
          <a:xfrm>
            <a:off x="125128" y="994494"/>
            <a:ext cx="8725393" cy="41088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DATA MODELLING 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TASK 1 : NORMALIZATION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9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Defining keys 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Transactions : (</a:t>
            </a:r>
            <a:r>
              <a:rPr kumimoji="0" lang="en-US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transaction_id</a:t>
            </a: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, </a:t>
            </a:r>
            <a:r>
              <a:rPr kumimoji="0" lang="en-US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brand,product_line</a:t>
            </a: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, </a:t>
            </a:r>
            <a:r>
              <a:rPr kumimoji="0" lang="en-US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product_class</a:t>
            </a: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, </a:t>
            </a:r>
            <a:r>
              <a:rPr kumimoji="0" lang="en-US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product_size</a:t>
            </a: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 demographics : </a:t>
            </a:r>
            <a:r>
              <a:rPr kumimoji="0" lang="en-US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customer_id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 address : </a:t>
            </a:r>
            <a:r>
              <a:rPr kumimoji="0" lang="en-US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customer_id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1 NF :  all columns must be atomic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Transactions  : yes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 demographics : yes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 address : yes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2NF : there must be no partial dependency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Transaction : no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900" dirty="0"/>
              <a:t>       </a:t>
            </a:r>
            <a:r>
              <a:rPr kumimoji="0" lang="en-US" sz="9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solution : </a:t>
            </a:r>
          </a:p>
          <a:p>
            <a:pPr lvl="1"/>
            <a:r>
              <a:rPr lang="en-US" sz="900" dirty="0"/>
              <a:t>              </a:t>
            </a: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1. </a:t>
            </a:r>
            <a:r>
              <a:rPr kumimoji="0" lang="en-US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product_id</a:t>
            </a: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, </a:t>
            </a:r>
            <a:r>
              <a:rPr kumimoji="0" lang="en-US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customer_id</a:t>
            </a: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, </a:t>
            </a:r>
            <a:r>
              <a:rPr kumimoji="0" lang="en-US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transaction_date</a:t>
            </a: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, </a:t>
            </a:r>
            <a:r>
              <a:rPr kumimoji="0" lang="en-US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online_order</a:t>
            </a: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, order status depends only on </a:t>
            </a:r>
            <a:r>
              <a:rPr kumimoji="0" lang="en-US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transaction_id</a:t>
            </a: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so make all these columns into one table with</a:t>
            </a:r>
          </a:p>
          <a:p>
            <a:pPr lvl="1"/>
            <a:r>
              <a:rPr lang="en-US" sz="900" dirty="0"/>
              <a:t>                  </a:t>
            </a:r>
            <a:r>
              <a:rPr kumimoji="0" lang="en-US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transaction_id</a:t>
            </a: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as primary key.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900" dirty="0"/>
              <a:t>              2. </a:t>
            </a:r>
            <a:r>
              <a:rPr lang="en-US" sz="900" dirty="0" err="1"/>
              <a:t>l</a:t>
            </a:r>
            <a:r>
              <a:rPr kumimoji="0" lang="en-US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ist_price</a:t>
            </a: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, standard_ cost, </a:t>
            </a:r>
            <a:r>
              <a:rPr kumimoji="0" lang="en-US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product_first_sold_date</a:t>
            </a: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depends only on composite primary key (brand, </a:t>
            </a:r>
            <a:r>
              <a:rPr kumimoji="0" lang="en-US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product_line</a:t>
            </a: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, </a:t>
            </a:r>
            <a:r>
              <a:rPr kumimoji="0" lang="en-US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product_class</a:t>
            </a: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, </a:t>
            </a:r>
            <a:r>
              <a:rPr kumimoji="0" lang="en-US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product_size</a:t>
            </a: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) so make them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900" dirty="0"/>
              <a:t>                 </a:t>
            </a: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into another table.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 demographics : yes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 address : yes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9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3NF : there must be no transitive dependency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Transactions  : yes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 demographics : yes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 address : yes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  <a:r>
              <a:rPr lang="en-US" dirty="0"/>
              <a:t> and Customer Segmentation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D3CC1E-C22F-4806-A28B-0EB53B423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67" y="2011147"/>
            <a:ext cx="6962865" cy="30681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41A993-F917-4071-A3F6-E280280F96A6}"/>
              </a:ext>
            </a:extLst>
          </p:cNvPr>
          <p:cNvSpPr txBox="1"/>
          <p:nvPr/>
        </p:nvSpPr>
        <p:spPr>
          <a:xfrm>
            <a:off x="527280" y="949320"/>
            <a:ext cx="5886869" cy="10618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TASK 2 : DATA MODEL CREATION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Tables after normalization :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1.Transactions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900" dirty="0"/>
              <a:t>2.</a:t>
            </a: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Brand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3. customer demographics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4. customer address</a:t>
            </a:r>
            <a:endParaRPr kumimoji="0" lang="en-IN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24143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  <a:r>
              <a:rPr lang="en-US" dirty="0"/>
              <a:t> and Customer Segmentation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79408-4BD8-4ABE-A410-3C1A1FDB5E96}"/>
              </a:ext>
            </a:extLst>
          </p:cNvPr>
          <p:cNvSpPr txBox="1"/>
          <p:nvPr/>
        </p:nvSpPr>
        <p:spPr>
          <a:xfrm>
            <a:off x="64860" y="999197"/>
            <a:ext cx="8398345" cy="21852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 Segmentation 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900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900" b="1" i="1" dirty="0"/>
              <a:t>SQL : 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900" dirty="0"/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000" b="1" i="1" dirty="0"/>
              <a:t>select </a:t>
            </a:r>
            <a:r>
              <a:rPr lang="en-US" sz="1000" b="1" i="1" dirty="0" err="1"/>
              <a:t>state,count</a:t>
            </a:r>
            <a:r>
              <a:rPr lang="en-US" sz="1000" b="1" i="1" dirty="0"/>
              <a:t>(*) as total from </a:t>
            </a:r>
            <a:r>
              <a:rPr lang="en-US" sz="1000" b="1" i="1" dirty="0" err="1"/>
              <a:t>newcust</a:t>
            </a:r>
            <a:r>
              <a:rPr lang="en-US" sz="1000" b="1" i="1" dirty="0"/>
              <a:t> where state in ('NSW','VIC') group by state order by total desc;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000" b="1" i="1" dirty="0"/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000" b="1" i="1" dirty="0"/>
              <a:t>select </a:t>
            </a:r>
            <a:r>
              <a:rPr lang="en-US" sz="1000" b="1" i="1" dirty="0" err="1"/>
              <a:t>Age_category</a:t>
            </a:r>
            <a:r>
              <a:rPr lang="en-US" sz="1000" b="1" i="1" dirty="0"/>
              <a:t>, count(*) as total from </a:t>
            </a:r>
            <a:r>
              <a:rPr lang="en-US" sz="1000" b="1" i="1" dirty="0" err="1"/>
              <a:t>newcust</a:t>
            </a:r>
            <a:r>
              <a:rPr lang="en-US" sz="1000" b="1" i="1" dirty="0"/>
              <a:t> group by </a:t>
            </a:r>
            <a:r>
              <a:rPr lang="en-US" sz="1000" b="1" i="1" dirty="0" err="1"/>
              <a:t>Age_category</a:t>
            </a:r>
            <a:r>
              <a:rPr lang="en-US" sz="1000" b="1" i="1" dirty="0"/>
              <a:t> order by total desc;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000" b="1" i="1" dirty="0"/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000" b="1" i="1" dirty="0"/>
              <a:t>select </a:t>
            </a:r>
            <a:r>
              <a:rPr lang="en-US" sz="1000" b="1" i="1" dirty="0" err="1"/>
              <a:t>wealth_segment</a:t>
            </a:r>
            <a:r>
              <a:rPr lang="en-US" sz="1000" b="1" i="1" dirty="0"/>
              <a:t>, count(*) as total from </a:t>
            </a:r>
            <a:r>
              <a:rPr lang="en-US" sz="1000" b="1" i="1" dirty="0" err="1"/>
              <a:t>newcust</a:t>
            </a:r>
            <a:r>
              <a:rPr lang="en-US" sz="1000" b="1" i="1" dirty="0"/>
              <a:t> group by </a:t>
            </a:r>
            <a:r>
              <a:rPr lang="en-US" sz="1000" b="1" i="1" dirty="0" err="1"/>
              <a:t>wealth_segment</a:t>
            </a:r>
            <a:r>
              <a:rPr lang="en-US" sz="1000" b="1" i="1" dirty="0"/>
              <a:t> order by total desc;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000" b="1" i="1" dirty="0"/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000" b="1" i="1" dirty="0"/>
              <a:t>select </a:t>
            </a:r>
            <a:r>
              <a:rPr lang="en-US" sz="1000" b="1" i="1" dirty="0" err="1"/>
              <a:t>job_industry_category</a:t>
            </a:r>
            <a:r>
              <a:rPr lang="en-US" sz="1000" b="1" i="1" dirty="0"/>
              <a:t>, count(*) as total from </a:t>
            </a:r>
            <a:r>
              <a:rPr lang="en-US" sz="1000" b="1" i="1" dirty="0" err="1"/>
              <a:t>newcust</a:t>
            </a:r>
            <a:r>
              <a:rPr lang="en-US" sz="1000" b="1" i="1" dirty="0"/>
              <a:t> group by </a:t>
            </a:r>
            <a:r>
              <a:rPr lang="en-US" sz="1000" b="1" i="1" dirty="0" err="1"/>
              <a:t>job_industry_category</a:t>
            </a:r>
            <a:r>
              <a:rPr lang="en-US" sz="1000" b="1" i="1" dirty="0"/>
              <a:t> order by total desc;</a:t>
            </a:r>
            <a:endParaRPr lang="en-IN" sz="1000" b="1" i="1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IN" sz="1000" b="1" i="1" dirty="0"/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000" b="1" i="1" dirty="0"/>
              <a:t>select * from </a:t>
            </a:r>
            <a:r>
              <a:rPr lang="en-US" sz="1000" b="1" i="1" dirty="0" err="1"/>
              <a:t>newcust</a:t>
            </a:r>
            <a:r>
              <a:rPr lang="en-US" sz="1000" b="1" i="1" dirty="0"/>
              <a:t> where state in ('NSW','VIC') and </a:t>
            </a:r>
            <a:r>
              <a:rPr lang="en-US" sz="1000" b="1" i="1" dirty="0" err="1"/>
              <a:t>Age_category</a:t>
            </a:r>
            <a:r>
              <a:rPr lang="en-US" sz="1000" b="1" i="1" dirty="0"/>
              <a:t>='Adult [25 to 49]' and </a:t>
            </a:r>
            <a:r>
              <a:rPr lang="en-US" sz="1000" b="1" i="1" dirty="0" err="1"/>
              <a:t>wealth_segment</a:t>
            </a:r>
            <a:r>
              <a:rPr lang="en-US" sz="1000" b="1" i="1" dirty="0"/>
              <a:t> in ('Mass </a:t>
            </a:r>
            <a:r>
              <a:rPr lang="en-US" sz="1000" b="1" i="1" dirty="0" err="1"/>
              <a:t>Customer','High</a:t>
            </a:r>
            <a:r>
              <a:rPr lang="en-US" sz="1000" b="1" i="1" dirty="0"/>
              <a:t> Net Worth') and </a:t>
            </a:r>
            <a:r>
              <a:rPr lang="en-US" sz="1000" b="1" i="1" dirty="0" err="1"/>
              <a:t>job_industry_category</a:t>
            </a:r>
            <a:r>
              <a:rPr lang="en-US" sz="1000" b="1" i="1" dirty="0"/>
              <a:t> in ('Financial </a:t>
            </a:r>
            <a:r>
              <a:rPr lang="en-US" sz="1000" b="1" i="1" dirty="0" err="1"/>
              <a:t>Services','Health','Manufacturing</a:t>
            </a:r>
            <a:r>
              <a:rPr lang="en-US" sz="1000" b="1" i="1" dirty="0"/>
              <a:t>') order by state, </a:t>
            </a:r>
            <a:r>
              <a:rPr lang="en-US" sz="1000" b="1" i="1" dirty="0" err="1"/>
              <a:t>wealth_segment</a:t>
            </a:r>
            <a:r>
              <a:rPr lang="en-US" sz="1000" b="1" i="1" dirty="0"/>
              <a:t> desc;</a:t>
            </a:r>
            <a:endParaRPr lang="en-IN" sz="1000" b="1" i="1" dirty="0"/>
          </a:p>
        </p:txBody>
      </p:sp>
    </p:spTree>
    <p:extLst>
      <p:ext uri="{BB962C8B-B14F-4D97-AF65-F5344CB8AC3E}">
        <p14:creationId xmlns:p14="http://schemas.microsoft.com/office/powerpoint/2010/main" val="106728008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  <a:r>
              <a:rPr lang="en-US" dirty="0"/>
              <a:t> and Customer Segmentation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99578-A0F2-4F5E-8925-05E1F37472FF}"/>
              </a:ext>
            </a:extLst>
          </p:cNvPr>
          <p:cNvSpPr txBox="1"/>
          <p:nvPr/>
        </p:nvSpPr>
        <p:spPr>
          <a:xfrm>
            <a:off x="0" y="852149"/>
            <a:ext cx="354413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Final segmented customers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108A6F1-F1DB-46ED-9186-997A842C67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997722"/>
              </p:ext>
            </p:extLst>
          </p:nvPr>
        </p:nvGraphicFramePr>
        <p:xfrm>
          <a:off x="1966901" y="1159924"/>
          <a:ext cx="4800994" cy="3808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12201392" imgH="11820505" progId="Excel.SheetMacroEnabled.12">
                  <p:embed/>
                </p:oleObj>
              </mc:Choice>
              <mc:Fallback>
                <p:oleObj name="Macro-Enabled Worksheet" r:id="rId3" imgW="12201392" imgH="11820505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6901" y="1159924"/>
                        <a:ext cx="4800994" cy="3808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983100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2A2EF-4200-4174-806B-4FD5CEA518BD}"/>
              </a:ext>
            </a:extLst>
          </p:cNvPr>
          <p:cNvSpPr txBox="1"/>
          <p:nvPr/>
        </p:nvSpPr>
        <p:spPr>
          <a:xfrm>
            <a:off x="266977" y="1030011"/>
            <a:ext cx="8503648" cy="24622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After analyzing the data the new customers who are to be more targeted must be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Residents of </a:t>
            </a:r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New South Wales or Victoria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>
                <a:solidFill>
                  <a:srgbClr val="202124"/>
                </a:solidFill>
                <a:latin typeface="Google Sans"/>
              </a:rPr>
              <a:t>Male or Female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>
                <a:solidFill>
                  <a:srgbClr val="202124"/>
                </a:solidFill>
                <a:latin typeface="Google Sans"/>
              </a:rPr>
              <a:t>O</a:t>
            </a:r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wning a c</a:t>
            </a:r>
            <a:r>
              <a:rPr lang="en-IN" dirty="0">
                <a:solidFill>
                  <a:srgbClr val="202124"/>
                </a:solidFill>
                <a:latin typeface="Google Sans"/>
              </a:rPr>
              <a:t>ar or not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>
                <a:solidFill>
                  <a:srgbClr val="202124"/>
                </a:solidFill>
                <a:latin typeface="Google Sans"/>
              </a:rPr>
              <a:t>A</a:t>
            </a:r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dults in the age between 25 to 49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>
                <a:solidFill>
                  <a:srgbClr val="202124"/>
                </a:solidFill>
                <a:latin typeface="Google Sans"/>
              </a:rPr>
              <a:t>More prior to mass customer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>
                <a:solidFill>
                  <a:srgbClr val="202124"/>
                </a:solidFill>
                <a:latin typeface="Google Sans"/>
              </a:rPr>
              <a:t>Working in Financial, Health or Manufacturing industry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End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3" y="1211200"/>
            <a:ext cx="7098141" cy="2286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  <a:endParaRPr lang="en-US"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dirty="0"/>
              <a:t>Data Distribution and Transformation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dirty="0"/>
              <a:t>Feature Engineering</a:t>
            </a: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  <a:r>
              <a:rPr lang="en-US" dirty="0"/>
              <a:t> and Customer Segmentation</a:t>
            </a: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1744233"/>
            <a:ext cx="8565599" cy="3671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b="1" dirty="0"/>
              <a:t>Accuracy 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Customer demographics : </a:t>
            </a:r>
            <a:r>
              <a:rPr lang="en-US" sz="1200" dirty="0"/>
              <a:t>DOB and job industry category columns are inaccurate </a:t>
            </a:r>
            <a:endParaRPr lang="en-US" sz="1200" b="1" dirty="0"/>
          </a:p>
          <a:p>
            <a:r>
              <a:rPr lang="en-US" sz="1200" b="1" dirty="0"/>
              <a:t>Completeness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Customer demographics :  </a:t>
            </a:r>
            <a:r>
              <a:rPr lang="en-US" sz="1200" dirty="0"/>
              <a:t>last name, DOB, job title, job industry category, tenure, default columns are not complete. </a:t>
            </a:r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Transactions : </a:t>
            </a:r>
            <a:r>
              <a:rPr lang="en-US" sz="1200" dirty="0"/>
              <a:t>online order, brand, product line, product size, product class, standard cost, product first sold date having null values.</a:t>
            </a:r>
            <a:endParaRPr lang="en-US" sz="1200" b="1" dirty="0"/>
          </a:p>
          <a:p>
            <a:r>
              <a:rPr lang="en-US" sz="1200" b="1" dirty="0"/>
              <a:t>Consistency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Customer demographics : </a:t>
            </a:r>
            <a:r>
              <a:rPr lang="en-US" sz="1200" dirty="0"/>
              <a:t>gender column</a:t>
            </a:r>
            <a:r>
              <a:rPr lang="en-US" sz="1200" b="1" dirty="0"/>
              <a:t> </a:t>
            </a:r>
            <a:r>
              <a:rPr lang="en-US" sz="1200" dirty="0"/>
              <a:t>is inconsistent with representation of gender.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Customer Address : </a:t>
            </a:r>
            <a:r>
              <a:rPr lang="en-US" sz="1100" dirty="0"/>
              <a:t>States </a:t>
            </a:r>
            <a:r>
              <a:rPr lang="en-US" sz="1200" dirty="0"/>
              <a:t>column</a:t>
            </a:r>
            <a:r>
              <a:rPr lang="en-US" sz="1200" b="1" dirty="0"/>
              <a:t> </a:t>
            </a:r>
            <a:r>
              <a:rPr lang="en-US" sz="1200" dirty="0"/>
              <a:t>is inconsistent with representation of state names.</a:t>
            </a:r>
          </a:p>
          <a:p>
            <a:r>
              <a:rPr lang="en-US" sz="1200" b="1" dirty="0"/>
              <a:t>Currency, Relevancy, Validity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   Customer demographics : </a:t>
            </a:r>
            <a:r>
              <a:rPr lang="en-US" sz="1200" dirty="0"/>
              <a:t>Deceased customers and Default columns can be filtered out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   Transactions : </a:t>
            </a:r>
            <a:r>
              <a:rPr lang="en-US" sz="1200" dirty="0"/>
              <a:t>product first sold date is not in valid format.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8" name="Shape 72">
            <a:extLst>
              <a:ext uri="{FF2B5EF4-FFF2-40B4-BE49-F238E27FC236}">
                <a16:creationId xmlns:a16="http://schemas.microsoft.com/office/drawing/2014/main" id="{DD663EA5-7574-4009-BC3F-09C75ACC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0790"/>
            <a:ext cx="3185598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/>
              <a:t>Data Quality Assessment</a:t>
            </a:r>
            <a:endParaRPr sz="18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100887" y="1840823"/>
            <a:ext cx="8773875" cy="255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Records with null values and useless columns are dropped as they do not show major difference while analyzing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Changed data types to their respective type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Generated transaction month, profit, profit margin columns in transaction table and age, age category columns in customer demographics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Made the of gender and state column values consistent.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Label encoding can done on particular columns for future purposes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Joined all the 3 tables taking customer id as the key. The final table consists of 14054 records which are cleaned.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C0C0C-DA07-457C-B1EA-662EF923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01" y="1092851"/>
            <a:ext cx="1908420" cy="475646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Cleaning</a:t>
            </a:r>
            <a:endParaRPr lang="en-IN" sz="1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277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4F413-B5F4-44AF-A649-11CAF6F28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12" y="852148"/>
            <a:ext cx="3083778" cy="2037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D49041-34B6-4320-97C8-696906549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951" y="852150"/>
            <a:ext cx="3180238" cy="20378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CAADA4-EDC7-4485-BBA6-ADA6115FE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2" y="2889953"/>
            <a:ext cx="3180238" cy="20378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2B3EA2-9D33-4D97-92FD-64D4AA8E10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01" y="2889953"/>
            <a:ext cx="3237288" cy="203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3364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F6A593-7A82-4A7C-865C-8919E5F43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2" y="852149"/>
            <a:ext cx="3180238" cy="20378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452320-2729-48B4-9789-75DB2CD02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01" y="852149"/>
            <a:ext cx="3180238" cy="20378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E567C3-329D-497F-823D-5660E910F6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2" y="2889952"/>
            <a:ext cx="3180239" cy="20378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48AFF4-C6F9-40B8-B9C8-16EDDA3DAB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01" y="2889952"/>
            <a:ext cx="3180240" cy="203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0085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03395-0309-47FE-A88C-DE812F376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2" y="852149"/>
            <a:ext cx="3180238" cy="20378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4E72C8-642F-45D3-A892-03199CEF3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01" y="852149"/>
            <a:ext cx="3237288" cy="20378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83E74A-27BB-4F6C-BCE0-F83CFC480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02" y="2889951"/>
            <a:ext cx="3237288" cy="20378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DA47598-4272-4478-815F-73111D779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01" y="2889950"/>
            <a:ext cx="3237289" cy="203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0018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5EFE9-A1B1-4988-B3C1-D73A64B9F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33650"/>
            <a:ext cx="4073856" cy="22575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1EC3BF-9862-45C0-95B5-C0EF1CB6C3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143" y="820525"/>
            <a:ext cx="4073857" cy="22575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F45390-3D33-48B4-AB4B-1890E7AC4A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072" y="2854087"/>
            <a:ext cx="4073856" cy="225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9253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Distribution and Transformation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CCE93-5D64-4509-A1BA-DDF4BDA20065}"/>
              </a:ext>
            </a:extLst>
          </p:cNvPr>
          <p:cNvSpPr txBox="1"/>
          <p:nvPr/>
        </p:nvSpPr>
        <p:spPr>
          <a:xfrm>
            <a:off x="205025" y="852149"/>
            <a:ext cx="185738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1. Transactions table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D6492-087F-4A4C-8161-BE7BF792F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46" y="1301519"/>
            <a:ext cx="2771186" cy="1701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2395FD-4109-4637-8BCD-576919F5E9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542" y="1301518"/>
            <a:ext cx="2771187" cy="170198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E3DDAE-D095-4BA6-9840-B5C4D4F580B9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283832" y="2152512"/>
            <a:ext cx="227171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610434-7FBE-46B7-9901-0B7EF2F0D4A4}"/>
              </a:ext>
            </a:extLst>
          </p:cNvPr>
          <p:cNvSpPr txBox="1"/>
          <p:nvPr/>
        </p:nvSpPr>
        <p:spPr>
          <a:xfrm>
            <a:off x="3398497" y="1817531"/>
            <a:ext cx="2042379" cy="2708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Applied box cox transformation</a:t>
            </a:r>
            <a:endParaRPr kumimoji="0" lang="en-IN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275434-BF63-4D9E-B329-1909EDA729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46" y="3145100"/>
            <a:ext cx="2771187" cy="17019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0DAB4A-A158-4E36-8C47-3067197FE1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541" y="3145099"/>
            <a:ext cx="2771187" cy="170198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F17F32-93EB-4D51-A990-1C7ACFAB4CDA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3283833" y="3996093"/>
            <a:ext cx="2271708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002A66-0496-4908-A6BC-15768930CC0B}"/>
              </a:ext>
            </a:extLst>
          </p:cNvPr>
          <p:cNvSpPr txBox="1"/>
          <p:nvPr/>
        </p:nvSpPr>
        <p:spPr>
          <a:xfrm>
            <a:off x="3361235" y="3723694"/>
            <a:ext cx="2253179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Applied square root transformation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54812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1541</Words>
  <Application>Microsoft Office PowerPoint</Application>
  <PresentationFormat>On-screen Show (16:9)</PresentationFormat>
  <Paragraphs>143</Paragraphs>
  <Slides>18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</vt:lpstr>
      <vt:lpstr>Calibri</vt:lpstr>
      <vt:lpstr>Google Sans</vt:lpstr>
      <vt:lpstr>Open Sans</vt:lpstr>
      <vt:lpstr>Open Sans Extrabold</vt:lpstr>
      <vt:lpstr>Open Sans Light</vt:lpstr>
      <vt:lpstr>Simple Light</vt:lpstr>
      <vt:lpstr>Microsoft Excel Macro-Enabled Worksheet</vt:lpstr>
      <vt:lpstr>PowerPoint Presentation</vt:lpstr>
      <vt:lpstr>PowerPoint Presentation</vt:lpstr>
      <vt:lpstr>Data Quality Assessment</vt:lpstr>
      <vt:lpstr>Data Cleaning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Chand Sunkara</dc:creator>
  <cp:lastModifiedBy>Sai Chand Sunkara</cp:lastModifiedBy>
  <cp:revision>26</cp:revision>
  <dcterms:modified xsi:type="dcterms:W3CDTF">2021-06-10T06:12:26Z</dcterms:modified>
</cp:coreProperties>
</file>