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39" r:id="rId6"/>
    <p:sldId id="344" r:id="rId7"/>
    <p:sldId id="448" r:id="rId8"/>
    <p:sldId id="449" r:id="rId9"/>
    <p:sldId id="450" r:id="rId10"/>
    <p:sldId id="451" r:id="rId11"/>
    <p:sldId id="387" r:id="rId12"/>
    <p:sldId id="452" r:id="rId13"/>
    <p:sldId id="413"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6240" autoAdjust="0"/>
  </p:normalViewPr>
  <p:slideViewPr>
    <p:cSldViewPr snapToGrid="0" showGuides="1">
      <p:cViewPr varScale="1">
        <p:scale>
          <a:sx n="114" d="100"/>
          <a:sy n="114" d="100"/>
        </p:scale>
        <p:origin x="408"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mc:AlternateContent xmlns:mc="http://schemas.openxmlformats.org/markup-compatibility/2006" xmlns:p14="http://schemas.microsoft.com/office/powerpoint/2010/main">
    <mc:Choice Requires="p14">
      <p:transition spd="slow" p14:dur="2000" advTm="3469"/>
    </mc:Choice>
    <mc:Fallback xmlns="">
      <p:transition spd="slow" advTm="34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advTm="642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Insights</a:t>
            </a:r>
          </a:p>
          <a:p>
            <a:pPr lvl="1"/>
            <a:r>
              <a:rPr lang="en-US" dirty="0"/>
              <a:t>Revenue vs Refund</a:t>
            </a:r>
          </a:p>
          <a:p>
            <a:pPr lvl="1"/>
            <a:r>
              <a:rPr lang="en-US" dirty="0"/>
              <a:t>Stacked Bar Chart</a:t>
            </a:r>
          </a:p>
          <a:p>
            <a:pPr lvl="1"/>
            <a:r>
              <a:rPr lang="en-US" dirty="0"/>
              <a:t>Donut chart</a:t>
            </a:r>
          </a:p>
          <a:p>
            <a:pPr lvl="1"/>
            <a:r>
              <a:rPr lang="en-US" dirty="0"/>
              <a:t>Geo-Map</a:t>
            </a:r>
          </a:p>
          <a:p>
            <a:r>
              <a:rPr lang="en-US" dirty="0"/>
              <a:t>Problems and Solutions</a:t>
            </a:r>
          </a:p>
          <a:p>
            <a:r>
              <a:rPr lang="en-US" dirty="0"/>
              <a:t>Conclusions</a:t>
            </a:r>
          </a:p>
        </p:txBody>
      </p:sp>
      <p:sp>
        <p:nvSpPr>
          <p:cNvPr id="2" name="Agenda"/>
          <p:cNvSpPr>
            <a:spLocks noGrp="1"/>
          </p:cNvSpPr>
          <p:nvPr>
            <p:ph type="title"/>
          </p:nvPr>
        </p:nvSpPr>
        <p:spPr bwMode="gray"/>
        <p:txBody>
          <a:bodyPr/>
          <a:lstStyle/>
          <a:p>
            <a:r>
              <a:rPr lang="en-US" dirty="0"/>
              <a:t>Agenda</a:t>
            </a:r>
          </a:p>
        </p:txBody>
      </p:sp>
    </p:spTree>
  </p:cSld>
  <p:clrMapOvr>
    <a:masterClrMapping/>
  </p:clrMapOvr>
  <mc:AlternateContent xmlns:mc="http://schemas.openxmlformats.org/markup-compatibility/2006" xmlns:p14="http://schemas.microsoft.com/office/powerpoint/2010/main">
    <mc:Choice Requires="p14">
      <p:transition spd="slow" p14:dur="2000" advTm="3589"/>
    </mc:Choice>
    <mc:Fallback xmlns="">
      <p:transition spd="slow" advTm="35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Insights</a:t>
            </a:r>
          </a:p>
        </p:txBody>
      </p:sp>
      <p:pic>
        <p:nvPicPr>
          <p:cNvPr id="3" name="Picture 2">
            <a:extLst>
              <a:ext uri="{FF2B5EF4-FFF2-40B4-BE49-F238E27FC236}">
                <a16:creationId xmlns:a16="http://schemas.microsoft.com/office/drawing/2014/main" id="{A00CD21D-7B02-4B1B-A991-83942D387385}"/>
              </a:ext>
            </a:extLst>
          </p:cNvPr>
          <p:cNvPicPr>
            <a:picLocks noChangeAspect="1"/>
          </p:cNvPicPr>
          <p:nvPr/>
        </p:nvPicPr>
        <p:blipFill>
          <a:blip r:embed="rId2"/>
          <a:stretch>
            <a:fillRect/>
          </a:stretch>
        </p:blipFill>
        <p:spPr>
          <a:xfrm>
            <a:off x="881922" y="1557076"/>
            <a:ext cx="10431331" cy="3743847"/>
          </a:xfrm>
          <a:prstGeom prst="rect">
            <a:avLst/>
          </a:prstGeom>
        </p:spPr>
      </p:pic>
    </p:spTree>
    <p:extLst>
      <p:ext uri="{BB962C8B-B14F-4D97-AF65-F5344CB8AC3E}">
        <p14:creationId xmlns:p14="http://schemas.microsoft.com/office/powerpoint/2010/main" val="2992388039"/>
      </p:ext>
    </p:extLst>
  </p:cSld>
  <p:clrMapOvr>
    <a:masterClrMapping/>
  </p:clrMapOvr>
  <mc:AlternateContent xmlns:mc="http://schemas.openxmlformats.org/markup-compatibility/2006" xmlns:p14="http://schemas.microsoft.com/office/powerpoint/2010/main">
    <mc:Choice Requires="p14">
      <p:transition spd="slow" p14:dur="2000" advTm="2898"/>
    </mc:Choice>
    <mc:Fallback xmlns="">
      <p:transition spd="slow" advTm="2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Insights</a:t>
            </a:r>
          </a:p>
        </p:txBody>
      </p:sp>
      <p:pic>
        <p:nvPicPr>
          <p:cNvPr id="4" name="Picture 3">
            <a:extLst>
              <a:ext uri="{FF2B5EF4-FFF2-40B4-BE49-F238E27FC236}">
                <a16:creationId xmlns:a16="http://schemas.microsoft.com/office/drawing/2014/main" id="{8E6BC712-75EC-4F80-88CB-CD0E9E5FDFDB}"/>
              </a:ext>
            </a:extLst>
          </p:cNvPr>
          <p:cNvPicPr>
            <a:picLocks noChangeAspect="1"/>
          </p:cNvPicPr>
          <p:nvPr/>
        </p:nvPicPr>
        <p:blipFill>
          <a:blip r:embed="rId2"/>
          <a:stretch>
            <a:fillRect/>
          </a:stretch>
        </p:blipFill>
        <p:spPr>
          <a:xfrm>
            <a:off x="734786" y="937865"/>
            <a:ext cx="10629900" cy="4982270"/>
          </a:xfrm>
          <a:prstGeom prst="rect">
            <a:avLst/>
          </a:prstGeom>
        </p:spPr>
      </p:pic>
    </p:spTree>
    <p:extLst>
      <p:ext uri="{BB962C8B-B14F-4D97-AF65-F5344CB8AC3E}">
        <p14:creationId xmlns:p14="http://schemas.microsoft.com/office/powerpoint/2010/main" val="3344146245"/>
      </p:ext>
    </p:extLst>
  </p:cSld>
  <p:clrMapOvr>
    <a:masterClrMapping/>
  </p:clrMapOvr>
  <mc:AlternateContent xmlns:mc="http://schemas.openxmlformats.org/markup-compatibility/2006" xmlns:p14="http://schemas.microsoft.com/office/powerpoint/2010/main">
    <mc:Choice Requires="p14">
      <p:transition spd="slow" p14:dur="2000" advTm="3645"/>
    </mc:Choice>
    <mc:Fallback xmlns="">
      <p:transition spd="slow" advTm="36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Insights</a:t>
            </a:r>
          </a:p>
        </p:txBody>
      </p:sp>
      <p:pic>
        <p:nvPicPr>
          <p:cNvPr id="4" name="Picture 3">
            <a:extLst>
              <a:ext uri="{FF2B5EF4-FFF2-40B4-BE49-F238E27FC236}">
                <a16:creationId xmlns:a16="http://schemas.microsoft.com/office/drawing/2014/main" id="{F5049F05-C4BB-40FC-9BC4-932B2E5F3488}"/>
              </a:ext>
            </a:extLst>
          </p:cNvPr>
          <p:cNvPicPr>
            <a:picLocks noChangeAspect="1"/>
          </p:cNvPicPr>
          <p:nvPr/>
        </p:nvPicPr>
        <p:blipFill>
          <a:blip r:embed="rId2"/>
          <a:stretch>
            <a:fillRect/>
          </a:stretch>
        </p:blipFill>
        <p:spPr>
          <a:xfrm>
            <a:off x="757809" y="1209365"/>
            <a:ext cx="4801270" cy="4439270"/>
          </a:xfrm>
          <a:prstGeom prst="rect">
            <a:avLst/>
          </a:prstGeom>
        </p:spPr>
      </p:pic>
      <p:pic>
        <p:nvPicPr>
          <p:cNvPr id="6" name="Picture 5">
            <a:extLst>
              <a:ext uri="{FF2B5EF4-FFF2-40B4-BE49-F238E27FC236}">
                <a16:creationId xmlns:a16="http://schemas.microsoft.com/office/drawing/2014/main" id="{4743740B-68FF-4B68-ABEA-FBABDAA1C6E9}"/>
              </a:ext>
            </a:extLst>
          </p:cNvPr>
          <p:cNvPicPr>
            <a:picLocks noChangeAspect="1"/>
          </p:cNvPicPr>
          <p:nvPr/>
        </p:nvPicPr>
        <p:blipFill>
          <a:blip r:embed="rId3"/>
          <a:stretch>
            <a:fillRect/>
          </a:stretch>
        </p:blipFill>
        <p:spPr>
          <a:xfrm>
            <a:off x="6889207" y="1209365"/>
            <a:ext cx="4801270" cy="4439270"/>
          </a:xfrm>
          <a:prstGeom prst="rect">
            <a:avLst/>
          </a:prstGeom>
        </p:spPr>
      </p:pic>
    </p:spTree>
    <p:extLst>
      <p:ext uri="{BB962C8B-B14F-4D97-AF65-F5344CB8AC3E}">
        <p14:creationId xmlns:p14="http://schemas.microsoft.com/office/powerpoint/2010/main" val="727146067"/>
      </p:ext>
    </p:extLst>
  </p:cSld>
  <p:clrMapOvr>
    <a:masterClrMapping/>
  </p:clrMapOvr>
  <mc:AlternateContent xmlns:mc="http://schemas.openxmlformats.org/markup-compatibility/2006" xmlns:p14="http://schemas.microsoft.com/office/powerpoint/2010/main">
    <mc:Choice Requires="p14">
      <p:transition spd="slow" p14:dur="2000" advTm="3260"/>
    </mc:Choice>
    <mc:Fallback xmlns="">
      <p:transition spd="slow" advTm="32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Insights</a:t>
            </a:r>
          </a:p>
        </p:txBody>
      </p:sp>
      <p:pic>
        <p:nvPicPr>
          <p:cNvPr id="3" name="Picture 2">
            <a:extLst>
              <a:ext uri="{FF2B5EF4-FFF2-40B4-BE49-F238E27FC236}">
                <a16:creationId xmlns:a16="http://schemas.microsoft.com/office/drawing/2014/main" id="{8EB0A9CA-64A8-4E40-9F47-425678453035}"/>
              </a:ext>
            </a:extLst>
          </p:cNvPr>
          <p:cNvPicPr>
            <a:picLocks noChangeAspect="1"/>
          </p:cNvPicPr>
          <p:nvPr/>
        </p:nvPicPr>
        <p:blipFill>
          <a:blip r:embed="rId2"/>
          <a:stretch>
            <a:fillRect/>
          </a:stretch>
        </p:blipFill>
        <p:spPr>
          <a:xfrm>
            <a:off x="715310" y="941325"/>
            <a:ext cx="10698361" cy="5412675"/>
          </a:xfrm>
          <a:prstGeom prst="rect">
            <a:avLst/>
          </a:prstGeom>
        </p:spPr>
      </p:pic>
    </p:spTree>
    <p:extLst>
      <p:ext uri="{BB962C8B-B14F-4D97-AF65-F5344CB8AC3E}">
        <p14:creationId xmlns:p14="http://schemas.microsoft.com/office/powerpoint/2010/main" val="1255782347"/>
      </p:ext>
    </p:extLst>
  </p:cSld>
  <p:clrMapOvr>
    <a:masterClrMapping/>
  </p:clrMapOvr>
  <mc:AlternateContent xmlns:mc="http://schemas.openxmlformats.org/markup-compatibility/2006" xmlns:p14="http://schemas.microsoft.com/office/powerpoint/2010/main">
    <mc:Choice Requires="p14">
      <p:transition spd="slow" p14:dur="2000" advTm="3638"/>
    </mc:Choice>
    <mc:Fallback xmlns="">
      <p:transition spd="slow" advTm="36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bwMode="gray"/>
        <p:txBody>
          <a:bodyPr/>
          <a:lstStyle/>
          <a:p>
            <a:r>
              <a:rPr lang="en-US" dirty="0"/>
              <a:t>Problems and Solutions</a:t>
            </a:r>
          </a:p>
        </p:txBody>
      </p:sp>
      <p:sp>
        <p:nvSpPr>
          <p:cNvPr id="4" name="TextBox 3">
            <a:extLst>
              <a:ext uri="{FF2B5EF4-FFF2-40B4-BE49-F238E27FC236}">
                <a16:creationId xmlns:a16="http://schemas.microsoft.com/office/drawing/2014/main" id="{B72D8BFA-7494-47AB-B2A8-BBB0E195CAB7}"/>
              </a:ext>
            </a:extLst>
          </p:cNvPr>
          <p:cNvSpPr txBox="1"/>
          <p:nvPr/>
        </p:nvSpPr>
        <p:spPr>
          <a:xfrm>
            <a:off x="504000" y="1208314"/>
            <a:ext cx="11186475" cy="261610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San Diego loses more percentage of revenue due to returns of the products. Maybe the products being delivered are faulty, have to be pre checked before shipping.</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Globally the sales are going on well with 79.12% positive sentiment and 18.36% neutral sentiment.</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The problem in USA because the negative sentiment is around 20.4% which is bad.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Counterfeiting may be happening in Los Angeles and Las Vegas because these two cities are having less returns and less sentiment score is less than 65 on average.</a:t>
            </a:r>
          </a:p>
        </p:txBody>
      </p:sp>
    </p:spTree>
    <p:extLst>
      <p:ext uri="{BB962C8B-B14F-4D97-AF65-F5344CB8AC3E}">
        <p14:creationId xmlns:p14="http://schemas.microsoft.com/office/powerpoint/2010/main" val="854015491"/>
      </p:ext>
    </p:extLst>
  </p:cSld>
  <p:clrMapOvr>
    <a:masterClrMapping/>
  </p:clrMapOvr>
  <mc:AlternateContent xmlns:mc="http://schemas.openxmlformats.org/markup-compatibility/2006" xmlns:p14="http://schemas.microsoft.com/office/powerpoint/2010/main">
    <mc:Choice Requires="p14">
      <p:transition spd="slow" p14:dur="2000" advTm="5727"/>
    </mc:Choice>
    <mc:Fallback xmlns="">
      <p:transition spd="slow" advTm="57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bwMode="gray"/>
        <p:txBody>
          <a:bodyPr/>
          <a:lstStyle/>
          <a:p>
            <a:r>
              <a:rPr lang="en-US" dirty="0"/>
              <a:t>Conclusions </a:t>
            </a:r>
          </a:p>
        </p:txBody>
      </p:sp>
      <p:sp>
        <p:nvSpPr>
          <p:cNvPr id="2" name="TextBox 1">
            <a:extLst>
              <a:ext uri="{FF2B5EF4-FFF2-40B4-BE49-F238E27FC236}">
                <a16:creationId xmlns:a16="http://schemas.microsoft.com/office/drawing/2014/main" id="{71A59E89-820F-40E1-A3EF-A7507EDE98B5}"/>
              </a:ext>
            </a:extLst>
          </p:cNvPr>
          <p:cNvSpPr txBox="1"/>
          <p:nvPr/>
        </p:nvSpPr>
        <p:spPr>
          <a:xfrm>
            <a:off x="504001" y="1175657"/>
            <a:ext cx="10874048"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London, Paris, Rome are the three major areas where sales are going on very good with good sentiment score.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Counterfeiting is happening in Los Angeles and Las Vegas, Need to be careful.</a:t>
            </a:r>
          </a:p>
          <a:p>
            <a:pPr marL="285750" indent="-285750" fontAlgn="base">
              <a:spcBef>
                <a:spcPct val="50000"/>
              </a:spcBef>
              <a:spcAft>
                <a:spcPct val="0"/>
              </a:spcAft>
              <a:buClr>
                <a:srgbClr val="F0AB00"/>
              </a:buClr>
              <a:buSzPct val="80000"/>
              <a:buFont typeface="Arial" panose="020B0604020202020204" pitchFamily="34" charset="0"/>
              <a:buChar char="•"/>
            </a:pPr>
            <a:r>
              <a:rPr lang="en-IN" sz="1800" kern="0" dirty="0">
                <a:ea typeface="Arial Unicode MS" pitchFamily="34" charset="-128"/>
                <a:cs typeface="Arial Unicode MS" pitchFamily="34" charset="-128"/>
              </a:rPr>
              <a:t>San Diego sales are to be checked because it has less average sentiment and also loses highest percentage of revenue due </a:t>
            </a:r>
            <a:r>
              <a:rPr lang="en-IN" sz="1800" kern="0">
                <a:ea typeface="Arial Unicode MS" pitchFamily="34" charset="-128"/>
                <a:cs typeface="Arial Unicode MS" pitchFamily="34" charset="-128"/>
              </a:rPr>
              <a:t>to returns</a:t>
            </a:r>
            <a:r>
              <a:rPr lang="en-IN"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228054096"/>
      </p:ext>
    </p:extLst>
  </p:cSld>
  <p:clrMapOvr>
    <a:masterClrMapping/>
  </p:clrMapOvr>
  <mc:AlternateContent xmlns:mc="http://schemas.openxmlformats.org/markup-compatibility/2006" xmlns:p14="http://schemas.microsoft.com/office/powerpoint/2010/main">
    <mc:Choice Requires="p14">
      <p:transition spd="slow" p14:dur="2000" advTm="8670"/>
    </mc:Choice>
    <mc:Fallback xmlns="">
      <p:transition spd="slow" advTm="86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mc:AlternateContent xmlns:mc="http://schemas.openxmlformats.org/markup-compatibility/2006" xmlns:p14="http://schemas.microsoft.com/office/powerpoint/2010/main">
    <mc:Choice Requires="p14">
      <p:transition spd="slow" p14:dur="2000" advTm="1830"/>
    </mc:Choice>
    <mc:Fallback xmlns="">
      <p:transition spd="slow" advTm="1830"/>
    </mc:Fallback>
  </mc:AlternateContent>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3.xml><?xml version="1.0" encoding="utf-8"?>
<ds:datastoreItem xmlns:ds="http://schemas.openxmlformats.org/officeDocument/2006/customXml" ds:itemID="{291DCB28-1C52-4C0E-804A-6BD2D3F0FB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SAP_2021_16x9_White</Template>
  <TotalTime>131</TotalTime>
  <Words>209</Words>
  <Application>Microsoft Office PowerPoint</Application>
  <PresentationFormat>Custom</PresentationFormat>
  <Paragraphs>33</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Courier New</vt:lpstr>
      <vt:lpstr>Symbol</vt:lpstr>
      <vt:lpstr>wingdings</vt:lpstr>
      <vt:lpstr>wingdings</vt:lpstr>
      <vt:lpstr>SAP 2021 16x9 white</vt:lpstr>
      <vt:lpstr>SAP 2021 16x9 blue</vt:lpstr>
      <vt:lpstr>Data Analysis Report for Fond Rouge</vt:lpstr>
      <vt:lpstr>Agenda</vt:lpstr>
      <vt:lpstr>Insights</vt:lpstr>
      <vt:lpstr>Insights</vt:lpstr>
      <vt:lpstr>Insights</vt:lpstr>
      <vt:lpstr>Insights</vt:lpstr>
      <vt:lpstr>Problems and Solutions</vt:lpstr>
      <vt:lpstr>Conclusions </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Sai Chand Sunkara</cp:lastModifiedBy>
  <cp:revision>20</cp:revision>
  <dcterms:created xsi:type="dcterms:W3CDTF">2021-04-23T02:21:46Z</dcterms:created>
  <dcterms:modified xsi:type="dcterms:W3CDTF">2021-07-02T13:09:32Z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