
<file path=[Content_Types].xml><?xml version="1.0" encoding="utf-8"?>
<Types xmlns="http://schemas.openxmlformats.org/package/2006/content-types">
  <Default Extension="wav" ContentType="audio/x-wav"/>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8" r:id="rId5"/>
    <p:sldId id="266" r:id="rId6"/>
    <p:sldId id="269" r:id="rId7"/>
    <p:sldId id="259" r:id="rId8"/>
    <p:sldId id="278" r:id="rId9"/>
    <p:sldId id="291" r:id="rId10"/>
    <p:sldId id="299" r:id="rId11"/>
    <p:sldId id="300" r:id="rId12"/>
    <p:sldId id="292" r:id="rId13"/>
    <p:sldId id="293" r:id="rId14"/>
    <p:sldId id="261" r:id="rId15"/>
    <p:sldId id="279" r:id="rId16"/>
    <p:sldId id="262" r:id="rId17"/>
    <p:sldId id="280" r:id="rId18"/>
    <p:sldId id="283" r:id="rId19"/>
  </p:sldIdLst>
  <p:sldSz cx="9144000" cy="51435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619"/>
        <p:guide pos="2880"/>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52930" cy="43878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5" name="页脚占位符 4"/>
          <p:cNvSpPr>
            <a:spLocks noGrp="1"/>
          </p:cNvSpPr>
          <p:nvPr>
            <p:ph type="ftr" sz="quarter" idx="11"/>
          </p:nvPr>
        </p:nvSpPr>
        <p:spPr/>
        <p:txBody>
          <a:bodyPr/>
          <a:p>
            <a:pPr lvl="0" fontAlgn="base"/>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2504" cy="33940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150"/>
            <a:ext cx="4032504" cy="33940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6" name="页脚占位符 5"/>
          <p:cNvSpPr>
            <a:spLocks noGrp="1"/>
          </p:cNvSpPr>
          <p:nvPr>
            <p:ph type="ftr" sz="quarter" idx="11"/>
          </p:nvPr>
        </p:nvSpPr>
        <p:spPr/>
        <p:txBody>
          <a:bodyPr/>
          <a:p>
            <a:pPr lvl="0" fontAlgn="base"/>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034"/>
            <a:ext cx="3655181" cy="2643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034"/>
            <a:ext cx="3673182" cy="2643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8" name="页脚占位符 7"/>
          <p:cNvSpPr>
            <a:spLocks noGrp="1"/>
          </p:cNvSpPr>
          <p:nvPr>
            <p:ph type="ftr" sz="quarter" idx="11"/>
          </p:nvPr>
        </p:nvSpPr>
        <p:spPr/>
        <p:txBody>
          <a:bodyPr/>
          <a:p>
            <a:pPr lvl="0" fontAlgn="base"/>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4" name="页脚占位符 3"/>
          <p:cNvSpPr>
            <a:spLocks noGrp="1"/>
          </p:cNvSpPr>
          <p:nvPr>
            <p:ph type="ftr" sz="quarter" idx="11"/>
          </p:nvPr>
        </p:nvSpPr>
        <p:spPr/>
        <p:txBody>
          <a:bodyPr/>
          <a:p>
            <a:pPr lvl="0" fontAlgn="base"/>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3" name="页脚占位符 2"/>
          <p:cNvSpPr>
            <a:spLocks noGrp="1"/>
          </p:cNvSpPr>
          <p:nvPr>
            <p:ph type="ftr" sz="quarter" idx="11"/>
          </p:nvPr>
        </p:nvSpPr>
        <p:spPr/>
        <p:txBody>
          <a:bodyPr/>
          <a:p>
            <a:pPr lvl="0" fontAlgn="base"/>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6" name="页脚占位符 5"/>
          <p:cNvSpPr>
            <a:spLocks noGrp="1"/>
          </p:cNvSpPr>
          <p:nvPr>
            <p:ph type="ftr" sz="quarter" idx="11"/>
          </p:nvPr>
        </p:nvSpPr>
        <p:spPr/>
        <p:txBody>
          <a:bodyPr/>
          <a:p>
            <a:pPr lvl="0" fontAlgn="base"/>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6" name="页脚占位符 5"/>
          <p:cNvSpPr>
            <a:spLocks noGrp="1"/>
          </p:cNvSpPr>
          <p:nvPr>
            <p:ph type="ftr" sz="quarter" idx="11"/>
          </p:nvPr>
        </p:nvSpPr>
        <p:spPr/>
        <p:txBody>
          <a:bodyPr/>
          <a:p>
            <a:pPr lvl="0" fontAlgn="base"/>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p>
            <a:pPr lvl="0" indent="-914400"/>
            <a:r>
              <a:rPr lang="zh-CN" altLang="en-US"/>
              <a:t>单击此处编辑母版标题样式</a:t>
            </a:r>
            <a:endParaRPr lang="zh-CN" altLang="en-US"/>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3"/>
          <p:cNvSpPr>
            <a:spLocks noGrp="1"/>
          </p:cNvSpPr>
          <p:nvPr>
            <p:ph type="dt" sz="half" idx="2"/>
          </p:nvPr>
        </p:nvSpPr>
        <p:spPr>
          <a:xfrm>
            <a:off x="457200" y="4767263"/>
            <a:ext cx="2133600" cy="274638"/>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
        <p:nvSpPr>
          <p:cNvPr id="1029" name="页脚占位符 4"/>
          <p:cNvSpPr>
            <a:spLocks noGrp="1"/>
          </p:cNvSpPr>
          <p:nvPr>
            <p:ph type="ftr" sz="quarter" idx="3"/>
          </p:nvPr>
        </p:nvSpPr>
        <p:spPr>
          <a:xfrm>
            <a:off x="3124200" y="4767263"/>
            <a:ext cx="2895600" cy="274638"/>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fontAlgn="base"/>
          </a:p>
        </p:txBody>
      </p:sp>
      <p:sp>
        <p:nvSpPr>
          <p:cNvPr id="1030" name="灯片编号占位符 5"/>
          <p:cNvSpPr>
            <a:spLocks noGrp="1"/>
          </p:cNvSpPr>
          <p:nvPr>
            <p:ph type="sldNum" sz="quarter" idx="4"/>
          </p:nvPr>
        </p:nvSpPr>
        <p:spPr>
          <a:xfrm>
            <a:off x="6553200" y="4767263"/>
            <a:ext cx="2133600" cy="274638"/>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8" Type="http://schemas.openxmlformats.org/officeDocument/2006/relationships/slideLayout" Target="../slideLayouts/slideLayout1.xml"/><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8.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3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8.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9" name="Picture 2" descr="C:\Users\iamisis\Desktop\崔老师的PPT\bghome0.png"/>
          <p:cNvPicPr>
            <a:picLocks noChangeAspect="1"/>
          </p:cNvPicPr>
          <p:nvPr/>
        </p:nvPicPr>
        <p:blipFill>
          <a:blip r:embed="rId1"/>
          <a:stretch>
            <a:fillRect/>
          </a:stretch>
        </p:blipFill>
        <p:spPr>
          <a:xfrm>
            <a:off x="0" y="0"/>
            <a:ext cx="9144000" cy="5143500"/>
          </a:xfrm>
          <a:prstGeom prst="rect">
            <a:avLst/>
          </a:prstGeom>
          <a:noFill/>
          <a:ln w="9525">
            <a:noFill/>
          </a:ln>
        </p:spPr>
      </p:pic>
      <p:pic>
        <p:nvPicPr>
          <p:cNvPr id="3076" name="Picture 6" descr="C:\Users\iamisis\Desktop\MetroStation_2.0_XiaZaiBa\metrostation_by_yankoa-d312tty\PNG\Others\Blue\MB_0001_pin.png"/>
          <p:cNvPicPr>
            <a:picLocks noChangeAspect="1"/>
          </p:cNvPicPr>
          <p:nvPr/>
        </p:nvPicPr>
        <p:blipFill>
          <a:blip r:embed="rId2"/>
          <a:stretch>
            <a:fillRect/>
          </a:stretch>
        </p:blipFill>
        <p:spPr>
          <a:xfrm>
            <a:off x="2743200" y="1686878"/>
            <a:ext cx="933450" cy="931862"/>
          </a:xfrm>
          <a:prstGeom prst="rect">
            <a:avLst/>
          </a:prstGeom>
          <a:noFill/>
          <a:ln w="9525">
            <a:noFill/>
          </a:ln>
        </p:spPr>
      </p:pic>
      <p:pic>
        <p:nvPicPr>
          <p:cNvPr id="3077" name="Picture 8" descr="C:\Users\iamisis\Desktop\MetroStation_2.0_XiaZaiBa\metrostation_by_yankoa-d312tty\PNG\Network\Blue\MB_0036_search.png"/>
          <p:cNvPicPr>
            <a:picLocks noChangeAspect="1"/>
          </p:cNvPicPr>
          <p:nvPr/>
        </p:nvPicPr>
        <p:blipFill>
          <a:blip r:embed="rId3"/>
          <a:stretch>
            <a:fillRect/>
          </a:stretch>
        </p:blipFill>
        <p:spPr>
          <a:xfrm>
            <a:off x="3676650" y="1687195"/>
            <a:ext cx="917575" cy="911225"/>
          </a:xfrm>
          <a:prstGeom prst="rect">
            <a:avLst/>
          </a:prstGeom>
          <a:noFill/>
          <a:ln w="9525">
            <a:noFill/>
          </a:ln>
        </p:spPr>
      </p:pic>
      <p:pic>
        <p:nvPicPr>
          <p:cNvPr id="3078" name="Picture 7" descr="C:\Users\iamisis\Desktop\MetroStation_2.0_XiaZaiBa\metrostation_by_yankoa-d312tty\PNG\Suites\Blue\MB_0029_programs.png"/>
          <p:cNvPicPr>
            <a:picLocks noChangeAspect="1"/>
          </p:cNvPicPr>
          <p:nvPr/>
        </p:nvPicPr>
        <p:blipFill>
          <a:blip r:embed="rId4"/>
          <a:stretch>
            <a:fillRect/>
          </a:stretch>
        </p:blipFill>
        <p:spPr>
          <a:xfrm>
            <a:off x="4592955" y="1686878"/>
            <a:ext cx="931863" cy="931862"/>
          </a:xfrm>
          <a:prstGeom prst="rect">
            <a:avLst/>
          </a:prstGeom>
          <a:noFill/>
          <a:ln w="9525">
            <a:noFill/>
          </a:ln>
        </p:spPr>
      </p:pic>
      <p:pic>
        <p:nvPicPr>
          <p:cNvPr id="3079" name="Picture 4" descr="C:\Users\iamisis\Desktop\MetroStation_2.0_XiaZaiBa\metrostation_by_yankoa-d312tty\PNG\Media\Blue\MB_0018_viewer.png"/>
          <p:cNvPicPr>
            <a:picLocks noChangeAspect="1"/>
          </p:cNvPicPr>
          <p:nvPr/>
        </p:nvPicPr>
        <p:blipFill>
          <a:blip r:embed="rId5"/>
          <a:stretch>
            <a:fillRect/>
          </a:stretch>
        </p:blipFill>
        <p:spPr>
          <a:xfrm>
            <a:off x="5524818" y="1686878"/>
            <a:ext cx="931862" cy="931862"/>
          </a:xfrm>
          <a:prstGeom prst="rect">
            <a:avLst/>
          </a:prstGeom>
          <a:noFill/>
          <a:ln w="9525">
            <a:noFill/>
          </a:ln>
        </p:spPr>
      </p:pic>
      <p:pic>
        <p:nvPicPr>
          <p:cNvPr id="3081" name="Picture 2" descr="PPECLOGO-eff-0-1"/>
          <p:cNvPicPr>
            <a:picLocks noChangeAspect="1"/>
          </p:cNvPicPr>
          <p:nvPr/>
        </p:nvPicPr>
        <p:blipFill>
          <a:blip r:embed="rId6"/>
          <a:stretch>
            <a:fillRect/>
          </a:stretch>
        </p:blipFill>
        <p:spPr>
          <a:xfrm>
            <a:off x="2882900" y="3498850"/>
            <a:ext cx="835025" cy="503238"/>
          </a:xfrm>
          <a:prstGeom prst="rect">
            <a:avLst/>
          </a:prstGeom>
          <a:noFill/>
          <a:ln w="9525">
            <a:noFill/>
          </a:ln>
        </p:spPr>
      </p:pic>
      <p:pic>
        <p:nvPicPr>
          <p:cNvPr id="3082" name="Picture 3" descr="PPECLOGO-eff-0-2"/>
          <p:cNvPicPr>
            <a:picLocks noChangeAspect="1"/>
          </p:cNvPicPr>
          <p:nvPr/>
        </p:nvPicPr>
        <p:blipFill>
          <a:blip r:embed="rId7"/>
          <a:stretch>
            <a:fillRect/>
          </a:stretch>
        </p:blipFill>
        <p:spPr>
          <a:xfrm>
            <a:off x="6346825" y="3473450"/>
            <a:ext cx="773113" cy="473075"/>
          </a:xfrm>
          <a:prstGeom prst="rect">
            <a:avLst/>
          </a:prstGeom>
          <a:noFill/>
          <a:ln w="9525">
            <a:noFill/>
          </a:ln>
        </p:spPr>
      </p:pic>
      <p:pic>
        <p:nvPicPr>
          <p:cNvPr id="3083" name="Picture 4" descr="PPECLOGO-eff-0-3"/>
          <p:cNvPicPr>
            <a:picLocks noChangeAspect="1"/>
          </p:cNvPicPr>
          <p:nvPr/>
        </p:nvPicPr>
        <p:blipFill>
          <a:blip r:embed="rId8"/>
          <a:stretch>
            <a:fillRect/>
          </a:stretch>
        </p:blipFill>
        <p:spPr>
          <a:xfrm>
            <a:off x="438150" y="2592388"/>
            <a:ext cx="2373313" cy="1497012"/>
          </a:xfrm>
          <a:prstGeom prst="rect">
            <a:avLst/>
          </a:prstGeom>
          <a:noFill/>
          <a:ln w="9525">
            <a:noFill/>
          </a:ln>
        </p:spPr>
      </p:pic>
      <p:pic>
        <p:nvPicPr>
          <p:cNvPr id="3084" name="Picture 5" descr="PPECLOGO-eff-0-1"/>
          <p:cNvPicPr>
            <a:picLocks noChangeAspect="1"/>
          </p:cNvPicPr>
          <p:nvPr/>
        </p:nvPicPr>
        <p:blipFill>
          <a:blip r:embed="rId9"/>
          <a:stretch>
            <a:fillRect/>
          </a:stretch>
        </p:blipFill>
        <p:spPr>
          <a:xfrm>
            <a:off x="3136900" y="4056063"/>
            <a:ext cx="412750" cy="249237"/>
          </a:xfrm>
          <a:prstGeom prst="rect">
            <a:avLst/>
          </a:prstGeom>
          <a:noFill/>
          <a:ln w="9525">
            <a:noFill/>
          </a:ln>
        </p:spPr>
      </p:pic>
      <p:pic>
        <p:nvPicPr>
          <p:cNvPr id="3085" name="Picture 6" descr="PPECLOGO-eff-0-1"/>
          <p:cNvPicPr>
            <a:picLocks noChangeAspect="1"/>
          </p:cNvPicPr>
          <p:nvPr/>
        </p:nvPicPr>
        <p:blipFill>
          <a:blip r:embed="rId10"/>
          <a:stretch>
            <a:fillRect/>
          </a:stretch>
        </p:blipFill>
        <p:spPr>
          <a:xfrm>
            <a:off x="5426075" y="3509963"/>
            <a:ext cx="315913" cy="190500"/>
          </a:xfrm>
          <a:prstGeom prst="rect">
            <a:avLst/>
          </a:prstGeom>
          <a:noFill/>
          <a:ln w="9525">
            <a:noFill/>
          </a:ln>
        </p:spPr>
      </p:pic>
      <p:pic>
        <p:nvPicPr>
          <p:cNvPr id="3086" name="Picture 7" descr="PPECLOGO-eff-0-1"/>
          <p:cNvPicPr>
            <a:picLocks noChangeAspect="1"/>
          </p:cNvPicPr>
          <p:nvPr/>
        </p:nvPicPr>
        <p:blipFill>
          <a:blip r:embed="rId11"/>
          <a:stretch>
            <a:fillRect/>
          </a:stretch>
        </p:blipFill>
        <p:spPr>
          <a:xfrm>
            <a:off x="4057650" y="4097338"/>
            <a:ext cx="155575" cy="93662"/>
          </a:xfrm>
          <a:prstGeom prst="rect">
            <a:avLst/>
          </a:prstGeom>
          <a:noFill/>
          <a:ln w="9525">
            <a:noFill/>
          </a:ln>
        </p:spPr>
      </p:pic>
      <p:pic>
        <p:nvPicPr>
          <p:cNvPr id="3087" name="Picture 8" descr="PPECLOGO-eff-0-2"/>
          <p:cNvPicPr>
            <a:picLocks noChangeAspect="1"/>
          </p:cNvPicPr>
          <p:nvPr/>
        </p:nvPicPr>
        <p:blipFill>
          <a:blip r:embed="rId7"/>
          <a:stretch>
            <a:fillRect/>
          </a:stretch>
        </p:blipFill>
        <p:spPr>
          <a:xfrm>
            <a:off x="3775075" y="3302000"/>
            <a:ext cx="773113" cy="473075"/>
          </a:xfrm>
          <a:prstGeom prst="rect">
            <a:avLst/>
          </a:prstGeom>
          <a:noFill/>
          <a:ln w="9525">
            <a:noFill/>
          </a:ln>
        </p:spPr>
      </p:pic>
      <p:pic>
        <p:nvPicPr>
          <p:cNvPr id="3088" name="Picture 9" descr="PPECLOGO-eff-5-4"/>
          <p:cNvPicPr>
            <a:picLocks noChangeAspect="1"/>
          </p:cNvPicPr>
          <p:nvPr/>
        </p:nvPicPr>
        <p:blipFill>
          <a:blip r:embed="rId12"/>
          <a:stretch>
            <a:fillRect/>
          </a:stretch>
        </p:blipFill>
        <p:spPr>
          <a:xfrm>
            <a:off x="2187575" y="3700463"/>
            <a:ext cx="1163638" cy="708025"/>
          </a:xfrm>
          <a:prstGeom prst="rect">
            <a:avLst/>
          </a:prstGeom>
          <a:noFill/>
          <a:ln w="9525">
            <a:noFill/>
          </a:ln>
        </p:spPr>
      </p:pic>
      <p:pic>
        <p:nvPicPr>
          <p:cNvPr id="3089" name="Picture 10" descr="PPECLOGO-eff-5-2"/>
          <p:cNvPicPr>
            <a:picLocks noChangeAspect="1"/>
          </p:cNvPicPr>
          <p:nvPr/>
        </p:nvPicPr>
        <p:blipFill>
          <a:blip r:embed="rId13"/>
          <a:stretch>
            <a:fillRect/>
          </a:stretch>
        </p:blipFill>
        <p:spPr>
          <a:xfrm>
            <a:off x="3832225" y="3851275"/>
            <a:ext cx="1444625" cy="904875"/>
          </a:xfrm>
          <a:prstGeom prst="rect">
            <a:avLst/>
          </a:prstGeom>
          <a:noFill/>
          <a:ln w="9525">
            <a:noFill/>
          </a:ln>
        </p:spPr>
      </p:pic>
      <p:pic>
        <p:nvPicPr>
          <p:cNvPr id="3090" name="Picture 11" descr="PPECLOGO-eff-5-4"/>
          <p:cNvPicPr>
            <a:picLocks noChangeAspect="1"/>
          </p:cNvPicPr>
          <p:nvPr/>
        </p:nvPicPr>
        <p:blipFill>
          <a:blip r:embed="rId12"/>
          <a:stretch>
            <a:fillRect/>
          </a:stretch>
        </p:blipFill>
        <p:spPr>
          <a:xfrm>
            <a:off x="7404100" y="3397250"/>
            <a:ext cx="879475" cy="536575"/>
          </a:xfrm>
          <a:prstGeom prst="rect">
            <a:avLst/>
          </a:prstGeom>
          <a:noFill/>
          <a:ln w="9525">
            <a:noFill/>
          </a:ln>
        </p:spPr>
      </p:pic>
      <p:pic>
        <p:nvPicPr>
          <p:cNvPr id="3091" name="Picture 12" descr="PPECLOGO-eff-0-1"/>
          <p:cNvPicPr>
            <a:picLocks noChangeAspect="1"/>
          </p:cNvPicPr>
          <p:nvPr/>
        </p:nvPicPr>
        <p:blipFill>
          <a:blip r:embed="rId14"/>
          <a:stretch>
            <a:fillRect/>
          </a:stretch>
        </p:blipFill>
        <p:spPr>
          <a:xfrm>
            <a:off x="5873750" y="3963988"/>
            <a:ext cx="411163" cy="247650"/>
          </a:xfrm>
          <a:prstGeom prst="rect">
            <a:avLst/>
          </a:prstGeom>
          <a:noFill/>
          <a:ln w="9525">
            <a:noFill/>
          </a:ln>
        </p:spPr>
      </p:pic>
      <p:pic>
        <p:nvPicPr>
          <p:cNvPr id="3092" name="Picture 13" descr="PPECLOGO-eff-0-1"/>
          <p:cNvPicPr>
            <a:picLocks noChangeAspect="1"/>
          </p:cNvPicPr>
          <p:nvPr/>
        </p:nvPicPr>
        <p:blipFill>
          <a:blip r:embed="rId14"/>
          <a:stretch>
            <a:fillRect/>
          </a:stretch>
        </p:blipFill>
        <p:spPr>
          <a:xfrm>
            <a:off x="8480425" y="3170238"/>
            <a:ext cx="411163" cy="247650"/>
          </a:xfrm>
          <a:prstGeom prst="rect">
            <a:avLst/>
          </a:prstGeom>
          <a:noFill/>
          <a:ln w="9525">
            <a:noFill/>
          </a:ln>
        </p:spPr>
      </p:pic>
      <p:pic>
        <p:nvPicPr>
          <p:cNvPr id="3093" name="Picture 14" descr="PPECLOGO-eff2-1-2"/>
          <p:cNvPicPr>
            <a:picLocks noChangeAspect="1"/>
          </p:cNvPicPr>
          <p:nvPr/>
        </p:nvPicPr>
        <p:blipFill>
          <a:blip r:embed="rId15"/>
          <a:stretch>
            <a:fillRect/>
          </a:stretch>
        </p:blipFill>
        <p:spPr>
          <a:xfrm>
            <a:off x="1235075" y="3441700"/>
            <a:ext cx="1336675" cy="900113"/>
          </a:xfrm>
          <a:prstGeom prst="rect">
            <a:avLst/>
          </a:prstGeom>
          <a:noFill/>
          <a:ln w="9525">
            <a:noFill/>
          </a:ln>
        </p:spPr>
      </p:pic>
      <p:pic>
        <p:nvPicPr>
          <p:cNvPr id="3094" name="Picture 15" descr="PPECLOGO-eff2-1-3"/>
          <p:cNvPicPr>
            <a:picLocks noChangeAspect="1"/>
          </p:cNvPicPr>
          <p:nvPr/>
        </p:nvPicPr>
        <p:blipFill>
          <a:blip r:embed="rId16"/>
          <a:stretch>
            <a:fillRect/>
          </a:stretch>
        </p:blipFill>
        <p:spPr>
          <a:xfrm>
            <a:off x="2755900" y="3435350"/>
            <a:ext cx="344488" cy="230188"/>
          </a:xfrm>
          <a:prstGeom prst="rect">
            <a:avLst/>
          </a:prstGeom>
          <a:noFill/>
          <a:ln w="9525">
            <a:noFill/>
          </a:ln>
        </p:spPr>
      </p:pic>
      <p:pic>
        <p:nvPicPr>
          <p:cNvPr id="3095" name="Picture 16" descr="PPECLOGO-eff2-1-4"/>
          <p:cNvPicPr>
            <a:picLocks noChangeAspect="1"/>
          </p:cNvPicPr>
          <p:nvPr/>
        </p:nvPicPr>
        <p:blipFill>
          <a:blip r:embed="rId17"/>
          <a:stretch>
            <a:fillRect/>
          </a:stretch>
        </p:blipFill>
        <p:spPr>
          <a:xfrm>
            <a:off x="6327775" y="3775075"/>
            <a:ext cx="554038" cy="369888"/>
          </a:xfrm>
          <a:prstGeom prst="rect">
            <a:avLst/>
          </a:prstGeom>
          <a:noFill/>
          <a:ln w="9525">
            <a:noFill/>
          </a:ln>
        </p:spPr>
      </p:pic>
      <p:pic>
        <p:nvPicPr>
          <p:cNvPr id="3096" name="Picture 17" descr="PPECLOGO-eff2-1-3"/>
          <p:cNvPicPr>
            <a:picLocks noChangeAspect="1"/>
          </p:cNvPicPr>
          <p:nvPr/>
        </p:nvPicPr>
        <p:blipFill>
          <a:blip r:embed="rId16"/>
          <a:stretch>
            <a:fillRect/>
          </a:stretch>
        </p:blipFill>
        <p:spPr>
          <a:xfrm>
            <a:off x="6892925" y="3513138"/>
            <a:ext cx="284163" cy="190500"/>
          </a:xfrm>
          <a:prstGeom prst="rect">
            <a:avLst/>
          </a:prstGeom>
          <a:noFill/>
          <a:ln w="9525">
            <a:noFill/>
          </a:ln>
        </p:spPr>
      </p:pic>
      <p:pic>
        <p:nvPicPr>
          <p:cNvPr id="3097" name="Picture 18" descr="PPECLOGO-eff2-1-3"/>
          <p:cNvPicPr>
            <a:picLocks noChangeAspect="1"/>
          </p:cNvPicPr>
          <p:nvPr/>
        </p:nvPicPr>
        <p:blipFill>
          <a:blip r:embed="rId16"/>
          <a:stretch>
            <a:fillRect/>
          </a:stretch>
        </p:blipFill>
        <p:spPr>
          <a:xfrm>
            <a:off x="7292975" y="3851275"/>
            <a:ext cx="222250" cy="149225"/>
          </a:xfrm>
          <a:prstGeom prst="rect">
            <a:avLst/>
          </a:prstGeom>
          <a:noFill/>
          <a:ln w="9525">
            <a:noFill/>
          </a:ln>
        </p:spPr>
      </p:pic>
      <p:sp>
        <p:nvSpPr>
          <p:cNvPr id="3098" name="TextBox 48"/>
          <p:cNvSpPr/>
          <p:nvPr/>
        </p:nvSpPr>
        <p:spPr>
          <a:xfrm>
            <a:off x="997109" y="3521075"/>
            <a:ext cx="7148195" cy="521970"/>
          </a:xfrm>
          <a:prstGeom prst="rect">
            <a:avLst/>
          </a:prstGeom>
          <a:noFill/>
          <a:ln w="9525">
            <a:noFill/>
          </a:ln>
        </p:spPr>
        <p:txBody>
          <a:bodyPr wrap="none" anchor="t">
            <a:spAutoFit/>
          </a:bodyPr>
          <a:p>
            <a:pPr algn="ctr"/>
            <a:r>
              <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28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1433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433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434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434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434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434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434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4354" name="13 CuadroTexto"/>
          <p:cNvSpPr/>
          <p:nvPr/>
        </p:nvSpPr>
        <p:spPr>
          <a:xfrm>
            <a:off x="7708107" y="4822825"/>
            <a:ext cx="26035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7</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4355" name="直接连接符 25"/>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4356"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4357" name="TextBox 5"/>
          <p:cNvSpPr/>
          <p:nvPr/>
        </p:nvSpPr>
        <p:spPr>
          <a:xfrm>
            <a:off x="560705" y="193675"/>
            <a:ext cx="3097530" cy="420370"/>
          </a:xfrm>
          <a:prstGeom prst="rect">
            <a:avLst/>
          </a:prstGeom>
          <a:noFill/>
          <a:ln w="9525">
            <a:noFill/>
          </a:ln>
        </p:spPr>
        <p:txBody>
          <a:bodyPr wrap="square"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设计的框架</a:t>
            </a:r>
            <a:r>
              <a:rPr lang="en-US" altLang="zh-CN" sz="20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2000">
                <a:sym typeface="+mn-ea"/>
              </a:rPr>
              <a:t>STM32</a:t>
            </a:r>
            <a:r>
              <a:rPr lang="zh-CN" altLang="en-US" sz="2000">
                <a:sym typeface="+mn-ea"/>
              </a:rPr>
              <a:t>部分</a:t>
            </a:r>
            <a:endParaRPr lang="en-US" altLang="zh-CN"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 name="文本框 3"/>
          <p:cNvSpPr txBox="1"/>
          <p:nvPr/>
        </p:nvSpPr>
        <p:spPr>
          <a:xfrm>
            <a:off x="560705" y="1270000"/>
            <a:ext cx="2002790" cy="2584450"/>
          </a:xfrm>
          <a:prstGeom prst="rect">
            <a:avLst/>
          </a:prstGeom>
          <a:noFill/>
        </p:spPr>
        <p:txBody>
          <a:bodyPr wrap="square" rtlCol="0">
            <a:spAutoFit/>
          </a:bodyPr>
          <a:p>
            <a:r>
              <a:rPr lang="en-US" altLang="zh-CN"/>
              <a:t>5.</a:t>
            </a:r>
            <a:r>
              <a:rPr lang="zh-CN" altLang="en-US">
                <a:sym typeface="+mn-ea"/>
              </a:rPr>
              <a:t>SWD调试电路</a:t>
            </a:r>
            <a:endParaRPr lang="zh-CN" altLang="en-US"/>
          </a:p>
          <a:p>
            <a:endParaRPr lang="zh-CN" altLang="en-US"/>
          </a:p>
          <a:p>
            <a:endParaRPr lang="zh-CN" altLang="en-US"/>
          </a:p>
          <a:p>
            <a:endParaRPr lang="zh-CN" altLang="en-US"/>
          </a:p>
          <a:p>
            <a:endParaRPr lang="en-US" altLang="zh-CN"/>
          </a:p>
          <a:p>
            <a:endParaRPr lang="en-US" altLang="zh-CN"/>
          </a:p>
          <a:p>
            <a:endParaRPr lang="en-US" altLang="zh-CN"/>
          </a:p>
          <a:p>
            <a:endParaRPr lang="en-US" altLang="zh-CN"/>
          </a:p>
          <a:p>
            <a:endParaRPr lang="zh-CN" altLang="en-US"/>
          </a:p>
        </p:txBody>
      </p:sp>
      <p:sp>
        <p:nvSpPr>
          <p:cNvPr id="8" name="右箭头 7"/>
          <p:cNvSpPr/>
          <p:nvPr/>
        </p:nvSpPr>
        <p:spPr>
          <a:xfrm>
            <a:off x="2344420" y="1395095"/>
            <a:ext cx="1968500" cy="1441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0705" y="2787015"/>
            <a:ext cx="6347460" cy="1753235"/>
          </a:xfrm>
          <a:prstGeom prst="rect">
            <a:avLst/>
          </a:prstGeom>
          <a:noFill/>
        </p:spPr>
        <p:txBody>
          <a:bodyPr wrap="square" rtlCol="0">
            <a:spAutoFit/>
          </a:bodyPr>
          <a:p>
            <a:r>
              <a:t>JTAG（Joint Test Action Group，联合测试行动小组）是一种国际标准测试协议，主要用于芯片内部测试及对系统进行仿真、调试。目前大多数比较复杂的器件如ARM、DSP、FPGA等都含有支持JTAG协议的模块。处理器上标准的JTAG接口是4线：TMS、TCK、TDI、TDO，分别为测试模式选择、测试时钟、测试数据输入和测试数据输出</a:t>
            </a:r>
            <a:r>
              <a:rPr lang="zh-CN"/>
              <a:t>。</a:t>
            </a:r>
            <a:endParaRPr lang="zh-CN"/>
          </a:p>
        </p:txBody>
      </p:sp>
      <p:pic>
        <p:nvPicPr>
          <p:cNvPr id="2" name="图片 44" descr="IMG_256"/>
          <p:cNvPicPr>
            <a:picLocks noChangeAspect="1"/>
          </p:cNvPicPr>
          <p:nvPr/>
        </p:nvPicPr>
        <p:blipFill>
          <a:blip r:embed="rId4"/>
          <a:stretch>
            <a:fillRect/>
          </a:stretch>
        </p:blipFill>
        <p:spPr>
          <a:xfrm>
            <a:off x="4312920" y="614045"/>
            <a:ext cx="3048000" cy="1896110"/>
          </a:xfrm>
          <a:prstGeom prst="rect">
            <a:avLst/>
          </a:prstGeom>
          <a:noFill/>
          <a:ln w="9525">
            <a:noFill/>
          </a:ln>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1433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433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434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434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434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434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434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4354" name="13 CuadroTexto"/>
          <p:cNvSpPr/>
          <p:nvPr/>
        </p:nvSpPr>
        <p:spPr>
          <a:xfrm>
            <a:off x="7708107" y="4822825"/>
            <a:ext cx="26035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8</a:t>
            </a:r>
            <a:endParaRPr lang="en-US" altLang="zh-CN"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4355" name="直接连接符 25"/>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4356"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4357" name="TextBox 5"/>
          <p:cNvSpPr/>
          <p:nvPr/>
        </p:nvSpPr>
        <p:spPr>
          <a:xfrm>
            <a:off x="560705" y="193675"/>
            <a:ext cx="3314700" cy="420370"/>
          </a:xfrm>
          <a:prstGeom prst="rect">
            <a:avLst/>
          </a:prstGeom>
          <a:noFill/>
          <a:ln w="9525">
            <a:noFill/>
          </a:ln>
        </p:spPr>
        <p:txBody>
          <a:bodyPr wrap="square"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设计的框架</a:t>
            </a:r>
            <a:r>
              <a:rPr lang="en-US" altLang="zh-CN" sz="20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2000">
                <a:sym typeface="+mn-ea"/>
              </a:rPr>
              <a:t>Android部分</a:t>
            </a:r>
            <a:endParaRPr lang="en-US" altLang="zh-CN"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60705" y="1069340"/>
            <a:ext cx="5842000" cy="645160"/>
          </a:xfrm>
          <a:prstGeom prst="rect">
            <a:avLst/>
          </a:prstGeom>
          <a:noFill/>
        </p:spPr>
        <p:txBody>
          <a:bodyPr wrap="square" rtlCol="0">
            <a:spAutoFit/>
          </a:bodyPr>
          <a:p>
            <a:r>
              <a:rPr lang="zh-CN" altLang="en-US"/>
              <a:t>Android部分主要包括：手机小程序控制电锁、系统运行状态指示模块。</a:t>
            </a:r>
            <a:endParaRPr lang="zh-CN" altLang="en-US"/>
          </a:p>
        </p:txBody>
      </p:sp>
      <p:sp>
        <p:nvSpPr>
          <p:cNvPr id="100" name="文本框 99"/>
          <p:cNvSpPr txBox="1"/>
          <p:nvPr/>
        </p:nvSpPr>
        <p:spPr>
          <a:xfrm>
            <a:off x="560705" y="1934210"/>
            <a:ext cx="5080000" cy="922020"/>
          </a:xfrm>
          <a:prstGeom prst="rect">
            <a:avLst/>
          </a:prstGeom>
          <a:noFill/>
          <a:ln w="9525">
            <a:noFill/>
          </a:ln>
        </p:spPr>
        <p:txBody>
          <a:bodyPr>
            <a:spAutoFit/>
          </a:bodyPr>
          <a:p>
            <a:r>
              <a:rPr lang="en-US" altLang="zh-CN" sz="1800" b="0">
                <a:latin typeface="宋体" panose="02010600030101010101" pitchFamily="2" charset="-122"/>
                <a:ea typeface="宋体" panose="02010600030101010101" pitchFamily="2" charset="-122"/>
                <a:cs typeface="宋体" panose="02010600030101010101" pitchFamily="2" charset="-122"/>
              </a:rPr>
              <a:t>1.</a:t>
            </a:r>
            <a:r>
              <a:rPr lang="zh-CN" altLang="en-US" sz="1800" b="0">
                <a:latin typeface="宋体" panose="02010600030101010101" pitchFamily="2" charset="-122"/>
                <a:ea typeface="宋体" panose="02010600030101010101" pitchFamily="2" charset="-122"/>
                <a:cs typeface="宋体" panose="02010600030101010101" pitchFamily="2" charset="-122"/>
              </a:rPr>
              <a:t>手机小程序控制电锁可以加入一个</a:t>
            </a:r>
            <a:r>
              <a:rPr lang="en-US" altLang="zh-CN" sz="1800" b="0">
                <a:latin typeface="宋体" panose="02010600030101010101" pitchFamily="2" charset="-122"/>
                <a:ea typeface="宋体" panose="02010600030101010101" pitchFamily="2" charset="-122"/>
                <a:cs typeface="宋体" panose="02010600030101010101" pitchFamily="2" charset="-122"/>
              </a:rPr>
              <a:t>Touch ID</a:t>
            </a:r>
            <a:r>
              <a:rPr lang="zh-CN" altLang="en-US" sz="1800" b="0">
                <a:latin typeface="宋体" panose="02010600030101010101" pitchFamily="2" charset="-122"/>
                <a:ea typeface="宋体" panose="02010600030101010101" pitchFamily="2" charset="-122"/>
                <a:cs typeface="宋体" panose="02010600030101010101" pitchFamily="2" charset="-122"/>
              </a:rPr>
              <a:t>指纹授权开</a:t>
            </a:r>
            <a:r>
              <a:rPr lang="zh-CN" altLang="en-US" sz="1800" b="0">
                <a:ea typeface="宋体" panose="02010600030101010101" pitchFamily="2" charset="-122"/>
              </a:rPr>
              <a:t>锁</a:t>
            </a:r>
            <a:r>
              <a:rPr lang="zh-CN" altLang="en-US" sz="1800" b="0">
                <a:latin typeface="宋体" panose="02010600030101010101" pitchFamily="2" charset="-122"/>
                <a:ea typeface="宋体" panose="02010600030101010101" pitchFamily="2" charset="-122"/>
                <a:cs typeface="宋体" panose="02010600030101010101" pitchFamily="2" charset="-122"/>
              </a:rPr>
              <a:t>的小程序，实现手机端控制电锁。</a:t>
            </a:r>
            <a:endParaRPr lang="zh-CN" altLang="en-US" sz="1800"/>
          </a:p>
        </p:txBody>
      </p:sp>
      <p:pic>
        <p:nvPicPr>
          <p:cNvPr id="3" name="图片 2"/>
          <p:cNvPicPr/>
          <p:nvPr/>
        </p:nvPicPr>
        <p:blipFill>
          <a:blip r:embed="rId4"/>
          <a:stretch>
            <a:fillRect/>
          </a:stretch>
        </p:blipFill>
        <p:spPr>
          <a:xfrm>
            <a:off x="5760085" y="1714500"/>
            <a:ext cx="2390775" cy="1476375"/>
          </a:xfrm>
          <a:prstGeom prst="rect">
            <a:avLst/>
          </a:prstGeom>
          <a:noFill/>
          <a:ln w="9525">
            <a:noFill/>
          </a:ln>
        </p:spPr>
      </p:pic>
      <p:sp>
        <p:nvSpPr>
          <p:cNvPr id="101" name="文本框 100"/>
          <p:cNvSpPr txBox="1"/>
          <p:nvPr/>
        </p:nvSpPr>
        <p:spPr>
          <a:xfrm>
            <a:off x="560705" y="3114675"/>
            <a:ext cx="5080000" cy="922020"/>
          </a:xfrm>
          <a:prstGeom prst="rect">
            <a:avLst/>
          </a:prstGeom>
          <a:noFill/>
          <a:ln w="9525">
            <a:noFill/>
          </a:ln>
        </p:spPr>
        <p:txBody>
          <a:bodyPr wrap="square">
            <a:spAutoFit/>
          </a:bodyPr>
          <a:p>
            <a:pPr algn="l"/>
            <a:r>
              <a:rPr lang="en-US" altLang="zh-CN" sz="1800" b="0">
                <a:latin typeface="宋体" panose="02010600030101010101" pitchFamily="2" charset="-122"/>
                <a:ea typeface="宋体" panose="02010600030101010101" pitchFamily="2" charset="-122"/>
                <a:cs typeface="宋体" panose="02010600030101010101" pitchFamily="2" charset="-122"/>
              </a:rPr>
              <a:t>2.</a:t>
            </a:r>
            <a:r>
              <a:rPr lang="zh-CN" altLang="en-US" sz="1800" b="0">
                <a:latin typeface="宋体" panose="02010600030101010101" pitchFamily="2" charset="-122"/>
                <a:ea typeface="宋体" panose="02010600030101010101" pitchFamily="2" charset="-122"/>
                <a:cs typeface="宋体" panose="02010600030101010101" pitchFamily="2" charset="-122"/>
              </a:rPr>
              <a:t>系统运行状态指示模块除了电路方面实现</a:t>
            </a:r>
            <a:r>
              <a:rPr lang="en-US" altLang="zh-CN" sz="1800" b="0">
                <a:latin typeface="宋体" panose="02010600030101010101" pitchFamily="2" charset="-122"/>
                <a:ea typeface="宋体" panose="02010600030101010101" pitchFamily="2" charset="-122"/>
                <a:cs typeface="宋体" panose="02010600030101010101" pitchFamily="2" charset="-122"/>
              </a:rPr>
              <a:t>LED</a:t>
            </a:r>
            <a:r>
              <a:rPr lang="zh-CN" altLang="en-US" sz="1800" b="0">
                <a:latin typeface="宋体" panose="02010600030101010101" pitchFamily="2" charset="-122"/>
                <a:ea typeface="宋体" panose="02010600030101010101" pitchFamily="2" charset="-122"/>
                <a:cs typeface="宋体" panose="02010600030101010101" pitchFamily="2" charset="-122"/>
              </a:rPr>
              <a:t>灯指示，手机端也可以通过蓝牙接收电锁状态</a:t>
            </a:r>
            <a:endParaRPr lang="zh-CN" altLang="en-US" sz="180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1433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433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434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434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434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434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434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4354" name="13 CuadroTexto"/>
          <p:cNvSpPr/>
          <p:nvPr/>
        </p:nvSpPr>
        <p:spPr>
          <a:xfrm>
            <a:off x="7708107" y="4822825"/>
            <a:ext cx="26035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9</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4355" name="直接连接符 25"/>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4356"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4357" name="TextBox 5"/>
          <p:cNvSpPr/>
          <p:nvPr/>
        </p:nvSpPr>
        <p:spPr>
          <a:xfrm>
            <a:off x="560705" y="193675"/>
            <a:ext cx="3442970" cy="420370"/>
          </a:xfrm>
          <a:prstGeom prst="rect">
            <a:avLst/>
          </a:prstGeom>
          <a:noFill/>
          <a:ln w="9525">
            <a:noFill/>
          </a:ln>
        </p:spPr>
        <p:txBody>
          <a:bodyPr wrap="square"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设计的框架</a:t>
            </a:r>
            <a:r>
              <a:rPr lang="en-US" altLang="zh-CN" sz="20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2000">
                <a:sym typeface="+mn-ea"/>
              </a:rPr>
              <a:t>蓝牙通信</a:t>
            </a:r>
            <a:r>
              <a:rPr lang="zh-CN" altLang="en-US" sz="2000">
                <a:sym typeface="+mn-ea"/>
              </a:rPr>
              <a:t>部分</a:t>
            </a:r>
            <a:endParaRPr lang="zh-CN" altLang="en-US" sz="2000">
              <a:sym typeface="+mn-ea"/>
            </a:endParaRPr>
          </a:p>
        </p:txBody>
      </p:sp>
      <p:sp>
        <p:nvSpPr>
          <p:cNvPr id="2" name="文本框 1"/>
          <p:cNvSpPr txBox="1"/>
          <p:nvPr/>
        </p:nvSpPr>
        <p:spPr>
          <a:xfrm>
            <a:off x="560705" y="977265"/>
            <a:ext cx="5613400" cy="922020"/>
          </a:xfrm>
          <a:prstGeom prst="rect">
            <a:avLst/>
          </a:prstGeom>
          <a:noFill/>
        </p:spPr>
        <p:txBody>
          <a:bodyPr wrap="square" rtlCol="0">
            <a:spAutoFit/>
          </a:bodyPr>
          <a:p>
            <a:r>
              <a:rPr lang="zh-CN" altLang="en-US"/>
              <a:t>蓝牙通过接口实现数据接收：手机蓝牙发送指令给蓝牙模块，蓝牙模块则把指令发送至STM32F407单片机进行信息处理。整个过程采用串行通信。</a:t>
            </a:r>
            <a:endParaRPr lang="zh-CN" altLang="en-US"/>
          </a:p>
        </p:txBody>
      </p:sp>
      <p:sp>
        <p:nvSpPr>
          <p:cNvPr id="3" name="文本框 2"/>
          <p:cNvSpPr txBox="1"/>
          <p:nvPr/>
        </p:nvSpPr>
        <p:spPr>
          <a:xfrm>
            <a:off x="560705" y="2296795"/>
            <a:ext cx="5360035" cy="1476375"/>
          </a:xfrm>
          <a:prstGeom prst="rect">
            <a:avLst/>
          </a:prstGeom>
          <a:noFill/>
        </p:spPr>
        <p:txBody>
          <a:bodyPr wrap="square" rtlCol="0">
            <a:spAutoFit/>
          </a:bodyPr>
          <a:p>
            <a:r>
              <a:rPr lang="zh-CN" altLang="en-US"/>
              <a:t>蓝牙模块选用：ATK-HC05模块，是ALIENTEK生产的一款高性能主从一体蓝牙串口模块，可以同各种带蓝牙功能的电脑、蓝牙主机、手机等智能终端配对，模块兼容5 V或3.3 V单片机系统，应用方便灵活</a:t>
            </a:r>
            <a:endParaRPr lang="zh-CN" altLang="en-US"/>
          </a:p>
        </p:txBody>
      </p:sp>
      <p:pic>
        <p:nvPicPr>
          <p:cNvPr id="4" name="图片 46"/>
          <p:cNvPicPr>
            <a:picLocks noChangeAspect="1"/>
          </p:cNvPicPr>
          <p:nvPr/>
        </p:nvPicPr>
        <p:blipFill>
          <a:blip r:embed="rId4"/>
          <a:stretch>
            <a:fillRect/>
          </a:stretch>
        </p:blipFill>
        <p:spPr>
          <a:xfrm>
            <a:off x="6090285" y="2296795"/>
            <a:ext cx="2726690" cy="1791335"/>
          </a:xfrm>
          <a:prstGeom prst="rect">
            <a:avLst/>
          </a:prstGeom>
          <a:noFill/>
          <a:ln w="9525">
            <a:noFill/>
          </a:ln>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15362" name="Picture 7" descr="C:\Users\iamisis\Desktop\MetroStation_2.0_XiaZaiBa\metrostation_by_yankoa-d312tty\PNG\Suites\Blue\MB_0029_programs.png"/>
          <p:cNvPicPr>
            <a:picLocks noChangeAspect="1"/>
          </p:cNvPicPr>
          <p:nvPr/>
        </p:nvPicPr>
        <p:blipFill>
          <a:blip r:embed="rId2"/>
          <a:stretch>
            <a:fillRect/>
          </a:stretch>
        </p:blipFill>
        <p:spPr>
          <a:xfrm>
            <a:off x="1363663" y="1400175"/>
            <a:ext cx="2438400" cy="2438400"/>
          </a:xfrm>
          <a:prstGeom prst="rect">
            <a:avLst/>
          </a:prstGeom>
          <a:noFill/>
          <a:ln w="9525">
            <a:noFill/>
          </a:ln>
        </p:spPr>
      </p:pic>
      <p:sp>
        <p:nvSpPr>
          <p:cNvPr id="15363" name="矩形 3"/>
          <p:cNvSpPr/>
          <p:nvPr/>
        </p:nvSpPr>
        <p:spPr>
          <a:xfrm>
            <a:off x="4665663" y="771525"/>
            <a:ext cx="503237" cy="50165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4" name="矩形 4"/>
          <p:cNvSpPr/>
          <p:nvPr/>
        </p:nvSpPr>
        <p:spPr>
          <a:xfrm>
            <a:off x="5602288"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设</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5" name="矩形 5"/>
          <p:cNvSpPr/>
          <p:nvPr/>
        </p:nvSpPr>
        <p:spPr>
          <a:xfrm>
            <a:off x="58356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计</a:t>
            </a:r>
            <a:endParaRPr lang="en-US" altLang="zh-CN"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6" name="矩形 6"/>
          <p:cNvSpPr/>
          <p:nvPr/>
        </p:nvSpPr>
        <p:spPr>
          <a:xfrm>
            <a:off x="6069013"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7" name="矩形 7"/>
          <p:cNvSpPr/>
          <p:nvPr/>
        </p:nvSpPr>
        <p:spPr>
          <a:xfrm>
            <a:off x="6302375"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8" name="矩形 8"/>
          <p:cNvSpPr/>
          <p:nvPr/>
        </p:nvSpPr>
        <p:spPr>
          <a:xfrm>
            <a:off x="65341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标</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69" name="矩形 9"/>
          <p:cNvSpPr/>
          <p:nvPr/>
        </p:nvSpPr>
        <p:spPr>
          <a:xfrm>
            <a:off x="6769100"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0" name="矩形 12"/>
          <p:cNvSpPr/>
          <p:nvPr/>
        </p:nvSpPr>
        <p:spPr>
          <a:xfrm>
            <a:off x="5346700" y="7715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1" name="矩形 42"/>
          <p:cNvSpPr/>
          <p:nvPr/>
        </p:nvSpPr>
        <p:spPr>
          <a:xfrm>
            <a:off x="4665663" y="1419225"/>
            <a:ext cx="503237"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2" name="矩形 43"/>
          <p:cNvSpPr/>
          <p:nvPr/>
        </p:nvSpPr>
        <p:spPr>
          <a:xfrm>
            <a:off x="5602288" y="14192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设</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3" name="矩形 44"/>
          <p:cNvSpPr/>
          <p:nvPr/>
        </p:nvSpPr>
        <p:spPr>
          <a:xfrm>
            <a:off x="5835650" y="14192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计</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4" name="矩形 45"/>
          <p:cNvSpPr/>
          <p:nvPr/>
        </p:nvSpPr>
        <p:spPr>
          <a:xfrm>
            <a:off x="6069013" y="14192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5" name="矩形 46"/>
          <p:cNvSpPr/>
          <p:nvPr/>
        </p:nvSpPr>
        <p:spPr>
          <a:xfrm>
            <a:off x="6302375" y="14192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框</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6" name="矩形 47"/>
          <p:cNvSpPr/>
          <p:nvPr/>
        </p:nvSpPr>
        <p:spPr>
          <a:xfrm>
            <a:off x="6534150" y="14192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架</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7" name="矩形 48"/>
          <p:cNvSpPr/>
          <p:nvPr/>
        </p:nvSpPr>
        <p:spPr>
          <a:xfrm>
            <a:off x="6769100" y="14192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378" name="矩形 49"/>
          <p:cNvSpPr/>
          <p:nvPr/>
        </p:nvSpPr>
        <p:spPr>
          <a:xfrm>
            <a:off x="5346700" y="14192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04" name="矩形 26"/>
          <p:cNvSpPr/>
          <p:nvPr/>
        </p:nvSpPr>
        <p:spPr>
          <a:xfrm>
            <a:off x="4665663" y="2066925"/>
            <a:ext cx="503237"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05" name="矩形 27"/>
          <p:cNvSpPr/>
          <p:nvPr/>
        </p:nvSpPr>
        <p:spPr>
          <a:xfrm>
            <a:off x="5602288" y="20669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进</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06" name="矩形 28"/>
          <p:cNvSpPr/>
          <p:nvPr/>
        </p:nvSpPr>
        <p:spPr>
          <a:xfrm>
            <a:off x="5835650" y="20669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程</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07" name="矩形 29"/>
          <p:cNvSpPr/>
          <p:nvPr/>
        </p:nvSpPr>
        <p:spPr>
          <a:xfrm>
            <a:off x="6069013" y="20669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08" name="矩形 30"/>
          <p:cNvSpPr/>
          <p:nvPr/>
        </p:nvSpPr>
        <p:spPr>
          <a:xfrm>
            <a:off x="6302375" y="20669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安</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09" name="矩形 31"/>
          <p:cNvSpPr/>
          <p:nvPr/>
        </p:nvSpPr>
        <p:spPr>
          <a:xfrm>
            <a:off x="6534150" y="20669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排</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0" name="矩形 32"/>
          <p:cNvSpPr/>
          <p:nvPr/>
        </p:nvSpPr>
        <p:spPr>
          <a:xfrm>
            <a:off x="6769100" y="20669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1" name="矩形 33"/>
          <p:cNvSpPr/>
          <p:nvPr/>
        </p:nvSpPr>
        <p:spPr>
          <a:xfrm>
            <a:off x="5346700" y="20669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2" name="矩形 34"/>
          <p:cNvSpPr/>
          <p:nvPr/>
        </p:nvSpPr>
        <p:spPr>
          <a:xfrm>
            <a:off x="5346700" y="2692400"/>
            <a:ext cx="260350" cy="24511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3" name="矩形 35"/>
          <p:cNvSpPr/>
          <p:nvPr/>
        </p:nvSpPr>
        <p:spPr>
          <a:xfrm>
            <a:off x="5584825" y="2692400"/>
            <a:ext cx="250825" cy="24511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4" name="矩形 36"/>
          <p:cNvSpPr/>
          <p:nvPr/>
        </p:nvSpPr>
        <p:spPr>
          <a:xfrm>
            <a:off x="5816600" y="2692400"/>
            <a:ext cx="252413" cy="24511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5" name="矩形 37"/>
          <p:cNvSpPr/>
          <p:nvPr/>
        </p:nvSpPr>
        <p:spPr>
          <a:xfrm>
            <a:off x="6049963" y="2692400"/>
            <a:ext cx="252412" cy="24511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6" name="矩形 38"/>
          <p:cNvSpPr/>
          <p:nvPr/>
        </p:nvSpPr>
        <p:spPr>
          <a:xfrm>
            <a:off x="6302375" y="2692400"/>
            <a:ext cx="250825" cy="24511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7" name="矩形 39"/>
          <p:cNvSpPr/>
          <p:nvPr/>
        </p:nvSpPr>
        <p:spPr>
          <a:xfrm>
            <a:off x="6516688" y="2692400"/>
            <a:ext cx="252412" cy="24511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6418" name="矩形 40"/>
          <p:cNvSpPr/>
          <p:nvPr/>
        </p:nvSpPr>
        <p:spPr>
          <a:xfrm>
            <a:off x="6765925" y="2692400"/>
            <a:ext cx="252413" cy="24511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Picture 2" descr="C:\Users\iamisis\Desktop\00.jpg"/>
          <p:cNvPicPr>
            <a:picLocks noChangeAspect="1"/>
          </p:cNvPicPr>
          <p:nvPr/>
        </p:nvPicPr>
        <p:blipFill>
          <a:blip r:embed="rId1"/>
          <a:stretch>
            <a:fillRect/>
          </a:stretch>
        </p:blipFill>
        <p:spPr>
          <a:xfrm>
            <a:off x="0" y="-1270"/>
            <a:ext cx="9144000" cy="5145088"/>
          </a:xfrm>
          <a:prstGeom prst="rect">
            <a:avLst/>
          </a:prstGeom>
          <a:noFill/>
          <a:ln w="9525">
            <a:noFill/>
          </a:ln>
        </p:spPr>
      </p:pic>
      <p:pic>
        <p:nvPicPr>
          <p:cNvPr id="16386"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6387"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6388"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6389"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6390"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6391"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6392"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6420" name="13 CuadroTexto"/>
          <p:cNvSpPr/>
          <p:nvPr/>
        </p:nvSpPr>
        <p:spPr>
          <a:xfrm>
            <a:off x="7669372" y="4822825"/>
            <a:ext cx="33782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10</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6421" name="直接连接符 35"/>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6422"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6423" name="TextBox 5"/>
          <p:cNvSpPr/>
          <p:nvPr/>
        </p:nvSpPr>
        <p:spPr>
          <a:xfrm>
            <a:off x="560388" y="193675"/>
            <a:ext cx="2555875" cy="420370"/>
          </a:xfrm>
          <a:prstGeom prst="rect">
            <a:avLst/>
          </a:prstGeom>
          <a:noFill/>
          <a:ln w="9525">
            <a:noFill/>
          </a:ln>
        </p:spPr>
        <p:txBody>
          <a:bodyPr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进程安排</a:t>
            </a:r>
            <a:endParaRPr lang="zh-CN" altLang="en-US"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878840" y="1119505"/>
            <a:ext cx="7400290" cy="2306955"/>
          </a:xfrm>
          <a:prstGeom prst="rect">
            <a:avLst/>
          </a:prstGeom>
          <a:noFill/>
        </p:spPr>
        <p:txBody>
          <a:bodyPr wrap="square" rtlCol="0">
            <a:spAutoFit/>
          </a:bodyPr>
          <a:p>
            <a:r>
              <a:rPr lang="zh-CN" altLang="en-US"/>
              <a:t>2018.04 学习通信原理知识、学习PCB板绘板技术，查阅相关论文资料等学习资料；</a:t>
            </a:r>
            <a:endParaRPr lang="zh-CN" altLang="en-US"/>
          </a:p>
          <a:p>
            <a:r>
              <a:rPr lang="zh-CN" altLang="en-US"/>
              <a:t>2018.04 学习Linux操作系统、STM32编程、Android APP开发；</a:t>
            </a:r>
            <a:endParaRPr lang="zh-CN" altLang="en-US"/>
          </a:p>
          <a:p>
            <a:r>
              <a:rPr lang="zh-CN" altLang="en-US"/>
              <a:t>2018.04 学习驱动电路的相关知识，学习Multisim、AD等仿真软件。</a:t>
            </a:r>
            <a:endParaRPr lang="zh-CN" altLang="en-US"/>
          </a:p>
          <a:p>
            <a:r>
              <a:rPr lang="zh-CN" altLang="en-US"/>
              <a:t>2018.05 调研并购置开门系统模型搭建所需的器件和仪器，并熟悉器件原理和仪器操作，开始搭建开门系统。</a:t>
            </a:r>
            <a:endParaRPr lang="zh-CN" altLang="en-US"/>
          </a:p>
          <a:p>
            <a:r>
              <a:rPr lang="zh-CN" altLang="en-US"/>
              <a:t>2018.05 测试整个系统的稳定性，并针对测试的结果对系统进行修改；同时做好结题准备，整理报告。</a:t>
            </a:r>
            <a:endParaRPr lang="zh-CN" altLang="en-US"/>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Picture 2" descr="C:\Users\iamisis\Desktop\00.jpg"/>
          <p:cNvPicPr>
            <a:picLocks noChangeAspect="1"/>
          </p:cNvPicPr>
          <p:nvPr/>
        </p:nvPicPr>
        <p:blipFill>
          <a:blip r:embed="rId1"/>
          <a:stretch>
            <a:fillRect/>
          </a:stretch>
        </p:blipFill>
        <p:spPr>
          <a:xfrm>
            <a:off x="0" y="-1905"/>
            <a:ext cx="9144000" cy="5145088"/>
          </a:xfrm>
          <a:prstGeom prst="rect">
            <a:avLst/>
          </a:prstGeom>
          <a:noFill/>
          <a:ln w="9525">
            <a:noFill/>
          </a:ln>
        </p:spPr>
      </p:pic>
      <p:pic>
        <p:nvPicPr>
          <p:cNvPr id="17410" name="Picture 4" descr="C:\Users\iamisis\Desktop\MetroStation_2.0_XiaZaiBa\metrostation_by_yankoa-d312tty\PNG\Media\Blue\MB_0018_viewer.png"/>
          <p:cNvPicPr>
            <a:picLocks noChangeAspect="1"/>
          </p:cNvPicPr>
          <p:nvPr/>
        </p:nvPicPr>
        <p:blipFill>
          <a:blip r:embed="rId2"/>
          <a:stretch>
            <a:fillRect/>
          </a:stretch>
        </p:blipFill>
        <p:spPr>
          <a:xfrm>
            <a:off x="1363663" y="1400175"/>
            <a:ext cx="2438400" cy="2438400"/>
          </a:xfrm>
          <a:prstGeom prst="rect">
            <a:avLst/>
          </a:prstGeom>
          <a:noFill/>
          <a:ln w="9525">
            <a:noFill/>
          </a:ln>
        </p:spPr>
      </p:pic>
      <p:sp>
        <p:nvSpPr>
          <p:cNvPr id="17411" name="矩形 3"/>
          <p:cNvSpPr/>
          <p:nvPr/>
        </p:nvSpPr>
        <p:spPr>
          <a:xfrm>
            <a:off x="4665663" y="771525"/>
            <a:ext cx="503237" cy="50165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2" name="矩形 4"/>
          <p:cNvSpPr/>
          <p:nvPr/>
        </p:nvSpPr>
        <p:spPr>
          <a:xfrm>
            <a:off x="5602288"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设</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3" name="矩形 5"/>
          <p:cNvSpPr/>
          <p:nvPr/>
        </p:nvSpPr>
        <p:spPr>
          <a:xfrm>
            <a:off x="58356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计</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4" name="矩形 6"/>
          <p:cNvSpPr/>
          <p:nvPr/>
        </p:nvSpPr>
        <p:spPr>
          <a:xfrm>
            <a:off x="6069013"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5" name="矩形 7"/>
          <p:cNvSpPr/>
          <p:nvPr/>
        </p:nvSpPr>
        <p:spPr>
          <a:xfrm>
            <a:off x="6302375"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6" name="矩形 8"/>
          <p:cNvSpPr/>
          <p:nvPr/>
        </p:nvSpPr>
        <p:spPr>
          <a:xfrm>
            <a:off x="65341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标</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7" name="矩形 9"/>
          <p:cNvSpPr/>
          <p:nvPr/>
        </p:nvSpPr>
        <p:spPr>
          <a:xfrm>
            <a:off x="6769100"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8" name="矩形 12"/>
          <p:cNvSpPr/>
          <p:nvPr/>
        </p:nvSpPr>
        <p:spPr>
          <a:xfrm>
            <a:off x="5346700" y="7715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19" name="矩形 42"/>
          <p:cNvSpPr/>
          <p:nvPr/>
        </p:nvSpPr>
        <p:spPr>
          <a:xfrm>
            <a:off x="4665663" y="1419225"/>
            <a:ext cx="503237"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0" name="矩形 43"/>
          <p:cNvSpPr/>
          <p:nvPr/>
        </p:nvSpPr>
        <p:spPr>
          <a:xfrm>
            <a:off x="5602288" y="14192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设</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1" name="矩形 44"/>
          <p:cNvSpPr/>
          <p:nvPr/>
        </p:nvSpPr>
        <p:spPr>
          <a:xfrm>
            <a:off x="5835650" y="14192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计</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2" name="矩形 45"/>
          <p:cNvSpPr/>
          <p:nvPr/>
        </p:nvSpPr>
        <p:spPr>
          <a:xfrm>
            <a:off x="6069013" y="14192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3" name="矩形 46"/>
          <p:cNvSpPr/>
          <p:nvPr/>
        </p:nvSpPr>
        <p:spPr>
          <a:xfrm>
            <a:off x="6302375" y="14192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框</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4" name="矩形 47"/>
          <p:cNvSpPr/>
          <p:nvPr/>
        </p:nvSpPr>
        <p:spPr>
          <a:xfrm>
            <a:off x="6534150" y="14192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架</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5" name="矩形 48"/>
          <p:cNvSpPr/>
          <p:nvPr/>
        </p:nvSpPr>
        <p:spPr>
          <a:xfrm>
            <a:off x="6769100" y="14192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6" name="矩形 49"/>
          <p:cNvSpPr/>
          <p:nvPr/>
        </p:nvSpPr>
        <p:spPr>
          <a:xfrm>
            <a:off x="5346700" y="14192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7" name="矩形 26"/>
          <p:cNvSpPr/>
          <p:nvPr/>
        </p:nvSpPr>
        <p:spPr>
          <a:xfrm>
            <a:off x="4665663" y="2066925"/>
            <a:ext cx="503237"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3</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8" name="矩形 27"/>
          <p:cNvSpPr/>
          <p:nvPr/>
        </p:nvSpPr>
        <p:spPr>
          <a:xfrm>
            <a:off x="5602288" y="20669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进</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29" name="矩形 28"/>
          <p:cNvSpPr/>
          <p:nvPr/>
        </p:nvSpPr>
        <p:spPr>
          <a:xfrm>
            <a:off x="5835650" y="20669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程</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30" name="矩形 29"/>
          <p:cNvSpPr/>
          <p:nvPr/>
        </p:nvSpPr>
        <p:spPr>
          <a:xfrm>
            <a:off x="6069013" y="20669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31" name="矩形 30"/>
          <p:cNvSpPr/>
          <p:nvPr/>
        </p:nvSpPr>
        <p:spPr>
          <a:xfrm>
            <a:off x="6302375" y="20669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安</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32" name="矩形 31"/>
          <p:cNvSpPr/>
          <p:nvPr/>
        </p:nvSpPr>
        <p:spPr>
          <a:xfrm>
            <a:off x="6534150" y="20669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排</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33" name="矩形 32"/>
          <p:cNvSpPr/>
          <p:nvPr/>
        </p:nvSpPr>
        <p:spPr>
          <a:xfrm>
            <a:off x="6769100" y="20669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7434" name="矩形 33"/>
          <p:cNvSpPr/>
          <p:nvPr/>
        </p:nvSpPr>
        <p:spPr>
          <a:xfrm>
            <a:off x="5346700" y="20669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0" name="矩形 41"/>
          <p:cNvSpPr/>
          <p:nvPr/>
        </p:nvSpPr>
        <p:spPr>
          <a:xfrm>
            <a:off x="4665663" y="2716213"/>
            <a:ext cx="503237" cy="50165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4</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1" name="矩形 50"/>
          <p:cNvSpPr/>
          <p:nvPr/>
        </p:nvSpPr>
        <p:spPr>
          <a:xfrm>
            <a:off x="5602288" y="2716213"/>
            <a:ext cx="252412" cy="503237"/>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2" name="矩形 51"/>
          <p:cNvSpPr/>
          <p:nvPr/>
        </p:nvSpPr>
        <p:spPr>
          <a:xfrm>
            <a:off x="5835650" y="2716213"/>
            <a:ext cx="252413" cy="503237"/>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期</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3" name="矩形 52"/>
          <p:cNvSpPr/>
          <p:nvPr/>
        </p:nvSpPr>
        <p:spPr>
          <a:xfrm>
            <a:off x="6069013" y="2716213"/>
            <a:ext cx="252412" cy="503237"/>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4" name="矩形 53"/>
          <p:cNvSpPr/>
          <p:nvPr/>
        </p:nvSpPr>
        <p:spPr>
          <a:xfrm>
            <a:off x="6302375" y="2716213"/>
            <a:ext cx="250825" cy="503237"/>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成</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5" name="矩形 54"/>
          <p:cNvSpPr/>
          <p:nvPr/>
        </p:nvSpPr>
        <p:spPr>
          <a:xfrm>
            <a:off x="6534150" y="2716213"/>
            <a:ext cx="252413" cy="503237"/>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果</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6" name="矩形 55"/>
          <p:cNvSpPr/>
          <p:nvPr/>
        </p:nvSpPr>
        <p:spPr>
          <a:xfrm>
            <a:off x="6769100" y="2716213"/>
            <a:ext cx="250825" cy="503237"/>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7" name="矩形 56"/>
          <p:cNvSpPr/>
          <p:nvPr/>
        </p:nvSpPr>
        <p:spPr>
          <a:xfrm>
            <a:off x="5346700" y="2716213"/>
            <a:ext cx="260350" cy="503237"/>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8" name="矩形 57"/>
          <p:cNvSpPr/>
          <p:nvPr/>
        </p:nvSpPr>
        <p:spPr>
          <a:xfrm>
            <a:off x="5346700" y="3340100"/>
            <a:ext cx="260350" cy="18034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9" name="矩形 58"/>
          <p:cNvSpPr/>
          <p:nvPr/>
        </p:nvSpPr>
        <p:spPr>
          <a:xfrm>
            <a:off x="5584825" y="3340100"/>
            <a:ext cx="250825" cy="18034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70" name="矩形 59"/>
          <p:cNvSpPr/>
          <p:nvPr/>
        </p:nvSpPr>
        <p:spPr>
          <a:xfrm>
            <a:off x="5816600" y="3340100"/>
            <a:ext cx="252413" cy="18034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71" name="矩形 60"/>
          <p:cNvSpPr/>
          <p:nvPr/>
        </p:nvSpPr>
        <p:spPr>
          <a:xfrm>
            <a:off x="6049963" y="3340100"/>
            <a:ext cx="252412" cy="18034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72" name="矩形 61"/>
          <p:cNvSpPr/>
          <p:nvPr/>
        </p:nvSpPr>
        <p:spPr>
          <a:xfrm>
            <a:off x="6302375" y="3340100"/>
            <a:ext cx="250825" cy="18034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73" name="矩形 62"/>
          <p:cNvSpPr/>
          <p:nvPr/>
        </p:nvSpPr>
        <p:spPr>
          <a:xfrm>
            <a:off x="6516688" y="3340100"/>
            <a:ext cx="252412" cy="18034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74" name="矩形 63"/>
          <p:cNvSpPr/>
          <p:nvPr/>
        </p:nvSpPr>
        <p:spPr>
          <a:xfrm>
            <a:off x="6765925" y="3340100"/>
            <a:ext cx="252413" cy="18034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18434"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8435"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8436"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8437"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8438"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8439"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8440"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9466" name="矩形 8"/>
          <p:cNvSpPr/>
          <p:nvPr/>
        </p:nvSpPr>
        <p:spPr>
          <a:xfrm>
            <a:off x="2543175" y="1752600"/>
            <a:ext cx="323850" cy="323850"/>
          </a:xfrm>
          <a:prstGeom prst="rect">
            <a:avLst/>
          </a:prstGeom>
          <a:noFill/>
          <a:ln w="38100" cap="flat" cmpd="sng">
            <a:solidFill>
              <a:srgbClr val="04AEDA"/>
            </a:solidFill>
            <a:prstDash val="solid"/>
            <a:bevel/>
            <a:headEnd type="none" w="med" len="med"/>
            <a:tailEnd type="none" w="med" len="med"/>
          </a:ln>
        </p:spPr>
        <p:txBody>
          <a:bodyPr anchor="ctr"/>
          <a:p>
            <a:pPr algn="ctr"/>
            <a:endParaRPr 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7" name="矩形 9"/>
          <p:cNvSpPr/>
          <p:nvPr/>
        </p:nvSpPr>
        <p:spPr>
          <a:xfrm>
            <a:off x="2543175" y="2247900"/>
            <a:ext cx="323850" cy="323850"/>
          </a:xfrm>
          <a:prstGeom prst="rect">
            <a:avLst/>
          </a:prstGeom>
          <a:noFill/>
          <a:ln w="38100" cap="flat" cmpd="sng">
            <a:solidFill>
              <a:srgbClr val="04AEDA"/>
            </a:solidFill>
            <a:prstDash val="solid"/>
            <a:bevel/>
            <a:headEnd type="none" w="med" len="med"/>
            <a:tailEnd type="none" w="med" len="med"/>
          </a:ln>
        </p:spPr>
        <p:txBody>
          <a:bodyPr anchor="ctr"/>
          <a:p>
            <a:pPr algn="ctr"/>
            <a:endParaRPr 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8" name="矩形 10"/>
          <p:cNvSpPr/>
          <p:nvPr/>
        </p:nvSpPr>
        <p:spPr>
          <a:xfrm>
            <a:off x="2543175" y="2743200"/>
            <a:ext cx="323850" cy="323850"/>
          </a:xfrm>
          <a:prstGeom prst="rect">
            <a:avLst/>
          </a:prstGeom>
          <a:noFill/>
          <a:ln w="38100" cap="flat" cmpd="sng">
            <a:solidFill>
              <a:srgbClr val="04AEDA"/>
            </a:solidFill>
            <a:prstDash val="solid"/>
            <a:bevel/>
            <a:headEnd type="none" w="med" len="med"/>
            <a:tailEnd type="none" w="med" len="med"/>
          </a:ln>
        </p:spPr>
        <p:txBody>
          <a:bodyPr anchor="ctr"/>
          <a:p>
            <a:pPr algn="ctr"/>
            <a:endParaRPr 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69" name="矩形 11"/>
          <p:cNvSpPr/>
          <p:nvPr/>
        </p:nvSpPr>
        <p:spPr>
          <a:xfrm>
            <a:off x="2543175" y="3238500"/>
            <a:ext cx="323850" cy="323850"/>
          </a:xfrm>
          <a:prstGeom prst="rect">
            <a:avLst/>
          </a:prstGeom>
          <a:noFill/>
          <a:ln w="38100" cap="flat" cmpd="sng">
            <a:solidFill>
              <a:srgbClr val="04AEDA"/>
            </a:solidFill>
            <a:prstDash val="solid"/>
            <a:bevel/>
            <a:headEnd type="none" w="med" len="med"/>
            <a:tailEnd type="none" w="med" len="med"/>
          </a:ln>
        </p:spPr>
        <p:txBody>
          <a:bodyPr anchor="ctr"/>
          <a:p>
            <a:pPr algn="ctr"/>
            <a:endParaRPr 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470" name="矩形 12"/>
          <p:cNvSpPr/>
          <p:nvPr/>
        </p:nvSpPr>
        <p:spPr>
          <a:xfrm>
            <a:off x="2543175" y="3733800"/>
            <a:ext cx="323850" cy="323850"/>
          </a:xfrm>
          <a:prstGeom prst="rect">
            <a:avLst/>
          </a:prstGeom>
          <a:noFill/>
          <a:ln w="38100" cap="flat" cmpd="sng">
            <a:solidFill>
              <a:srgbClr val="04AEDA"/>
            </a:solidFill>
            <a:prstDash val="solid"/>
            <a:bevel/>
            <a:headEnd type="none" w="med" len="med"/>
            <a:tailEnd type="none" w="med" len="med"/>
          </a:ln>
        </p:spPr>
        <p:txBody>
          <a:bodyPr anchor="ctr"/>
          <a:p>
            <a:pPr algn="ctr"/>
            <a:endParaRPr 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9471" name="Picture 2" descr="C:\Users\Administrator\Desktop\对勾.png"/>
          <p:cNvPicPr>
            <a:picLocks noChangeAspect="1"/>
          </p:cNvPicPr>
          <p:nvPr/>
        </p:nvPicPr>
        <p:blipFill>
          <a:blip r:embed="rId4"/>
          <a:stretch>
            <a:fillRect/>
          </a:stretch>
        </p:blipFill>
        <p:spPr>
          <a:xfrm>
            <a:off x="2528888" y="1704975"/>
            <a:ext cx="438150" cy="369888"/>
          </a:xfrm>
          <a:prstGeom prst="rect">
            <a:avLst/>
          </a:prstGeom>
          <a:noFill/>
          <a:ln w="9525">
            <a:noFill/>
          </a:ln>
        </p:spPr>
      </p:pic>
      <p:pic>
        <p:nvPicPr>
          <p:cNvPr id="19472" name="Picture 2" descr="C:\Users\Administrator\Desktop\对勾.png"/>
          <p:cNvPicPr>
            <a:picLocks noChangeAspect="1"/>
          </p:cNvPicPr>
          <p:nvPr/>
        </p:nvPicPr>
        <p:blipFill>
          <a:blip r:embed="rId4"/>
          <a:stretch>
            <a:fillRect/>
          </a:stretch>
        </p:blipFill>
        <p:spPr>
          <a:xfrm>
            <a:off x="2543175" y="2200275"/>
            <a:ext cx="438150" cy="371475"/>
          </a:xfrm>
          <a:prstGeom prst="rect">
            <a:avLst/>
          </a:prstGeom>
          <a:noFill/>
          <a:ln w="9525">
            <a:noFill/>
          </a:ln>
        </p:spPr>
      </p:pic>
      <p:pic>
        <p:nvPicPr>
          <p:cNvPr id="19473" name="Picture 2" descr="C:\Users\Administrator\Desktop\对勾.png"/>
          <p:cNvPicPr>
            <a:picLocks noChangeAspect="1"/>
          </p:cNvPicPr>
          <p:nvPr/>
        </p:nvPicPr>
        <p:blipFill>
          <a:blip r:embed="rId4"/>
          <a:stretch>
            <a:fillRect/>
          </a:stretch>
        </p:blipFill>
        <p:spPr>
          <a:xfrm>
            <a:off x="2544763" y="2695575"/>
            <a:ext cx="438150" cy="371475"/>
          </a:xfrm>
          <a:prstGeom prst="rect">
            <a:avLst/>
          </a:prstGeom>
          <a:noFill/>
          <a:ln w="9525">
            <a:noFill/>
          </a:ln>
        </p:spPr>
      </p:pic>
      <p:pic>
        <p:nvPicPr>
          <p:cNvPr id="19474" name="Picture 2" descr="C:\Users\Administrator\Desktop\对勾.png"/>
          <p:cNvPicPr>
            <a:picLocks noChangeAspect="1"/>
          </p:cNvPicPr>
          <p:nvPr/>
        </p:nvPicPr>
        <p:blipFill>
          <a:blip r:embed="rId4"/>
          <a:stretch>
            <a:fillRect/>
          </a:stretch>
        </p:blipFill>
        <p:spPr>
          <a:xfrm>
            <a:off x="2544763" y="3190875"/>
            <a:ext cx="438150" cy="371475"/>
          </a:xfrm>
          <a:prstGeom prst="rect">
            <a:avLst/>
          </a:prstGeom>
          <a:noFill/>
          <a:ln w="9525">
            <a:noFill/>
          </a:ln>
        </p:spPr>
      </p:pic>
      <p:pic>
        <p:nvPicPr>
          <p:cNvPr id="19475" name="Picture 2" descr="C:\Users\Administrator\Desktop\对勾.png"/>
          <p:cNvPicPr>
            <a:picLocks noChangeAspect="1"/>
          </p:cNvPicPr>
          <p:nvPr/>
        </p:nvPicPr>
        <p:blipFill>
          <a:blip r:embed="rId4"/>
          <a:stretch>
            <a:fillRect/>
          </a:stretch>
        </p:blipFill>
        <p:spPr>
          <a:xfrm>
            <a:off x="2544763" y="3686175"/>
            <a:ext cx="438150" cy="371475"/>
          </a:xfrm>
          <a:prstGeom prst="rect">
            <a:avLst/>
          </a:prstGeom>
          <a:noFill/>
          <a:ln w="9525">
            <a:noFill/>
          </a:ln>
        </p:spPr>
      </p:pic>
      <p:sp>
        <p:nvSpPr>
          <p:cNvPr id="19476" name="直接连接符 20"/>
          <p:cNvSpPr/>
          <p:nvPr/>
        </p:nvSpPr>
        <p:spPr>
          <a:xfrm>
            <a:off x="2903538" y="2074863"/>
            <a:ext cx="3756025" cy="1587"/>
          </a:xfrm>
          <a:prstGeom prst="line">
            <a:avLst/>
          </a:prstGeom>
          <a:ln w="38100" cap="flat" cmpd="sng">
            <a:solidFill>
              <a:srgbClr val="04AEDA"/>
            </a:solidFill>
            <a:prstDash val="sysDot"/>
            <a:bevel/>
            <a:headEnd type="none" w="med" len="med"/>
            <a:tailEnd type="none" w="med" len="med"/>
          </a:ln>
        </p:spPr>
      </p:sp>
      <p:sp>
        <p:nvSpPr>
          <p:cNvPr id="19477" name="TextBox 21"/>
          <p:cNvSpPr/>
          <p:nvPr/>
        </p:nvSpPr>
        <p:spPr>
          <a:xfrm>
            <a:off x="2956243" y="1769428"/>
            <a:ext cx="4658995" cy="306705"/>
          </a:xfrm>
          <a:prstGeom prst="rect">
            <a:avLst/>
          </a:prstGeom>
          <a:noFill/>
          <a:ln w="9525">
            <a:noFill/>
          </a:ln>
        </p:spPr>
        <p:txBody>
          <a:bodyPr wrap="none" anchor="t">
            <a:spAutoFit/>
          </a:bodyPr>
          <a:p>
            <a:pPr algn="ct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搭建出较为稳定的基于S</a:t>
            </a:r>
            <a:r>
              <a:rPr lang="en-US" altLang="zh-CN"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T</a:t>
            </a: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M32和Android的智能开门系统</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78" name="直接连接符 23"/>
          <p:cNvSpPr/>
          <p:nvPr/>
        </p:nvSpPr>
        <p:spPr>
          <a:xfrm>
            <a:off x="2903538" y="2570163"/>
            <a:ext cx="3756025" cy="0"/>
          </a:xfrm>
          <a:prstGeom prst="line">
            <a:avLst/>
          </a:prstGeom>
          <a:ln w="38100" cap="flat" cmpd="sng">
            <a:solidFill>
              <a:srgbClr val="04AEDA"/>
            </a:solidFill>
            <a:prstDash val="sysDot"/>
            <a:bevel/>
            <a:headEnd type="none" w="med" len="med"/>
            <a:tailEnd type="none" w="med" len="med"/>
          </a:ln>
        </p:spPr>
      </p:sp>
      <p:sp>
        <p:nvSpPr>
          <p:cNvPr id="19479" name="TextBox 24"/>
          <p:cNvSpPr/>
          <p:nvPr/>
        </p:nvSpPr>
        <p:spPr>
          <a:xfrm>
            <a:off x="3571240" y="2232025"/>
            <a:ext cx="2420620" cy="306705"/>
          </a:xfrm>
          <a:prstGeom prst="rect">
            <a:avLst/>
          </a:prstGeom>
          <a:noFill/>
          <a:ln w="9525">
            <a:noFill/>
          </a:ln>
        </p:spPr>
        <p:txBody>
          <a:bodyPr wrap="none" anchor="t">
            <a:spAutoFit/>
          </a:bodyPr>
          <a:p>
            <a:pPr algn="ct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申请发明及实用新型专利1项</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80" name="直接连接符 25"/>
          <p:cNvSpPr/>
          <p:nvPr/>
        </p:nvSpPr>
        <p:spPr>
          <a:xfrm>
            <a:off x="2903538" y="3065463"/>
            <a:ext cx="3756025" cy="0"/>
          </a:xfrm>
          <a:prstGeom prst="line">
            <a:avLst/>
          </a:prstGeom>
          <a:ln w="38100" cap="flat" cmpd="sng">
            <a:solidFill>
              <a:srgbClr val="04AEDA"/>
            </a:solidFill>
            <a:prstDash val="sysDot"/>
            <a:bevel/>
            <a:headEnd type="none" w="med" len="med"/>
            <a:tailEnd type="none" w="med" len="med"/>
          </a:ln>
        </p:spPr>
      </p:sp>
      <p:sp>
        <p:nvSpPr>
          <p:cNvPr id="19481" name="TextBox 26"/>
          <p:cNvSpPr/>
          <p:nvPr/>
        </p:nvSpPr>
        <p:spPr>
          <a:xfrm>
            <a:off x="2958148" y="2760345"/>
            <a:ext cx="5192395" cy="306705"/>
          </a:xfrm>
          <a:prstGeom prst="rect">
            <a:avLst/>
          </a:prstGeom>
          <a:noFill/>
          <a:ln w="9525">
            <a:noFill/>
          </a:ln>
        </p:spPr>
        <p:txBody>
          <a:bodyPr wrap="none" anchor="t">
            <a:spAutoFit/>
          </a:bodyPr>
          <a:p>
            <a:pPr algn="ct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研究开发多套基于S</a:t>
            </a:r>
            <a:r>
              <a:rPr lang="en-US" altLang="zh-CN"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T</a:t>
            </a: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M32和Android的智能开门系统产品及技术</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9482" name="直接连接符 27"/>
          <p:cNvSpPr/>
          <p:nvPr/>
        </p:nvSpPr>
        <p:spPr>
          <a:xfrm>
            <a:off x="2903538" y="3562350"/>
            <a:ext cx="3756025" cy="0"/>
          </a:xfrm>
          <a:prstGeom prst="line">
            <a:avLst/>
          </a:prstGeom>
          <a:ln w="38100" cap="flat" cmpd="sng">
            <a:solidFill>
              <a:srgbClr val="04AEDA"/>
            </a:solidFill>
            <a:prstDash val="sysDot"/>
            <a:bevel/>
            <a:headEnd type="none" w="med" len="med"/>
            <a:tailEnd type="none" w="med" len="med"/>
          </a:ln>
        </p:spPr>
      </p:sp>
      <p:sp>
        <p:nvSpPr>
          <p:cNvPr id="19483" name="直接连接符 28"/>
          <p:cNvSpPr/>
          <p:nvPr/>
        </p:nvSpPr>
        <p:spPr>
          <a:xfrm>
            <a:off x="2903538" y="4057650"/>
            <a:ext cx="3756025" cy="0"/>
          </a:xfrm>
          <a:prstGeom prst="line">
            <a:avLst/>
          </a:prstGeom>
          <a:ln w="38100" cap="flat" cmpd="sng">
            <a:solidFill>
              <a:srgbClr val="04AEDA"/>
            </a:solidFill>
            <a:prstDash val="sysDot"/>
            <a:bevel/>
            <a:headEnd type="none" w="med" len="med"/>
            <a:tailEnd type="none" w="med" len="med"/>
          </a:ln>
        </p:spPr>
      </p:sp>
      <p:sp>
        <p:nvSpPr>
          <p:cNvPr id="19484" name="TextBox 29"/>
          <p:cNvSpPr/>
          <p:nvPr/>
        </p:nvSpPr>
        <p:spPr>
          <a:xfrm>
            <a:off x="3534410" y="3222625"/>
            <a:ext cx="2494280" cy="306705"/>
          </a:xfrm>
          <a:prstGeom prst="rect">
            <a:avLst/>
          </a:prstGeom>
          <a:noFill/>
          <a:ln w="9525">
            <a:noFill/>
          </a:ln>
        </p:spPr>
        <p:txBody>
          <a:bodyPr wrap="none" anchor="t">
            <a:spAutoFit/>
          </a:bodyPr>
          <a:p>
            <a:pPr algn="ctr"/>
            <a:r>
              <a:rPr lang="zh-CN" altLang="en-US" sz="1400" dirty="0">
                <a:solidFill>
                  <a:srgbClr val="000000"/>
                </a:solidFill>
                <a:latin typeface="微软雅黑" panose="020B0503020204020204" pitchFamily="2" charset="-122"/>
                <a:ea typeface="微软雅黑" panose="020B0503020204020204" pitchFamily="2" charset="-122"/>
              </a:rPr>
              <a:t>熟悉掌握电子系统设计的流程</a:t>
            </a:r>
            <a:endParaRPr lang="zh-CN" altLang="en-US" sz="1400" dirty="0">
              <a:solidFill>
                <a:srgbClr val="000000"/>
              </a:solidFill>
              <a:latin typeface="微软雅黑" panose="020B0503020204020204" pitchFamily="2" charset="-122"/>
              <a:ea typeface="微软雅黑" panose="020B0503020204020204" pitchFamily="2" charset="-122"/>
            </a:endParaRPr>
          </a:p>
        </p:txBody>
      </p:sp>
      <p:sp>
        <p:nvSpPr>
          <p:cNvPr id="19485" name="TextBox 30"/>
          <p:cNvSpPr/>
          <p:nvPr/>
        </p:nvSpPr>
        <p:spPr>
          <a:xfrm>
            <a:off x="3634740" y="3717925"/>
            <a:ext cx="2293620" cy="306705"/>
          </a:xfrm>
          <a:prstGeom prst="rect">
            <a:avLst/>
          </a:prstGeom>
          <a:noFill/>
          <a:ln w="9525">
            <a:noFill/>
          </a:ln>
        </p:spPr>
        <p:txBody>
          <a:bodyPr wrap="none" anchor="t">
            <a:spAutoFit/>
          </a:bodyPr>
          <a:p>
            <a:pPr algn="ctr"/>
            <a:r>
              <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rPr>
              <a:t>掌握Android小程序的开发</a:t>
            </a:r>
            <a:endParaRPr lang="zh-CN" altLang="en-US" sz="1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8461" name="13 CuadroTexto"/>
          <p:cNvSpPr/>
          <p:nvPr/>
        </p:nvSpPr>
        <p:spPr>
          <a:xfrm>
            <a:off x="7669372" y="4822825"/>
            <a:ext cx="33782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11</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8462" name="直接连接符 31"/>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8463"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8464" name="TextBox 5"/>
          <p:cNvSpPr/>
          <p:nvPr/>
        </p:nvSpPr>
        <p:spPr>
          <a:xfrm>
            <a:off x="560388" y="193675"/>
            <a:ext cx="2555875" cy="420370"/>
          </a:xfrm>
          <a:prstGeom prst="rect">
            <a:avLst/>
          </a:prstGeom>
          <a:noFill/>
          <a:ln w="9525">
            <a:noFill/>
          </a:ln>
        </p:spPr>
        <p:txBody>
          <a:bodyPr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预期成果及收获</a:t>
            </a:r>
            <a:endParaRPr lang="zh-CN" altLang="en-US" sz="200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66"/>
                                        </p:tgtEl>
                                        <p:attrNameLst>
                                          <p:attrName>style.visibility</p:attrName>
                                        </p:attrNameLst>
                                      </p:cBhvr>
                                      <p:to>
                                        <p:strVal val="visible"/>
                                      </p:to>
                                    </p:set>
                                    <p:animEffect filter="fade">
                                      <p:cBhvr>
                                        <p:cTn id="7" dur="500"/>
                                        <p:tgtEl>
                                          <p:spTgt spid="194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476"/>
                                        </p:tgtEl>
                                        <p:attrNameLst>
                                          <p:attrName>style.visibility</p:attrName>
                                        </p:attrNameLst>
                                      </p:cBhvr>
                                      <p:to>
                                        <p:strVal val="visible"/>
                                      </p:to>
                                    </p:set>
                                    <p:animEffect filter="wipe(left)">
                                      <p:cBhvr>
                                        <p:cTn id="11" dur="500"/>
                                        <p:tgtEl>
                                          <p:spTgt spid="1947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9477"/>
                                        </p:tgtEl>
                                        <p:attrNameLst>
                                          <p:attrName>style.visibility</p:attrName>
                                        </p:attrNameLst>
                                      </p:cBhvr>
                                      <p:to>
                                        <p:strVal val="visible"/>
                                      </p:to>
                                    </p:set>
                                    <p:animEffect filter="randombar(horizontal)">
                                      <p:cBhvr>
                                        <p:cTn id="15" dur="500"/>
                                        <p:tgtEl>
                                          <p:spTgt spid="194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471"/>
                                        </p:tgtEl>
                                        <p:attrNameLst>
                                          <p:attrName>style.visibility</p:attrName>
                                        </p:attrNameLst>
                                      </p:cBhvr>
                                      <p:to>
                                        <p:strVal val="visible"/>
                                      </p:to>
                                    </p:set>
                                    <p:animEffect filter="fade">
                                      <p:cBhvr>
                                        <p:cTn id="20" dur="1000"/>
                                        <p:tgtEl>
                                          <p:spTgt spid="19471"/>
                                        </p:tgtEl>
                                      </p:cBhvr>
                                    </p:animEffect>
                                  </p:childTnLst>
                                  <p:subTnLst>
                                    <p:audio>
                                      <p:cMediaNode>
                                        <p:cTn display="1" masterRel="sameClick">
                                          <p:stCondLst>
                                            <p:cond evt="begin" delay="0">
                                              <p:tn val="18"/>
                                            </p:cond>
                                          </p:stCondLst>
                                          <p:endCondLst>
                                            <p:cond evt="onStopAudio" delay="0">
                                              <p:tgtEl>
                                                <p:sldTgt/>
                                              </p:tgtEl>
                                            </p:cond>
                                          </p:endCondLst>
                                        </p:cTn>
                                        <p:tgtEl>
                                          <p:sndTgt r:embed="rId5" name="camera.wav"/>
                                        </p:tgtEl>
                                      </p:cMediaNode>
                                    </p:audio>
                                  </p:sub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467"/>
                                        </p:tgtEl>
                                        <p:attrNameLst>
                                          <p:attrName>style.visibility</p:attrName>
                                        </p:attrNameLst>
                                      </p:cBhvr>
                                      <p:to>
                                        <p:strVal val="visible"/>
                                      </p:to>
                                    </p:set>
                                    <p:animEffect filter="fade">
                                      <p:cBhvr>
                                        <p:cTn id="24" dur="500"/>
                                        <p:tgtEl>
                                          <p:spTgt spid="19467"/>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9478"/>
                                        </p:tgtEl>
                                        <p:attrNameLst>
                                          <p:attrName>style.visibility</p:attrName>
                                        </p:attrNameLst>
                                      </p:cBhvr>
                                      <p:to>
                                        <p:strVal val="visible"/>
                                      </p:to>
                                    </p:set>
                                    <p:animEffect filter="wipe(left)">
                                      <p:cBhvr>
                                        <p:cTn id="28" dur="500"/>
                                        <p:tgtEl>
                                          <p:spTgt spid="19478"/>
                                        </p:tgtEl>
                                      </p:cBhvr>
                                    </p:animEffect>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19479"/>
                                        </p:tgtEl>
                                        <p:attrNameLst>
                                          <p:attrName>style.visibility</p:attrName>
                                        </p:attrNameLst>
                                      </p:cBhvr>
                                      <p:to>
                                        <p:strVal val="visible"/>
                                      </p:to>
                                    </p:set>
                                    <p:animEffect filter="randombar(horizontal)">
                                      <p:cBhvr>
                                        <p:cTn id="32" dur="500"/>
                                        <p:tgtEl>
                                          <p:spTgt spid="194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472"/>
                                        </p:tgtEl>
                                        <p:attrNameLst>
                                          <p:attrName>style.visibility</p:attrName>
                                        </p:attrNameLst>
                                      </p:cBhvr>
                                      <p:to>
                                        <p:strVal val="visible"/>
                                      </p:to>
                                    </p:set>
                                    <p:animEffect filter="fade">
                                      <p:cBhvr>
                                        <p:cTn id="37" dur="1000"/>
                                        <p:tgtEl>
                                          <p:spTgt spid="19472"/>
                                        </p:tgtEl>
                                      </p:cBhvr>
                                    </p:animEffect>
                                  </p:childTnLst>
                                  <p:subTnLst>
                                    <p:audio>
                                      <p:cMediaNode>
                                        <p:cTn display="1" masterRel="sameClick">
                                          <p:stCondLst>
                                            <p:cond evt="begin" delay="0">
                                              <p:tn val="35"/>
                                            </p:cond>
                                          </p:stCondLst>
                                          <p:endCondLst>
                                            <p:cond evt="onStopAudio" delay="0">
                                              <p:tgtEl>
                                                <p:sldTgt/>
                                              </p:tgtEl>
                                            </p:cond>
                                          </p:endCondLst>
                                        </p:cTn>
                                        <p:tgtEl>
                                          <p:sndTgt r:embed="rId5" name="camera.wav"/>
                                        </p:tgtEl>
                                      </p:cMediaNode>
                                    </p:audio>
                                  </p:sub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9468"/>
                                        </p:tgtEl>
                                        <p:attrNameLst>
                                          <p:attrName>style.visibility</p:attrName>
                                        </p:attrNameLst>
                                      </p:cBhvr>
                                      <p:to>
                                        <p:strVal val="visible"/>
                                      </p:to>
                                    </p:set>
                                    <p:animEffect filter="fade">
                                      <p:cBhvr>
                                        <p:cTn id="41" dur="500"/>
                                        <p:tgtEl>
                                          <p:spTgt spid="19468"/>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19480"/>
                                        </p:tgtEl>
                                        <p:attrNameLst>
                                          <p:attrName>style.visibility</p:attrName>
                                        </p:attrNameLst>
                                      </p:cBhvr>
                                      <p:to>
                                        <p:strVal val="visible"/>
                                      </p:to>
                                    </p:set>
                                    <p:animEffect filter="wipe(left)">
                                      <p:cBhvr>
                                        <p:cTn id="45" dur="500"/>
                                        <p:tgtEl>
                                          <p:spTgt spid="19480"/>
                                        </p:tgtEl>
                                      </p:cBhvr>
                                    </p:animEffect>
                                  </p:childTnLst>
                                </p:cTn>
                              </p:par>
                            </p:childTnLst>
                          </p:cTn>
                        </p:par>
                        <p:par>
                          <p:cTn id="46" fill="hold">
                            <p:stCondLst>
                              <p:cond delay="2000"/>
                            </p:stCondLst>
                            <p:childTnLst>
                              <p:par>
                                <p:cTn id="47" presetID="14" presetClass="entr" presetSubtype="10" fill="hold" grpId="0" nodeType="afterEffect">
                                  <p:stCondLst>
                                    <p:cond delay="0"/>
                                  </p:stCondLst>
                                  <p:childTnLst>
                                    <p:set>
                                      <p:cBhvr>
                                        <p:cTn id="48" dur="1" fill="hold">
                                          <p:stCondLst>
                                            <p:cond delay="0"/>
                                          </p:stCondLst>
                                        </p:cTn>
                                        <p:tgtEl>
                                          <p:spTgt spid="19481"/>
                                        </p:tgtEl>
                                        <p:attrNameLst>
                                          <p:attrName>style.visibility</p:attrName>
                                        </p:attrNameLst>
                                      </p:cBhvr>
                                      <p:to>
                                        <p:strVal val="visible"/>
                                      </p:to>
                                    </p:set>
                                    <p:animEffect filter="randombar(horizontal)">
                                      <p:cBhvr>
                                        <p:cTn id="49" dur="500"/>
                                        <p:tgtEl>
                                          <p:spTgt spid="1948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473"/>
                                        </p:tgtEl>
                                        <p:attrNameLst>
                                          <p:attrName>style.visibility</p:attrName>
                                        </p:attrNameLst>
                                      </p:cBhvr>
                                      <p:to>
                                        <p:strVal val="visible"/>
                                      </p:to>
                                    </p:set>
                                    <p:animEffect filter="fade">
                                      <p:cBhvr>
                                        <p:cTn id="54" dur="1000"/>
                                        <p:tgtEl>
                                          <p:spTgt spid="19473"/>
                                        </p:tgtEl>
                                      </p:cBhvr>
                                    </p:animEffect>
                                  </p:childTnLst>
                                  <p:subTnLst>
                                    <p:audio>
                                      <p:cMediaNode>
                                        <p:cTn display="1" masterRel="sameClick">
                                          <p:stCondLst>
                                            <p:cond evt="begin" delay="0">
                                              <p:tn val="52"/>
                                            </p:cond>
                                          </p:stCondLst>
                                          <p:endCondLst>
                                            <p:cond evt="onStopAudio" delay="0">
                                              <p:tgtEl>
                                                <p:sldTgt/>
                                              </p:tgtEl>
                                            </p:cond>
                                          </p:endCondLst>
                                        </p:cTn>
                                        <p:tgtEl>
                                          <p:sndTgt r:embed="rId5" name="camera.wav"/>
                                        </p:tgtEl>
                                      </p:cMediaNode>
                                    </p:audio>
                                  </p:sub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19469"/>
                                        </p:tgtEl>
                                        <p:attrNameLst>
                                          <p:attrName>style.visibility</p:attrName>
                                        </p:attrNameLst>
                                      </p:cBhvr>
                                      <p:to>
                                        <p:strVal val="visible"/>
                                      </p:to>
                                    </p:set>
                                    <p:animEffect filter="fade">
                                      <p:cBhvr>
                                        <p:cTn id="58" dur="500"/>
                                        <p:tgtEl>
                                          <p:spTgt spid="19469"/>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19482"/>
                                        </p:tgtEl>
                                        <p:attrNameLst>
                                          <p:attrName>style.visibility</p:attrName>
                                        </p:attrNameLst>
                                      </p:cBhvr>
                                      <p:to>
                                        <p:strVal val="visible"/>
                                      </p:to>
                                    </p:set>
                                    <p:animEffect filter="wipe(left)">
                                      <p:cBhvr>
                                        <p:cTn id="62" dur="500"/>
                                        <p:tgtEl>
                                          <p:spTgt spid="19482"/>
                                        </p:tgtEl>
                                      </p:cBhvr>
                                    </p:animEffect>
                                  </p:childTnLst>
                                </p:cTn>
                              </p:par>
                            </p:childTnLst>
                          </p:cTn>
                        </p:par>
                        <p:par>
                          <p:cTn id="63" fill="hold">
                            <p:stCondLst>
                              <p:cond delay="2000"/>
                            </p:stCondLst>
                            <p:childTnLst>
                              <p:par>
                                <p:cTn id="64" presetID="14" presetClass="entr" presetSubtype="10" fill="hold" grpId="0" nodeType="afterEffect">
                                  <p:stCondLst>
                                    <p:cond delay="0"/>
                                  </p:stCondLst>
                                  <p:childTnLst>
                                    <p:set>
                                      <p:cBhvr>
                                        <p:cTn id="65" dur="1" fill="hold">
                                          <p:stCondLst>
                                            <p:cond delay="0"/>
                                          </p:stCondLst>
                                        </p:cTn>
                                        <p:tgtEl>
                                          <p:spTgt spid="19484"/>
                                        </p:tgtEl>
                                        <p:attrNameLst>
                                          <p:attrName>style.visibility</p:attrName>
                                        </p:attrNameLst>
                                      </p:cBhvr>
                                      <p:to>
                                        <p:strVal val="visible"/>
                                      </p:to>
                                    </p:set>
                                    <p:animEffect filter="randombar(horizontal)">
                                      <p:cBhvr>
                                        <p:cTn id="66" dur="500"/>
                                        <p:tgtEl>
                                          <p:spTgt spid="1948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474"/>
                                        </p:tgtEl>
                                        <p:attrNameLst>
                                          <p:attrName>style.visibility</p:attrName>
                                        </p:attrNameLst>
                                      </p:cBhvr>
                                      <p:to>
                                        <p:strVal val="visible"/>
                                      </p:to>
                                    </p:set>
                                    <p:animEffect filter="fade">
                                      <p:cBhvr>
                                        <p:cTn id="71" dur="1000"/>
                                        <p:tgtEl>
                                          <p:spTgt spid="19474"/>
                                        </p:tgtEl>
                                      </p:cBhvr>
                                    </p:animEffect>
                                  </p:childTnLst>
                                  <p:subTnLst>
                                    <p:audio>
                                      <p:cMediaNode>
                                        <p:cTn display="1" masterRel="sameClick">
                                          <p:stCondLst>
                                            <p:cond evt="begin" delay="0">
                                              <p:tn val="69"/>
                                            </p:cond>
                                          </p:stCondLst>
                                          <p:endCondLst>
                                            <p:cond evt="onStopAudio" delay="0">
                                              <p:tgtEl>
                                                <p:sldTgt/>
                                              </p:tgtEl>
                                            </p:cond>
                                          </p:endCondLst>
                                        </p:cTn>
                                        <p:tgtEl>
                                          <p:sndTgt r:embed="rId5" name="camera.wav"/>
                                        </p:tgtEl>
                                      </p:cMediaNode>
                                    </p:audio>
                                  </p:sub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19470"/>
                                        </p:tgtEl>
                                        <p:attrNameLst>
                                          <p:attrName>style.visibility</p:attrName>
                                        </p:attrNameLst>
                                      </p:cBhvr>
                                      <p:to>
                                        <p:strVal val="visible"/>
                                      </p:to>
                                    </p:set>
                                    <p:animEffect filter="fade">
                                      <p:cBhvr>
                                        <p:cTn id="75" dur="500"/>
                                        <p:tgtEl>
                                          <p:spTgt spid="19470"/>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9483"/>
                                        </p:tgtEl>
                                        <p:attrNameLst>
                                          <p:attrName>style.visibility</p:attrName>
                                        </p:attrNameLst>
                                      </p:cBhvr>
                                      <p:to>
                                        <p:strVal val="visible"/>
                                      </p:to>
                                    </p:set>
                                    <p:animEffect filter="wipe(left)">
                                      <p:cBhvr>
                                        <p:cTn id="79" dur="500"/>
                                        <p:tgtEl>
                                          <p:spTgt spid="19483"/>
                                        </p:tgtEl>
                                      </p:cBhvr>
                                    </p:animEffect>
                                  </p:childTnLst>
                                </p:cTn>
                              </p:par>
                            </p:childTnLst>
                          </p:cTn>
                        </p:par>
                        <p:par>
                          <p:cTn id="80" fill="hold">
                            <p:stCondLst>
                              <p:cond delay="2000"/>
                            </p:stCondLst>
                            <p:childTnLst>
                              <p:par>
                                <p:cTn id="81" presetID="14" presetClass="entr" presetSubtype="10" fill="hold" grpId="0" nodeType="afterEffect">
                                  <p:stCondLst>
                                    <p:cond delay="0"/>
                                  </p:stCondLst>
                                  <p:childTnLst>
                                    <p:set>
                                      <p:cBhvr>
                                        <p:cTn id="82" dur="1" fill="hold">
                                          <p:stCondLst>
                                            <p:cond delay="0"/>
                                          </p:stCondLst>
                                        </p:cTn>
                                        <p:tgtEl>
                                          <p:spTgt spid="19485"/>
                                        </p:tgtEl>
                                        <p:attrNameLst>
                                          <p:attrName>style.visibility</p:attrName>
                                        </p:attrNameLst>
                                      </p:cBhvr>
                                      <p:to>
                                        <p:strVal val="visible"/>
                                      </p:to>
                                    </p:set>
                                    <p:animEffect filter="randombar(horizontal)">
                                      <p:cBhvr>
                                        <p:cTn id="83" dur="500"/>
                                        <p:tgtEl>
                                          <p:spTgt spid="1948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9475"/>
                                        </p:tgtEl>
                                        <p:attrNameLst>
                                          <p:attrName>style.visibility</p:attrName>
                                        </p:attrNameLst>
                                      </p:cBhvr>
                                      <p:to>
                                        <p:strVal val="visible"/>
                                      </p:to>
                                    </p:set>
                                    <p:animEffect filter="fade">
                                      <p:cBhvr>
                                        <p:cTn id="88" dur="1000"/>
                                        <p:tgtEl>
                                          <p:spTgt spid="19475"/>
                                        </p:tgtEl>
                                      </p:cBhvr>
                                    </p:animEffect>
                                  </p:childTnLst>
                                  <p:subTnLst>
                                    <p:audio>
                                      <p:cMediaNode>
                                        <p:cTn display="1" masterRel="sameClick">
                                          <p:stCondLst>
                                            <p:cond evt="begin" delay="0">
                                              <p:tn val="86"/>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bldLvl="0"/>
      <p:bldP spid="19467" grpId="0" bldLvl="0"/>
      <p:bldP spid="19468" grpId="0" bldLvl="0"/>
      <p:bldP spid="19469" grpId="0" bldLvl="0"/>
      <p:bldP spid="19470" grpId="0" bldLvl="0"/>
      <p:bldP spid="19477" grpId="0" bldLvl="0"/>
      <p:bldP spid="19479" grpId="0" bldLvl="0"/>
      <p:bldP spid="19481" grpId="0" bldLvl="0"/>
      <p:bldP spid="19484" grpId="0" bldLvl="0"/>
      <p:bldP spid="19485"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3" name="Picture 2" descr="C:\Users\iamisis\Desktop\崔老师的PPT\bghome0.png"/>
          <p:cNvPicPr>
            <a:picLocks noChangeAspect="1"/>
          </p:cNvPicPr>
          <p:nvPr/>
        </p:nvPicPr>
        <p:blipFill>
          <a:blip r:embed="rId1"/>
          <a:stretch>
            <a:fillRect/>
          </a:stretch>
        </p:blipFill>
        <p:spPr>
          <a:xfrm>
            <a:off x="0" y="0"/>
            <a:ext cx="9144000" cy="5143500"/>
          </a:xfrm>
          <a:prstGeom prst="rect">
            <a:avLst/>
          </a:prstGeom>
          <a:noFill/>
          <a:ln w="9525">
            <a:noFill/>
          </a:ln>
        </p:spPr>
      </p:pic>
      <p:sp>
        <p:nvSpPr>
          <p:cNvPr id="24579" name="TextBox 21"/>
          <p:cNvSpPr/>
          <p:nvPr/>
        </p:nvSpPr>
        <p:spPr>
          <a:xfrm>
            <a:off x="2732088" y="1773238"/>
            <a:ext cx="3646487" cy="923925"/>
          </a:xfrm>
          <a:prstGeom prst="rect">
            <a:avLst/>
          </a:prstGeom>
          <a:noFill/>
          <a:ln w="9525">
            <a:noFill/>
          </a:ln>
        </p:spPr>
        <p:txBody>
          <a:bodyPr wrap="none" anchor="t">
            <a:spAutoFit/>
          </a:bodyPr>
          <a:p>
            <a:pPr algn="ctr"/>
            <a:r>
              <a:rPr lang="zh-CN" altLang="en-US" sz="5400" b="1" dirty="0">
                <a:solidFill>
                  <a:srgbClr val="04AEDA"/>
                </a:solidFill>
                <a:latin typeface="微软雅黑" panose="020B0503020204020204" pitchFamily="2" charset="-122"/>
                <a:ea typeface="微软雅黑" panose="020B0503020204020204" pitchFamily="2" charset="-122"/>
                <a:sym typeface="微软雅黑" panose="020B0503020204020204" pitchFamily="2" charset="-122"/>
              </a:rPr>
              <a:t>谢谢观看！</a:t>
            </a:r>
            <a:endParaRPr lang="zh-CN" altLang="en-US" sz="5400" b="1" dirty="0">
              <a:solidFill>
                <a:srgbClr val="04AEDA"/>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3"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4099" name="Picture 6" descr="C:\Users\iamisis\Desktop\MetroStation_2.0_XiaZaiBa\metrostation_by_yankoa-d312tty\PNG\Others\Blue\MB_0001_pin.png"/>
          <p:cNvPicPr>
            <a:picLocks noChangeAspect="1"/>
          </p:cNvPicPr>
          <p:nvPr/>
        </p:nvPicPr>
        <p:blipFill>
          <a:blip r:embed="rId2"/>
          <a:stretch>
            <a:fillRect/>
          </a:stretch>
        </p:blipFill>
        <p:spPr>
          <a:xfrm>
            <a:off x="1363663" y="1397000"/>
            <a:ext cx="2438400" cy="2438400"/>
          </a:xfrm>
          <a:prstGeom prst="rect">
            <a:avLst/>
          </a:prstGeom>
          <a:noFill/>
          <a:ln w="9525">
            <a:noFill/>
          </a:ln>
        </p:spPr>
      </p:pic>
      <p:sp>
        <p:nvSpPr>
          <p:cNvPr id="4100" name="矩形 3"/>
          <p:cNvSpPr/>
          <p:nvPr/>
        </p:nvSpPr>
        <p:spPr>
          <a:xfrm>
            <a:off x="4665663" y="771525"/>
            <a:ext cx="503237" cy="50165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1" name="矩形 4"/>
          <p:cNvSpPr/>
          <p:nvPr/>
        </p:nvSpPr>
        <p:spPr>
          <a:xfrm>
            <a:off x="5602288"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设</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2" name="矩形 5"/>
          <p:cNvSpPr/>
          <p:nvPr/>
        </p:nvSpPr>
        <p:spPr>
          <a:xfrm>
            <a:off x="58356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计</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3" name="矩形 6"/>
          <p:cNvSpPr/>
          <p:nvPr/>
        </p:nvSpPr>
        <p:spPr>
          <a:xfrm>
            <a:off x="6069013"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4" name="矩形 7"/>
          <p:cNvSpPr/>
          <p:nvPr/>
        </p:nvSpPr>
        <p:spPr>
          <a:xfrm>
            <a:off x="6302375"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5" name="矩形 8"/>
          <p:cNvSpPr/>
          <p:nvPr/>
        </p:nvSpPr>
        <p:spPr>
          <a:xfrm>
            <a:off x="65341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标</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6" name="矩形 9"/>
          <p:cNvSpPr/>
          <p:nvPr/>
        </p:nvSpPr>
        <p:spPr>
          <a:xfrm>
            <a:off x="6769100"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7" name="矩形 12"/>
          <p:cNvSpPr/>
          <p:nvPr/>
        </p:nvSpPr>
        <p:spPr>
          <a:xfrm>
            <a:off x="5346700" y="7715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8" name="矩形 13"/>
          <p:cNvSpPr/>
          <p:nvPr/>
        </p:nvSpPr>
        <p:spPr>
          <a:xfrm>
            <a:off x="5346700" y="1397000"/>
            <a:ext cx="260350" cy="37465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09" name="矩形 14"/>
          <p:cNvSpPr/>
          <p:nvPr/>
        </p:nvSpPr>
        <p:spPr>
          <a:xfrm>
            <a:off x="5584825" y="1397000"/>
            <a:ext cx="250825" cy="37465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0" name="矩形 15"/>
          <p:cNvSpPr/>
          <p:nvPr/>
        </p:nvSpPr>
        <p:spPr>
          <a:xfrm>
            <a:off x="5816600" y="1397000"/>
            <a:ext cx="252413" cy="37465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1" name="矩形 16"/>
          <p:cNvSpPr/>
          <p:nvPr/>
        </p:nvSpPr>
        <p:spPr>
          <a:xfrm>
            <a:off x="6049963" y="1397000"/>
            <a:ext cx="252412" cy="37465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2" name="矩形 17"/>
          <p:cNvSpPr/>
          <p:nvPr/>
        </p:nvSpPr>
        <p:spPr>
          <a:xfrm>
            <a:off x="6302375" y="1397000"/>
            <a:ext cx="250825" cy="37465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3" name="矩形 18"/>
          <p:cNvSpPr/>
          <p:nvPr/>
        </p:nvSpPr>
        <p:spPr>
          <a:xfrm>
            <a:off x="6516688" y="1397000"/>
            <a:ext cx="252412" cy="37465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114" name="矩形 19"/>
          <p:cNvSpPr/>
          <p:nvPr/>
        </p:nvSpPr>
        <p:spPr>
          <a:xfrm>
            <a:off x="6765925" y="1397000"/>
            <a:ext cx="252413" cy="37465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5"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6146"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6147"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6148"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6149"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6150"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6151"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6152"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7180" name="内容占位符 2"/>
          <p:cNvSpPr>
            <a:spLocks noGrp="1"/>
          </p:cNvSpPr>
          <p:nvPr>
            <p:ph type="subTitle" idx="1"/>
          </p:nvPr>
        </p:nvSpPr>
        <p:spPr>
          <a:xfrm>
            <a:off x="560705" y="902970"/>
            <a:ext cx="4753610" cy="1670685"/>
          </a:xfrm>
        </p:spPr>
        <p:txBody>
          <a:bodyPr anchor="t"/>
          <a:p>
            <a:pPr algn="l" defTabSz="914400">
              <a:buFont typeface="Arial" panose="020B0604020202020204" pitchFamily="34" charset="0"/>
            </a:pPr>
            <a:r>
              <a:rPr lang="zh-CN" altLang="en-US" kern="1200">
                <a:latin typeface="+mn-ea"/>
                <a:cs typeface="+mn-cs"/>
                <a:sym typeface="Calibri" panose="020F0502020204030204" charset="0"/>
              </a:rPr>
              <a:t>日常生活中，学生忘带钥匙伴随的窘境时常发生，并且</a:t>
            </a:r>
            <a:r>
              <a:rPr lang="zh-CN" altLang="en-US">
                <a:sym typeface="+mn-ea"/>
              </a:rPr>
              <a:t>如今校园宿舍仍采用传统的普通机械锁，有时候临时走出门口，以不经意，便会被关在门外，</a:t>
            </a:r>
            <a:endParaRPr lang="zh-CN" altLang="en-US">
              <a:sym typeface="+mn-ea"/>
            </a:endParaRPr>
          </a:p>
          <a:p>
            <a:pPr algn="l" defTabSz="914400">
              <a:buFont typeface="Arial" panose="020B0604020202020204" pitchFamily="34" charset="0"/>
            </a:pPr>
            <a:endParaRPr lang="zh-CN" altLang="en-US" kern="1200">
              <a:latin typeface="+mn-ea"/>
              <a:cs typeface="+mn-cs"/>
              <a:sym typeface="Calibri" panose="020F0502020204030204" charset="0"/>
            </a:endParaRPr>
          </a:p>
          <a:p>
            <a:pPr marL="342900" indent="-342900" algn="l" defTabSz="914400">
              <a:buFont typeface="Arial" panose="020B0604020202020204" pitchFamily="34" charset="0"/>
              <a:buChar char="•"/>
            </a:pPr>
            <a:endParaRPr lang="zh-CN" altLang="en-US" kern="1200">
              <a:latin typeface="+mn-ea"/>
              <a:cs typeface="+mn-cs"/>
              <a:sym typeface="Calibri" panose="020F0502020204030204" charset="0"/>
            </a:endParaRPr>
          </a:p>
        </p:txBody>
      </p:sp>
      <p:sp>
        <p:nvSpPr>
          <p:cNvPr id="6157" name="13 CuadroTexto"/>
          <p:cNvSpPr/>
          <p:nvPr/>
        </p:nvSpPr>
        <p:spPr>
          <a:xfrm>
            <a:off x="7707313" y="4822825"/>
            <a:ext cx="26035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1</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6158" name="直接连接符 9"/>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6159"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6160" name="TextBox 5"/>
          <p:cNvSpPr/>
          <p:nvPr/>
        </p:nvSpPr>
        <p:spPr>
          <a:xfrm>
            <a:off x="560388" y="193675"/>
            <a:ext cx="2555875" cy="420370"/>
          </a:xfrm>
          <a:prstGeom prst="rect">
            <a:avLst/>
          </a:prstGeom>
          <a:noFill/>
          <a:ln w="9525">
            <a:noFill/>
          </a:ln>
        </p:spPr>
        <p:txBody>
          <a:bodyPr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设计的目标</a:t>
            </a:r>
            <a:endParaRPr lang="en-US" altLang="x-none" sz="2000"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descr="IMG_20180402_144911"/>
          <p:cNvPicPr>
            <a:picLocks noChangeAspect="1"/>
          </p:cNvPicPr>
          <p:nvPr/>
        </p:nvPicPr>
        <p:blipFill>
          <a:blip r:embed="rId4"/>
          <a:stretch>
            <a:fillRect/>
          </a:stretch>
        </p:blipFill>
        <p:spPr>
          <a:xfrm>
            <a:off x="5721033" y="2104390"/>
            <a:ext cx="2873375" cy="2155190"/>
          </a:xfrm>
          <a:prstGeom prst="rect">
            <a:avLst/>
          </a:prstGeom>
          <a:noFill/>
          <a:ln w="9525">
            <a:noFill/>
          </a:ln>
        </p:spPr>
      </p:pic>
      <p:sp>
        <p:nvSpPr>
          <p:cNvPr id="4" name="文本框 3"/>
          <p:cNvSpPr txBox="1"/>
          <p:nvPr/>
        </p:nvSpPr>
        <p:spPr>
          <a:xfrm>
            <a:off x="560705" y="2308225"/>
            <a:ext cx="3907155" cy="2030095"/>
          </a:xfrm>
          <a:prstGeom prst="rect">
            <a:avLst/>
          </a:prstGeom>
          <a:noFill/>
        </p:spPr>
        <p:txBody>
          <a:bodyPr wrap="square" rtlCol="0">
            <a:spAutoFit/>
          </a:bodyPr>
          <a:p>
            <a:r>
              <a:rPr lang="zh-CN" altLang="en-US"/>
              <a:t>因而我们电子系统综合设计小组选择设计手机蓝牙控制的智能锁，称为“门童”。手机渐渐成为人们出门的必需品，有手机即可开锁，这就可以避免忘带钥匙无法开锁的情况。同时，在用户不方便走动去开门时，也可通过手机去开门。</a:t>
            </a:r>
            <a:endParaRPr lang="zh-CN" altLang="en-US"/>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Picture 2" descr="C:\Users\iamisis\Desktop\00.jpg"/>
          <p:cNvPicPr>
            <a:picLocks noChangeAspect="1"/>
          </p:cNvPicPr>
          <p:nvPr/>
        </p:nvPicPr>
        <p:blipFill>
          <a:blip r:embed="rId1"/>
          <a:stretch>
            <a:fillRect/>
          </a:stretch>
        </p:blipFill>
        <p:spPr>
          <a:xfrm>
            <a:off x="0" y="-97155"/>
            <a:ext cx="9144000" cy="5145088"/>
          </a:xfrm>
          <a:prstGeom prst="rect">
            <a:avLst/>
          </a:prstGeom>
          <a:noFill/>
          <a:ln w="9525">
            <a:noFill/>
          </a:ln>
        </p:spPr>
      </p:pic>
      <p:pic>
        <p:nvPicPr>
          <p:cNvPr id="409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409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410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410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410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410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410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5130" name="内容占位符 2"/>
          <p:cNvSpPr>
            <a:spLocks noGrp="1"/>
          </p:cNvSpPr>
          <p:nvPr>
            <p:ph type="subTitle" idx="1"/>
          </p:nvPr>
        </p:nvSpPr>
        <p:spPr>
          <a:xfrm>
            <a:off x="457200" y="1120775"/>
            <a:ext cx="8229600" cy="442913"/>
          </a:xfrm>
        </p:spPr>
        <p:txBody>
          <a:bodyPr anchor="t"/>
          <a:p>
            <a:pPr marL="342900" indent="-342900" algn="l" defTabSz="914400">
              <a:buFont typeface="Arial" panose="020B0604020202020204" pitchFamily="34" charset="0"/>
              <a:buChar char="•"/>
            </a:pPr>
            <a:r>
              <a:rPr lang="zh-CN" altLang="en-US" sz="2000" kern="1200">
                <a:latin typeface="微软雅黑" panose="020B0503020204020204" pitchFamily="2" charset="-122"/>
                <a:ea typeface="微软雅黑" panose="020B0503020204020204" pitchFamily="2" charset="-122"/>
                <a:cs typeface="+mn-cs"/>
                <a:sym typeface="Calibri" panose="020F0502020204030204" charset="0"/>
              </a:rPr>
              <a:t>手机蓝牙控制的智能锁</a:t>
            </a:r>
            <a:endParaRPr lang="zh-CN" altLang="en-US" sz="2000" kern="1200">
              <a:latin typeface="微软雅黑" panose="020B0503020204020204" pitchFamily="2" charset="-122"/>
              <a:ea typeface="微软雅黑" panose="020B0503020204020204" pitchFamily="2" charset="-122"/>
              <a:cs typeface="+mn-cs"/>
              <a:sym typeface="Calibri" panose="020F0502020204030204" charset="0"/>
            </a:endParaRPr>
          </a:p>
        </p:txBody>
      </p:sp>
      <p:sp>
        <p:nvSpPr>
          <p:cNvPr id="4108" name="13 CuadroTexto"/>
          <p:cNvSpPr/>
          <p:nvPr/>
        </p:nvSpPr>
        <p:spPr>
          <a:xfrm>
            <a:off x="7707313" y="4822825"/>
            <a:ext cx="260350" cy="275590"/>
          </a:xfrm>
          <a:prstGeom prst="rect">
            <a:avLst/>
          </a:prstGeom>
          <a:noFill/>
          <a:ln w="9525">
            <a:noFill/>
          </a:ln>
        </p:spPr>
        <p:txBody>
          <a:bodyPr wrap="none" anchor="t">
            <a:spAutoFit/>
          </a:bodyPr>
          <a:p>
            <a:pPr algn="ctr"/>
            <a:r>
              <a:rPr lang="en-US" altLang="zh-CN" sz="1200" b="1" dirty="0">
                <a:solidFill>
                  <a:srgbClr val="04AEDA"/>
                </a:solidFill>
                <a:latin typeface="Calibri" panose="020F0502020204030204" charset="0"/>
                <a:ea typeface="MS PGothic" panose="020B0600070205080204" charset="-128"/>
                <a:sym typeface="MS PGothic" panose="020B0600070205080204" charset="-128"/>
              </a:rPr>
              <a:t>2</a:t>
            </a:r>
            <a:endParaRPr lang="en-US" altLang="zh-CN"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4109" name="直接连接符 10"/>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4110"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4111" name="TextBox 5"/>
          <p:cNvSpPr/>
          <p:nvPr/>
        </p:nvSpPr>
        <p:spPr>
          <a:xfrm>
            <a:off x="560388" y="193675"/>
            <a:ext cx="2555875" cy="420370"/>
          </a:xfrm>
          <a:prstGeom prst="rect">
            <a:avLst/>
          </a:prstGeom>
          <a:noFill/>
          <a:ln w="9525">
            <a:noFill/>
          </a:ln>
        </p:spPr>
        <p:txBody>
          <a:bodyPr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设计的目标</a:t>
            </a:r>
            <a:endParaRPr lang="en-US" altLang="x-none"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 name="文本框 2"/>
          <p:cNvSpPr txBox="1"/>
          <p:nvPr/>
        </p:nvSpPr>
        <p:spPr>
          <a:xfrm>
            <a:off x="880110" y="1692275"/>
            <a:ext cx="5476875" cy="922020"/>
          </a:xfrm>
          <a:prstGeom prst="rect">
            <a:avLst/>
          </a:prstGeom>
          <a:noFill/>
        </p:spPr>
        <p:txBody>
          <a:bodyPr wrap="square" rtlCol="0">
            <a:spAutoFit/>
          </a:bodyPr>
          <a:p>
            <a:r>
              <a:rPr lang="zh-CN" altLang="en-US"/>
              <a:t>通过手机小程序借助蓝牙向蓝牙模块发送密码指令，之后蓝牙模块再与</a:t>
            </a:r>
            <a:r>
              <a:rPr lang="en-US" altLang="zh-CN"/>
              <a:t>stm32</a:t>
            </a:r>
            <a:r>
              <a:rPr lang="zh-CN" altLang="en-US"/>
              <a:t>单片机进行通讯，用</a:t>
            </a:r>
            <a:r>
              <a:rPr lang="en-US" altLang="zh-CN"/>
              <a:t>stm32</a:t>
            </a:r>
            <a:r>
              <a:rPr lang="zh-CN" altLang="en-US"/>
              <a:t>去控制推拉式电磁铁，从而达到控制门的开关</a:t>
            </a:r>
            <a:endParaRPr lang="zh-CN" altLang="en-US"/>
          </a:p>
        </p:txBody>
      </p:sp>
      <p:sp>
        <p:nvSpPr>
          <p:cNvPr id="4" name="文本框 3"/>
          <p:cNvSpPr txBox="1"/>
          <p:nvPr/>
        </p:nvSpPr>
        <p:spPr>
          <a:xfrm>
            <a:off x="880110" y="2917190"/>
            <a:ext cx="4382135" cy="922020"/>
          </a:xfrm>
          <a:prstGeom prst="rect">
            <a:avLst/>
          </a:prstGeom>
          <a:noFill/>
        </p:spPr>
        <p:txBody>
          <a:bodyPr wrap="square" rtlCol="0">
            <a:spAutoFit/>
          </a:bodyPr>
          <a:p>
            <a:r>
              <a:rPr lang="zh-CN" altLang="en-US"/>
              <a:t>将电磁铁推拉式门锁和宿舍现有机械门锁结合，在不拆除现有门锁的情况下实现对宿舍门锁的智能控制；</a:t>
            </a:r>
            <a:endParaRPr lang="zh-CN" altLang="en-US"/>
          </a:p>
        </p:txBody>
      </p:sp>
      <p:pic>
        <p:nvPicPr>
          <p:cNvPr id="6" name="图片 5"/>
          <p:cNvPicPr>
            <a:picLocks noChangeAspect="1"/>
          </p:cNvPicPr>
          <p:nvPr/>
        </p:nvPicPr>
        <p:blipFill>
          <a:blip r:embed="rId4"/>
          <a:stretch>
            <a:fillRect/>
          </a:stretch>
        </p:blipFill>
        <p:spPr>
          <a:xfrm>
            <a:off x="6356985" y="2614295"/>
            <a:ext cx="2332990" cy="151892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921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921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922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922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922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922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922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0251" name="内容占位符 2"/>
          <p:cNvSpPr>
            <a:spLocks noGrp="1"/>
          </p:cNvSpPr>
          <p:nvPr>
            <p:ph type="subTitle" idx="1"/>
          </p:nvPr>
        </p:nvSpPr>
        <p:spPr>
          <a:xfrm>
            <a:off x="457200" y="1120775"/>
            <a:ext cx="5143500" cy="591820"/>
          </a:xfrm>
        </p:spPr>
        <p:txBody>
          <a:bodyPr anchor="t"/>
          <a:p>
            <a:pPr algn="l" defTabSz="914400">
              <a:buFont typeface="Arial" panose="020B0604020202020204" pitchFamily="34" charset="0"/>
            </a:pPr>
            <a:r>
              <a:rPr lang="zh-CN" altLang="en-US" kern="1200">
                <a:latin typeface="+mn-ea"/>
                <a:cs typeface="+mn-cs"/>
                <a:sym typeface="Calibri" panose="020F0502020204030204" charset="0"/>
              </a:rPr>
              <a:t>采用模块化的思想和节点思想设计基于STM32和Android的智能开门系统，系统的可移植性强。</a:t>
            </a:r>
            <a:endParaRPr lang="zh-CN" altLang="en-US" kern="1200">
              <a:latin typeface="+mn-ea"/>
              <a:cs typeface="+mn-cs"/>
              <a:sym typeface="Calibri" panose="020F0502020204030204" charset="0"/>
            </a:endParaRPr>
          </a:p>
        </p:txBody>
      </p:sp>
      <p:sp>
        <p:nvSpPr>
          <p:cNvPr id="9237" name="13 CuadroTexto"/>
          <p:cNvSpPr/>
          <p:nvPr/>
        </p:nvSpPr>
        <p:spPr>
          <a:xfrm>
            <a:off x="7707313" y="4822825"/>
            <a:ext cx="260350" cy="275590"/>
          </a:xfrm>
          <a:prstGeom prst="rect">
            <a:avLst/>
          </a:prstGeom>
          <a:noFill/>
          <a:ln w="9525">
            <a:noFill/>
          </a:ln>
        </p:spPr>
        <p:txBody>
          <a:bodyPr wrap="none" anchor="t">
            <a:spAutoFit/>
          </a:bodyPr>
          <a:p>
            <a:pPr algn="ctr"/>
            <a:r>
              <a:rPr lang="en-US" altLang="zh-CN" sz="1200" b="1" dirty="0">
                <a:solidFill>
                  <a:srgbClr val="04AEDA"/>
                </a:solidFill>
                <a:latin typeface="Calibri" panose="020F0502020204030204" charset="0"/>
                <a:ea typeface="MS PGothic" panose="020B0600070205080204" charset="-128"/>
                <a:sym typeface="MS PGothic" panose="020B0600070205080204" charset="-128"/>
              </a:rPr>
              <a:t>3</a:t>
            </a:r>
            <a:endParaRPr lang="en-US" altLang="zh-CN"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9238" name="直接连接符 16"/>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9239"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9240" name="TextBox 5"/>
          <p:cNvSpPr/>
          <p:nvPr/>
        </p:nvSpPr>
        <p:spPr>
          <a:xfrm>
            <a:off x="560388" y="193675"/>
            <a:ext cx="2555875" cy="420370"/>
          </a:xfrm>
          <a:prstGeom prst="rect">
            <a:avLst/>
          </a:prstGeom>
          <a:noFill/>
          <a:ln w="9525">
            <a:noFill/>
          </a:ln>
        </p:spPr>
        <p:txBody>
          <a:bodyPr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设计的目标</a:t>
            </a:r>
            <a:endParaRPr lang="en-US" altLang="x-none" sz="2000"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 name="图片 2" descr="微信图片_20180330121614"/>
          <p:cNvPicPr>
            <a:picLocks noChangeAspect="1"/>
          </p:cNvPicPr>
          <p:nvPr/>
        </p:nvPicPr>
        <p:blipFill>
          <a:blip r:embed="rId4"/>
          <a:srcRect r="2605"/>
          <a:stretch>
            <a:fillRect/>
          </a:stretch>
        </p:blipFill>
        <p:spPr>
          <a:xfrm>
            <a:off x="560705" y="1975485"/>
            <a:ext cx="5209540" cy="2028190"/>
          </a:xfrm>
          <a:prstGeom prst="rect">
            <a:avLst/>
          </a:prstGeom>
          <a:noFill/>
          <a:ln w="9525">
            <a:noFill/>
          </a:ln>
        </p:spPr>
      </p:pic>
      <p:sp>
        <p:nvSpPr>
          <p:cNvPr id="3" name="文本框 2"/>
          <p:cNvSpPr txBox="1"/>
          <p:nvPr/>
        </p:nvSpPr>
        <p:spPr>
          <a:xfrm>
            <a:off x="6094095" y="1712595"/>
            <a:ext cx="2185035" cy="2245360"/>
          </a:xfrm>
          <a:prstGeom prst="rect">
            <a:avLst/>
          </a:prstGeom>
          <a:noFill/>
        </p:spPr>
        <p:txBody>
          <a:bodyPr wrap="square" rtlCol="0">
            <a:spAutoFit/>
          </a:bodyPr>
          <a:p>
            <a:r>
              <a:rPr lang="zh-CN" altLang="en-US" sz="2000"/>
              <a:t>整个智能开门系统分模块进行设计，在设计过程中可以对各个模块进行修改和移植，研发多套系统产品</a:t>
            </a:r>
            <a:endParaRPr lang="zh-CN" altLang="en-US" sz="200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Picture 2" descr="C:\Users\iamisis\Desktop\00.jpg"/>
          <p:cNvPicPr>
            <a:picLocks noChangeAspect="1"/>
          </p:cNvPicPr>
          <p:nvPr/>
        </p:nvPicPr>
        <p:blipFill>
          <a:blip r:embed="rId1"/>
          <a:stretch>
            <a:fillRect/>
          </a:stretch>
        </p:blipFill>
        <p:spPr>
          <a:xfrm>
            <a:off x="0" y="-1905"/>
            <a:ext cx="9144000" cy="5145088"/>
          </a:xfrm>
          <a:prstGeom prst="rect">
            <a:avLst/>
          </a:prstGeom>
          <a:noFill/>
          <a:ln w="9525">
            <a:noFill/>
          </a:ln>
        </p:spPr>
      </p:pic>
      <p:pic>
        <p:nvPicPr>
          <p:cNvPr id="11266" name="Picture 8" descr="C:\Users\iamisis\Desktop\MetroStation_2.0_XiaZaiBa\metrostation_by_yankoa-d312tty\PNG\Network\Blue\MB_0036_search.png"/>
          <p:cNvPicPr>
            <a:picLocks noChangeAspect="1"/>
          </p:cNvPicPr>
          <p:nvPr/>
        </p:nvPicPr>
        <p:blipFill>
          <a:blip r:embed="rId2"/>
          <a:stretch>
            <a:fillRect/>
          </a:stretch>
        </p:blipFill>
        <p:spPr>
          <a:xfrm>
            <a:off x="1382713" y="1428750"/>
            <a:ext cx="2400300" cy="2381250"/>
          </a:xfrm>
          <a:prstGeom prst="rect">
            <a:avLst/>
          </a:prstGeom>
          <a:noFill/>
          <a:ln w="9525">
            <a:noFill/>
          </a:ln>
        </p:spPr>
      </p:pic>
      <p:sp>
        <p:nvSpPr>
          <p:cNvPr id="11267" name="矩形 3"/>
          <p:cNvSpPr/>
          <p:nvPr/>
        </p:nvSpPr>
        <p:spPr>
          <a:xfrm>
            <a:off x="4665663" y="771525"/>
            <a:ext cx="503237" cy="50165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1</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68" name="矩形 4"/>
          <p:cNvSpPr/>
          <p:nvPr/>
        </p:nvSpPr>
        <p:spPr>
          <a:xfrm>
            <a:off x="5602288"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69" name="矩形 5"/>
          <p:cNvSpPr/>
          <p:nvPr/>
        </p:nvSpPr>
        <p:spPr>
          <a:xfrm>
            <a:off x="58356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发</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0" name="矩形 6"/>
          <p:cNvSpPr/>
          <p:nvPr/>
        </p:nvSpPr>
        <p:spPr>
          <a:xfrm>
            <a:off x="6069013" y="7715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1" name="矩形 7"/>
          <p:cNvSpPr/>
          <p:nvPr/>
        </p:nvSpPr>
        <p:spPr>
          <a:xfrm>
            <a:off x="6302375"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目</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2" name="矩形 8"/>
          <p:cNvSpPr/>
          <p:nvPr/>
        </p:nvSpPr>
        <p:spPr>
          <a:xfrm>
            <a:off x="6534150" y="7715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标</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3" name="矩形 9"/>
          <p:cNvSpPr/>
          <p:nvPr/>
        </p:nvSpPr>
        <p:spPr>
          <a:xfrm>
            <a:off x="6769100" y="7715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274" name="矩形 12"/>
          <p:cNvSpPr/>
          <p:nvPr/>
        </p:nvSpPr>
        <p:spPr>
          <a:xfrm>
            <a:off x="5346700" y="7715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0" name="矩形 42"/>
          <p:cNvSpPr/>
          <p:nvPr/>
        </p:nvSpPr>
        <p:spPr>
          <a:xfrm>
            <a:off x="4665663" y="1419225"/>
            <a:ext cx="503237"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en-US" altLang="x-none"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rPr>
              <a:t>2</a:t>
            </a:r>
            <a:endParaRPr lang="zh-CN" altLang="en-US" sz="1600" b="1" dirty="0">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1" name="矩形 43"/>
          <p:cNvSpPr/>
          <p:nvPr/>
        </p:nvSpPr>
        <p:spPr>
          <a:xfrm>
            <a:off x="5602288" y="14192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设</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2" name="矩形 44"/>
          <p:cNvSpPr/>
          <p:nvPr/>
        </p:nvSpPr>
        <p:spPr>
          <a:xfrm>
            <a:off x="5835650" y="14192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计</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3" name="矩形 45"/>
          <p:cNvSpPr/>
          <p:nvPr/>
        </p:nvSpPr>
        <p:spPr>
          <a:xfrm>
            <a:off x="6069013" y="1419225"/>
            <a:ext cx="252412"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的</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4" name="矩形 46"/>
          <p:cNvSpPr/>
          <p:nvPr/>
        </p:nvSpPr>
        <p:spPr>
          <a:xfrm>
            <a:off x="6302375" y="14192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框</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5" name="矩形 47"/>
          <p:cNvSpPr/>
          <p:nvPr/>
        </p:nvSpPr>
        <p:spPr>
          <a:xfrm>
            <a:off x="6534150" y="1419225"/>
            <a:ext cx="252413"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r>
              <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架</a:t>
            </a:r>
            <a:endParaRPr lang="zh-CN" altLang="en-US" sz="16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6" name="矩形 48"/>
          <p:cNvSpPr/>
          <p:nvPr/>
        </p:nvSpPr>
        <p:spPr>
          <a:xfrm>
            <a:off x="6769100" y="1419225"/>
            <a:ext cx="250825"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7" name="矩形 49"/>
          <p:cNvSpPr/>
          <p:nvPr/>
        </p:nvSpPr>
        <p:spPr>
          <a:xfrm>
            <a:off x="5346700" y="1419225"/>
            <a:ext cx="260350" cy="503238"/>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600" b="1">
              <a:solidFill>
                <a:schemeClr val="bg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8" name="矩形 50"/>
          <p:cNvSpPr/>
          <p:nvPr/>
        </p:nvSpPr>
        <p:spPr>
          <a:xfrm>
            <a:off x="5346700" y="2044700"/>
            <a:ext cx="260350" cy="30988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09" name="矩形 51"/>
          <p:cNvSpPr/>
          <p:nvPr/>
        </p:nvSpPr>
        <p:spPr>
          <a:xfrm>
            <a:off x="5584825" y="2044700"/>
            <a:ext cx="250825" cy="30988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10" name="矩形 52"/>
          <p:cNvSpPr/>
          <p:nvPr/>
        </p:nvSpPr>
        <p:spPr>
          <a:xfrm>
            <a:off x="5816600" y="2044700"/>
            <a:ext cx="252413" cy="30988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11" name="矩形 53"/>
          <p:cNvSpPr/>
          <p:nvPr/>
        </p:nvSpPr>
        <p:spPr>
          <a:xfrm>
            <a:off x="6049963" y="2044700"/>
            <a:ext cx="252412" cy="30988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12" name="矩形 54"/>
          <p:cNvSpPr/>
          <p:nvPr/>
        </p:nvSpPr>
        <p:spPr>
          <a:xfrm>
            <a:off x="6302375" y="2044700"/>
            <a:ext cx="250825" cy="30988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13" name="矩形 55"/>
          <p:cNvSpPr/>
          <p:nvPr/>
        </p:nvSpPr>
        <p:spPr>
          <a:xfrm>
            <a:off x="6516688" y="2044700"/>
            <a:ext cx="252412" cy="30988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314" name="矩形 56"/>
          <p:cNvSpPr/>
          <p:nvPr/>
        </p:nvSpPr>
        <p:spPr>
          <a:xfrm>
            <a:off x="6765925" y="2044700"/>
            <a:ext cx="252413" cy="3098800"/>
          </a:xfrm>
          <a:prstGeom prst="rect">
            <a:avLst/>
          </a:prstGeom>
          <a:gradFill rotWithShape="1">
            <a:gsLst>
              <a:gs pos="0">
                <a:srgbClr val="04AEDA">
                  <a:alpha val="100000"/>
                </a:srgbClr>
              </a:gs>
              <a:gs pos="79999">
                <a:srgbClr val="36B0D0">
                  <a:alpha val="100000"/>
                </a:srgbClr>
              </a:gs>
              <a:gs pos="100000">
                <a:srgbClr val="33B3D5">
                  <a:alpha val="100000"/>
                </a:srgbClr>
              </a:gs>
            </a:gsLst>
            <a:lin ang="16200000" scaled="1"/>
            <a:tileRect/>
          </a:gradFill>
          <a:ln w="9525">
            <a:noFill/>
          </a:ln>
        </p:spPr>
        <p:txBody>
          <a:bodyPr anchor="ctr"/>
          <a:p>
            <a:pPr algn="ctr"/>
            <a:endParaRPr lang="zh-CN" sz="1100" b="1">
              <a:solidFill>
                <a:srgbClr val="FCFCFD"/>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descr="C:\Users\iamisis\Desktop\00.jpg"/>
          <p:cNvPicPr>
            <a:picLocks noChangeAspect="1"/>
          </p:cNvPicPr>
          <p:nvPr/>
        </p:nvPicPr>
        <p:blipFill>
          <a:blip r:embed="rId1"/>
          <a:stretch>
            <a:fillRect/>
          </a:stretch>
        </p:blipFill>
        <p:spPr>
          <a:xfrm>
            <a:off x="0" y="-1270"/>
            <a:ext cx="9144000" cy="5145088"/>
          </a:xfrm>
          <a:prstGeom prst="rect">
            <a:avLst/>
          </a:prstGeom>
          <a:noFill/>
          <a:ln w="9525">
            <a:noFill/>
          </a:ln>
        </p:spPr>
      </p:pic>
      <p:pic>
        <p:nvPicPr>
          <p:cNvPr id="1433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433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434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434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434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434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434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4354" name="13 CuadroTexto"/>
          <p:cNvSpPr/>
          <p:nvPr/>
        </p:nvSpPr>
        <p:spPr>
          <a:xfrm>
            <a:off x="7708107" y="4822825"/>
            <a:ext cx="26035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4</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4355" name="直接连接符 25"/>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4356"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4357" name="TextBox 5"/>
          <p:cNvSpPr/>
          <p:nvPr/>
        </p:nvSpPr>
        <p:spPr>
          <a:xfrm>
            <a:off x="560388" y="193675"/>
            <a:ext cx="2555875" cy="420370"/>
          </a:xfrm>
          <a:prstGeom prst="rect">
            <a:avLst/>
          </a:prstGeom>
          <a:noFill/>
          <a:ln w="9525">
            <a:noFill/>
          </a:ln>
        </p:spPr>
        <p:txBody>
          <a:bodyPr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设计的框架</a:t>
            </a:r>
            <a:endParaRPr lang="zh-CN" altLang="en-US"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p:cNvSpPr txBox="1"/>
          <p:nvPr/>
        </p:nvSpPr>
        <p:spPr>
          <a:xfrm>
            <a:off x="560705" y="972185"/>
            <a:ext cx="5959475" cy="368300"/>
          </a:xfrm>
          <a:prstGeom prst="rect">
            <a:avLst/>
          </a:prstGeom>
          <a:noFill/>
        </p:spPr>
        <p:txBody>
          <a:bodyPr wrap="square" rtlCol="0">
            <a:spAutoFit/>
          </a:bodyPr>
          <a:p>
            <a:r>
              <a:rPr lang="zh-CN" altLang="en-US"/>
              <a:t>设计本智能开门系统主要包含三个部分</a:t>
            </a:r>
            <a:r>
              <a:rPr lang="en-US" altLang="zh-CN"/>
              <a:t>:</a:t>
            </a:r>
            <a:endParaRPr lang="en-US" altLang="zh-CN"/>
          </a:p>
        </p:txBody>
      </p:sp>
      <p:sp>
        <p:nvSpPr>
          <p:cNvPr id="4" name="文本框 3"/>
          <p:cNvSpPr txBox="1"/>
          <p:nvPr/>
        </p:nvSpPr>
        <p:spPr>
          <a:xfrm>
            <a:off x="4800600" y="972185"/>
            <a:ext cx="1719580" cy="2306955"/>
          </a:xfrm>
          <a:prstGeom prst="rect">
            <a:avLst/>
          </a:prstGeom>
          <a:noFill/>
        </p:spPr>
        <p:txBody>
          <a:bodyPr wrap="square" rtlCol="0">
            <a:spAutoFit/>
          </a:bodyPr>
          <a:p>
            <a:r>
              <a:rPr lang="en-US" altLang="zh-CN"/>
              <a:t>1. STM32</a:t>
            </a:r>
            <a:r>
              <a:rPr lang="zh-CN" altLang="en-US"/>
              <a:t>部分</a:t>
            </a:r>
            <a:endParaRPr lang="zh-CN" altLang="en-US"/>
          </a:p>
          <a:p>
            <a:endParaRPr lang="en-US" altLang="zh-CN"/>
          </a:p>
          <a:p>
            <a:r>
              <a:rPr lang="en-US" altLang="zh-CN"/>
              <a:t>2. Android部分</a:t>
            </a:r>
            <a:endParaRPr lang="en-US" altLang="zh-CN"/>
          </a:p>
          <a:p>
            <a:endParaRPr lang="en-US" altLang="zh-CN"/>
          </a:p>
          <a:p>
            <a:r>
              <a:rPr lang="en-US" altLang="zh-CN"/>
              <a:t>3.蓝牙通信部分</a:t>
            </a:r>
            <a:endParaRPr lang="en-US" altLang="zh-CN"/>
          </a:p>
          <a:p>
            <a:endParaRPr lang="zh-CN" altLang="en-US"/>
          </a:p>
          <a:p>
            <a:endParaRPr lang="zh-CN" altLang="en-US"/>
          </a:p>
        </p:txBody>
      </p:sp>
      <p:sp>
        <p:nvSpPr>
          <p:cNvPr id="5" name="文本框 4"/>
          <p:cNvSpPr txBox="1"/>
          <p:nvPr/>
        </p:nvSpPr>
        <p:spPr>
          <a:xfrm>
            <a:off x="937260" y="2769235"/>
            <a:ext cx="6844030" cy="368300"/>
          </a:xfrm>
          <a:prstGeom prst="rect">
            <a:avLst/>
          </a:prstGeom>
          <a:noFill/>
        </p:spPr>
        <p:txBody>
          <a:bodyPr wrap="square" rtlCol="0">
            <a:spAutoFit/>
          </a:bodyPr>
          <a:p>
            <a:r>
              <a:rPr lang="zh-CN" altLang="en-US"/>
              <a:t>系统的整体框架如下：</a:t>
            </a:r>
            <a:endParaRPr lang="zh-CN" altLang="en-US"/>
          </a:p>
        </p:txBody>
      </p:sp>
      <p:sp>
        <p:nvSpPr>
          <p:cNvPr id="6" name="文本框 5"/>
          <p:cNvSpPr txBox="1"/>
          <p:nvPr/>
        </p:nvSpPr>
        <p:spPr>
          <a:xfrm>
            <a:off x="1108075" y="3244850"/>
            <a:ext cx="1461770" cy="922020"/>
          </a:xfrm>
          <a:prstGeom prst="rect">
            <a:avLst/>
          </a:prstGeom>
          <a:noFill/>
          <a:ln w="28575" cmpd="sng">
            <a:solidFill>
              <a:schemeClr val="tx1"/>
            </a:solidFill>
            <a:prstDash val="solid"/>
          </a:ln>
        </p:spPr>
        <p:txBody>
          <a:bodyPr wrap="square" rtlCol="0" anchor="ctr" anchorCtr="0">
            <a:spAutoFit/>
          </a:bodyPr>
          <a:p>
            <a:pPr algn="ctr"/>
            <a:endParaRPr lang="zh-CN" altLang="en-US"/>
          </a:p>
          <a:p>
            <a:pPr algn="ctr"/>
            <a:r>
              <a:rPr lang="zh-CN" altLang="en-US"/>
              <a:t>手机小程序</a:t>
            </a:r>
            <a:endParaRPr lang="zh-CN" altLang="en-US"/>
          </a:p>
          <a:p>
            <a:pPr algn="ctr"/>
            <a:endParaRPr lang="zh-CN" altLang="en-US"/>
          </a:p>
        </p:txBody>
      </p:sp>
      <p:sp>
        <p:nvSpPr>
          <p:cNvPr id="7" name="右箭头 6"/>
          <p:cNvSpPr/>
          <p:nvPr/>
        </p:nvSpPr>
        <p:spPr>
          <a:xfrm>
            <a:off x="2569845" y="3667760"/>
            <a:ext cx="741045" cy="76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2684145" y="3383280"/>
            <a:ext cx="720090" cy="306705"/>
          </a:xfrm>
          <a:prstGeom prst="rect">
            <a:avLst/>
          </a:prstGeom>
          <a:noFill/>
        </p:spPr>
        <p:txBody>
          <a:bodyPr wrap="square" rtlCol="0">
            <a:spAutoFit/>
          </a:bodyPr>
          <a:p>
            <a:r>
              <a:rPr lang="zh-CN" altLang="en-US" sz="1400"/>
              <a:t>发送</a:t>
            </a:r>
            <a:endParaRPr lang="zh-CN" altLang="en-US" sz="1400"/>
          </a:p>
        </p:txBody>
      </p:sp>
      <p:sp>
        <p:nvSpPr>
          <p:cNvPr id="10" name="文本框 9"/>
          <p:cNvSpPr txBox="1"/>
          <p:nvPr/>
        </p:nvSpPr>
        <p:spPr>
          <a:xfrm>
            <a:off x="3335655" y="3137218"/>
            <a:ext cx="1085215" cy="1198880"/>
          </a:xfrm>
          <a:prstGeom prst="rect">
            <a:avLst/>
          </a:prstGeom>
          <a:noFill/>
          <a:ln w="28575" cmpd="sng">
            <a:solidFill>
              <a:schemeClr val="tx1"/>
            </a:solidFill>
            <a:prstDash val="solid"/>
          </a:ln>
        </p:spPr>
        <p:txBody>
          <a:bodyPr wrap="square" rtlCol="0" anchor="ctr" anchorCtr="0">
            <a:spAutoFit/>
          </a:bodyPr>
          <a:p>
            <a:pPr algn="ctr"/>
            <a:endParaRPr lang="zh-CN" altLang="en-US"/>
          </a:p>
          <a:p>
            <a:pPr algn="ctr"/>
            <a:r>
              <a:rPr lang="zh-CN" altLang="en-US"/>
              <a:t>蓝牙通信模块</a:t>
            </a:r>
            <a:endParaRPr lang="zh-CN" altLang="en-US"/>
          </a:p>
          <a:p>
            <a:pPr algn="ctr"/>
            <a:endParaRPr lang="zh-CN" altLang="en-US"/>
          </a:p>
        </p:txBody>
      </p:sp>
      <p:sp>
        <p:nvSpPr>
          <p:cNvPr id="12" name="文本框 11"/>
          <p:cNvSpPr txBox="1"/>
          <p:nvPr/>
        </p:nvSpPr>
        <p:spPr>
          <a:xfrm>
            <a:off x="2684145" y="3743960"/>
            <a:ext cx="720090" cy="306705"/>
          </a:xfrm>
          <a:prstGeom prst="rect">
            <a:avLst/>
          </a:prstGeom>
          <a:noFill/>
        </p:spPr>
        <p:txBody>
          <a:bodyPr wrap="square" rtlCol="0">
            <a:spAutoFit/>
          </a:bodyPr>
          <a:p>
            <a:r>
              <a:rPr lang="zh-CN" altLang="en-US" sz="1400"/>
              <a:t>数据</a:t>
            </a:r>
            <a:endParaRPr lang="zh-CN" altLang="en-US" sz="1400"/>
          </a:p>
        </p:txBody>
      </p:sp>
      <p:sp>
        <p:nvSpPr>
          <p:cNvPr id="13" name="右箭头 12"/>
          <p:cNvSpPr/>
          <p:nvPr/>
        </p:nvSpPr>
        <p:spPr>
          <a:xfrm>
            <a:off x="4420870" y="3683635"/>
            <a:ext cx="741045" cy="76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420870" y="3361055"/>
            <a:ext cx="720090" cy="306705"/>
          </a:xfrm>
          <a:prstGeom prst="rect">
            <a:avLst/>
          </a:prstGeom>
          <a:noFill/>
        </p:spPr>
        <p:txBody>
          <a:bodyPr wrap="square" rtlCol="0">
            <a:spAutoFit/>
          </a:bodyPr>
          <a:p>
            <a:r>
              <a:rPr lang="zh-CN" altLang="en-US" sz="1400"/>
              <a:t>发送</a:t>
            </a:r>
            <a:endParaRPr lang="zh-CN" altLang="en-US" sz="1400"/>
          </a:p>
        </p:txBody>
      </p:sp>
      <p:sp>
        <p:nvSpPr>
          <p:cNvPr id="15" name="文本框 14"/>
          <p:cNvSpPr txBox="1"/>
          <p:nvPr/>
        </p:nvSpPr>
        <p:spPr>
          <a:xfrm>
            <a:off x="4420870" y="3775075"/>
            <a:ext cx="720090" cy="306705"/>
          </a:xfrm>
          <a:prstGeom prst="rect">
            <a:avLst/>
          </a:prstGeom>
          <a:noFill/>
        </p:spPr>
        <p:txBody>
          <a:bodyPr wrap="square" rtlCol="0">
            <a:spAutoFit/>
          </a:bodyPr>
          <a:p>
            <a:r>
              <a:rPr lang="zh-CN" altLang="en-US" sz="1400"/>
              <a:t>指令</a:t>
            </a:r>
            <a:endParaRPr lang="zh-CN" altLang="en-US" sz="1400"/>
          </a:p>
        </p:txBody>
      </p:sp>
      <p:sp>
        <p:nvSpPr>
          <p:cNvPr id="16" name="文本框 15"/>
          <p:cNvSpPr txBox="1"/>
          <p:nvPr/>
        </p:nvSpPr>
        <p:spPr>
          <a:xfrm>
            <a:off x="5140960" y="3137218"/>
            <a:ext cx="1037590" cy="1198880"/>
          </a:xfrm>
          <a:prstGeom prst="rect">
            <a:avLst/>
          </a:prstGeom>
          <a:noFill/>
          <a:ln w="28575" cmpd="sng">
            <a:solidFill>
              <a:schemeClr val="tx1"/>
            </a:solidFill>
            <a:prstDash val="solid"/>
          </a:ln>
        </p:spPr>
        <p:txBody>
          <a:bodyPr wrap="square" rtlCol="0" anchor="ctr" anchorCtr="0">
            <a:spAutoFit/>
          </a:bodyPr>
          <a:p>
            <a:pPr algn="ctr"/>
            <a:endParaRPr lang="zh-CN" altLang="en-US"/>
          </a:p>
          <a:p>
            <a:pPr algn="ctr"/>
            <a:r>
              <a:rPr lang="en-US" altLang="zh-CN"/>
              <a:t>STM32</a:t>
            </a:r>
            <a:r>
              <a:rPr lang="zh-CN" altLang="en-US"/>
              <a:t>单片机</a:t>
            </a:r>
            <a:endParaRPr lang="zh-CN" altLang="en-US"/>
          </a:p>
          <a:p>
            <a:pPr algn="ctr"/>
            <a:endParaRPr lang="zh-CN" altLang="en-US"/>
          </a:p>
        </p:txBody>
      </p:sp>
      <p:sp>
        <p:nvSpPr>
          <p:cNvPr id="18" name="右箭头 17"/>
          <p:cNvSpPr/>
          <p:nvPr/>
        </p:nvSpPr>
        <p:spPr>
          <a:xfrm>
            <a:off x="6178550" y="3698875"/>
            <a:ext cx="741045" cy="76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6919595" y="3259773"/>
            <a:ext cx="1250315" cy="922020"/>
          </a:xfrm>
          <a:prstGeom prst="rect">
            <a:avLst/>
          </a:prstGeom>
          <a:noFill/>
          <a:ln w="28575" cmpd="sng">
            <a:solidFill>
              <a:schemeClr val="tx1"/>
            </a:solidFill>
            <a:prstDash val="solid"/>
          </a:ln>
        </p:spPr>
        <p:txBody>
          <a:bodyPr wrap="square" rtlCol="0" anchor="ctr" anchorCtr="0">
            <a:spAutoFit/>
          </a:bodyPr>
          <a:p>
            <a:pPr algn="ctr"/>
            <a:endParaRPr lang="zh-CN" altLang="en-US"/>
          </a:p>
          <a:p>
            <a:pPr algn="ctr"/>
            <a:r>
              <a:rPr lang="zh-CN" altLang="en-US"/>
              <a:t>控制门锁</a:t>
            </a:r>
            <a:endParaRPr lang="zh-CN" altLang="en-US"/>
          </a:p>
          <a:p>
            <a:pPr algn="ctr"/>
            <a:endParaRPr lang="zh-CN" altLang="en-US"/>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1433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433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434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434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434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434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434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4354" name="13 CuadroTexto"/>
          <p:cNvSpPr/>
          <p:nvPr/>
        </p:nvSpPr>
        <p:spPr>
          <a:xfrm>
            <a:off x="7708107" y="4822825"/>
            <a:ext cx="26035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5</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4355" name="直接连接符 25"/>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4356"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4357" name="TextBox 5"/>
          <p:cNvSpPr/>
          <p:nvPr/>
        </p:nvSpPr>
        <p:spPr>
          <a:xfrm>
            <a:off x="560705" y="193675"/>
            <a:ext cx="3097530" cy="420370"/>
          </a:xfrm>
          <a:prstGeom prst="rect">
            <a:avLst/>
          </a:prstGeom>
          <a:noFill/>
          <a:ln w="9525">
            <a:noFill/>
          </a:ln>
        </p:spPr>
        <p:txBody>
          <a:bodyPr wrap="square"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设计的框架</a:t>
            </a:r>
            <a:r>
              <a:rPr lang="en-US" altLang="zh-CN" sz="20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2000">
                <a:sym typeface="+mn-ea"/>
              </a:rPr>
              <a:t>STM32</a:t>
            </a:r>
            <a:r>
              <a:rPr lang="zh-CN" altLang="en-US" sz="2000">
                <a:sym typeface="+mn-ea"/>
              </a:rPr>
              <a:t>部分</a:t>
            </a:r>
            <a:endParaRPr lang="en-US" altLang="zh-CN"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 name="文本框 3"/>
          <p:cNvSpPr txBox="1"/>
          <p:nvPr/>
        </p:nvSpPr>
        <p:spPr>
          <a:xfrm>
            <a:off x="560705" y="988695"/>
            <a:ext cx="6270625" cy="645160"/>
          </a:xfrm>
          <a:prstGeom prst="rect">
            <a:avLst/>
          </a:prstGeom>
          <a:noFill/>
        </p:spPr>
        <p:txBody>
          <a:bodyPr wrap="square" rtlCol="0">
            <a:spAutoFit/>
          </a:bodyPr>
          <a:p>
            <a:r>
              <a:rPr lang="zh-CN" altLang="en-US"/>
              <a:t>STM32单片机的最小系统包括：电源电路，复位电路，时钟电路，BOOT电路，SWD调试电路。</a:t>
            </a:r>
            <a:endParaRPr lang="zh-CN" altLang="en-US"/>
          </a:p>
        </p:txBody>
      </p:sp>
      <p:sp>
        <p:nvSpPr>
          <p:cNvPr id="5" name="文本框 4"/>
          <p:cNvSpPr txBox="1"/>
          <p:nvPr/>
        </p:nvSpPr>
        <p:spPr>
          <a:xfrm>
            <a:off x="560705" y="1849755"/>
            <a:ext cx="2519045" cy="2030095"/>
          </a:xfrm>
          <a:prstGeom prst="rect">
            <a:avLst/>
          </a:prstGeom>
          <a:noFill/>
        </p:spPr>
        <p:txBody>
          <a:bodyPr wrap="square" rtlCol="0">
            <a:spAutoFit/>
          </a:bodyPr>
          <a:p>
            <a:r>
              <a:rPr lang="en-US" altLang="zh-CN"/>
              <a:t>1.</a:t>
            </a:r>
            <a:r>
              <a:rPr lang="zh-CN" altLang="en-US"/>
              <a:t>电源电路</a:t>
            </a:r>
            <a:endParaRPr lang="zh-CN" altLang="en-US"/>
          </a:p>
          <a:p>
            <a:endParaRPr lang="zh-CN" altLang="en-US"/>
          </a:p>
          <a:p>
            <a:endParaRPr lang="zh-CN" altLang="en-US"/>
          </a:p>
          <a:p>
            <a:r>
              <a:rPr lang="en-US" altLang="zh-CN"/>
              <a:t>2.</a:t>
            </a:r>
            <a:r>
              <a:rPr lang="zh-CN" altLang="en-US"/>
              <a:t>复位电路</a:t>
            </a:r>
            <a:endParaRPr lang="zh-CN" altLang="en-US"/>
          </a:p>
          <a:p>
            <a:endParaRPr lang="zh-CN" altLang="en-US"/>
          </a:p>
          <a:p>
            <a:endParaRPr lang="zh-CN" altLang="en-US"/>
          </a:p>
          <a:p>
            <a:r>
              <a:rPr lang="en-US" altLang="zh-CN"/>
              <a:t>3.</a:t>
            </a:r>
            <a:r>
              <a:rPr lang="zh-CN" altLang="en-US"/>
              <a:t>时钟电路</a:t>
            </a:r>
            <a:endParaRPr lang="zh-CN" altLang="en-US"/>
          </a:p>
        </p:txBody>
      </p:sp>
      <p:sp>
        <p:nvSpPr>
          <p:cNvPr id="6" name="右箭头 5"/>
          <p:cNvSpPr/>
          <p:nvPr/>
        </p:nvSpPr>
        <p:spPr>
          <a:xfrm>
            <a:off x="1885315" y="1961515"/>
            <a:ext cx="1943735" cy="1441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右箭头 6"/>
          <p:cNvSpPr/>
          <p:nvPr/>
        </p:nvSpPr>
        <p:spPr>
          <a:xfrm>
            <a:off x="1885315" y="2792730"/>
            <a:ext cx="1943735" cy="1441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右箭头 7"/>
          <p:cNvSpPr/>
          <p:nvPr/>
        </p:nvSpPr>
        <p:spPr>
          <a:xfrm>
            <a:off x="1885315" y="3627120"/>
            <a:ext cx="1943735" cy="1441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40"/>
          <p:cNvPicPr>
            <a:picLocks noChangeAspect="1"/>
          </p:cNvPicPr>
          <p:nvPr/>
        </p:nvPicPr>
        <p:blipFill>
          <a:blip r:embed="rId4"/>
          <a:stretch>
            <a:fillRect/>
          </a:stretch>
        </p:blipFill>
        <p:spPr>
          <a:xfrm>
            <a:off x="4057015" y="1657350"/>
            <a:ext cx="2978150" cy="608965"/>
          </a:xfrm>
          <a:prstGeom prst="rect">
            <a:avLst/>
          </a:prstGeom>
          <a:noFill/>
          <a:ln w="9525">
            <a:noFill/>
          </a:ln>
        </p:spPr>
      </p:pic>
      <p:pic>
        <p:nvPicPr>
          <p:cNvPr id="3" name="图片 41"/>
          <p:cNvPicPr>
            <a:picLocks noChangeAspect="1"/>
          </p:cNvPicPr>
          <p:nvPr/>
        </p:nvPicPr>
        <p:blipFill>
          <a:blip r:embed="rId5"/>
          <a:stretch>
            <a:fillRect/>
          </a:stretch>
        </p:blipFill>
        <p:spPr>
          <a:xfrm>
            <a:off x="4272280" y="2477135"/>
            <a:ext cx="3557905" cy="631825"/>
          </a:xfrm>
          <a:prstGeom prst="rect">
            <a:avLst/>
          </a:prstGeom>
          <a:noFill/>
          <a:ln w="9525">
            <a:noFill/>
          </a:ln>
        </p:spPr>
      </p:pic>
      <p:pic>
        <p:nvPicPr>
          <p:cNvPr id="9" name="图片 42"/>
          <p:cNvPicPr>
            <a:picLocks noChangeAspect="1"/>
          </p:cNvPicPr>
          <p:nvPr/>
        </p:nvPicPr>
        <p:blipFill>
          <a:blip r:embed="rId6"/>
          <a:stretch>
            <a:fillRect/>
          </a:stretch>
        </p:blipFill>
        <p:spPr>
          <a:xfrm>
            <a:off x="4057015" y="3180715"/>
            <a:ext cx="2299335" cy="993140"/>
          </a:xfrm>
          <a:prstGeom prst="rect">
            <a:avLst/>
          </a:prstGeom>
          <a:noFill/>
          <a:ln w="9525">
            <a:noFill/>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2" descr="C:\Users\iamisis\Desktop\00.jpg"/>
          <p:cNvPicPr>
            <a:picLocks noChangeAspect="1"/>
          </p:cNvPicPr>
          <p:nvPr/>
        </p:nvPicPr>
        <p:blipFill>
          <a:blip r:embed="rId1"/>
          <a:stretch>
            <a:fillRect/>
          </a:stretch>
        </p:blipFill>
        <p:spPr>
          <a:xfrm>
            <a:off x="0" y="0"/>
            <a:ext cx="9144000" cy="5145088"/>
          </a:xfrm>
          <a:prstGeom prst="rect">
            <a:avLst/>
          </a:prstGeom>
          <a:noFill/>
          <a:ln w="9525">
            <a:noFill/>
          </a:ln>
        </p:spPr>
      </p:pic>
      <p:pic>
        <p:nvPicPr>
          <p:cNvPr id="14338" name="11 Imagen"/>
          <p:cNvPicPr>
            <a:picLocks noChangeAspect="1"/>
          </p:cNvPicPr>
          <p:nvPr/>
        </p:nvPicPr>
        <p:blipFill>
          <a:blip r:embed="rId2"/>
          <a:stretch>
            <a:fillRect/>
          </a:stretch>
        </p:blipFill>
        <p:spPr>
          <a:xfrm>
            <a:off x="7664450" y="4808538"/>
            <a:ext cx="361950" cy="303212"/>
          </a:xfrm>
          <a:prstGeom prst="rect">
            <a:avLst/>
          </a:prstGeom>
          <a:noFill/>
          <a:ln w="9525">
            <a:noFill/>
          </a:ln>
        </p:spPr>
      </p:pic>
      <p:pic>
        <p:nvPicPr>
          <p:cNvPr id="14339" name="12 Imagen"/>
          <p:cNvPicPr>
            <a:picLocks noChangeAspect="1"/>
          </p:cNvPicPr>
          <p:nvPr/>
        </p:nvPicPr>
        <p:blipFill>
          <a:blip r:embed="rId2"/>
          <a:stretch>
            <a:fillRect/>
          </a:stretch>
        </p:blipFill>
        <p:spPr>
          <a:xfrm>
            <a:off x="8240713" y="4808538"/>
            <a:ext cx="360362" cy="303212"/>
          </a:xfrm>
          <a:prstGeom prst="rect">
            <a:avLst/>
          </a:prstGeom>
          <a:noFill/>
          <a:ln w="9525">
            <a:noFill/>
          </a:ln>
        </p:spPr>
      </p:pic>
      <p:sp>
        <p:nvSpPr>
          <p:cNvPr id="14340" name="14 CuadroTexto"/>
          <p:cNvSpPr/>
          <p:nvPr/>
        </p:nvSpPr>
        <p:spPr>
          <a:xfrm>
            <a:off x="7964488" y="4819650"/>
            <a:ext cx="314325" cy="277813"/>
          </a:xfrm>
          <a:prstGeom prst="rect">
            <a:avLst/>
          </a:prstGeom>
          <a:noFill/>
          <a:ln w="9525">
            <a:noFill/>
          </a:ln>
        </p:spPr>
        <p:txBody>
          <a:bodyPr wrap="none" anchor="t">
            <a:spAutoFit/>
          </a:bodyPr>
          <a:p>
            <a:r>
              <a:rPr lang="en-US" altLang="zh-CN" sz="1200" b="1" i="1">
                <a:solidFill>
                  <a:schemeClr val="bg1"/>
                </a:solidFill>
                <a:latin typeface="Calibri" panose="020F0502020204030204" charset="0"/>
                <a:ea typeface="MS PGothic" panose="020B0600070205080204" charset="-128"/>
                <a:sym typeface="MS PGothic" panose="020B0600070205080204" charset="-128"/>
              </a:rPr>
              <a:t>of</a:t>
            </a:r>
            <a:endParaRPr lang="en-US" altLang="zh-CN" sz="1200" b="1" i="1">
              <a:solidFill>
                <a:schemeClr val="bg1"/>
              </a:solidFill>
              <a:latin typeface="Calibri" panose="020F0502020204030204" charset="0"/>
              <a:ea typeface="MS PGothic" panose="020B0600070205080204" charset="-128"/>
              <a:sym typeface="MS PGothic" panose="020B0600070205080204" charset="-128"/>
            </a:endParaRPr>
          </a:p>
        </p:txBody>
      </p:sp>
      <p:sp>
        <p:nvSpPr>
          <p:cNvPr id="14341" name="15 CuadroTexto"/>
          <p:cNvSpPr/>
          <p:nvPr/>
        </p:nvSpPr>
        <p:spPr>
          <a:xfrm>
            <a:off x="8255159" y="4819650"/>
            <a:ext cx="337820" cy="275590"/>
          </a:xfrm>
          <a:prstGeom prst="rect">
            <a:avLst/>
          </a:prstGeom>
          <a:noFill/>
          <a:ln w="9525">
            <a:noFill/>
          </a:ln>
        </p:spPr>
        <p:txBody>
          <a:bodyPr wrap="none" anchor="t">
            <a:spAutoFit/>
          </a:bodyPr>
          <a:p>
            <a:pPr algn="ctr"/>
            <a:r>
              <a:rPr lang="en-US" altLang="zh-CN" sz="1200" b="1">
                <a:solidFill>
                  <a:schemeClr val="bg1"/>
                </a:solidFill>
                <a:latin typeface="Calibri" panose="020F0502020204030204" charset="0"/>
                <a:ea typeface="宋体" panose="02010600030101010101" pitchFamily="2" charset="-122"/>
                <a:sym typeface="Calibri" panose="020F0502020204030204" charset="0"/>
              </a:rPr>
              <a:t>11</a:t>
            </a:r>
            <a:endParaRPr lang="en-US" altLang="zh-CN" sz="1200" b="1">
              <a:solidFill>
                <a:schemeClr val="bg1"/>
              </a:solidFill>
              <a:latin typeface="Calibri" panose="020F0502020204030204" charset="0"/>
              <a:ea typeface="MS PGothic" panose="020B0600070205080204" charset="-128"/>
              <a:sym typeface="MS PGothic" panose="020B0600070205080204" charset="-128"/>
            </a:endParaRPr>
          </a:p>
        </p:txBody>
      </p:sp>
      <p:pic>
        <p:nvPicPr>
          <p:cNvPr id="14342" name="Imagen 6" descr="C:\Users\Design\Documents\Edu\Product Launch\btns.png">
            <a:hlinkClick r:id="" action="ppaction://hlinkshowjump?jump=nextslide"/>
          </p:cNvPr>
          <p:cNvPicPr>
            <a:picLocks noChangeAspect="1"/>
          </p:cNvPicPr>
          <p:nvPr/>
        </p:nvPicPr>
        <p:blipFill>
          <a:blip r:embed="rId3"/>
          <a:stretch>
            <a:fillRect/>
          </a:stretch>
        </p:blipFill>
        <p:spPr>
          <a:xfrm>
            <a:off x="8640763" y="4870450"/>
            <a:ext cx="176212" cy="177800"/>
          </a:xfrm>
          <a:prstGeom prst="rect">
            <a:avLst/>
          </a:prstGeom>
          <a:noFill/>
          <a:ln w="9525">
            <a:noFill/>
          </a:ln>
        </p:spPr>
      </p:pic>
      <p:pic>
        <p:nvPicPr>
          <p:cNvPr id="14343" name="Imagen 6" descr="C:\Users\Design\Documents\Edu\Product Launch\btns.png">
            <a:hlinkClick r:id="" action="ppaction://hlinkshowjump?jump=previousslide"/>
          </p:cNvPr>
          <p:cNvPicPr>
            <a:picLocks noChangeAspect="1"/>
          </p:cNvPicPr>
          <p:nvPr/>
        </p:nvPicPr>
        <p:blipFill>
          <a:blip r:embed="rId3"/>
          <a:stretch>
            <a:fillRect/>
          </a:stretch>
        </p:blipFill>
        <p:spPr>
          <a:xfrm flipH="1">
            <a:off x="7431088" y="4870450"/>
            <a:ext cx="176212" cy="177800"/>
          </a:xfrm>
          <a:prstGeom prst="rect">
            <a:avLst/>
          </a:prstGeom>
          <a:noFill/>
          <a:ln w="9525">
            <a:noFill/>
          </a:ln>
        </p:spPr>
      </p:pic>
      <p:sp>
        <p:nvSpPr>
          <p:cNvPr id="14344" name="4 CuadroTexto"/>
          <p:cNvSpPr/>
          <p:nvPr/>
        </p:nvSpPr>
        <p:spPr>
          <a:xfrm>
            <a:off x="2823845" y="4816475"/>
            <a:ext cx="3496310" cy="275590"/>
          </a:xfrm>
          <a:prstGeom prst="rect">
            <a:avLst/>
          </a:prstGeom>
          <a:noFill/>
          <a:ln w="9525">
            <a:noFill/>
          </a:ln>
        </p:spPr>
        <p:txBody>
          <a:bodyPr wrap="none" anchor="t">
            <a:spAutoFit/>
          </a:bodyPr>
          <a:p>
            <a:pPr algn="ctr"/>
            <a:r>
              <a:rPr lang="en-US" altLang="zh-CN" sz="1200" b="1">
                <a:solidFill>
                  <a:schemeClr val="bg1"/>
                </a:solidFill>
                <a:latin typeface="微软雅黑" panose="020B0503020204020204" pitchFamily="2" charset="-122"/>
                <a:ea typeface="微软雅黑" panose="020B0503020204020204" pitchFamily="2" charset="-122"/>
                <a:sym typeface="宋体" panose="02010600030101010101" pitchFamily="2" charset="-122"/>
              </a:rPr>
              <a:t>——</a:t>
            </a:r>
            <a:r>
              <a:rPr lang="zh-CN" altLang="en-US" sz="1200" b="1"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一种基于STM32和Android的智能开门系统</a:t>
            </a:r>
            <a:endParaRPr lang="zh-CN" altLang="en-US" sz="1200" b="1">
              <a:solidFill>
                <a:schemeClr val="bg1"/>
              </a:solidFill>
              <a:latin typeface="微软雅黑" panose="020B0503020204020204" pitchFamily="2" charset="-122"/>
              <a:ea typeface="微软雅黑" panose="020B0503020204020204" pitchFamily="2" charset="-122"/>
              <a:sym typeface="MS PGothic" panose="020B0600070205080204" charset="-128"/>
            </a:endParaRPr>
          </a:p>
        </p:txBody>
      </p:sp>
      <p:sp>
        <p:nvSpPr>
          <p:cNvPr id="14354" name="13 CuadroTexto"/>
          <p:cNvSpPr/>
          <p:nvPr/>
        </p:nvSpPr>
        <p:spPr>
          <a:xfrm>
            <a:off x="7708107" y="4822825"/>
            <a:ext cx="260350" cy="275590"/>
          </a:xfrm>
          <a:prstGeom prst="rect">
            <a:avLst/>
          </a:prstGeom>
          <a:noFill/>
          <a:ln w="9525">
            <a:noFill/>
          </a:ln>
        </p:spPr>
        <p:txBody>
          <a:bodyPr wrap="none" anchor="t">
            <a:spAutoFit/>
          </a:bodyPr>
          <a:p>
            <a:pPr algn="ctr"/>
            <a:r>
              <a:rPr lang="en-US" altLang="x-none" sz="1200" b="1" dirty="0">
                <a:solidFill>
                  <a:srgbClr val="04AEDA"/>
                </a:solidFill>
                <a:latin typeface="Calibri" panose="020F0502020204030204" charset="0"/>
                <a:ea typeface="宋体" panose="02010600030101010101" pitchFamily="2" charset="-122"/>
                <a:sym typeface="Calibri" panose="020F0502020204030204" charset="0"/>
              </a:rPr>
              <a:t>6</a:t>
            </a:r>
            <a:endParaRPr lang="zh-CN" altLang="en-US" sz="1200" b="1" dirty="0">
              <a:solidFill>
                <a:srgbClr val="04AEDA"/>
              </a:solidFill>
              <a:latin typeface="Calibri" panose="020F0502020204030204" charset="0"/>
              <a:ea typeface="MS PGothic" panose="020B0600070205080204" charset="-128"/>
              <a:sym typeface="MS PGothic" panose="020B0600070205080204" charset="-128"/>
            </a:endParaRPr>
          </a:p>
        </p:txBody>
      </p:sp>
      <p:sp>
        <p:nvSpPr>
          <p:cNvPr id="14355" name="直接连接符 25"/>
          <p:cNvSpPr/>
          <p:nvPr/>
        </p:nvSpPr>
        <p:spPr>
          <a:xfrm flipH="1">
            <a:off x="214313" y="561975"/>
            <a:ext cx="3097212" cy="0"/>
          </a:xfrm>
          <a:prstGeom prst="line">
            <a:avLst/>
          </a:prstGeom>
          <a:ln w="9525" cap="flat" cmpd="sng">
            <a:solidFill>
              <a:srgbClr val="00B0F0"/>
            </a:solidFill>
            <a:prstDash val="solid"/>
            <a:bevel/>
            <a:headEnd type="none" w="med" len="med"/>
            <a:tailEnd type="none" w="med" len="med"/>
          </a:ln>
        </p:spPr>
      </p:sp>
      <p:sp>
        <p:nvSpPr>
          <p:cNvPr id="14356" name="Rectangle 7"/>
          <p:cNvSpPr/>
          <p:nvPr/>
        </p:nvSpPr>
        <p:spPr>
          <a:xfrm>
            <a:off x="0" y="523875"/>
            <a:ext cx="215900" cy="71438"/>
          </a:xfrm>
          <a:prstGeom prst="rect">
            <a:avLst/>
          </a:prstGeom>
          <a:solidFill>
            <a:srgbClr val="00B0F0"/>
          </a:solidFill>
          <a:ln w="9525">
            <a:noFill/>
          </a:ln>
        </p:spPr>
        <p:txBody>
          <a:bodyPr wrap="none" anchor="ctr"/>
          <a:p>
            <a:endParaRPr lang="zh-CN">
              <a:solidFill>
                <a:srgbClr val="000000"/>
              </a:solidFill>
              <a:latin typeface="Calibri" panose="020F0502020204030204" charset="0"/>
              <a:ea typeface="宋体" panose="02010600030101010101" pitchFamily="2" charset="-122"/>
              <a:sym typeface="宋体" panose="02010600030101010101" pitchFamily="2" charset="-122"/>
            </a:endParaRPr>
          </a:p>
        </p:txBody>
      </p:sp>
      <p:sp>
        <p:nvSpPr>
          <p:cNvPr id="14357" name="TextBox 5"/>
          <p:cNvSpPr/>
          <p:nvPr/>
        </p:nvSpPr>
        <p:spPr>
          <a:xfrm>
            <a:off x="560705" y="193675"/>
            <a:ext cx="3097530" cy="420370"/>
          </a:xfrm>
          <a:prstGeom prst="rect">
            <a:avLst/>
          </a:prstGeom>
          <a:noFill/>
          <a:ln w="9525">
            <a:noFill/>
          </a:ln>
        </p:spPr>
        <p:txBody>
          <a:bodyPr wrap="square" anchor="t">
            <a:spAutoFit/>
          </a:bodyPr>
          <a:p>
            <a:pPr>
              <a:lnSpc>
                <a:spcPts val="2565"/>
              </a:lnSpc>
            </a:pPr>
            <a:r>
              <a:rPr lang="zh-CN" altLang="en-US" sz="2000" dirty="0">
                <a:latin typeface="微软雅黑" panose="020B0503020204020204" pitchFamily="2" charset="-122"/>
                <a:ea typeface="微软雅黑" panose="020B0503020204020204" pitchFamily="2" charset="-122"/>
                <a:sym typeface="微软雅黑" panose="020B0503020204020204" pitchFamily="2" charset="-122"/>
              </a:rPr>
              <a:t>设计的框架</a:t>
            </a:r>
            <a:r>
              <a:rPr lang="en-US" altLang="zh-CN" sz="2000" dirty="0">
                <a:latin typeface="微软雅黑" panose="020B0503020204020204" pitchFamily="2" charset="-122"/>
                <a:ea typeface="微软雅黑" panose="020B0503020204020204" pitchFamily="2" charset="-122"/>
                <a:sym typeface="微软雅黑" panose="020B0503020204020204" pitchFamily="2" charset="-122"/>
              </a:rPr>
              <a:t>--</a:t>
            </a:r>
            <a:r>
              <a:rPr lang="en-US" altLang="zh-CN" sz="2000">
                <a:sym typeface="+mn-ea"/>
              </a:rPr>
              <a:t>STM32</a:t>
            </a:r>
            <a:r>
              <a:rPr lang="zh-CN" altLang="en-US" sz="2000">
                <a:sym typeface="+mn-ea"/>
              </a:rPr>
              <a:t>部分</a:t>
            </a:r>
            <a:endParaRPr lang="en-US" altLang="zh-CN" sz="20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4" name="文本框 3"/>
          <p:cNvSpPr txBox="1"/>
          <p:nvPr/>
        </p:nvSpPr>
        <p:spPr>
          <a:xfrm>
            <a:off x="560705" y="1270000"/>
            <a:ext cx="2002790" cy="2584450"/>
          </a:xfrm>
          <a:prstGeom prst="rect">
            <a:avLst/>
          </a:prstGeom>
          <a:noFill/>
        </p:spPr>
        <p:txBody>
          <a:bodyPr wrap="square" rtlCol="0">
            <a:spAutoFit/>
          </a:bodyPr>
          <a:p>
            <a:r>
              <a:rPr lang="en-US" altLang="zh-CN"/>
              <a:t>4.</a:t>
            </a:r>
            <a:r>
              <a:rPr lang="zh-CN" altLang="en-US"/>
              <a:t>BOOT电路</a:t>
            </a:r>
            <a:endParaRPr lang="zh-CN" altLang="en-US"/>
          </a:p>
          <a:p>
            <a:endParaRPr lang="zh-CN" altLang="en-US"/>
          </a:p>
          <a:p>
            <a:endParaRPr lang="zh-CN" altLang="en-US"/>
          </a:p>
          <a:p>
            <a:endParaRPr lang="zh-CN" altLang="en-US"/>
          </a:p>
          <a:p>
            <a:endParaRPr lang="en-US" altLang="zh-CN"/>
          </a:p>
          <a:p>
            <a:endParaRPr lang="en-US" altLang="zh-CN"/>
          </a:p>
          <a:p>
            <a:endParaRPr lang="en-US" altLang="zh-CN"/>
          </a:p>
          <a:p>
            <a:endParaRPr lang="en-US" altLang="zh-CN"/>
          </a:p>
          <a:p>
            <a:endParaRPr lang="zh-CN" altLang="en-US"/>
          </a:p>
        </p:txBody>
      </p:sp>
      <p:sp>
        <p:nvSpPr>
          <p:cNvPr id="8" name="右箭头 7"/>
          <p:cNvSpPr/>
          <p:nvPr/>
        </p:nvSpPr>
        <p:spPr>
          <a:xfrm>
            <a:off x="2344420" y="1395095"/>
            <a:ext cx="1968500" cy="1441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43"/>
          <p:cNvPicPr>
            <a:picLocks noChangeAspect="1"/>
          </p:cNvPicPr>
          <p:nvPr/>
        </p:nvPicPr>
        <p:blipFill>
          <a:blip r:embed="rId4"/>
          <a:srcRect r="12103"/>
          <a:stretch>
            <a:fillRect/>
          </a:stretch>
        </p:blipFill>
        <p:spPr>
          <a:xfrm>
            <a:off x="4313555" y="704215"/>
            <a:ext cx="2321560" cy="1885950"/>
          </a:xfrm>
          <a:prstGeom prst="rect">
            <a:avLst/>
          </a:prstGeom>
          <a:noFill/>
          <a:ln w="9525">
            <a:noFill/>
          </a:ln>
        </p:spPr>
      </p:pic>
      <p:sp>
        <p:nvSpPr>
          <p:cNvPr id="13" name="文本框 12"/>
          <p:cNvSpPr txBox="1"/>
          <p:nvPr/>
        </p:nvSpPr>
        <p:spPr>
          <a:xfrm>
            <a:off x="560705" y="2854325"/>
            <a:ext cx="6347460" cy="1476375"/>
          </a:xfrm>
          <a:prstGeom prst="rect">
            <a:avLst/>
          </a:prstGeom>
          <a:noFill/>
        </p:spPr>
        <p:txBody>
          <a:bodyPr wrap="square" rtlCol="0">
            <a:spAutoFit/>
          </a:bodyPr>
          <a:p>
            <a:r>
              <a:t>STM32芯片内置三种启动模式：用户闪存（芯片内置的Flash）；SRAM（芯片内置的RAM区，即内存）；系统存储器（芯片内的ROM区）。在每个STM32的芯片上都有两个管脚BOOT0和BOOT1，这两个管脚在芯片复位时的电平状态决定了芯片复位后从哪个区域开始执行程序</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2028</Words>
  <Application>WPS 演示</Application>
  <PresentationFormat>全屏显示(16:9)</PresentationFormat>
  <Paragraphs>344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Calibri</vt:lpstr>
      <vt:lpstr>微软雅黑</vt:lpstr>
      <vt:lpstr>MS PGothic</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iamisis</dc:creator>
  <cp:lastModifiedBy>顾冷</cp:lastModifiedBy>
  <cp:revision>59</cp:revision>
  <dcterms:created xsi:type="dcterms:W3CDTF">2012-04-11T02:39:00Z</dcterms:created>
  <dcterms:modified xsi:type="dcterms:W3CDTF">2018-04-19T03:46:00Z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