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7" r:id="rId6"/>
    <p:sldId id="343" r:id="rId7"/>
    <p:sldId id="305" r:id="rId8"/>
    <p:sldId id="306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  <a:srgbClr val="0085B4"/>
    <a:srgbClr val="798BBD"/>
    <a:srgbClr val="82D0D4"/>
    <a:srgbClr val="348878"/>
    <a:srgbClr val="0C4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F6B6-EAF4-4316-B5A4-8C33F3CCEA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56AA-C700-4657-9C47-03431E103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一种基于STM32和Android的智能开门系统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A79D-55B0-4956-A651-8701391D08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一种基于STM32和Android的智能开门系统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microsoft.com/office/2007/relationships/media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35821;&#38899;&#27169;&#22359;&#25511;&#21046;&#27979;&#35797;.avi" TargetMode="External"/><Relationship Id="rId2" Type="http://schemas.openxmlformats.org/officeDocument/2006/relationships/video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35821;&#38899;&#27169;&#22359;&#25511;&#21046;&#27979;&#35797;.avi" TargetMode="Externa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3" Type="http://schemas.microsoft.com/office/2007/relationships/media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36965;&#25511;&#22120;&#25511;&#21046;&#24320;&#38145;.mp4" TargetMode="External"/><Relationship Id="rId2" Type="http://schemas.openxmlformats.org/officeDocument/2006/relationships/video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36965;&#25511;&#22120;&#25511;&#21046;&#24320;&#38145;.mp4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microsoft.com/office/2007/relationships/media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25163;&#26426;&#25511;&#21046;&#24320;&#38145;.mp4" TargetMode="External"/><Relationship Id="rId2" Type="http://schemas.openxmlformats.org/officeDocument/2006/relationships/video" Target="file:///G:\2&#22823;&#19977;&#19979;&#23398;&#20064;&#36164;&#26009;\&#30005;&#23376;&#31995;&#32479;&#32508;&#21512;&#35774;&#35745;\&#12304;&#20013;&#26399;&#31572;&#36777;&#12305;&#19968;&#31181;&#22522;&#20110;STM32&#21644;Android&#30340;&#26234;&#33021;&#24320;&#38376;&#31995;&#32479;-&#26368;&#32456;&#29256;\&#25163;&#26426;&#25511;&#21046;&#24320;&#38145;.mp4" TargetMode="Externa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056086" y="1484633"/>
            <a:ext cx="790638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一种基于STM32和Android的</a:t>
            </a:r>
            <a:endParaRPr lang="zh-CN" altLang="en-US" sz="4800" dirty="0">
              <a:solidFill>
                <a:srgbClr val="0070C0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智能开门系统</a:t>
            </a:r>
            <a:endParaRPr lang="zh-CN" altLang="en-US" sz="48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 flipV="1">
            <a:off x="2365438" y="2910192"/>
            <a:ext cx="2073490" cy="2405245"/>
            <a:chOff x="2287495" y="1469874"/>
            <a:chExt cx="2073490" cy="2405245"/>
          </a:xfrm>
          <a:effectLst>
            <a:outerShdw blurRad="1524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任意多边形: 形状 18"/>
            <p:cNvSpPr/>
            <p:nvPr/>
          </p:nvSpPr>
          <p:spPr>
            <a:xfrm rot="16200000">
              <a:off x="2121617" y="1635752"/>
              <a:ext cx="2405245" cy="2073490"/>
            </a:xfrm>
            <a:custGeom>
              <a:avLst/>
              <a:gdLst>
                <a:gd name="connsiteX0" fmla="*/ 2170575 w 2258062"/>
                <a:gd name="connsiteY0" fmla="*/ 985417 h 1946608"/>
                <a:gd name="connsiteX1" fmla="*/ 1721633 w 2258062"/>
                <a:gd name="connsiteY1" fmla="*/ 87532 h 1946608"/>
                <a:gd name="connsiteX2" fmla="*/ 536426 w 2258062"/>
                <a:gd name="connsiteY2" fmla="*/ 87532 h 1946608"/>
                <a:gd name="connsiteX3" fmla="*/ 87484 w 2258062"/>
                <a:gd name="connsiteY3" fmla="*/ 985417 h 1946608"/>
                <a:gd name="connsiteX4" fmla="*/ 536426 w 2258062"/>
                <a:gd name="connsiteY4" fmla="*/ 1883301 h 1946608"/>
                <a:gd name="connsiteX5" fmla="*/ 1721633 w 2258062"/>
                <a:gd name="connsiteY5" fmla="*/ 1883301 h 1946608"/>
                <a:gd name="connsiteX6" fmla="*/ 2258062 w 2258062"/>
                <a:gd name="connsiteY6" fmla="*/ 973304 h 1946608"/>
                <a:gd name="connsiteX7" fmla="*/ 1771410 w 2258062"/>
                <a:gd name="connsiteY7" fmla="*/ 1946608 h 1946608"/>
                <a:gd name="connsiteX8" fmla="*/ 486652 w 2258062"/>
                <a:gd name="connsiteY8" fmla="*/ 1946608 h 1946608"/>
                <a:gd name="connsiteX9" fmla="*/ 0 w 2258062"/>
                <a:gd name="connsiteY9" fmla="*/ 973304 h 1946608"/>
                <a:gd name="connsiteX10" fmla="*/ 486652 w 2258062"/>
                <a:gd name="connsiteY10" fmla="*/ 0 h 1946608"/>
                <a:gd name="connsiteX11" fmla="*/ 1771410 w 2258062"/>
                <a:gd name="connsiteY11" fmla="*/ 0 h 19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8062" h="1946608">
                  <a:moveTo>
                    <a:pt x="2170575" y="985417"/>
                  </a:moveTo>
                  <a:lnTo>
                    <a:pt x="1721633" y="87532"/>
                  </a:lnTo>
                  <a:lnTo>
                    <a:pt x="536426" y="87532"/>
                  </a:lnTo>
                  <a:lnTo>
                    <a:pt x="87484" y="985417"/>
                  </a:lnTo>
                  <a:lnTo>
                    <a:pt x="536426" y="1883301"/>
                  </a:lnTo>
                  <a:lnTo>
                    <a:pt x="1721633" y="1883301"/>
                  </a:lnTo>
                  <a:close/>
                  <a:moveTo>
                    <a:pt x="2258062" y="973304"/>
                  </a:moveTo>
                  <a:lnTo>
                    <a:pt x="1771410" y="1946608"/>
                  </a:lnTo>
                  <a:lnTo>
                    <a:pt x="486652" y="1946608"/>
                  </a:lnTo>
                  <a:lnTo>
                    <a:pt x="0" y="973304"/>
                  </a:lnTo>
                  <a:lnTo>
                    <a:pt x="486652" y="0"/>
                  </a:lnTo>
                  <a:lnTo>
                    <a:pt x="177141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89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>
              <a:noAutofit/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16200000">
              <a:off x="2279434" y="1759674"/>
              <a:ext cx="2117745" cy="1825645"/>
            </a:xfrm>
            <a:prstGeom prst="hexagon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81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01349" y="917495"/>
            <a:ext cx="2073490" cy="2405245"/>
            <a:chOff x="2287495" y="1469874"/>
            <a:chExt cx="2073490" cy="2405245"/>
          </a:xfrm>
          <a:effectLst>
            <a:outerShdw blurRad="1524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: 形状 22"/>
            <p:cNvSpPr/>
            <p:nvPr/>
          </p:nvSpPr>
          <p:spPr>
            <a:xfrm rot="16200000">
              <a:off x="2121617" y="1635752"/>
              <a:ext cx="2405245" cy="2073490"/>
            </a:xfrm>
            <a:custGeom>
              <a:avLst/>
              <a:gdLst>
                <a:gd name="connsiteX0" fmla="*/ 2170575 w 2258062"/>
                <a:gd name="connsiteY0" fmla="*/ 985417 h 1946608"/>
                <a:gd name="connsiteX1" fmla="*/ 1721633 w 2258062"/>
                <a:gd name="connsiteY1" fmla="*/ 87532 h 1946608"/>
                <a:gd name="connsiteX2" fmla="*/ 536426 w 2258062"/>
                <a:gd name="connsiteY2" fmla="*/ 87532 h 1946608"/>
                <a:gd name="connsiteX3" fmla="*/ 87484 w 2258062"/>
                <a:gd name="connsiteY3" fmla="*/ 985417 h 1946608"/>
                <a:gd name="connsiteX4" fmla="*/ 536426 w 2258062"/>
                <a:gd name="connsiteY4" fmla="*/ 1883301 h 1946608"/>
                <a:gd name="connsiteX5" fmla="*/ 1721633 w 2258062"/>
                <a:gd name="connsiteY5" fmla="*/ 1883301 h 1946608"/>
                <a:gd name="connsiteX6" fmla="*/ 2258062 w 2258062"/>
                <a:gd name="connsiteY6" fmla="*/ 973304 h 1946608"/>
                <a:gd name="connsiteX7" fmla="*/ 1771410 w 2258062"/>
                <a:gd name="connsiteY7" fmla="*/ 1946608 h 1946608"/>
                <a:gd name="connsiteX8" fmla="*/ 486652 w 2258062"/>
                <a:gd name="connsiteY8" fmla="*/ 1946608 h 1946608"/>
                <a:gd name="connsiteX9" fmla="*/ 0 w 2258062"/>
                <a:gd name="connsiteY9" fmla="*/ 973304 h 1946608"/>
                <a:gd name="connsiteX10" fmla="*/ 486652 w 2258062"/>
                <a:gd name="connsiteY10" fmla="*/ 0 h 1946608"/>
                <a:gd name="connsiteX11" fmla="*/ 1771410 w 2258062"/>
                <a:gd name="connsiteY11" fmla="*/ 0 h 19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8062" h="1946608">
                  <a:moveTo>
                    <a:pt x="2170575" y="985417"/>
                  </a:moveTo>
                  <a:lnTo>
                    <a:pt x="1721633" y="87532"/>
                  </a:lnTo>
                  <a:lnTo>
                    <a:pt x="536426" y="87532"/>
                  </a:lnTo>
                  <a:lnTo>
                    <a:pt x="87484" y="985417"/>
                  </a:lnTo>
                  <a:lnTo>
                    <a:pt x="536426" y="1883301"/>
                  </a:lnTo>
                  <a:lnTo>
                    <a:pt x="1721633" y="1883301"/>
                  </a:lnTo>
                  <a:close/>
                  <a:moveTo>
                    <a:pt x="2258062" y="973304"/>
                  </a:moveTo>
                  <a:lnTo>
                    <a:pt x="1771410" y="1946608"/>
                  </a:lnTo>
                  <a:lnTo>
                    <a:pt x="486652" y="1946608"/>
                  </a:lnTo>
                  <a:lnTo>
                    <a:pt x="0" y="973304"/>
                  </a:lnTo>
                  <a:lnTo>
                    <a:pt x="486652" y="0"/>
                  </a:lnTo>
                  <a:lnTo>
                    <a:pt x="177141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89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>
              <a:noAutofit/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 rot="16200000">
              <a:off x="2279434" y="1759674"/>
              <a:ext cx="2117745" cy="1825645"/>
            </a:xfrm>
            <a:prstGeom prst="hexagon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81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V="1">
            <a:off x="134388" y="2909557"/>
            <a:ext cx="2073490" cy="2405245"/>
            <a:chOff x="2287495" y="1469874"/>
            <a:chExt cx="2073490" cy="2405245"/>
          </a:xfrm>
          <a:effectLst>
            <a:outerShdw blurRad="1524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任意多边形: 形状 25"/>
            <p:cNvSpPr/>
            <p:nvPr/>
          </p:nvSpPr>
          <p:spPr>
            <a:xfrm rot="16200000">
              <a:off x="2121617" y="1635752"/>
              <a:ext cx="2405245" cy="2073490"/>
            </a:xfrm>
            <a:custGeom>
              <a:avLst/>
              <a:gdLst>
                <a:gd name="connsiteX0" fmla="*/ 2170575 w 2258062"/>
                <a:gd name="connsiteY0" fmla="*/ 985417 h 1946608"/>
                <a:gd name="connsiteX1" fmla="*/ 1721633 w 2258062"/>
                <a:gd name="connsiteY1" fmla="*/ 87532 h 1946608"/>
                <a:gd name="connsiteX2" fmla="*/ 536426 w 2258062"/>
                <a:gd name="connsiteY2" fmla="*/ 87532 h 1946608"/>
                <a:gd name="connsiteX3" fmla="*/ 87484 w 2258062"/>
                <a:gd name="connsiteY3" fmla="*/ 985417 h 1946608"/>
                <a:gd name="connsiteX4" fmla="*/ 536426 w 2258062"/>
                <a:gd name="connsiteY4" fmla="*/ 1883301 h 1946608"/>
                <a:gd name="connsiteX5" fmla="*/ 1721633 w 2258062"/>
                <a:gd name="connsiteY5" fmla="*/ 1883301 h 1946608"/>
                <a:gd name="connsiteX6" fmla="*/ 2258062 w 2258062"/>
                <a:gd name="connsiteY6" fmla="*/ 973304 h 1946608"/>
                <a:gd name="connsiteX7" fmla="*/ 1771410 w 2258062"/>
                <a:gd name="connsiteY7" fmla="*/ 1946608 h 1946608"/>
                <a:gd name="connsiteX8" fmla="*/ 486652 w 2258062"/>
                <a:gd name="connsiteY8" fmla="*/ 1946608 h 1946608"/>
                <a:gd name="connsiteX9" fmla="*/ 0 w 2258062"/>
                <a:gd name="connsiteY9" fmla="*/ 973304 h 1946608"/>
                <a:gd name="connsiteX10" fmla="*/ 486652 w 2258062"/>
                <a:gd name="connsiteY10" fmla="*/ 0 h 1946608"/>
                <a:gd name="connsiteX11" fmla="*/ 1771410 w 2258062"/>
                <a:gd name="connsiteY11" fmla="*/ 0 h 19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8062" h="1946608">
                  <a:moveTo>
                    <a:pt x="2170575" y="985417"/>
                  </a:moveTo>
                  <a:lnTo>
                    <a:pt x="1721633" y="87532"/>
                  </a:lnTo>
                  <a:lnTo>
                    <a:pt x="536426" y="87532"/>
                  </a:lnTo>
                  <a:lnTo>
                    <a:pt x="87484" y="985417"/>
                  </a:lnTo>
                  <a:lnTo>
                    <a:pt x="536426" y="1883301"/>
                  </a:lnTo>
                  <a:lnTo>
                    <a:pt x="1721633" y="1883301"/>
                  </a:lnTo>
                  <a:close/>
                  <a:moveTo>
                    <a:pt x="2258062" y="973304"/>
                  </a:moveTo>
                  <a:lnTo>
                    <a:pt x="1771410" y="1946608"/>
                  </a:lnTo>
                  <a:lnTo>
                    <a:pt x="486652" y="1946608"/>
                  </a:lnTo>
                  <a:lnTo>
                    <a:pt x="0" y="973304"/>
                  </a:lnTo>
                  <a:lnTo>
                    <a:pt x="486652" y="0"/>
                  </a:lnTo>
                  <a:lnTo>
                    <a:pt x="1771410" y="0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89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>
              <a:noAutofit/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 rot="16200000">
              <a:off x="2279434" y="1759674"/>
              <a:ext cx="2117745" cy="1825645"/>
            </a:xfrm>
            <a:prstGeom prst="hexagon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8100000" scaled="0"/>
            </a:gradFill>
            <a:ln>
              <a:noFill/>
            </a:ln>
            <a:effectLst/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 flipV="1">
            <a:off x="4550410" y="3178810"/>
            <a:ext cx="7232650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935" y="3943350"/>
            <a:ext cx="63087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70C0"/>
                </a:solidFill>
              </a:rPr>
              <a:t>2015级电子科学与技术(卓越班)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 b="1">
                <a:solidFill>
                  <a:srgbClr val="0070C0"/>
                </a:solidFill>
              </a:rPr>
              <a:t>项目成员：陈艺荣、周泽鑫、何晨晖、吴子莹、陈靖康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 b="1">
                <a:solidFill>
                  <a:srgbClr val="0070C0"/>
                </a:solidFill>
              </a:rPr>
              <a:t>指导老师：徐向民、舒琳</a:t>
            </a:r>
            <a:endParaRPr lang="zh-CN" altLang="en-US" sz="2000" b="1">
              <a:solidFill>
                <a:srgbClr val="0070C0"/>
              </a:solidFill>
            </a:endParaRPr>
          </a:p>
        </p:txBody>
      </p:sp>
      <p:pic>
        <p:nvPicPr>
          <p:cNvPr id="5139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5343" y="65088"/>
            <a:ext cx="1131887" cy="1128712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一种基于STM32和Android的智能开门系统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进展成果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pic>
        <p:nvPicPr>
          <p:cNvPr id="4" name="语音模块控制测试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6865" y="1318260"/>
            <a:ext cx="6089015" cy="4683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6005" y="1318260"/>
            <a:ext cx="41198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成果</a:t>
            </a:r>
            <a:r>
              <a:rPr lang="en-US" altLang="zh-CN" sz="2000"/>
              <a:t>3.0</a:t>
            </a:r>
            <a:r>
              <a:rPr lang="zh-CN" altLang="en-US" sz="2000"/>
              <a:t>：在研究利用语音模块控制实现开门关门功能，目前该部分功能处于测试改进阶段。</a:t>
            </a:r>
            <a:endParaRPr lang="zh-CN" altLang="en-US" sz="2000"/>
          </a:p>
          <a:p>
            <a:r>
              <a:rPr lang="zh-CN" altLang="en-US" sz="2000"/>
              <a:t>发送语音“大管家”对模块激活，激活后便可发送“开门”或“关门”的语音指令，模块分别返回“100D”、”010D”串行码。</a:t>
            </a:r>
            <a:endParaRPr lang="zh-CN" altLang="en-US" sz="2000"/>
          </a:p>
        </p:txBody>
      </p:sp>
      <p:pic>
        <p:nvPicPr>
          <p:cNvPr id="8" name="图片 7" descr="C132CDB2EC3E52061B39C2F5284D7FC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58645" y="3304540"/>
            <a:ext cx="2311217" cy="308188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进度对比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100" name="文本框 99"/>
          <p:cNvSpPr txBox="1"/>
          <p:nvPr/>
        </p:nvSpPr>
        <p:spPr>
          <a:xfrm>
            <a:off x="1141095" y="1621790"/>
            <a:ext cx="94557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2400" b="0">
                <a:latin typeface="Wingdings" panose="05000000000000000000" charset="0"/>
              </a:rPr>
              <a:t> Ø </a:t>
            </a:r>
            <a:r>
              <a:rPr lang="en-US" sz="2400" b="0">
                <a:latin typeface="宋体" panose="02010600030101010101" pitchFamily="2" charset="-122"/>
              </a:rPr>
              <a:t>2018.04.05-2018.04.25 </a:t>
            </a:r>
            <a:r>
              <a:rPr lang="zh-CN" sz="2400" b="0">
                <a:ea typeface="宋体" panose="02010600030101010101" pitchFamily="2" charset="-122"/>
              </a:rPr>
              <a:t>学习通信原理知识、学习PCB板绘板技术，查阅相关论文资料等学习资料，研讨方案的可行性，并针对细节进行讨论改进；</a:t>
            </a:r>
            <a:r>
              <a:rPr lang="en-US" sz="2400" b="0">
                <a:latin typeface="Wingdings" panose="05000000000000000000" charset="0"/>
              </a:rPr>
              <a:t>Ø </a:t>
            </a:r>
            <a:r>
              <a:rPr lang="en-US" sz="2400" b="0">
                <a:latin typeface="宋体" panose="02010600030101010101" pitchFamily="2" charset="-122"/>
              </a:rPr>
              <a:t>2018.04.25-2018.04.30 </a:t>
            </a:r>
            <a:r>
              <a:rPr lang="zh-CN" sz="2400" b="0">
                <a:ea typeface="宋体" panose="02010600030101010101" pitchFamily="2" charset="-122"/>
              </a:rPr>
              <a:t>项目组成员学习Linux操作系统、购置STM32开发板并学习STM32编程、JAVA编程、Android APP开发、购置蓝牙模块并学习蓝牙通信；</a:t>
            </a:r>
            <a:r>
              <a:rPr lang="en-US" sz="2400" b="0">
                <a:latin typeface="Wingdings" panose="05000000000000000000" charset="0"/>
              </a:rPr>
              <a:t>Ø </a:t>
            </a:r>
            <a:r>
              <a:rPr lang="en-US" sz="2400" b="0">
                <a:latin typeface="宋体" panose="02010600030101010101" pitchFamily="2" charset="-122"/>
              </a:rPr>
              <a:t>2018.05.01-201</a:t>
            </a:r>
            <a:r>
              <a:rPr lang="zh-CN" sz="2400" b="0">
                <a:ea typeface="宋体" panose="02010600030101010101" pitchFamily="2" charset="-122"/>
              </a:rPr>
              <a:t>8.05.10 项目组成员购置电子元器件，搭建开门系统下行链路部分，并且开始检验APP开发是否实现相应功能；</a:t>
            </a:r>
            <a:r>
              <a:rPr lang="en-US" sz="2400" b="0">
                <a:latin typeface="Wingdings" panose="05000000000000000000" charset="0"/>
              </a:rPr>
              <a:t>Ø </a:t>
            </a:r>
            <a:r>
              <a:rPr lang="en-US" sz="2400" b="0">
                <a:latin typeface="宋体" panose="02010600030101010101" pitchFamily="2" charset="-122"/>
              </a:rPr>
              <a:t>2018.05.10-2018.05.20 </a:t>
            </a:r>
            <a:r>
              <a:rPr lang="zh-CN" sz="2400" b="0">
                <a:ea typeface="宋体" panose="02010600030101010101" pitchFamily="2" charset="-122"/>
              </a:rPr>
              <a:t>开始搭建开门系统，进行整个系统的检验，并且就各种极端情形进行测试，同时测试系统的安全性；</a:t>
            </a:r>
            <a:r>
              <a:rPr lang="en-US" sz="2400" b="0">
                <a:latin typeface="Wingdings" panose="05000000000000000000" charset="0"/>
              </a:rPr>
              <a:t>Ø </a:t>
            </a:r>
            <a:r>
              <a:rPr lang="en-US" sz="2400" b="0">
                <a:latin typeface="宋体" panose="02010600030101010101" pitchFamily="2" charset="-122"/>
              </a:rPr>
              <a:t>2018.05.20-2018.05.30 </a:t>
            </a:r>
            <a:r>
              <a:rPr 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测试整个系统的稳定性，并针对测试的结果对系统进行修改；同时撰写专利并做好结题准备，整理报告。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985520" y="1098550"/>
            <a:ext cx="196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预期进度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进度对比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5" name="文本框 4"/>
          <p:cNvSpPr txBox="1"/>
          <p:nvPr/>
        </p:nvSpPr>
        <p:spPr>
          <a:xfrm>
            <a:off x="985520" y="1098550"/>
            <a:ext cx="196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进度对比</a:t>
            </a:r>
            <a:endParaRPr lang="zh-CN" altLang="en-US" sz="2400" b="1"/>
          </a:p>
        </p:txBody>
      </p:sp>
      <p:graphicFrame>
        <p:nvGraphicFramePr>
          <p:cNvPr id="4" name="表格 3"/>
          <p:cNvGraphicFramePr/>
          <p:nvPr/>
        </p:nvGraphicFramePr>
        <p:xfrm>
          <a:off x="617220" y="1677670"/>
          <a:ext cx="10798175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05"/>
                <a:gridCol w="5124450"/>
                <a:gridCol w="33604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预期进度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实际进度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2018.04.05-2018.04.25</a:t>
                      </a:r>
                      <a:endParaRPr lang="en-US" alt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学习通信原理知识、PCB板绘板技术，查阅相关论文资料等学习资料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完成预期进度，吴子莹着手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STM32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2018.04.25-2018.04.30</a:t>
                      </a:r>
                      <a:endParaRPr lang="en-US" alt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学习Linux操作系统、购置STM32开发板并学习STM32编程、JAVA编程、Android APP开发、购置蓝牙模块并学习蓝牙通信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</a:t>
                      </a:r>
                      <a:r>
                        <a:rPr 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Android APP初步开发，实现蓝牙通信</a:t>
                      </a:r>
                      <a:endParaRPr lang="zh-CN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2018.05.01-201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8.05.10</a:t>
                      </a:r>
                      <a:endParaRPr lang="zh-C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项目组成员购置电子元器件，搭建开门系统下行链路部分，并且开始检验APP开发是否实现相应功能；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实现开门系统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，可以使用遥控器控制开门，实现获取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Android_ID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2018.05.10-2018.05.20</a:t>
                      </a:r>
                      <a:endParaRPr lang="en-US" alt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ea typeface="宋体" panose="02010600030101010101" pitchFamily="2" charset="-122"/>
                          <a:sym typeface="+mn-ea"/>
                        </a:rPr>
                        <a:t>开始搭建开门系统，进行整个系统的检验，并且就各种极端情形进行测试，同时测试系统的安全性；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实现开门系统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2.0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，可以使用手机控制开门，具备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root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和普通用户的功能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2018.05.20-2018.05.30</a:t>
                      </a:r>
                      <a:endParaRPr lang="en-US" alt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a typeface="宋体" panose="02010600030101010101" pitchFamily="2" charset="-122"/>
                          <a:sym typeface="+mn-ea"/>
                        </a:rPr>
                        <a:t>测试整个系统的稳定性，并针对测试的结果对系统进行修改；同时撰写专利并做好结题准备，整理报告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撰写专利，但未完成结题报告，系统也在改进当中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困难及对策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7" name="流程图: 可选过程 6"/>
          <p:cNvSpPr/>
          <p:nvPr/>
        </p:nvSpPr>
        <p:spPr>
          <a:xfrm>
            <a:off x="2658428" y="1753870"/>
            <a:ext cx="2236788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 smtClean="0"/>
              <a:t>开门系统掉电后，管理信息丢失</a:t>
            </a:r>
            <a:endParaRPr lang="zh-CN" altLang="en-US" sz="2000" strike="noStrike" noProof="1" dirty="0" smtClean="0"/>
          </a:p>
        </p:txBody>
      </p:sp>
      <p:sp>
        <p:nvSpPr>
          <p:cNvPr id="8" name="流程图: 可选过程 7"/>
          <p:cNvSpPr/>
          <p:nvPr/>
        </p:nvSpPr>
        <p:spPr>
          <a:xfrm>
            <a:off x="2658428" y="4243070"/>
            <a:ext cx="2236788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/>
              <a:t>蓝牙通信安全性较低，匹配密码只有</a:t>
            </a:r>
            <a:r>
              <a:rPr lang="en-US" altLang="zh-CN" sz="2000" strike="noStrike" noProof="1" dirty="0"/>
              <a:t>4</a:t>
            </a:r>
            <a:r>
              <a:rPr lang="zh-CN" altLang="en-US" sz="2000" strike="noStrike" noProof="1" dirty="0"/>
              <a:t>位</a:t>
            </a:r>
            <a:endParaRPr lang="zh-CN" altLang="en-US" sz="2000" strike="noStrike" noProof="1" dirty="0"/>
          </a:p>
        </p:txBody>
      </p:sp>
      <p:sp>
        <p:nvSpPr>
          <p:cNvPr id="10" name="右箭头 9"/>
          <p:cNvSpPr/>
          <p:nvPr/>
        </p:nvSpPr>
        <p:spPr>
          <a:xfrm>
            <a:off x="5506403" y="2390458"/>
            <a:ext cx="15716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5506403" y="4879658"/>
            <a:ext cx="157162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流程图: 可选过程 11"/>
          <p:cNvSpPr/>
          <p:nvPr/>
        </p:nvSpPr>
        <p:spPr>
          <a:xfrm>
            <a:off x="7154228" y="1753870"/>
            <a:ext cx="2943225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 smtClean="0"/>
              <a:t>学习</a:t>
            </a:r>
            <a:r>
              <a:rPr lang="en-US" altLang="zh-CN" sz="2000" strike="noStrike" noProof="1" dirty="0" smtClean="0"/>
              <a:t>STM32</a:t>
            </a:r>
            <a:r>
              <a:rPr lang="zh-CN" altLang="en-US" sz="2000" strike="noStrike" noProof="1" dirty="0" smtClean="0"/>
              <a:t>的</a:t>
            </a:r>
            <a:r>
              <a:rPr lang="en-US" altLang="zh-CN" sz="2000" strike="noStrike" noProof="1" dirty="0" smtClean="0"/>
              <a:t>FLASH</a:t>
            </a:r>
            <a:r>
              <a:rPr lang="zh-CN" altLang="en-US" sz="2000" strike="noStrike" noProof="1" dirty="0" smtClean="0"/>
              <a:t>编程，将用户信息保存到</a:t>
            </a:r>
            <a:r>
              <a:rPr lang="en-US" altLang="zh-CN" sz="2000" strike="noStrike" noProof="1" dirty="0" smtClean="0"/>
              <a:t>FLASH</a:t>
            </a:r>
            <a:r>
              <a:rPr lang="zh-CN" altLang="en-US" sz="2000" strike="noStrike" noProof="1" dirty="0" smtClean="0"/>
              <a:t>当中，使得掉电也不会丢失用户信息</a:t>
            </a:r>
            <a:endParaRPr lang="zh-CN" altLang="en-US" sz="2000" strike="noStrike" noProof="1" dirty="0" smtClean="0"/>
          </a:p>
        </p:txBody>
      </p:sp>
      <p:sp>
        <p:nvSpPr>
          <p:cNvPr id="13" name="文本框 19"/>
          <p:cNvSpPr txBox="1"/>
          <p:nvPr/>
        </p:nvSpPr>
        <p:spPr>
          <a:xfrm>
            <a:off x="5857240" y="2057083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对策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7152640" y="4243070"/>
            <a:ext cx="2944813" cy="1704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auto"/>
            <a:r>
              <a:rPr lang="zh-CN" altLang="en-US" sz="2000" strike="noStrike" noProof="1" dirty="0" smtClean="0"/>
              <a:t>使用</a:t>
            </a:r>
            <a:r>
              <a:rPr lang="en-US" altLang="zh-CN" sz="2000" strike="noStrike" noProof="1" dirty="0" smtClean="0"/>
              <a:t>Android ID</a:t>
            </a:r>
            <a:r>
              <a:rPr lang="zh-CN" altLang="en-US" sz="2000" strike="noStrike" noProof="1" dirty="0" smtClean="0"/>
              <a:t>作为开门的识别条件之一</a:t>
            </a:r>
            <a:endParaRPr lang="zh-CN" altLang="en-US" sz="2000" strike="noStrike" noProof="1" dirty="0" smtClean="0"/>
          </a:p>
        </p:txBody>
      </p:sp>
      <p:sp>
        <p:nvSpPr>
          <p:cNvPr id="17" name="文本框 64"/>
          <p:cNvSpPr txBox="1"/>
          <p:nvPr/>
        </p:nvSpPr>
        <p:spPr>
          <a:xfrm>
            <a:off x="5800090" y="4487545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对策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5520" y="1098550"/>
            <a:ext cx="276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前阶段困难及对策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困难及对策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7" name="流程图: 可选过程 6"/>
          <p:cNvSpPr/>
          <p:nvPr/>
        </p:nvSpPr>
        <p:spPr>
          <a:xfrm>
            <a:off x="2658428" y="1753870"/>
            <a:ext cx="2236788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 smtClean="0"/>
              <a:t>项目成员进入本学期期末考试阶段，时间欠缺</a:t>
            </a:r>
            <a:endParaRPr lang="zh-CN" altLang="en-US" sz="2000" strike="noStrike" noProof="1" dirty="0" smtClean="0"/>
          </a:p>
        </p:txBody>
      </p:sp>
      <p:sp>
        <p:nvSpPr>
          <p:cNvPr id="8" name="流程图: 可选过程 7"/>
          <p:cNvSpPr/>
          <p:nvPr/>
        </p:nvSpPr>
        <p:spPr>
          <a:xfrm>
            <a:off x="2658428" y="4243070"/>
            <a:ext cx="2236788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/>
              <a:t>语音模块</a:t>
            </a:r>
            <a:r>
              <a:rPr lang="zh-CN" altLang="zh-CN" sz="2000" strike="noStrike" noProof="1" dirty="0"/>
              <a:t>和</a:t>
            </a:r>
            <a:r>
              <a:rPr lang="en-US" altLang="zh-CN" sz="2000" strike="noStrike" noProof="1" dirty="0"/>
              <a:t>STM32</a:t>
            </a:r>
            <a:r>
              <a:rPr lang="zh-CN" altLang="zh-CN" sz="2000" strike="noStrike" noProof="1" dirty="0"/>
              <a:t>尚未实现通信，语音控制未应用到开门系统</a:t>
            </a:r>
            <a:endParaRPr lang="zh-CN" altLang="zh-CN" sz="2000" strike="noStrike" noProof="1" dirty="0"/>
          </a:p>
        </p:txBody>
      </p:sp>
      <p:sp>
        <p:nvSpPr>
          <p:cNvPr id="10" name="右箭头 9"/>
          <p:cNvSpPr/>
          <p:nvPr/>
        </p:nvSpPr>
        <p:spPr>
          <a:xfrm>
            <a:off x="5506403" y="2390458"/>
            <a:ext cx="1571625" cy="43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5506403" y="4879658"/>
            <a:ext cx="157162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流程图: 可选过程 11"/>
          <p:cNvSpPr/>
          <p:nvPr/>
        </p:nvSpPr>
        <p:spPr>
          <a:xfrm>
            <a:off x="7154228" y="1753870"/>
            <a:ext cx="2943225" cy="1706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en-US" sz="2000" strike="noStrike" noProof="1" dirty="0" smtClean="0"/>
              <a:t>加强沟通</a:t>
            </a:r>
            <a:endParaRPr lang="en-US" altLang="zh-CN" sz="2000" strike="noStrike" noProof="1" dirty="0"/>
          </a:p>
          <a:p>
            <a:pPr fontAlgn="auto"/>
            <a:r>
              <a:rPr lang="zh-CN" altLang="en-US" sz="2000" strike="noStrike" noProof="1" dirty="0" smtClean="0"/>
              <a:t>提前做好工作</a:t>
            </a:r>
            <a:r>
              <a:rPr lang="zh-CN" altLang="en-US" sz="2000" strike="noStrike" noProof="1" dirty="0"/>
              <a:t>任务</a:t>
            </a:r>
            <a:r>
              <a:rPr lang="zh-CN" altLang="en-US" sz="2000" strike="noStrike" noProof="1" dirty="0" smtClean="0"/>
              <a:t>安排</a:t>
            </a:r>
            <a:endParaRPr lang="en-US" altLang="zh-CN" sz="2000" strike="noStrike" noProof="1" dirty="0" smtClean="0"/>
          </a:p>
          <a:p>
            <a:pPr fontAlgn="auto"/>
            <a:r>
              <a:rPr lang="zh-CN" altLang="en-US" sz="2000" strike="noStrike" noProof="1" dirty="0" smtClean="0"/>
              <a:t>及时</a:t>
            </a:r>
            <a:r>
              <a:rPr lang="zh-CN" altLang="en-US" sz="2000" strike="noStrike" noProof="1" dirty="0"/>
              <a:t>反馈进度</a:t>
            </a:r>
            <a:endParaRPr lang="zh-CN" altLang="en-US" sz="2000" strike="noStrike" noProof="1" dirty="0"/>
          </a:p>
        </p:txBody>
      </p:sp>
      <p:sp>
        <p:nvSpPr>
          <p:cNvPr id="13" name="文本框 19"/>
          <p:cNvSpPr txBox="1"/>
          <p:nvPr/>
        </p:nvSpPr>
        <p:spPr>
          <a:xfrm>
            <a:off x="5857240" y="2057083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对策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7152640" y="4243070"/>
            <a:ext cx="2944813" cy="1704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auto"/>
            <a:r>
              <a:rPr lang="zh-CN" altLang="zh-CN" sz="2000" strike="noStrike" noProof="1" dirty="0"/>
              <a:t>查阅相关博</a:t>
            </a:r>
            <a:r>
              <a:rPr lang="zh-CN" altLang="zh-CN" sz="2000" strike="noStrike" noProof="1" dirty="0" smtClean="0"/>
              <a:t>客</a:t>
            </a:r>
            <a:r>
              <a:rPr lang="zh-CN" altLang="en-US" sz="2000" strike="noStrike" noProof="1" dirty="0" smtClean="0"/>
              <a:t>文献</a:t>
            </a:r>
            <a:endParaRPr lang="en-US" altLang="zh-CN" sz="2000" strike="noStrike" noProof="1" dirty="0" smtClean="0"/>
          </a:p>
          <a:p>
            <a:pPr algn="just" fontAlgn="auto"/>
            <a:r>
              <a:rPr lang="zh-CN" altLang="zh-CN" sz="2000" strike="noStrike" noProof="1" dirty="0" smtClean="0"/>
              <a:t>增加</a:t>
            </a:r>
            <a:r>
              <a:rPr lang="zh-CN" altLang="zh-CN" sz="2000" strike="noStrike" noProof="1" dirty="0"/>
              <a:t>实验</a:t>
            </a:r>
            <a:r>
              <a:rPr lang="zh-CN" altLang="zh-CN" sz="2000" strike="noStrike" noProof="1" dirty="0" smtClean="0"/>
              <a:t>时间，深研</a:t>
            </a:r>
            <a:r>
              <a:rPr lang="zh-CN" altLang="en-US" sz="2000" strike="noStrike" noProof="1" dirty="0" smtClean="0"/>
              <a:t>串口通信和语音控制模块输出</a:t>
            </a:r>
            <a:endParaRPr lang="zh-CN" altLang="en-US" sz="2000" strike="noStrike" noProof="1" dirty="0" smtClean="0"/>
          </a:p>
        </p:txBody>
      </p:sp>
      <p:sp>
        <p:nvSpPr>
          <p:cNvPr id="17" name="文本框 64"/>
          <p:cNvSpPr txBox="1"/>
          <p:nvPr/>
        </p:nvSpPr>
        <p:spPr>
          <a:xfrm>
            <a:off x="5800090" y="4487545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对策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5520" y="1098550"/>
            <a:ext cx="276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后阶段困难及对策</a:t>
            </a:r>
            <a:endParaRPr lang="zh-CN" alt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后续计划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grpSp>
        <p:nvGrpSpPr>
          <p:cNvPr id="50" name="组合 49"/>
          <p:cNvGrpSpPr/>
          <p:nvPr/>
        </p:nvGrpSpPr>
        <p:grpSpPr>
          <a:xfrm>
            <a:off x="6144015" y="1298698"/>
            <a:ext cx="5727500" cy="4360985"/>
            <a:chOff x="6237723" y="2441316"/>
            <a:chExt cx="5070530" cy="2275129"/>
          </a:xfrm>
        </p:grpSpPr>
        <p:grpSp>
          <p:nvGrpSpPr>
            <p:cNvPr id="4" name="Gruppe 81"/>
            <p:cNvGrpSpPr/>
            <p:nvPr/>
          </p:nvGrpSpPr>
          <p:grpSpPr bwMode="auto">
            <a:xfrm flipH="1">
              <a:off x="6237723" y="4079682"/>
              <a:ext cx="2012636" cy="636763"/>
              <a:chOff x="521970" y="5189221"/>
              <a:chExt cx="8237422" cy="480487"/>
            </a:xfrm>
          </p:grpSpPr>
          <p:sp>
            <p:nvSpPr>
              <p:cNvPr id="28" name="Rektangel 23"/>
              <p:cNvSpPr>
                <a:spLocks noChangeArrowheads="1"/>
              </p:cNvSpPr>
              <p:nvPr/>
            </p:nvSpPr>
            <p:spPr bwMode="auto">
              <a:xfrm>
                <a:off x="555524" y="5357289"/>
                <a:ext cx="8203868" cy="3124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zh-CN" altLang="en-US" sz="1400" b="1" noProof="1">
                  <a:solidFill>
                    <a:srgbClr val="FFFFFF"/>
                  </a:solidFill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29" name="Ligebenet trapez 25"/>
              <p:cNvSpPr/>
              <p:nvPr/>
            </p:nvSpPr>
            <p:spPr>
              <a:xfrm>
                <a:off x="520460" y="5189164"/>
                <a:ext cx="8238707" cy="167705"/>
              </a:xfrm>
              <a:prstGeom prst="trapezoid">
                <a:avLst>
                  <a:gd name="adj" fmla="val 160887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uppe 81"/>
            <p:cNvGrpSpPr/>
            <p:nvPr/>
          </p:nvGrpSpPr>
          <p:grpSpPr bwMode="auto">
            <a:xfrm flipH="1">
              <a:off x="7024741" y="3668383"/>
              <a:ext cx="2012636" cy="636763"/>
              <a:chOff x="521970" y="5189221"/>
              <a:chExt cx="8237422" cy="480487"/>
            </a:xfrm>
          </p:grpSpPr>
          <p:sp>
            <p:nvSpPr>
              <p:cNvPr id="26" name="Rektangel 23"/>
              <p:cNvSpPr>
                <a:spLocks noChangeArrowheads="1"/>
              </p:cNvSpPr>
              <p:nvPr/>
            </p:nvSpPr>
            <p:spPr bwMode="auto">
              <a:xfrm>
                <a:off x="551385" y="5356971"/>
                <a:ext cx="8206218" cy="312650"/>
              </a:xfrm>
              <a:prstGeom prst="rect">
                <a:avLst/>
              </a:prstGeom>
              <a:solidFill>
                <a:srgbClr val="82D0D4"/>
              </a:solidFill>
              <a:ln>
                <a:noFill/>
              </a:ln>
            </p:spPr>
            <p:txBody>
              <a:bodyPr anchor="ctr"/>
              <a:lstStyle/>
              <a:p>
                <a:pPr indent="-342900" algn="ctr" eaLnBrk="1" hangingPunct="1">
                  <a:defRPr/>
                </a:pPr>
                <a:endParaRPr lang="zh-CN" alt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Ligebenet trapez 25"/>
              <p:cNvSpPr/>
              <p:nvPr/>
            </p:nvSpPr>
            <p:spPr>
              <a:xfrm>
                <a:off x="518896" y="5189266"/>
                <a:ext cx="8238707" cy="167705"/>
              </a:xfrm>
              <a:prstGeom prst="trapezoid">
                <a:avLst>
                  <a:gd name="adj" fmla="val 160887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uppe 81"/>
            <p:cNvGrpSpPr/>
            <p:nvPr/>
          </p:nvGrpSpPr>
          <p:grpSpPr bwMode="auto">
            <a:xfrm flipH="1">
              <a:off x="7811759" y="3255717"/>
              <a:ext cx="2012636" cy="636763"/>
              <a:chOff x="521970" y="5189221"/>
              <a:chExt cx="8237422" cy="480487"/>
            </a:xfrm>
          </p:grpSpPr>
          <p:sp>
            <p:nvSpPr>
              <p:cNvPr id="24" name="Rektangel 23"/>
              <p:cNvSpPr>
                <a:spLocks noChangeArrowheads="1"/>
              </p:cNvSpPr>
              <p:nvPr/>
            </p:nvSpPr>
            <p:spPr bwMode="auto">
              <a:xfrm>
                <a:off x="556317" y="5356908"/>
                <a:ext cx="8206222" cy="312650"/>
              </a:xfrm>
              <a:prstGeom prst="rect">
                <a:avLst/>
              </a:prstGeom>
              <a:solidFill>
                <a:srgbClr val="798BBD"/>
              </a:solidFill>
              <a:ln>
                <a:noFill/>
              </a:ln>
            </p:spPr>
            <p:txBody>
              <a:bodyPr anchor="ctr"/>
              <a:lstStyle/>
              <a:p>
                <a:pPr indent="-342900" algn="ctr" eaLnBrk="1" hangingPunct="1">
                  <a:defRPr/>
                </a:pPr>
                <a:endParaRPr lang="zh-CN" alt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Ligebenet trapez 25"/>
              <p:cNvSpPr/>
              <p:nvPr/>
            </p:nvSpPr>
            <p:spPr>
              <a:xfrm>
                <a:off x="523832" y="5189203"/>
                <a:ext cx="8238707" cy="167705"/>
              </a:xfrm>
              <a:prstGeom prst="trapezoid">
                <a:avLst>
                  <a:gd name="adj" fmla="val 160887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uppe 81"/>
            <p:cNvGrpSpPr/>
            <p:nvPr/>
          </p:nvGrpSpPr>
          <p:grpSpPr bwMode="auto">
            <a:xfrm flipH="1">
              <a:off x="8598778" y="2853982"/>
              <a:ext cx="2012636" cy="636763"/>
              <a:chOff x="521970" y="5189221"/>
              <a:chExt cx="8237422" cy="480487"/>
            </a:xfrm>
          </p:grpSpPr>
          <p:sp>
            <p:nvSpPr>
              <p:cNvPr id="22" name="Rektangel 23"/>
              <p:cNvSpPr>
                <a:spLocks noChangeArrowheads="1"/>
              </p:cNvSpPr>
              <p:nvPr/>
            </p:nvSpPr>
            <p:spPr bwMode="auto">
              <a:xfrm>
                <a:off x="554758" y="5356982"/>
                <a:ext cx="8206222" cy="312649"/>
              </a:xfrm>
              <a:prstGeom prst="rect">
                <a:avLst/>
              </a:prstGeom>
              <a:solidFill>
                <a:srgbClr val="0097CC"/>
              </a:solidFill>
              <a:ln>
                <a:noFill/>
              </a:ln>
            </p:spPr>
            <p:txBody>
              <a:bodyPr anchor="ctr"/>
              <a:lstStyle/>
              <a:p>
                <a:pPr indent="-342900" algn="ctr" eaLnBrk="1" hangingPunct="1">
                  <a:defRPr/>
                </a:pPr>
                <a:endParaRPr lang="zh-CN" alt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Ligebenet trapez 25"/>
              <p:cNvSpPr/>
              <p:nvPr/>
            </p:nvSpPr>
            <p:spPr>
              <a:xfrm>
                <a:off x="522273" y="5189277"/>
                <a:ext cx="8238707" cy="167705"/>
              </a:xfrm>
              <a:prstGeom prst="trapezoid">
                <a:avLst>
                  <a:gd name="adj" fmla="val 160887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uppe 81"/>
            <p:cNvGrpSpPr/>
            <p:nvPr/>
          </p:nvGrpSpPr>
          <p:grpSpPr bwMode="auto">
            <a:xfrm flipH="1">
              <a:off x="9295617" y="2441316"/>
              <a:ext cx="2012636" cy="636763"/>
              <a:chOff x="521970" y="5189221"/>
              <a:chExt cx="8237422" cy="480487"/>
            </a:xfrm>
          </p:grpSpPr>
          <p:sp>
            <p:nvSpPr>
              <p:cNvPr id="20" name="Rektangel 23"/>
              <p:cNvSpPr>
                <a:spLocks noChangeArrowheads="1"/>
              </p:cNvSpPr>
              <p:nvPr/>
            </p:nvSpPr>
            <p:spPr bwMode="auto">
              <a:xfrm>
                <a:off x="554459" y="5356918"/>
                <a:ext cx="8206218" cy="31264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="ctr"/>
              <a:lstStyle/>
              <a:p>
                <a:pPr indent="-342900" algn="ctr" eaLnBrk="1" hangingPunct="1">
                  <a:defRPr/>
                </a:pPr>
                <a:endParaRPr lang="zh-CN" alt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Ligebenet trapez 25"/>
              <p:cNvSpPr/>
              <p:nvPr/>
            </p:nvSpPr>
            <p:spPr>
              <a:xfrm>
                <a:off x="521970" y="5189213"/>
                <a:ext cx="8238707" cy="167705"/>
              </a:xfrm>
              <a:prstGeom prst="trapezoid">
                <a:avLst>
                  <a:gd name="adj" fmla="val 160887"/>
                </a:avLst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 noProof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flipH="1">
            <a:off x="4172615" y="5267370"/>
            <a:ext cx="2301049" cy="196948"/>
            <a:chOff x="3981157" y="2138289"/>
            <a:chExt cx="1643605" cy="140677"/>
          </a:xfrm>
        </p:grpSpPr>
        <p:sp>
          <p:nvSpPr>
            <p:cNvPr id="34" name="椭圆 33"/>
            <p:cNvSpPr/>
            <p:nvPr/>
          </p:nvSpPr>
          <p:spPr>
            <a:xfrm>
              <a:off x="3981157" y="2138289"/>
              <a:ext cx="140677" cy="140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4051495" y="2194558"/>
              <a:ext cx="157326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flipH="1">
            <a:off x="5961130" y="3699373"/>
            <a:ext cx="2301049" cy="196948"/>
            <a:chOff x="3981157" y="2138289"/>
            <a:chExt cx="1643605" cy="140677"/>
          </a:xfrm>
        </p:grpSpPr>
        <p:sp>
          <p:nvSpPr>
            <p:cNvPr id="42" name="椭圆 41"/>
            <p:cNvSpPr/>
            <p:nvPr/>
          </p:nvSpPr>
          <p:spPr>
            <a:xfrm>
              <a:off x="3981157" y="2138289"/>
              <a:ext cx="140677" cy="140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051495" y="2194558"/>
              <a:ext cx="157326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flipH="1">
            <a:off x="7643259" y="2101883"/>
            <a:ext cx="2301049" cy="196948"/>
            <a:chOff x="3981157" y="2138289"/>
            <a:chExt cx="1643605" cy="140677"/>
          </a:xfrm>
        </p:grpSpPr>
        <p:sp>
          <p:nvSpPr>
            <p:cNvPr id="45" name="椭圆 44"/>
            <p:cNvSpPr/>
            <p:nvPr/>
          </p:nvSpPr>
          <p:spPr>
            <a:xfrm>
              <a:off x="3981157" y="2138289"/>
              <a:ext cx="140677" cy="140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051495" y="2194558"/>
              <a:ext cx="1573267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890270" y="5013325"/>
            <a:ext cx="3776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录制结题视频，整理结题资料，完成结题报告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97760" y="3477895"/>
            <a:ext cx="4113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完成系统最终版，进行多项功能综合的干扰测试，提交专利申请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44925" y="1839595"/>
            <a:ext cx="4719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cs typeface="+mn-ea"/>
                <a:sym typeface="+mn-lt"/>
              </a:rPr>
              <a:t>实现语音控制开锁及编程实现root用户和普通用户之间的通信以及验证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43675" y="5135245"/>
            <a:ext cx="162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2018.06.20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08670" y="3547745"/>
            <a:ext cx="162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2018.06.15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29190" y="1950085"/>
            <a:ext cx="162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2018.06.10</a:t>
            </a:r>
            <a:endParaRPr lang="en-US" altLang="zh-CN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经费使用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graphicFrame>
        <p:nvGraphicFramePr>
          <p:cNvPr id="10" name="表格 9"/>
          <p:cNvGraphicFramePr/>
          <p:nvPr/>
        </p:nvGraphicFramePr>
        <p:xfrm>
          <a:off x="890270" y="1186180"/>
          <a:ext cx="10147300" cy="304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0355"/>
                <a:gridCol w="1615440"/>
                <a:gridCol w="4121150"/>
                <a:gridCol w="284035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>
                          <a:latin typeface="Times New Roman" panose="02020603050405020304" charset="0"/>
                        </a:rPr>
                        <a:t>时间</a:t>
                      </a:r>
                      <a:endParaRPr lang="en-US" altLang="en-US" sz="32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>
                          <a:latin typeface="Times New Roman" panose="02020603050405020304" charset="0"/>
                        </a:rPr>
                        <a:t>报销内容</a:t>
                      </a:r>
                      <a:endParaRPr lang="en-US" altLang="en-US" sz="32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>
                          <a:latin typeface="Times New Roman" panose="02020603050405020304" charset="0"/>
                        </a:rPr>
                        <a:t>报销金额（元）</a:t>
                      </a:r>
                      <a:endParaRPr lang="en-US" altLang="en-US" sz="32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/>
                </a:tc>
              </a:tr>
              <a:tr h="64008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2017.05.09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</a:rPr>
                        <a:t>材料费</a:t>
                      </a:r>
                      <a:endParaRPr lang="en-US" altLang="en-US" sz="24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锂离子电池</a:t>
                      </a:r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84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  <a:tr h="343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2018.05.08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sym typeface="+mn-ea"/>
                        </a:rPr>
                        <a:t>材料费</a:t>
                      </a:r>
                      <a:endParaRPr lang="en-US" altLang="en-US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电磁铁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78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2018.05.08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sym typeface="+mn-ea"/>
                        </a:rPr>
                        <a:t>材料费</a:t>
                      </a:r>
                      <a:endParaRPr lang="en-US" altLang="en-US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跳线帽、蓝牙模块、</a:t>
                      </a:r>
                      <a:r>
                        <a:rPr lang="en-US" altLang="zh-CN" sz="2400">
                          <a:latin typeface="Times New Roman" panose="02020603050405020304" charset="0"/>
                        </a:rPr>
                        <a:t>1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路继电器模块、</a:t>
                      </a:r>
                      <a:r>
                        <a:rPr lang="en-US" altLang="zh-CN" sz="2400">
                          <a:latin typeface="Times New Roman" panose="02020603050405020304" charset="0"/>
                        </a:rPr>
                        <a:t>STM32F407ZGT6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开发板、人体感应模块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142.41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</a:rPr>
                        <a:t>合计</a:t>
                      </a:r>
                      <a:endParaRPr lang="en-US" altLang="en-US" sz="2400">
                        <a:latin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304.41</a:t>
                      </a: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22350" y="4615815"/>
            <a:ext cx="742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已使用项目总经费的</a:t>
            </a:r>
            <a:r>
              <a:rPr lang="en-US" altLang="zh-CN" sz="2800"/>
              <a:t>60%</a:t>
            </a:r>
            <a:r>
              <a:rPr lang="zh-CN" altLang="en-US" sz="2800"/>
              <a:t>，全部为材料费用</a:t>
            </a:r>
            <a:endParaRPr lang="zh-CN" altLang="en-US" sz="2800"/>
          </a:p>
        </p:txBody>
      </p:sp>
      <p:sp>
        <p:nvSpPr>
          <p:cNvPr id="13" name="五边形 12"/>
          <p:cNvSpPr/>
          <p:nvPr/>
        </p:nvSpPr>
        <p:spPr>
          <a:xfrm>
            <a:off x="889953" y="5329873"/>
            <a:ext cx="2809875" cy="5937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r>
              <a:rPr lang="zh-CN" altLang="en-US" sz="2400" b="1" strike="noStrike" noProof="1" dirty="0" smtClean="0"/>
              <a:t>经费后续使用规划</a:t>
            </a:r>
            <a:endParaRPr lang="zh-CN" altLang="en-US" sz="2400" b="1" strike="noStrike" noProof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038600" y="5443220"/>
            <a:ext cx="624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后续实验材料费、部分专利申请费用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5149526" y="2278967"/>
            <a:ext cx="1892948" cy="16318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5149526" y="2278967"/>
            <a:ext cx="1892948" cy="16318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779" y="2433808"/>
            <a:ext cx="729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cs typeface="+mn-ea"/>
                <a:sym typeface="+mn-lt"/>
              </a:rPr>
              <a:t>谢谢老师的聆听</a:t>
            </a:r>
            <a:endParaRPr lang="zh-CN" altLang="en-US" sz="8000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一种基于STM32和Android的智能开门系统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0760" y="4027805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spc="300" noProof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trike="noStrike" spc="300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门"/>
          <p:cNvSpPr/>
          <p:nvPr/>
        </p:nvSpPr>
        <p:spPr bwMode="auto">
          <a:xfrm>
            <a:off x="400685" y="4152265"/>
            <a:ext cx="2407285" cy="2326640"/>
          </a:xfrm>
          <a:custGeom>
            <a:avLst/>
            <a:gdLst>
              <a:gd name="T0" fmla="*/ 1260124 w 3431"/>
              <a:gd name="T1" fmla="*/ 1800397 h 3431"/>
              <a:gd name="T2" fmla="*/ 1260124 w 3431"/>
              <a:gd name="T3" fmla="*/ 1656617 h 3431"/>
              <a:gd name="T4" fmla="*/ 1799953 w 3431"/>
              <a:gd name="T5" fmla="*/ 1656617 h 3431"/>
              <a:gd name="T6" fmla="*/ 1799953 w 3431"/>
              <a:gd name="T7" fmla="*/ 1800397 h 3431"/>
              <a:gd name="T8" fmla="*/ 1260124 w 3431"/>
              <a:gd name="T9" fmla="*/ 1800397 h 3431"/>
              <a:gd name="T10" fmla="*/ 1440067 w 3431"/>
              <a:gd name="T11" fmla="*/ 789215 h 3431"/>
              <a:gd name="T12" fmla="*/ 359886 w 3431"/>
              <a:gd name="T13" fmla="*/ 789215 h 3431"/>
              <a:gd name="T14" fmla="*/ 359886 w 3431"/>
              <a:gd name="T15" fmla="*/ 1620410 h 3431"/>
              <a:gd name="T16" fmla="*/ 179943 w 3431"/>
              <a:gd name="T17" fmla="*/ 1620410 h 3431"/>
              <a:gd name="T18" fmla="*/ 179943 w 3431"/>
              <a:gd name="T19" fmla="*/ 90256 h 3431"/>
              <a:gd name="T20" fmla="*/ 270177 w 3431"/>
              <a:gd name="T21" fmla="*/ 0 h 3431"/>
              <a:gd name="T22" fmla="*/ 359886 w 3431"/>
              <a:gd name="T23" fmla="*/ 90256 h 3431"/>
              <a:gd name="T24" fmla="*/ 359886 w 3431"/>
              <a:gd name="T25" fmla="*/ 251877 h 3431"/>
              <a:gd name="T26" fmla="*/ 1440067 w 3431"/>
              <a:gd name="T27" fmla="*/ 251877 h 3431"/>
              <a:gd name="T28" fmla="*/ 1440067 w 3431"/>
              <a:gd name="T29" fmla="*/ 90256 h 3431"/>
              <a:gd name="T30" fmla="*/ 1530301 w 3431"/>
              <a:gd name="T31" fmla="*/ 0 h 3431"/>
              <a:gd name="T32" fmla="*/ 1620010 w 3431"/>
              <a:gd name="T33" fmla="*/ 90256 h 3431"/>
              <a:gd name="T34" fmla="*/ 1620010 w 3431"/>
              <a:gd name="T35" fmla="*/ 1620410 h 3431"/>
              <a:gd name="T36" fmla="*/ 1440067 w 3431"/>
              <a:gd name="T37" fmla="*/ 1620410 h 3431"/>
              <a:gd name="T38" fmla="*/ 1440067 w 3431"/>
              <a:gd name="T39" fmla="*/ 789215 h 3431"/>
              <a:gd name="T40" fmla="*/ 1260124 w 3431"/>
              <a:gd name="T41" fmla="*/ 359974 h 3431"/>
              <a:gd name="T42" fmla="*/ 1260124 w 3431"/>
              <a:gd name="T43" fmla="*/ 539962 h 3431"/>
              <a:gd name="T44" fmla="*/ 1080182 w 3431"/>
              <a:gd name="T45" fmla="*/ 539962 h 3431"/>
              <a:gd name="T46" fmla="*/ 1080182 w 3431"/>
              <a:gd name="T47" fmla="*/ 359974 h 3431"/>
              <a:gd name="T48" fmla="*/ 899714 w 3431"/>
              <a:gd name="T49" fmla="*/ 359974 h 3431"/>
              <a:gd name="T50" fmla="*/ 899714 w 3431"/>
              <a:gd name="T51" fmla="*/ 539962 h 3431"/>
              <a:gd name="T52" fmla="*/ 720296 w 3431"/>
              <a:gd name="T53" fmla="*/ 539962 h 3431"/>
              <a:gd name="T54" fmla="*/ 720296 w 3431"/>
              <a:gd name="T55" fmla="*/ 359974 h 3431"/>
              <a:gd name="T56" fmla="*/ 539829 w 3431"/>
              <a:gd name="T57" fmla="*/ 359974 h 3431"/>
              <a:gd name="T58" fmla="*/ 539829 w 3431"/>
              <a:gd name="T59" fmla="*/ 539962 h 3431"/>
              <a:gd name="T60" fmla="*/ 359886 w 3431"/>
              <a:gd name="T61" fmla="*/ 539962 h 3431"/>
              <a:gd name="T62" fmla="*/ 359886 w 3431"/>
              <a:gd name="T63" fmla="*/ 720474 h 3431"/>
              <a:gd name="T64" fmla="*/ 539829 w 3431"/>
              <a:gd name="T65" fmla="*/ 720474 h 3431"/>
              <a:gd name="T66" fmla="*/ 539829 w 3431"/>
              <a:gd name="T67" fmla="*/ 539962 h 3431"/>
              <a:gd name="T68" fmla="*/ 720296 w 3431"/>
              <a:gd name="T69" fmla="*/ 539962 h 3431"/>
              <a:gd name="T70" fmla="*/ 720296 w 3431"/>
              <a:gd name="T71" fmla="*/ 720474 h 3431"/>
              <a:gd name="T72" fmla="*/ 899714 w 3431"/>
              <a:gd name="T73" fmla="*/ 720474 h 3431"/>
              <a:gd name="T74" fmla="*/ 899714 w 3431"/>
              <a:gd name="T75" fmla="*/ 539962 h 3431"/>
              <a:gd name="T76" fmla="*/ 1080182 w 3431"/>
              <a:gd name="T77" fmla="*/ 539962 h 3431"/>
              <a:gd name="T78" fmla="*/ 1080182 w 3431"/>
              <a:gd name="T79" fmla="*/ 720474 h 3431"/>
              <a:gd name="T80" fmla="*/ 1260124 w 3431"/>
              <a:gd name="T81" fmla="*/ 720474 h 3431"/>
              <a:gd name="T82" fmla="*/ 1260124 w 3431"/>
              <a:gd name="T83" fmla="*/ 539962 h 3431"/>
              <a:gd name="T84" fmla="*/ 1440067 w 3431"/>
              <a:gd name="T85" fmla="*/ 539962 h 3431"/>
              <a:gd name="T86" fmla="*/ 1440067 w 3431"/>
              <a:gd name="T87" fmla="*/ 359974 h 3431"/>
              <a:gd name="T88" fmla="*/ 1260124 w 3431"/>
              <a:gd name="T89" fmla="*/ 359974 h 3431"/>
              <a:gd name="T90" fmla="*/ 539829 w 3431"/>
              <a:gd name="T91" fmla="*/ 1800397 h 3431"/>
              <a:gd name="T92" fmla="*/ 0 w 3431"/>
              <a:gd name="T93" fmla="*/ 1800397 h 3431"/>
              <a:gd name="T94" fmla="*/ 0 w 3431"/>
              <a:gd name="T95" fmla="*/ 1656617 h 3431"/>
              <a:gd name="T96" fmla="*/ 539829 w 3431"/>
              <a:gd name="T97" fmla="*/ 1656617 h 3431"/>
              <a:gd name="T98" fmla="*/ 539829 w 3431"/>
              <a:gd name="T99" fmla="*/ 1800397 h 343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431" h="3431">
                <a:moveTo>
                  <a:pt x="2402" y="3431"/>
                </a:moveTo>
                <a:cubicBezTo>
                  <a:pt x="2402" y="3157"/>
                  <a:pt x="2402" y="3157"/>
                  <a:pt x="2402" y="3157"/>
                </a:cubicBezTo>
                <a:cubicBezTo>
                  <a:pt x="3431" y="3157"/>
                  <a:pt x="3431" y="3157"/>
                  <a:pt x="3431" y="3157"/>
                </a:cubicBezTo>
                <a:cubicBezTo>
                  <a:pt x="3431" y="3431"/>
                  <a:pt x="3431" y="3431"/>
                  <a:pt x="3431" y="3431"/>
                </a:cubicBezTo>
                <a:lnTo>
                  <a:pt x="2402" y="3431"/>
                </a:lnTo>
                <a:close/>
                <a:moveTo>
                  <a:pt x="2745" y="1504"/>
                </a:moveTo>
                <a:cubicBezTo>
                  <a:pt x="686" y="1504"/>
                  <a:pt x="686" y="1504"/>
                  <a:pt x="686" y="1504"/>
                </a:cubicBezTo>
                <a:cubicBezTo>
                  <a:pt x="686" y="3088"/>
                  <a:pt x="686" y="3088"/>
                  <a:pt x="686" y="3088"/>
                </a:cubicBezTo>
                <a:cubicBezTo>
                  <a:pt x="343" y="3088"/>
                  <a:pt x="343" y="3088"/>
                  <a:pt x="343" y="3088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343" y="77"/>
                  <a:pt x="420" y="0"/>
                  <a:pt x="515" y="0"/>
                </a:cubicBezTo>
                <a:cubicBezTo>
                  <a:pt x="609" y="0"/>
                  <a:pt x="686" y="77"/>
                  <a:pt x="686" y="172"/>
                </a:cubicBezTo>
                <a:cubicBezTo>
                  <a:pt x="686" y="480"/>
                  <a:pt x="686" y="480"/>
                  <a:pt x="686" y="480"/>
                </a:cubicBezTo>
                <a:cubicBezTo>
                  <a:pt x="2745" y="480"/>
                  <a:pt x="2745" y="480"/>
                  <a:pt x="2745" y="480"/>
                </a:cubicBezTo>
                <a:cubicBezTo>
                  <a:pt x="2745" y="172"/>
                  <a:pt x="2745" y="172"/>
                  <a:pt x="2745" y="172"/>
                </a:cubicBezTo>
                <a:cubicBezTo>
                  <a:pt x="2745" y="77"/>
                  <a:pt x="2822" y="0"/>
                  <a:pt x="2917" y="0"/>
                </a:cubicBezTo>
                <a:cubicBezTo>
                  <a:pt x="3011" y="0"/>
                  <a:pt x="3088" y="77"/>
                  <a:pt x="3088" y="172"/>
                </a:cubicBezTo>
                <a:cubicBezTo>
                  <a:pt x="3088" y="3088"/>
                  <a:pt x="3088" y="3088"/>
                  <a:pt x="3088" y="3088"/>
                </a:cubicBezTo>
                <a:cubicBezTo>
                  <a:pt x="2745" y="3088"/>
                  <a:pt x="2745" y="3088"/>
                  <a:pt x="2745" y="3088"/>
                </a:cubicBezTo>
                <a:lnTo>
                  <a:pt x="2745" y="1504"/>
                </a:lnTo>
                <a:close/>
                <a:moveTo>
                  <a:pt x="2402" y="686"/>
                </a:moveTo>
                <a:cubicBezTo>
                  <a:pt x="2402" y="1029"/>
                  <a:pt x="2402" y="1029"/>
                  <a:pt x="2402" y="1029"/>
                </a:cubicBezTo>
                <a:cubicBezTo>
                  <a:pt x="2059" y="1029"/>
                  <a:pt x="2059" y="1029"/>
                  <a:pt x="2059" y="1029"/>
                </a:cubicBezTo>
                <a:cubicBezTo>
                  <a:pt x="2059" y="686"/>
                  <a:pt x="2059" y="686"/>
                  <a:pt x="2059" y="686"/>
                </a:cubicBezTo>
                <a:cubicBezTo>
                  <a:pt x="1715" y="686"/>
                  <a:pt x="1715" y="686"/>
                  <a:pt x="1715" y="686"/>
                </a:cubicBezTo>
                <a:cubicBezTo>
                  <a:pt x="1715" y="1029"/>
                  <a:pt x="1715" y="1029"/>
                  <a:pt x="1715" y="1029"/>
                </a:cubicBezTo>
                <a:cubicBezTo>
                  <a:pt x="1373" y="1029"/>
                  <a:pt x="1373" y="1029"/>
                  <a:pt x="1373" y="1029"/>
                </a:cubicBezTo>
                <a:cubicBezTo>
                  <a:pt x="1373" y="686"/>
                  <a:pt x="1373" y="686"/>
                  <a:pt x="1373" y="686"/>
                </a:cubicBezTo>
                <a:cubicBezTo>
                  <a:pt x="1029" y="686"/>
                  <a:pt x="1029" y="686"/>
                  <a:pt x="1029" y="686"/>
                </a:cubicBezTo>
                <a:cubicBezTo>
                  <a:pt x="1029" y="1029"/>
                  <a:pt x="1029" y="1029"/>
                  <a:pt x="1029" y="1029"/>
                </a:cubicBezTo>
                <a:cubicBezTo>
                  <a:pt x="686" y="1029"/>
                  <a:pt x="686" y="1029"/>
                  <a:pt x="686" y="1029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1029" y="1373"/>
                  <a:pt x="1029" y="1373"/>
                  <a:pt x="1029" y="1373"/>
                </a:cubicBezTo>
                <a:cubicBezTo>
                  <a:pt x="1029" y="1029"/>
                  <a:pt x="1029" y="1029"/>
                  <a:pt x="1029" y="1029"/>
                </a:cubicBezTo>
                <a:cubicBezTo>
                  <a:pt x="1373" y="1029"/>
                  <a:pt x="1373" y="1029"/>
                  <a:pt x="1373" y="1029"/>
                </a:cubicBezTo>
                <a:cubicBezTo>
                  <a:pt x="1373" y="1373"/>
                  <a:pt x="1373" y="1373"/>
                  <a:pt x="1373" y="1373"/>
                </a:cubicBezTo>
                <a:cubicBezTo>
                  <a:pt x="1715" y="1373"/>
                  <a:pt x="1715" y="1373"/>
                  <a:pt x="1715" y="1373"/>
                </a:cubicBezTo>
                <a:cubicBezTo>
                  <a:pt x="1715" y="1029"/>
                  <a:pt x="1715" y="1029"/>
                  <a:pt x="1715" y="1029"/>
                </a:cubicBezTo>
                <a:cubicBezTo>
                  <a:pt x="2059" y="1029"/>
                  <a:pt x="2059" y="1029"/>
                  <a:pt x="2059" y="1029"/>
                </a:cubicBezTo>
                <a:cubicBezTo>
                  <a:pt x="2059" y="1373"/>
                  <a:pt x="2059" y="1373"/>
                  <a:pt x="2059" y="1373"/>
                </a:cubicBezTo>
                <a:cubicBezTo>
                  <a:pt x="2402" y="1373"/>
                  <a:pt x="2402" y="1373"/>
                  <a:pt x="2402" y="1373"/>
                </a:cubicBezTo>
                <a:cubicBezTo>
                  <a:pt x="2402" y="1029"/>
                  <a:pt x="2402" y="1029"/>
                  <a:pt x="2402" y="1029"/>
                </a:cubicBezTo>
                <a:cubicBezTo>
                  <a:pt x="2745" y="1029"/>
                  <a:pt x="2745" y="1029"/>
                  <a:pt x="2745" y="1029"/>
                </a:cubicBezTo>
                <a:cubicBezTo>
                  <a:pt x="2745" y="686"/>
                  <a:pt x="2745" y="686"/>
                  <a:pt x="2745" y="686"/>
                </a:cubicBezTo>
                <a:lnTo>
                  <a:pt x="2402" y="686"/>
                </a:lnTo>
                <a:close/>
                <a:moveTo>
                  <a:pt x="1029" y="3431"/>
                </a:moveTo>
                <a:cubicBezTo>
                  <a:pt x="0" y="3431"/>
                  <a:pt x="0" y="3431"/>
                  <a:pt x="0" y="3431"/>
                </a:cubicBezTo>
                <a:cubicBezTo>
                  <a:pt x="0" y="3157"/>
                  <a:pt x="0" y="3157"/>
                  <a:pt x="0" y="3157"/>
                </a:cubicBezTo>
                <a:cubicBezTo>
                  <a:pt x="1029" y="3157"/>
                  <a:pt x="1029" y="3157"/>
                  <a:pt x="1029" y="3157"/>
                </a:cubicBezTo>
                <a:lnTo>
                  <a:pt x="1029" y="34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六边形 20"/>
          <p:cNvSpPr/>
          <p:nvPr/>
        </p:nvSpPr>
        <p:spPr>
          <a:xfrm rot="5400000" flipH="1">
            <a:off x="7284070" y="1950071"/>
            <a:ext cx="6858000" cy="2957861"/>
          </a:xfrm>
          <a:custGeom>
            <a:avLst/>
            <a:gdLst>
              <a:gd name="connsiteX0" fmla="*/ 0 w 6858000"/>
              <a:gd name="connsiteY0" fmla="*/ 2956039 h 5912078"/>
              <a:gd name="connsiteX1" fmla="*/ 1478020 w 6858000"/>
              <a:gd name="connsiteY1" fmla="*/ 1 h 5912078"/>
              <a:gd name="connsiteX2" fmla="*/ 5379981 w 6858000"/>
              <a:gd name="connsiteY2" fmla="*/ 1 h 5912078"/>
              <a:gd name="connsiteX3" fmla="*/ 6858000 w 6858000"/>
              <a:gd name="connsiteY3" fmla="*/ 2956039 h 5912078"/>
              <a:gd name="connsiteX4" fmla="*/ 5379981 w 6858000"/>
              <a:gd name="connsiteY4" fmla="*/ 5912077 h 5912078"/>
              <a:gd name="connsiteX5" fmla="*/ 1478020 w 6858000"/>
              <a:gd name="connsiteY5" fmla="*/ 5912077 h 5912078"/>
              <a:gd name="connsiteX6" fmla="*/ 0 w 6858000"/>
              <a:gd name="connsiteY6" fmla="*/ 2956039 h 5912078"/>
              <a:gd name="connsiteX0-1" fmla="*/ 0 w 6858000"/>
              <a:gd name="connsiteY0-2" fmla="*/ 2956038 h 5912076"/>
              <a:gd name="connsiteX1-3" fmla="*/ 1478020 w 6858000"/>
              <a:gd name="connsiteY1-4" fmla="*/ 0 h 5912076"/>
              <a:gd name="connsiteX2-5" fmla="*/ 4859476 w 6858000"/>
              <a:gd name="connsiteY2-6" fmla="*/ 2968283 h 5912076"/>
              <a:gd name="connsiteX3-7" fmla="*/ 6858000 w 6858000"/>
              <a:gd name="connsiteY3-8" fmla="*/ 2956038 h 5912076"/>
              <a:gd name="connsiteX4-9" fmla="*/ 5379981 w 6858000"/>
              <a:gd name="connsiteY4-10" fmla="*/ 5912076 h 5912076"/>
              <a:gd name="connsiteX5-11" fmla="*/ 1478020 w 6858000"/>
              <a:gd name="connsiteY5-12" fmla="*/ 5912076 h 5912076"/>
              <a:gd name="connsiteX6-13" fmla="*/ 0 w 6858000"/>
              <a:gd name="connsiteY6-14" fmla="*/ 2956038 h 5912076"/>
              <a:gd name="connsiteX0-15" fmla="*/ 0 w 6858000"/>
              <a:gd name="connsiteY0-16" fmla="*/ 1823 h 2957861"/>
              <a:gd name="connsiteX1-17" fmla="*/ 1548358 w 6858000"/>
              <a:gd name="connsiteY1-18" fmla="*/ 0 h 2957861"/>
              <a:gd name="connsiteX2-19" fmla="*/ 4859476 w 6858000"/>
              <a:gd name="connsiteY2-20" fmla="*/ 14068 h 2957861"/>
              <a:gd name="connsiteX3-21" fmla="*/ 6858000 w 6858000"/>
              <a:gd name="connsiteY3-22" fmla="*/ 1823 h 2957861"/>
              <a:gd name="connsiteX4-23" fmla="*/ 5379981 w 6858000"/>
              <a:gd name="connsiteY4-24" fmla="*/ 2957861 h 2957861"/>
              <a:gd name="connsiteX5-25" fmla="*/ 1478020 w 6858000"/>
              <a:gd name="connsiteY5-26" fmla="*/ 2957861 h 2957861"/>
              <a:gd name="connsiteX6-27" fmla="*/ 0 w 6858000"/>
              <a:gd name="connsiteY6-28" fmla="*/ 1823 h 2957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58000" h="2957861">
                <a:moveTo>
                  <a:pt x="0" y="1823"/>
                </a:moveTo>
                <a:lnTo>
                  <a:pt x="1548358" y="0"/>
                </a:lnTo>
                <a:lnTo>
                  <a:pt x="4859476" y="14068"/>
                </a:lnTo>
                <a:lnTo>
                  <a:pt x="6858000" y="1823"/>
                </a:lnTo>
                <a:lnTo>
                  <a:pt x="5379981" y="2957861"/>
                </a:lnTo>
                <a:lnTo>
                  <a:pt x="1478020" y="2957861"/>
                </a:lnTo>
                <a:lnTo>
                  <a:pt x="0" y="1823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六边形 30"/>
          <p:cNvSpPr/>
          <p:nvPr/>
        </p:nvSpPr>
        <p:spPr>
          <a:xfrm rot="16200000">
            <a:off x="2230120" y="53340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六边形 33"/>
          <p:cNvSpPr/>
          <p:nvPr/>
        </p:nvSpPr>
        <p:spPr>
          <a:xfrm rot="16200000">
            <a:off x="2230120" y="364998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六边形 32"/>
          <p:cNvSpPr/>
          <p:nvPr/>
        </p:nvSpPr>
        <p:spPr>
          <a:xfrm rot="16200000">
            <a:off x="2230120" y="261112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六边形 31"/>
          <p:cNvSpPr/>
          <p:nvPr/>
        </p:nvSpPr>
        <p:spPr>
          <a:xfrm rot="16200000">
            <a:off x="2230120" y="157226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29463" y="72034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项目概况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29463" y="175887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进展成果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29463" y="279805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进度对比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29462" y="3836471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困难及对策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43628" y="2254320"/>
            <a:ext cx="1538883" cy="23493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1875" y="65849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9462" y="487533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cs typeface="+mn-ea"/>
                <a:sym typeface="+mn-lt"/>
              </a:rPr>
              <a:t>后续计划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9462" y="591419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cs typeface="+mn-ea"/>
                <a:sym typeface="+mn-lt"/>
              </a:rPr>
              <a:t>经费使用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 rot="16200000">
            <a:off x="2230120" y="468884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 rot="16200000">
            <a:off x="2230120" y="5727700"/>
            <a:ext cx="1038860" cy="895350"/>
          </a:xfrm>
          <a:prstGeom prst="hexagon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8100000" scaled="0"/>
          </a:gradFill>
          <a:ln>
            <a:noFill/>
          </a:ln>
          <a:effectLst/>
        </p:spPr>
        <p:txBody>
          <a:bodyPr vert="horz" wrap="square" lIns="91429" tIns="45714" rIns="91429" bIns="45714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01875" y="169735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01875" y="273621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1875" y="377507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01875" y="481393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01875" y="5852795"/>
            <a:ext cx="85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一种基于STM32和Android的智能开门系统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项目概况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5139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7" name="文本框 6"/>
          <p:cNvSpPr txBox="1"/>
          <p:nvPr/>
        </p:nvSpPr>
        <p:spPr>
          <a:xfrm>
            <a:off x="890270" y="1232535"/>
            <a:ext cx="587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研发一种安全而且便宜的智能锁对推广智能锁，促进家居智能化，具有重要的意义。以往的智能锁解决方案大都是摒弃传统门锁。在使用智能锁的时候需要拆除现有的门锁，操作麻烦，使得智能锁迟迟不能普及。基于现有机械锁存在的问题以及蓝牙通信技术具有的优势，本项目提出一种基于STM32和Android的智能开门系统，利用现有机械锁与连接在机械锁上的电磁推拉式长行程装置，通过蓝牙通信技术，实现远程开锁。</a:t>
            </a:r>
            <a:endParaRPr lang="zh-CN" altLang="en-US" sz="2000"/>
          </a:p>
        </p:txBody>
      </p:sp>
      <p:pic>
        <p:nvPicPr>
          <p:cNvPr id="15" name="图片 14" descr="IMG_20180402_1449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36790" y="970915"/>
            <a:ext cx="3027680" cy="2312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32980" y="3539490"/>
            <a:ext cx="3031490" cy="2311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0270" y="4093845"/>
            <a:ext cx="577342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同时，通过“root用户+普通用户”的APP开发模式，解决了以往智能锁所遇到的难题——临时需要让别人开门而又不想透露密码，例如朋友需要在家中短住一段时间或者需要保姆平时开门。root用户随时可以设置普通用户是否有权限开门。</a:t>
            </a:r>
            <a:endParaRPr lang="zh-CN" altLang="en-US" sz="20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项目概况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5139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sp>
        <p:nvSpPr>
          <p:cNvPr id="7184" name="文本框 15"/>
          <p:cNvSpPr txBox="1"/>
          <p:nvPr/>
        </p:nvSpPr>
        <p:spPr>
          <a:xfrm>
            <a:off x="1015683" y="1347788"/>
            <a:ext cx="713740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本项目主要研究基于STM32和Android的智能开门系统，目前已经展开</a:t>
            </a:r>
            <a:r>
              <a:rPr lang="zh-CN" altLang="en-US" sz="2000" b="1" dirty="0">
                <a:latin typeface="Calibri" panose="020F0502020204030204" pitchFamily="34" charset="0"/>
                <a:ea typeface="PMingLiU" panose="02020500000000000000" charset="-120"/>
              </a:rPr>
              <a:t>基于遥控器控制的智能开门系统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、基于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Android和蓝牙通信的智能开门系统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Android加密编程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STM32的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FLASH</a:t>
            </a: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编程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、基于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STM32</a:t>
            </a: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rPr>
              <a:t>和语音控制模块的智能开门系统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。项目组成员实现两款产品，并初步应用于北三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822</a:t>
            </a: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rPr>
              <a:t>学生宿舍，在申请专利一项</a:t>
            </a:r>
            <a:r>
              <a:rPr lang="zh-CN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99845" y="2448560"/>
            <a:ext cx="2560955" cy="4123055"/>
          </a:xfrm>
          <a:prstGeom prst="rect">
            <a:avLst/>
          </a:prstGeom>
        </p:spPr>
      </p:pic>
      <p:pic>
        <p:nvPicPr>
          <p:cNvPr id="5" name="图片 4" descr="M@[(@Q1E0`%~UVD~~(L4D$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35" y="1193800"/>
            <a:ext cx="2583815" cy="4596130"/>
          </a:xfrm>
          <a:prstGeom prst="rect">
            <a:avLst/>
          </a:prstGeom>
        </p:spPr>
      </p:pic>
      <p:pic>
        <p:nvPicPr>
          <p:cNvPr id="6" name="图片 16" descr="开发板描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40" y="3228975"/>
            <a:ext cx="3748405" cy="2560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项目概况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4" name="图片 19" descr="huodo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4605" y="1318260"/>
            <a:ext cx="5635625" cy="4519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56005" y="1318260"/>
            <a:ext cx="34296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实现不同手机的APP之间可以通过蓝牙互相通信，实现root用户和普通用户之间的通信以及验证，APP可以通过蓝牙和STM32通信，实现开锁操作，root用户在APP可以通过蓝牙和STM32通信，获取普通用户信息，设置普通用户的权限或者增添、删除普通用户。</a:t>
            </a:r>
            <a:endParaRPr lang="zh-CN" altLang="en-US" sz="2000"/>
          </a:p>
        </p:txBody>
      </p:sp>
      <p:pic>
        <p:nvPicPr>
          <p:cNvPr id="6" name="图片 5" descr="235G35630-0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项目概况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8600" y="970915"/>
            <a:ext cx="34296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控制中心以及蓝牙模块</a:t>
            </a:r>
            <a:endParaRPr lang="zh-CN" altLang="en-US" sz="2000"/>
          </a:p>
        </p:txBody>
      </p:sp>
      <p:pic>
        <p:nvPicPr>
          <p:cNvPr id="8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pic>
        <p:nvPicPr>
          <p:cNvPr id="10" name="图片 9" descr="STM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2470"/>
            <a:ext cx="5224780" cy="3918585"/>
          </a:xfrm>
          <a:prstGeom prst="rect">
            <a:avLst/>
          </a:prstGeom>
        </p:spPr>
      </p:pic>
      <p:pic>
        <p:nvPicPr>
          <p:cNvPr id="11" name="图片 10" descr="STM32HC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05" y="1982470"/>
            <a:ext cx="5224145" cy="39179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项目概况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425" y="3774440"/>
            <a:ext cx="3444240" cy="2583815"/>
          </a:xfrm>
          <a:prstGeom prst="rect">
            <a:avLst/>
          </a:prstGeom>
        </p:spPr>
      </p:pic>
      <p:sp>
        <p:nvSpPr>
          <p:cNvPr id="27" name="任意多边形: 形状 26"/>
          <p:cNvSpPr/>
          <p:nvPr/>
        </p:nvSpPr>
        <p:spPr>
          <a:xfrm rot="16200000">
            <a:off x="5539740" y="4432935"/>
            <a:ext cx="1995805" cy="803275"/>
          </a:xfrm>
          <a:custGeom>
            <a:avLst/>
            <a:gdLst>
              <a:gd name="connsiteX0" fmla="*/ 0 w 1995520"/>
              <a:gd name="connsiteY0" fmla="*/ 420131 h 803191"/>
              <a:gd name="connsiteX1" fmla="*/ 271849 w 1995520"/>
              <a:gd name="connsiteY1" fmla="*/ 803191 h 803191"/>
              <a:gd name="connsiteX2" fmla="*/ 1145471 w 1995520"/>
              <a:gd name="connsiteY2" fmla="*/ 803191 h 803191"/>
              <a:gd name="connsiteX3" fmla="*/ 1145471 w 1995520"/>
              <a:gd name="connsiteY3" fmla="*/ 803190 h 803191"/>
              <a:gd name="connsiteX4" fmla="*/ 1266471 w 1995520"/>
              <a:gd name="connsiteY4" fmla="*/ 803190 h 803191"/>
              <a:gd name="connsiteX5" fmla="*/ 1995520 w 1995520"/>
              <a:gd name="connsiteY5" fmla="*/ 0 h 803191"/>
              <a:gd name="connsiteX6" fmla="*/ 850049 w 1995520"/>
              <a:gd name="connsiteY6" fmla="*/ 0 h 803191"/>
              <a:gd name="connsiteX7" fmla="*/ 850049 w 1995520"/>
              <a:gd name="connsiteY7" fmla="*/ 1 h 803191"/>
              <a:gd name="connsiteX8" fmla="*/ 259492 w 1995520"/>
              <a:gd name="connsiteY8" fmla="*/ 1 h 80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520" h="803191">
                <a:moveTo>
                  <a:pt x="0" y="420131"/>
                </a:moveTo>
                <a:lnTo>
                  <a:pt x="271849" y="803191"/>
                </a:lnTo>
                <a:lnTo>
                  <a:pt x="1145471" y="803191"/>
                </a:lnTo>
                <a:lnTo>
                  <a:pt x="1145471" y="803190"/>
                </a:lnTo>
                <a:lnTo>
                  <a:pt x="1266471" y="803190"/>
                </a:lnTo>
                <a:lnTo>
                  <a:pt x="1995520" y="0"/>
                </a:lnTo>
                <a:lnTo>
                  <a:pt x="850049" y="0"/>
                </a:lnTo>
                <a:lnTo>
                  <a:pt x="850049" y="1"/>
                </a:lnTo>
                <a:lnTo>
                  <a:pt x="259492" y="1"/>
                </a:lnTo>
                <a:close/>
              </a:path>
            </a:pathLst>
          </a:cu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: 形状 23"/>
          <p:cNvSpPr/>
          <p:nvPr/>
        </p:nvSpPr>
        <p:spPr>
          <a:xfrm rot="16200000" flipH="1" flipV="1">
            <a:off x="4381500" y="2263775"/>
            <a:ext cx="1995805" cy="803275"/>
          </a:xfrm>
          <a:custGeom>
            <a:avLst/>
            <a:gdLst>
              <a:gd name="connsiteX0" fmla="*/ 0 w 1995520"/>
              <a:gd name="connsiteY0" fmla="*/ 420131 h 803191"/>
              <a:gd name="connsiteX1" fmla="*/ 271849 w 1995520"/>
              <a:gd name="connsiteY1" fmla="*/ 803191 h 803191"/>
              <a:gd name="connsiteX2" fmla="*/ 1145471 w 1995520"/>
              <a:gd name="connsiteY2" fmla="*/ 803191 h 803191"/>
              <a:gd name="connsiteX3" fmla="*/ 1145471 w 1995520"/>
              <a:gd name="connsiteY3" fmla="*/ 803190 h 803191"/>
              <a:gd name="connsiteX4" fmla="*/ 1266471 w 1995520"/>
              <a:gd name="connsiteY4" fmla="*/ 803190 h 803191"/>
              <a:gd name="connsiteX5" fmla="*/ 1995520 w 1995520"/>
              <a:gd name="connsiteY5" fmla="*/ 0 h 803191"/>
              <a:gd name="connsiteX6" fmla="*/ 850049 w 1995520"/>
              <a:gd name="connsiteY6" fmla="*/ 0 h 803191"/>
              <a:gd name="connsiteX7" fmla="*/ 850049 w 1995520"/>
              <a:gd name="connsiteY7" fmla="*/ 1 h 803191"/>
              <a:gd name="connsiteX8" fmla="*/ 259492 w 1995520"/>
              <a:gd name="connsiteY8" fmla="*/ 1 h 80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520" h="803191">
                <a:moveTo>
                  <a:pt x="0" y="420131"/>
                </a:moveTo>
                <a:lnTo>
                  <a:pt x="271849" y="803191"/>
                </a:lnTo>
                <a:lnTo>
                  <a:pt x="1145471" y="803191"/>
                </a:lnTo>
                <a:lnTo>
                  <a:pt x="1145471" y="803190"/>
                </a:lnTo>
                <a:lnTo>
                  <a:pt x="1266471" y="803190"/>
                </a:lnTo>
                <a:lnTo>
                  <a:pt x="1995520" y="0"/>
                </a:lnTo>
                <a:lnTo>
                  <a:pt x="850049" y="0"/>
                </a:lnTo>
                <a:lnTo>
                  <a:pt x="850049" y="1"/>
                </a:lnTo>
                <a:lnTo>
                  <a:pt x="259492" y="1"/>
                </a:lnTo>
                <a:close/>
              </a:path>
            </a:pathLst>
          </a:cu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: 形状 22"/>
          <p:cNvSpPr/>
          <p:nvPr/>
        </p:nvSpPr>
        <p:spPr>
          <a:xfrm rot="5400000" flipV="1">
            <a:off x="5522595" y="2263775"/>
            <a:ext cx="1995805" cy="803275"/>
          </a:xfrm>
          <a:custGeom>
            <a:avLst/>
            <a:gdLst>
              <a:gd name="connsiteX0" fmla="*/ 0 w 1995520"/>
              <a:gd name="connsiteY0" fmla="*/ 420131 h 803191"/>
              <a:gd name="connsiteX1" fmla="*/ 271849 w 1995520"/>
              <a:gd name="connsiteY1" fmla="*/ 803191 h 803191"/>
              <a:gd name="connsiteX2" fmla="*/ 1145471 w 1995520"/>
              <a:gd name="connsiteY2" fmla="*/ 803191 h 803191"/>
              <a:gd name="connsiteX3" fmla="*/ 1145471 w 1995520"/>
              <a:gd name="connsiteY3" fmla="*/ 803190 h 803191"/>
              <a:gd name="connsiteX4" fmla="*/ 1266471 w 1995520"/>
              <a:gd name="connsiteY4" fmla="*/ 803190 h 803191"/>
              <a:gd name="connsiteX5" fmla="*/ 1995520 w 1995520"/>
              <a:gd name="connsiteY5" fmla="*/ 0 h 803191"/>
              <a:gd name="connsiteX6" fmla="*/ 850049 w 1995520"/>
              <a:gd name="connsiteY6" fmla="*/ 0 h 803191"/>
              <a:gd name="connsiteX7" fmla="*/ 850049 w 1995520"/>
              <a:gd name="connsiteY7" fmla="*/ 1 h 803191"/>
              <a:gd name="connsiteX8" fmla="*/ 259492 w 1995520"/>
              <a:gd name="connsiteY8" fmla="*/ 1 h 80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520" h="803191">
                <a:moveTo>
                  <a:pt x="0" y="420131"/>
                </a:moveTo>
                <a:lnTo>
                  <a:pt x="271849" y="803191"/>
                </a:lnTo>
                <a:lnTo>
                  <a:pt x="1145471" y="803191"/>
                </a:lnTo>
                <a:lnTo>
                  <a:pt x="1145471" y="803190"/>
                </a:lnTo>
                <a:lnTo>
                  <a:pt x="1266471" y="803190"/>
                </a:lnTo>
                <a:lnTo>
                  <a:pt x="1995520" y="0"/>
                </a:lnTo>
                <a:lnTo>
                  <a:pt x="850049" y="0"/>
                </a:lnTo>
                <a:lnTo>
                  <a:pt x="850049" y="1"/>
                </a:lnTo>
                <a:lnTo>
                  <a:pt x="259492" y="1"/>
                </a:lnTo>
                <a:close/>
              </a:path>
            </a:pathLst>
          </a:cu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: 形状 27"/>
          <p:cNvSpPr/>
          <p:nvPr/>
        </p:nvSpPr>
        <p:spPr>
          <a:xfrm rot="5400000" flipH="1">
            <a:off x="4398010" y="4432935"/>
            <a:ext cx="1995805" cy="803275"/>
          </a:xfrm>
          <a:custGeom>
            <a:avLst/>
            <a:gdLst>
              <a:gd name="connsiteX0" fmla="*/ 0 w 1995520"/>
              <a:gd name="connsiteY0" fmla="*/ 420131 h 803191"/>
              <a:gd name="connsiteX1" fmla="*/ 271849 w 1995520"/>
              <a:gd name="connsiteY1" fmla="*/ 803191 h 803191"/>
              <a:gd name="connsiteX2" fmla="*/ 1145471 w 1995520"/>
              <a:gd name="connsiteY2" fmla="*/ 803191 h 803191"/>
              <a:gd name="connsiteX3" fmla="*/ 1145471 w 1995520"/>
              <a:gd name="connsiteY3" fmla="*/ 803190 h 803191"/>
              <a:gd name="connsiteX4" fmla="*/ 1266471 w 1995520"/>
              <a:gd name="connsiteY4" fmla="*/ 803190 h 803191"/>
              <a:gd name="connsiteX5" fmla="*/ 1995520 w 1995520"/>
              <a:gd name="connsiteY5" fmla="*/ 0 h 803191"/>
              <a:gd name="connsiteX6" fmla="*/ 850049 w 1995520"/>
              <a:gd name="connsiteY6" fmla="*/ 0 h 803191"/>
              <a:gd name="connsiteX7" fmla="*/ 850049 w 1995520"/>
              <a:gd name="connsiteY7" fmla="*/ 1 h 803191"/>
              <a:gd name="connsiteX8" fmla="*/ 259492 w 1995520"/>
              <a:gd name="connsiteY8" fmla="*/ 1 h 80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520" h="803191">
                <a:moveTo>
                  <a:pt x="0" y="420131"/>
                </a:moveTo>
                <a:lnTo>
                  <a:pt x="271849" y="803191"/>
                </a:lnTo>
                <a:lnTo>
                  <a:pt x="1145471" y="803191"/>
                </a:lnTo>
                <a:lnTo>
                  <a:pt x="1145471" y="803190"/>
                </a:lnTo>
                <a:lnTo>
                  <a:pt x="1266471" y="803190"/>
                </a:lnTo>
                <a:lnTo>
                  <a:pt x="1995520" y="0"/>
                </a:lnTo>
                <a:lnTo>
                  <a:pt x="850049" y="0"/>
                </a:lnTo>
                <a:lnTo>
                  <a:pt x="850049" y="1"/>
                </a:lnTo>
                <a:lnTo>
                  <a:pt x="259492" y="1"/>
                </a:lnTo>
                <a:close/>
              </a:path>
            </a:pathLst>
          </a:custGeom>
          <a:solidFill>
            <a:srgbClr val="009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pic>
        <p:nvPicPr>
          <p:cNvPr id="17" name="图片 16" descr="IU9P4[{DUNW11%H(B)(Z6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3774440"/>
            <a:ext cx="3116580" cy="2581275"/>
          </a:xfrm>
          <a:prstGeom prst="rect">
            <a:avLst/>
          </a:prstGeom>
        </p:spPr>
      </p:pic>
      <p:pic>
        <p:nvPicPr>
          <p:cNvPr id="18" name="图片 17" descr="WU1A1TWUJGM`K37~UIIQGR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1155065"/>
            <a:ext cx="3115945" cy="2508250"/>
          </a:xfrm>
          <a:prstGeom prst="rect">
            <a:avLst/>
          </a:prstGeom>
        </p:spPr>
      </p:pic>
      <p:pic>
        <p:nvPicPr>
          <p:cNvPr id="19" name="图片 18" descr="QQ图片20180530035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25" y="1186180"/>
            <a:ext cx="3444875" cy="2476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进展成果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pic>
        <p:nvPicPr>
          <p:cNvPr id="5" name="遥控器控制开锁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68515" y="593725"/>
            <a:ext cx="3364230" cy="5407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6005" y="1318260"/>
            <a:ext cx="34296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成果</a:t>
            </a:r>
            <a:r>
              <a:rPr lang="en-US" altLang="zh-CN" sz="2000"/>
              <a:t>1.0</a:t>
            </a:r>
            <a:r>
              <a:rPr lang="zh-CN" altLang="en-US" sz="2000"/>
              <a:t>：实现利用遥控器通过天线通信，控制开门、关门，使得宿舍成员可以在不下床的情况下使用遥控器遥控开门。</a:t>
            </a:r>
            <a:endParaRPr lang="zh-CN" altLang="en-US" sz="2000"/>
          </a:p>
        </p:txBody>
      </p:sp>
      <p:pic>
        <p:nvPicPr>
          <p:cNvPr id="7" name="图片 6" descr="_XO4L`)V`~_QLB4NVTQ1L[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35" y="3438525"/>
            <a:ext cx="3416300" cy="25622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video fullScrn="0">
              <p:cMediaNode vol="90000"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进展成果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89C94B-9A74-4D3D-B879-26A676C2FEDB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一种基于STM32和Android的智能开门系统</a:t>
            </a:r>
            <a:endParaRPr lang="zh-CN" altLang="en-US"/>
          </a:p>
        </p:txBody>
      </p:sp>
      <p:pic>
        <p:nvPicPr>
          <p:cNvPr id="16" name="图片 5" descr="235G35630-0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935" y="154305"/>
            <a:ext cx="1034415" cy="1031875"/>
          </a:xfrm>
          <a:prstGeom prst="rect">
            <a:avLst/>
          </a:prstGeom>
          <a:noFill/>
          <a:ln w="9525">
            <a:noFill/>
          </a:ln>
          <a:effectLst>
            <a:softEdge rad="12700"/>
          </a:effectLst>
        </p:spPr>
      </p:pic>
      <p:pic>
        <p:nvPicPr>
          <p:cNvPr id="4" name="手机控制开锁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8015" y="763905"/>
            <a:ext cx="3315335" cy="5329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6005" y="1318260"/>
            <a:ext cx="34296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成果</a:t>
            </a:r>
            <a:r>
              <a:rPr lang="en-US" altLang="zh-CN" sz="2000"/>
              <a:t>2.0</a:t>
            </a:r>
            <a:r>
              <a:rPr lang="zh-CN" altLang="en-US" sz="2000"/>
              <a:t>：实现利用手机通过蓝牙通信，控制开门、关门，使得宿舍成员可以在不下床的情况下使用手机遥控开门，出门取外卖也无需携带钥匙。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成果</a:t>
            </a:r>
            <a:r>
              <a:rPr lang="en-US" altLang="zh-CN" sz="2000"/>
              <a:t>2.0+</a:t>
            </a:r>
            <a:r>
              <a:rPr lang="zh-CN" altLang="en-US" sz="2000"/>
              <a:t>：实现利用ANDROID_ID，决定手机能否开门，从而使得安全系数大幅度提升。</a:t>
            </a:r>
            <a:endParaRPr lang="zh-CN" altLang="en-US" sz="2000"/>
          </a:p>
        </p:txBody>
      </p:sp>
      <p:pic>
        <p:nvPicPr>
          <p:cNvPr id="5" name="图片 4" descr="M@[(@Q1E0`%~UVD~~(L4D$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345" y="763905"/>
            <a:ext cx="2996565" cy="53295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il2i5br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演示</Application>
  <PresentationFormat>宽屏</PresentationFormat>
  <Paragraphs>287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Calibri</vt:lpstr>
      <vt:lpstr>PMingLiU</vt:lpstr>
      <vt:lpstr>Wingdings</vt:lpstr>
      <vt:lpstr>Arial Unicode MS</vt:lpstr>
      <vt:lpstr>等线</vt:lpstr>
      <vt:lpstr>Office 主题​​</vt:lpstr>
      <vt:lpstr>PowerPoint 演示文稿</vt:lpstr>
      <vt:lpstr>PowerPoint 演示文稿</vt:lpstr>
      <vt:lpstr>项目概况</vt:lpstr>
      <vt:lpstr>项目概况</vt:lpstr>
      <vt:lpstr>项目概况</vt:lpstr>
      <vt:lpstr>项目概况</vt:lpstr>
      <vt:lpstr>项目概况</vt:lpstr>
      <vt:lpstr>进展成果</vt:lpstr>
      <vt:lpstr>进展成果</vt:lpstr>
      <vt:lpstr>进展成果</vt:lpstr>
      <vt:lpstr>进度对比</vt:lpstr>
      <vt:lpstr>进度对比</vt:lpstr>
      <vt:lpstr>困难及对策</vt:lpstr>
      <vt:lpstr>困难及对策</vt:lpstr>
      <vt:lpstr>后续计划</vt:lpstr>
      <vt:lpstr>经费使用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唐辰</dc:creator>
  <cp:lastModifiedBy>陈艺荣</cp:lastModifiedBy>
  <cp:revision>235</cp:revision>
  <dcterms:created xsi:type="dcterms:W3CDTF">2017-08-17T00:40:00Z</dcterms:created>
  <dcterms:modified xsi:type="dcterms:W3CDTF">2018-05-29T19:56:02Z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2052-10.1.0.7346</vt:lpwstr>
  </property>
</Properties>
</file>